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36"/>
  </p:notesMasterIdLst>
  <p:handoutMasterIdLst>
    <p:handoutMasterId r:id="rId37"/>
  </p:handoutMasterIdLst>
  <p:sldIdLst>
    <p:sldId id="488" r:id="rId2"/>
    <p:sldId id="490" r:id="rId3"/>
    <p:sldId id="489" r:id="rId4"/>
    <p:sldId id="540" r:id="rId5"/>
    <p:sldId id="552" r:id="rId6"/>
    <p:sldId id="498" r:id="rId7"/>
    <p:sldId id="499" r:id="rId8"/>
    <p:sldId id="546" r:id="rId9"/>
    <p:sldId id="547" r:id="rId10"/>
    <p:sldId id="502" r:id="rId11"/>
    <p:sldId id="503" r:id="rId12"/>
    <p:sldId id="513" r:id="rId13"/>
    <p:sldId id="514" r:id="rId14"/>
    <p:sldId id="515" r:id="rId15"/>
    <p:sldId id="516" r:id="rId16"/>
    <p:sldId id="517" r:id="rId17"/>
    <p:sldId id="518" r:id="rId18"/>
    <p:sldId id="519" r:id="rId19"/>
    <p:sldId id="520" r:id="rId20"/>
    <p:sldId id="521" r:id="rId21"/>
    <p:sldId id="522" r:id="rId22"/>
    <p:sldId id="523" r:id="rId23"/>
    <p:sldId id="548" r:id="rId24"/>
    <p:sldId id="549" r:id="rId25"/>
    <p:sldId id="550" r:id="rId26"/>
    <p:sldId id="533" r:id="rId27"/>
    <p:sldId id="534" r:id="rId28"/>
    <p:sldId id="535" r:id="rId29"/>
    <p:sldId id="536" r:id="rId30"/>
    <p:sldId id="537" r:id="rId31"/>
    <p:sldId id="538" r:id="rId32"/>
    <p:sldId id="542" r:id="rId33"/>
    <p:sldId id="545" r:id="rId34"/>
    <p:sldId id="551"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00CC00"/>
    <a:srgbClr val="FF0066"/>
    <a:srgbClr val="FFFF99"/>
    <a:srgbClr val="FF9933"/>
    <a:srgbClr val="0099FF"/>
    <a:srgbClr val="808080"/>
    <a:srgbClr val="96969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77" autoAdjust="0"/>
    <p:restoredTop sz="98475" autoAdjust="0"/>
  </p:normalViewPr>
  <p:slideViewPr>
    <p:cSldViewPr snapToGrid="0" snapToObjects="1">
      <p:cViewPr>
        <p:scale>
          <a:sx n="100" d="100"/>
          <a:sy n="100" d="100"/>
        </p:scale>
        <p:origin x="-504" y="516"/>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67698688"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6BC99915-0668-4120-A9D3-39661B179192}" type="datetime1">
              <a:rPr lang="en-US"/>
              <a:pPr/>
              <a:t>7/15/2020</a:t>
            </a:fld>
            <a:endParaRPr 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78971E-321B-464C-8C4B-121682D1DEC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007437E0-4E1A-4623-A695-ACDC170B2A0C}" type="datetime1">
              <a:rPr lang="en-US"/>
              <a:pPr/>
              <a:t>7/15/2020</a:t>
            </a:fld>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D9E9EDC4-7CD6-4014-9965-0DCC01C95007}" type="slidenum">
              <a:rPr lang="en-US"/>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7/15/2020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pic>
        <p:nvPicPr>
          <p:cNvPr id="13" name="Picture 14" descr="C:\WINDOWS\Desktop\awtri_4c UPDATE_color.gif"/>
          <p:cNvPicPr>
            <a:picLocks noChangeAspect="1" noChangeArrowheads="1"/>
          </p:cNvPicPr>
          <p:nvPr userDrawn="1"/>
        </p:nvPicPr>
        <p:blipFill>
          <a:blip r:embed="rId3"/>
          <a:srcRect/>
          <a:stretch>
            <a:fillRect/>
          </a:stretch>
        </p:blipFill>
        <p:spPr bwMode="auto">
          <a:xfrm>
            <a:off x="4222750" y="5429250"/>
            <a:ext cx="755650" cy="922338"/>
          </a:xfrm>
          <a:prstGeom prst="rect">
            <a:avLst/>
          </a:prstGeom>
          <a:noFill/>
        </p:spPr>
      </p:pic>
      <p:sp>
        <p:nvSpPr>
          <p:cNvPr id="14" name="Rectangle 15"/>
          <p:cNvSpPr>
            <a:spLocks noChangeArrowheads="1"/>
          </p:cNvSpPr>
          <p:nvPr userDrawn="1"/>
        </p:nvSpPr>
        <p:spPr bwMode="auto">
          <a:xfrm>
            <a:off x="2635250" y="6408738"/>
            <a:ext cx="4064000" cy="274637"/>
          </a:xfrm>
          <a:prstGeom prst="rect">
            <a:avLst/>
          </a:prstGeom>
          <a:noFill/>
          <a:ln w="9525">
            <a:noFill/>
            <a:miter lim="800000"/>
            <a:headEnd/>
            <a:tailEnd/>
          </a:ln>
          <a:effectLst/>
        </p:spPr>
        <p:txBody>
          <a:bodyPr anchor="b"/>
          <a:lstStyle/>
          <a:p>
            <a:pPr algn="ctr"/>
            <a:r>
              <a:rPr lang="en-US" sz="1000">
                <a:solidFill>
                  <a:srgbClr val="808080"/>
                </a:solidFill>
              </a:rPr>
              <a:t>Copyright © 2004 Pearson Education, Inc.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7/15/2020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r>
              <a:rPr lang="en-US" smtClean="0"/>
              <a:t>Slide 1-</a:t>
            </a:r>
            <a:fld id="{7FA99478-64CB-4CF4-AB0B-2E3EB8FB23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7/15/2020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r>
              <a:rPr lang="en-US" smtClean="0"/>
              <a:t>Slide 1-</a:t>
            </a:r>
            <a:fld id="{8269B521-0410-4F36-B13F-D46EA6871F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7/15/2020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r>
              <a:rPr lang="en-US" smtClean="0"/>
              <a:t>Slide 1-</a:t>
            </a:r>
            <a:fld id="{6F4807ED-ED22-4AE4-BB7B-3959AFB743F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7/15/2020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r>
              <a:rPr lang="en-US" smtClean="0"/>
              <a:t>Slide 1-</a:t>
            </a:r>
            <a:fld id="{A6A15BC2-646B-4223-8A5A-54CE765FCAD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7/15/2020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r>
              <a:rPr lang="en-US" smtClean="0"/>
              <a:t>Slide 1-</a:t>
            </a:r>
            <a:fld id="{783097F6-BE2D-443F-BA69-62241EBB757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7/15/2020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r>
              <a:rPr lang="en-US" smtClean="0"/>
              <a:t>Slide 1-</a:t>
            </a:r>
            <a:fld id="{8BA70D11-77AE-4625-B4BA-DD7721B4FE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7/15/2020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r>
              <a:rPr lang="en-US" smtClean="0"/>
              <a:t>Slide 1-</a:t>
            </a:r>
            <a:fld id="{511DDFDE-1CA8-4A7E-8D91-737AC4AC240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7/15/2020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r>
              <a:rPr lang="en-US" smtClean="0"/>
              <a:t>Slide 1-</a:t>
            </a:r>
            <a:fld id="{7EC43B95-A797-4A0E-A73A-B9B02F27FE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7/15/2020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r>
              <a:rPr lang="en-US" smtClean="0"/>
              <a:t>Slide 1-</a:t>
            </a:r>
            <a:fld id="{8459B246-A8C6-45D6-95D4-59CD2B7887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7/15/2020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r>
              <a:rPr lang="en-US" smtClean="0"/>
              <a:t>Slide 1-</a:t>
            </a:r>
            <a:fld id="{C36626F4-17E5-466B-BF44-19A669238B2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7/15/2020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r>
              <a:rPr lang="en-US" smtClean="0"/>
              <a:t>Slide 1-</a:t>
            </a:r>
            <a:fld id="{11A683A2-969D-4E6A-AAF0-C4756FD534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ctrTitle"/>
          </p:nvPr>
        </p:nvSpPr>
        <p:spPr/>
        <p:txBody>
          <a:bodyPr/>
          <a:lstStyle/>
          <a:p>
            <a:r>
              <a:rPr lang="en-US"/>
              <a:t>Chapter 1</a:t>
            </a:r>
          </a:p>
        </p:txBody>
      </p:sp>
      <p:sp>
        <p:nvSpPr>
          <p:cNvPr id="386051" name="Rectangle 3"/>
          <p:cNvSpPr>
            <a:spLocks noGrp="1" noChangeArrowheads="1"/>
          </p:cNvSpPr>
          <p:nvPr>
            <p:ph type="subTitle" idx="1"/>
          </p:nvPr>
        </p:nvSpPr>
        <p:spPr/>
        <p:txBody>
          <a:bodyPr/>
          <a:lstStyle/>
          <a:p>
            <a:r>
              <a:rPr lang="en-US" dirty="0"/>
              <a:t>Introduction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idx="1"/>
          </p:nvPr>
        </p:nvSpPr>
        <p:spPr/>
        <p:txBody>
          <a:bodyPr/>
          <a:lstStyle/>
          <a:p>
            <a:pPr>
              <a:lnSpc>
                <a:spcPct val="90000"/>
              </a:lnSpc>
            </a:pPr>
            <a:r>
              <a:rPr lang="en-US" dirty="0">
                <a:solidFill>
                  <a:srgbClr val="000000"/>
                </a:solidFill>
              </a:rPr>
              <a:t>Controlling redundancy in data storage and in development and </a:t>
            </a:r>
            <a:r>
              <a:rPr lang="en-US" dirty="0" smtClean="0">
                <a:solidFill>
                  <a:srgbClr val="000000"/>
                </a:solidFill>
              </a:rPr>
              <a:t>maintenance </a:t>
            </a:r>
            <a:r>
              <a:rPr lang="en-US" dirty="0">
                <a:solidFill>
                  <a:srgbClr val="000000"/>
                </a:solidFill>
              </a:rPr>
              <a:t>efforts.</a:t>
            </a:r>
          </a:p>
          <a:p>
            <a:pPr>
              <a:lnSpc>
                <a:spcPct val="90000"/>
              </a:lnSpc>
            </a:pPr>
            <a:r>
              <a:rPr lang="en-US" dirty="0">
                <a:solidFill>
                  <a:srgbClr val="000000"/>
                </a:solidFill>
              </a:rPr>
              <a:t>Sharing of data among multiple users.</a:t>
            </a:r>
          </a:p>
          <a:p>
            <a:pPr>
              <a:lnSpc>
                <a:spcPct val="90000"/>
              </a:lnSpc>
            </a:pPr>
            <a:r>
              <a:rPr lang="en-US" dirty="0">
                <a:solidFill>
                  <a:srgbClr val="000000"/>
                </a:solidFill>
              </a:rPr>
              <a:t>Restricting unauthorized access to data.</a:t>
            </a:r>
          </a:p>
          <a:p>
            <a:pPr>
              <a:lnSpc>
                <a:spcPct val="90000"/>
              </a:lnSpc>
            </a:pPr>
            <a:r>
              <a:rPr lang="en-US" dirty="0" smtClean="0">
                <a:solidFill>
                  <a:srgbClr val="000000"/>
                </a:solidFill>
              </a:rPr>
              <a:t>Providing </a:t>
            </a:r>
            <a:r>
              <a:rPr lang="en-US" dirty="0">
                <a:solidFill>
                  <a:srgbClr val="000000"/>
                </a:solidFill>
              </a:rPr>
              <a:t>Storage Structures for efficient Query Processing</a:t>
            </a:r>
            <a:endParaRPr lang="en-US" dirty="0"/>
          </a:p>
        </p:txBody>
      </p:sp>
      <p:sp>
        <p:nvSpPr>
          <p:cNvPr id="4" name="Slide Number Placeholder 3"/>
          <p:cNvSpPr>
            <a:spLocks noGrp="1"/>
          </p:cNvSpPr>
          <p:nvPr>
            <p:ph type="sldNum" sz="quarter" idx="12"/>
          </p:nvPr>
        </p:nvSpPr>
        <p:spPr/>
        <p:txBody>
          <a:bodyPr/>
          <a:lstStyle/>
          <a:p>
            <a:r>
              <a:rPr lang="en-US"/>
              <a:t>Slide 1-</a:t>
            </a:r>
            <a:fld id="{245049D2-17E9-4B09-8156-CA7ABF14288E}" type="slidenum">
              <a:rPr lang="en-US"/>
              <a:pPr/>
              <a:t>10</a:t>
            </a:fld>
            <a:endParaRPr lang="en-US"/>
          </a:p>
        </p:txBody>
      </p:sp>
      <p:sp>
        <p:nvSpPr>
          <p:cNvPr id="485378" name="Rectangle 2"/>
          <p:cNvSpPr>
            <a:spLocks noGrp="1" noChangeArrowheads="1"/>
          </p:cNvSpPr>
          <p:nvPr>
            <p:ph type="title"/>
          </p:nvPr>
        </p:nvSpPr>
        <p:spPr/>
        <p:txBody>
          <a:bodyPr>
            <a:normAutofit fontScale="90000"/>
          </a:bodyPr>
          <a:lstStyle/>
          <a:p>
            <a:r>
              <a:rPr lang="en-US"/>
              <a:t>Advantages of Using the Database Approach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idx="1"/>
          </p:nvPr>
        </p:nvSpPr>
        <p:spPr>
          <a:xfrm>
            <a:off x="685800" y="1981200"/>
            <a:ext cx="7073900" cy="4114800"/>
          </a:xfrm>
        </p:spPr>
        <p:txBody>
          <a:bodyPr>
            <a:normAutofit/>
          </a:bodyPr>
          <a:lstStyle/>
          <a:p>
            <a:r>
              <a:rPr lang="en-US">
                <a:solidFill>
                  <a:srgbClr val="000000"/>
                </a:solidFill>
              </a:rPr>
              <a:t>Providing backup and recovery services.</a:t>
            </a:r>
          </a:p>
          <a:p>
            <a:r>
              <a:rPr lang="en-US">
                <a:solidFill>
                  <a:srgbClr val="000000"/>
                </a:solidFill>
              </a:rPr>
              <a:t>Providing multiple interfaces to different classes of users.</a:t>
            </a:r>
          </a:p>
          <a:p>
            <a:r>
              <a:rPr lang="en-US">
                <a:solidFill>
                  <a:srgbClr val="000000"/>
                </a:solidFill>
              </a:rPr>
              <a:t>Representing complex relationships among data.</a:t>
            </a:r>
          </a:p>
          <a:p>
            <a:r>
              <a:rPr lang="en-US">
                <a:solidFill>
                  <a:srgbClr val="000000"/>
                </a:solidFill>
              </a:rPr>
              <a:t>Enforcing integrity constraints on the database.</a:t>
            </a:r>
          </a:p>
          <a:p>
            <a:r>
              <a:rPr lang="en-US">
                <a:solidFill>
                  <a:srgbClr val="000000"/>
                </a:solidFill>
              </a:rPr>
              <a:t>Drawing Inferences and Actions using rules</a:t>
            </a:r>
          </a:p>
        </p:txBody>
      </p:sp>
      <p:sp>
        <p:nvSpPr>
          <p:cNvPr id="4" name="Slide Number Placeholder 3"/>
          <p:cNvSpPr>
            <a:spLocks noGrp="1"/>
          </p:cNvSpPr>
          <p:nvPr>
            <p:ph type="sldNum" sz="quarter" idx="12"/>
          </p:nvPr>
        </p:nvSpPr>
        <p:spPr/>
        <p:txBody>
          <a:bodyPr/>
          <a:lstStyle/>
          <a:p>
            <a:r>
              <a:rPr lang="en-US"/>
              <a:t>Slide 1-</a:t>
            </a:r>
            <a:fld id="{790C9F7C-7EFC-40C4-B3BF-4617E522FA8E}" type="slidenum">
              <a:rPr lang="en-US"/>
              <a:pPr/>
              <a:t>11</a:t>
            </a:fld>
            <a:endParaRPr lang="en-US"/>
          </a:p>
        </p:txBody>
      </p:sp>
      <p:sp>
        <p:nvSpPr>
          <p:cNvPr id="486402" name="Rectangle 2"/>
          <p:cNvSpPr>
            <a:spLocks noGrp="1" noChangeArrowheads="1"/>
          </p:cNvSpPr>
          <p:nvPr>
            <p:ph type="title"/>
          </p:nvPr>
        </p:nvSpPr>
        <p:spPr/>
        <p:txBody>
          <a:bodyPr>
            <a:normAutofit fontScale="90000"/>
          </a:bodyPr>
          <a:lstStyle/>
          <a:p>
            <a:r>
              <a:rPr lang="en-US"/>
              <a:t>Advantages of Using the Database Approach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r>
              <a:rPr lang="en-US" smtClean="0"/>
              <a:t>Slide 1-</a:t>
            </a:r>
            <a:fld id="{6F4807ED-ED22-4AE4-BB7B-3959AFB743F3}" type="slidenum">
              <a:rPr lang="en-US" smtClean="0"/>
              <a:pPr/>
              <a:t>12</a:t>
            </a:fld>
            <a:endParaRPr lang="en-US"/>
          </a:p>
        </p:txBody>
      </p:sp>
      <p:sp>
        <p:nvSpPr>
          <p:cNvPr id="4" name="Title 3"/>
          <p:cNvSpPr>
            <a:spLocks noGrp="1"/>
          </p:cNvSpPr>
          <p:nvPr>
            <p:ph type="title"/>
          </p:nvPr>
        </p:nvSpPr>
        <p:spPr/>
        <p:txBody>
          <a:bodyPr/>
          <a:lstStyle/>
          <a:p>
            <a:r>
              <a:rPr lang="en-US" sz="4400" dirty="0" smtClean="0">
                <a:solidFill>
                  <a:srgbClr val="333399"/>
                </a:solidFill>
                <a:latin typeface="Arial" pitchFamily="34" charset="0"/>
              </a:rPr>
              <a:t>Three Schema Architecture</a:t>
            </a:r>
            <a:endParaRPr lang="en-US" dirty="0"/>
          </a:p>
        </p:txBody>
      </p:sp>
      <p:pic>
        <p:nvPicPr>
          <p:cNvPr id="5" name="Picture 1028"/>
          <p:cNvPicPr>
            <a:picLocks noChangeAspect="1" noChangeArrowheads="1"/>
          </p:cNvPicPr>
          <p:nvPr/>
        </p:nvPicPr>
        <p:blipFill>
          <a:blip r:embed="rId2"/>
          <a:srcRect/>
          <a:stretch>
            <a:fillRect/>
          </a:stretch>
        </p:blipFill>
        <p:spPr bwMode="auto">
          <a:xfrm>
            <a:off x="609600" y="1587500"/>
            <a:ext cx="8001000" cy="4505325"/>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a:t>Slide 2-</a:t>
            </a:r>
            <a:fld id="{694FA6B1-4063-436F-B299-2069DC414A1F}" type="slidenum">
              <a:rPr lang="en-US"/>
              <a:pPr/>
              <a:t>13</a:t>
            </a:fld>
            <a:endParaRPr lang="en-US"/>
          </a:p>
        </p:txBody>
      </p:sp>
      <p:sp>
        <p:nvSpPr>
          <p:cNvPr id="5"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38916" name="Rectangle 1026"/>
          <p:cNvSpPr>
            <a:spLocks noGrp="1" noChangeArrowheads="1"/>
          </p:cNvSpPr>
          <p:nvPr>
            <p:ph type="title"/>
          </p:nvPr>
        </p:nvSpPr>
        <p:spPr>
          <a:xfrm>
            <a:off x="685800" y="190500"/>
            <a:ext cx="7772400" cy="838200"/>
          </a:xfrm>
        </p:spPr>
        <p:txBody>
          <a:bodyPr/>
          <a:lstStyle/>
          <a:p>
            <a:pPr eaLnBrk="1" hangingPunct="1">
              <a:buFont typeface="Times"/>
              <a:buNone/>
            </a:pPr>
            <a:r>
              <a:rPr lang="en-US" smtClean="0"/>
              <a:t>Three-Schema Architecture</a:t>
            </a:r>
            <a:endParaRPr lang="en-US" b="1" smtClean="0">
              <a:solidFill>
                <a:srgbClr val="000000"/>
              </a:solidFill>
            </a:endParaRPr>
          </a:p>
        </p:txBody>
      </p:sp>
      <p:sp>
        <p:nvSpPr>
          <p:cNvPr id="38917" name="Rectangle 1027"/>
          <p:cNvSpPr>
            <a:spLocks noGrp="1" noChangeArrowheads="1"/>
          </p:cNvSpPr>
          <p:nvPr>
            <p:ph type="body" idx="1"/>
          </p:nvPr>
        </p:nvSpPr>
        <p:spPr>
          <a:xfrm>
            <a:off x="685800" y="1358900"/>
            <a:ext cx="7772400" cy="4737100"/>
          </a:xfrm>
        </p:spPr>
        <p:txBody>
          <a:bodyPr/>
          <a:lstStyle/>
          <a:p>
            <a:pPr eaLnBrk="1" hangingPunct="1">
              <a:lnSpc>
                <a:spcPct val="90000"/>
              </a:lnSpc>
              <a:buFont typeface="Times"/>
              <a:buChar char="•"/>
            </a:pPr>
            <a:r>
              <a:rPr lang="en-US" sz="2800" smtClean="0">
                <a:solidFill>
                  <a:srgbClr val="000000"/>
                </a:solidFill>
              </a:rPr>
              <a:t>Defines DBMS schemas at </a:t>
            </a:r>
            <a:r>
              <a:rPr lang="en-US" sz="2800" i="1" smtClean="0">
                <a:solidFill>
                  <a:srgbClr val="000000"/>
                </a:solidFill>
              </a:rPr>
              <a:t>three levels</a:t>
            </a:r>
            <a:r>
              <a:rPr lang="en-US" sz="2800" smtClean="0">
                <a:solidFill>
                  <a:srgbClr val="000000"/>
                </a:solidFill>
              </a:rPr>
              <a:t>:</a:t>
            </a:r>
          </a:p>
          <a:p>
            <a:pPr lvl="1" eaLnBrk="1" hangingPunct="1">
              <a:lnSpc>
                <a:spcPct val="90000"/>
              </a:lnSpc>
              <a:buFont typeface="Times"/>
              <a:buChar char="•"/>
            </a:pPr>
            <a:r>
              <a:rPr lang="en-US" sz="2400" b="1" smtClean="0">
                <a:solidFill>
                  <a:srgbClr val="000000"/>
                </a:solidFill>
              </a:rPr>
              <a:t>Internal schema</a:t>
            </a:r>
            <a:r>
              <a:rPr lang="en-US" sz="2400" smtClean="0">
                <a:solidFill>
                  <a:srgbClr val="000000"/>
                </a:solidFill>
              </a:rPr>
              <a:t> at the internal level to describe physical storage structures and access paths. Typically uses a </a:t>
            </a:r>
            <a:r>
              <a:rPr lang="en-US" sz="2400" i="1" smtClean="0">
                <a:solidFill>
                  <a:srgbClr val="000000"/>
                </a:solidFill>
              </a:rPr>
              <a:t>physical</a:t>
            </a:r>
            <a:r>
              <a:rPr lang="en-US" sz="2400" smtClean="0">
                <a:solidFill>
                  <a:srgbClr val="000000"/>
                </a:solidFill>
              </a:rPr>
              <a:t> data model.</a:t>
            </a:r>
          </a:p>
          <a:p>
            <a:pPr lvl="1" eaLnBrk="1" hangingPunct="1">
              <a:lnSpc>
                <a:spcPct val="90000"/>
              </a:lnSpc>
              <a:buFont typeface="Times"/>
              <a:buChar char="•"/>
            </a:pPr>
            <a:r>
              <a:rPr lang="en-US" sz="2400" b="1" smtClean="0">
                <a:solidFill>
                  <a:srgbClr val="000000"/>
                </a:solidFill>
              </a:rPr>
              <a:t>Conceptual schema</a:t>
            </a:r>
            <a:r>
              <a:rPr lang="en-US" sz="2400" smtClean="0">
                <a:solidFill>
                  <a:srgbClr val="000000"/>
                </a:solidFill>
              </a:rPr>
              <a:t> at the conceptual level to describe the structure and constraints for the </a:t>
            </a:r>
            <a:r>
              <a:rPr lang="en-US" sz="2400" i="1" smtClean="0">
                <a:solidFill>
                  <a:srgbClr val="000000"/>
                </a:solidFill>
              </a:rPr>
              <a:t>whole</a:t>
            </a:r>
            <a:r>
              <a:rPr lang="en-US" sz="2400" smtClean="0">
                <a:solidFill>
                  <a:srgbClr val="000000"/>
                </a:solidFill>
              </a:rPr>
              <a:t> database for a community of users. Uses a </a:t>
            </a:r>
            <a:r>
              <a:rPr lang="en-US" sz="2400" i="1" smtClean="0">
                <a:solidFill>
                  <a:srgbClr val="000000"/>
                </a:solidFill>
              </a:rPr>
              <a:t>conceptual</a:t>
            </a:r>
            <a:r>
              <a:rPr lang="en-US" sz="2400" smtClean="0">
                <a:solidFill>
                  <a:srgbClr val="000000"/>
                </a:solidFill>
              </a:rPr>
              <a:t> or an </a:t>
            </a:r>
            <a:r>
              <a:rPr lang="en-US" sz="2400" i="1" smtClean="0">
                <a:solidFill>
                  <a:srgbClr val="000000"/>
                </a:solidFill>
              </a:rPr>
              <a:t>implementation</a:t>
            </a:r>
            <a:r>
              <a:rPr lang="en-US" sz="2400" smtClean="0">
                <a:solidFill>
                  <a:srgbClr val="000000"/>
                </a:solidFill>
              </a:rPr>
              <a:t> data model.</a:t>
            </a:r>
          </a:p>
          <a:p>
            <a:pPr lvl="1" eaLnBrk="1" hangingPunct="1">
              <a:lnSpc>
                <a:spcPct val="90000"/>
              </a:lnSpc>
              <a:buFont typeface="Times"/>
              <a:buChar char="•"/>
            </a:pPr>
            <a:r>
              <a:rPr lang="en-US" sz="2400" b="1" smtClean="0">
                <a:solidFill>
                  <a:srgbClr val="000000"/>
                </a:solidFill>
              </a:rPr>
              <a:t>External schemas</a:t>
            </a:r>
            <a:r>
              <a:rPr lang="en-US" sz="2400" smtClean="0">
                <a:solidFill>
                  <a:srgbClr val="000000"/>
                </a:solidFill>
              </a:rPr>
              <a:t> at the external level to describe the various user views. Usually uses the same data model as the conceptual level.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a:t>Slide 2-</a:t>
            </a:r>
            <a:fld id="{A61701F2-ED9B-45BC-82D8-29F65C80E980}" type="slidenum">
              <a:rPr lang="en-US"/>
              <a:pPr/>
              <a:t>14</a:t>
            </a:fld>
            <a:endParaRPr lang="en-US"/>
          </a:p>
        </p:txBody>
      </p:sp>
      <p:sp>
        <p:nvSpPr>
          <p:cNvPr id="6"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39940" name="Rectangle 2"/>
          <p:cNvSpPr>
            <a:spLocks noGrp="1" noChangeArrowheads="1"/>
          </p:cNvSpPr>
          <p:nvPr>
            <p:ph type="title"/>
          </p:nvPr>
        </p:nvSpPr>
        <p:spPr/>
        <p:txBody>
          <a:bodyPr/>
          <a:lstStyle/>
          <a:p>
            <a:pPr eaLnBrk="1" hangingPunct="1"/>
            <a:r>
              <a:rPr lang="en-US" smtClean="0"/>
              <a:t>Conceptual Schema</a:t>
            </a:r>
          </a:p>
        </p:txBody>
      </p:sp>
      <p:sp>
        <p:nvSpPr>
          <p:cNvPr id="39941" name="Rectangle 3"/>
          <p:cNvSpPr>
            <a:spLocks noGrp="1" noChangeArrowheads="1"/>
          </p:cNvSpPr>
          <p:nvPr>
            <p:ph type="body" idx="1"/>
          </p:nvPr>
        </p:nvSpPr>
        <p:spPr>
          <a:xfrm>
            <a:off x="635000" y="1308100"/>
            <a:ext cx="8280400" cy="2362200"/>
          </a:xfrm>
        </p:spPr>
        <p:txBody>
          <a:bodyPr>
            <a:normAutofit fontScale="92500"/>
          </a:bodyPr>
          <a:lstStyle/>
          <a:p>
            <a:pPr eaLnBrk="1" hangingPunct="1">
              <a:lnSpc>
                <a:spcPct val="90000"/>
              </a:lnSpc>
            </a:pPr>
            <a:r>
              <a:rPr lang="en-US" sz="2800" smtClean="0"/>
              <a:t>Describes the Meaning of Data in the Universe of Discourse </a:t>
            </a:r>
          </a:p>
          <a:p>
            <a:pPr lvl="1" eaLnBrk="1" hangingPunct="1">
              <a:lnSpc>
                <a:spcPct val="90000"/>
              </a:lnSpc>
            </a:pPr>
            <a:r>
              <a:rPr lang="en-US" sz="2400" smtClean="0"/>
              <a:t>Emphasizes on General, Conceptually Relevant, and Often Time Invariant Structural Aspects of the Universe of Discourse</a:t>
            </a:r>
          </a:p>
          <a:p>
            <a:pPr eaLnBrk="1" hangingPunct="1">
              <a:lnSpc>
                <a:spcPct val="90000"/>
              </a:lnSpc>
            </a:pPr>
            <a:r>
              <a:rPr lang="en-US" sz="2800" smtClean="0"/>
              <a:t>Excludes the Physical Organization and Access Aspects of the Data</a:t>
            </a:r>
          </a:p>
          <a:p>
            <a:pPr eaLnBrk="1" hangingPunct="1">
              <a:lnSpc>
                <a:spcPct val="90000"/>
              </a:lnSpc>
            </a:pPr>
            <a:endParaRPr lang="en-US" sz="2800" smtClean="0"/>
          </a:p>
        </p:txBody>
      </p:sp>
      <p:pic>
        <p:nvPicPr>
          <p:cNvPr id="39942" name="Picture 4"/>
          <p:cNvPicPr>
            <a:picLocks noChangeAspect="1" noChangeArrowheads="1"/>
          </p:cNvPicPr>
          <p:nvPr/>
        </p:nvPicPr>
        <p:blipFill>
          <a:blip r:embed="rId2"/>
          <a:srcRect/>
          <a:stretch>
            <a:fillRect/>
          </a:stretch>
        </p:blipFill>
        <p:spPr bwMode="auto">
          <a:xfrm>
            <a:off x="788988" y="4314825"/>
            <a:ext cx="7564437" cy="1604963"/>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a:t>Slide 2-</a:t>
            </a:r>
            <a:fld id="{42E7BAE3-0B98-4670-8922-5F900718AC62}" type="slidenum">
              <a:rPr lang="en-US"/>
              <a:pPr/>
              <a:t>15</a:t>
            </a:fld>
            <a:endParaRPr lang="en-US"/>
          </a:p>
        </p:txBody>
      </p:sp>
      <p:sp>
        <p:nvSpPr>
          <p:cNvPr id="6"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pic>
        <p:nvPicPr>
          <p:cNvPr id="40964" name="Picture 2"/>
          <p:cNvPicPr>
            <a:picLocks noChangeAspect="1" noChangeArrowheads="1"/>
          </p:cNvPicPr>
          <p:nvPr/>
        </p:nvPicPr>
        <p:blipFill>
          <a:blip r:embed="rId2"/>
          <a:srcRect/>
          <a:stretch>
            <a:fillRect/>
          </a:stretch>
        </p:blipFill>
        <p:spPr bwMode="auto">
          <a:xfrm>
            <a:off x="1447800" y="3097213"/>
            <a:ext cx="6400800" cy="3455987"/>
          </a:xfrm>
          <a:prstGeom prst="rect">
            <a:avLst/>
          </a:prstGeom>
          <a:noFill/>
          <a:ln w="12700">
            <a:noFill/>
            <a:miter lim="800000"/>
            <a:headEnd type="none" w="sm" len="sm"/>
            <a:tailEnd type="none" w="sm" len="sm"/>
          </a:ln>
        </p:spPr>
      </p:pic>
      <p:sp>
        <p:nvSpPr>
          <p:cNvPr id="40965" name="Rectangle 3"/>
          <p:cNvSpPr>
            <a:spLocks noGrp="1" noChangeArrowheads="1"/>
          </p:cNvSpPr>
          <p:nvPr>
            <p:ph type="title"/>
          </p:nvPr>
        </p:nvSpPr>
        <p:spPr/>
        <p:txBody>
          <a:bodyPr/>
          <a:lstStyle/>
          <a:p>
            <a:pPr eaLnBrk="1" hangingPunct="1"/>
            <a:r>
              <a:rPr lang="en-US" smtClean="0"/>
              <a:t>External Schema</a:t>
            </a:r>
          </a:p>
        </p:txBody>
      </p:sp>
      <p:sp>
        <p:nvSpPr>
          <p:cNvPr id="40966" name="Rectangle 4"/>
          <p:cNvSpPr>
            <a:spLocks noGrp="1" noChangeArrowheads="1"/>
          </p:cNvSpPr>
          <p:nvPr>
            <p:ph type="body" idx="1"/>
          </p:nvPr>
        </p:nvSpPr>
        <p:spPr>
          <a:xfrm>
            <a:off x="635000" y="1308100"/>
            <a:ext cx="8280400" cy="1466850"/>
          </a:xfrm>
        </p:spPr>
        <p:txBody>
          <a:bodyPr>
            <a:normAutofit fontScale="92500" lnSpcReduction="10000"/>
          </a:bodyPr>
          <a:lstStyle/>
          <a:p>
            <a:pPr eaLnBrk="1" hangingPunct="1">
              <a:lnSpc>
                <a:spcPct val="90000"/>
              </a:lnSpc>
            </a:pPr>
            <a:r>
              <a:rPr lang="en-US" sz="2800" smtClean="0"/>
              <a:t>Describes Parts of the Information in the Conceptual Schema in a form Convenient to a Particular User Group’s View</a:t>
            </a:r>
          </a:p>
          <a:p>
            <a:pPr eaLnBrk="1" hangingPunct="1">
              <a:lnSpc>
                <a:spcPct val="90000"/>
              </a:lnSpc>
            </a:pPr>
            <a:r>
              <a:rPr lang="en-US" sz="2800" smtClean="0"/>
              <a:t>Derived from the Conceptual Schema</a:t>
            </a:r>
          </a:p>
          <a:p>
            <a:pPr eaLnBrk="1" hangingPunct="1">
              <a:lnSpc>
                <a:spcPct val="90000"/>
              </a:lnSpc>
            </a:pPr>
            <a:endParaRPr lang="en-US" sz="2800" smtClean="0"/>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a:t>Slide 2-</a:t>
            </a:r>
            <a:fld id="{D1C2D65D-7D7A-4768-98F2-E60EED75B36E}" type="slidenum">
              <a:rPr lang="en-US"/>
              <a:pPr/>
              <a:t>16</a:t>
            </a:fld>
            <a:endParaRPr lang="en-US"/>
          </a:p>
        </p:txBody>
      </p:sp>
      <p:sp>
        <p:nvSpPr>
          <p:cNvPr id="6"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41988" name="Rectangle 2"/>
          <p:cNvSpPr>
            <a:spLocks noGrp="1" noChangeArrowheads="1"/>
          </p:cNvSpPr>
          <p:nvPr>
            <p:ph type="title"/>
          </p:nvPr>
        </p:nvSpPr>
        <p:spPr>
          <a:xfrm>
            <a:off x="700088" y="0"/>
            <a:ext cx="7772400" cy="958850"/>
          </a:xfrm>
        </p:spPr>
        <p:txBody>
          <a:bodyPr/>
          <a:lstStyle/>
          <a:p>
            <a:pPr eaLnBrk="1" hangingPunct="1"/>
            <a:r>
              <a:rPr lang="en-US" smtClean="0"/>
              <a:t>Internal Schema</a:t>
            </a:r>
          </a:p>
        </p:txBody>
      </p:sp>
      <p:sp>
        <p:nvSpPr>
          <p:cNvPr id="41989" name="Rectangle 3"/>
          <p:cNvSpPr>
            <a:spLocks noGrp="1" noChangeArrowheads="1"/>
          </p:cNvSpPr>
          <p:nvPr>
            <p:ph type="body" idx="1"/>
          </p:nvPr>
        </p:nvSpPr>
        <p:spPr>
          <a:xfrm>
            <a:off x="771525" y="1270000"/>
            <a:ext cx="7772400" cy="1009650"/>
          </a:xfrm>
        </p:spPr>
        <p:txBody>
          <a:bodyPr>
            <a:normAutofit lnSpcReduction="10000"/>
          </a:bodyPr>
          <a:lstStyle/>
          <a:p>
            <a:pPr eaLnBrk="1" hangingPunct="1">
              <a:lnSpc>
                <a:spcPct val="90000"/>
              </a:lnSpc>
            </a:pPr>
            <a:r>
              <a:rPr lang="en-US" sz="2400" smtClean="0"/>
              <a:t>Describes How the Information Described in the Conceptual Schema is Physically Represented in a Database to Provide the Overall Best Performance</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p:txBody>
      </p:sp>
      <p:pic>
        <p:nvPicPr>
          <p:cNvPr id="41990" name="Picture 4"/>
          <p:cNvPicPr>
            <a:picLocks noChangeAspect="1" noChangeArrowheads="1"/>
          </p:cNvPicPr>
          <p:nvPr/>
        </p:nvPicPr>
        <p:blipFill>
          <a:blip r:embed="rId2"/>
          <a:srcRect/>
          <a:stretch>
            <a:fillRect/>
          </a:stretch>
        </p:blipFill>
        <p:spPr bwMode="auto">
          <a:xfrm>
            <a:off x="1462088" y="2435225"/>
            <a:ext cx="6500812" cy="4030663"/>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0"/>
          </p:nvPr>
        </p:nvSpPr>
        <p:spPr>
          <a:noFill/>
        </p:spPr>
        <p:txBody>
          <a:bodyPr/>
          <a:lstStyle/>
          <a:p>
            <a:r>
              <a:rPr lang="en-US"/>
              <a:t>Slide 2-</a:t>
            </a:r>
            <a:fld id="{58300DB8-BE2D-412E-98CB-4B8FBB2FC164}" type="slidenum">
              <a:rPr lang="en-US"/>
              <a:pPr/>
              <a:t>17</a:t>
            </a:fld>
            <a:endParaRPr lang="en-US"/>
          </a:p>
        </p:txBody>
      </p:sp>
      <p:sp>
        <p:nvSpPr>
          <p:cNvPr id="5" name="Footer Placeholder 3"/>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43012" name="Rectangle 2"/>
          <p:cNvSpPr>
            <a:spLocks noGrp="1" noChangeArrowheads="1"/>
          </p:cNvSpPr>
          <p:nvPr>
            <p:ph type="title"/>
          </p:nvPr>
        </p:nvSpPr>
        <p:spPr/>
        <p:txBody>
          <a:bodyPr/>
          <a:lstStyle/>
          <a:p>
            <a:pPr eaLnBrk="1" hangingPunct="1"/>
            <a:r>
              <a:rPr lang="en-US" sz="2800" smtClean="0"/>
              <a:t>Unified Example of Three Schemas</a:t>
            </a:r>
          </a:p>
        </p:txBody>
      </p:sp>
      <p:pic>
        <p:nvPicPr>
          <p:cNvPr id="43013" name="Picture 3"/>
          <p:cNvPicPr>
            <a:picLocks noChangeAspect="1" noChangeArrowheads="1"/>
          </p:cNvPicPr>
          <p:nvPr/>
        </p:nvPicPr>
        <p:blipFill>
          <a:blip r:embed="rId2"/>
          <a:srcRect/>
          <a:stretch>
            <a:fillRect/>
          </a:stretch>
        </p:blipFill>
        <p:spPr bwMode="auto">
          <a:xfrm>
            <a:off x="395288" y="1300163"/>
            <a:ext cx="8534400" cy="5305425"/>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a:t>Slide 2-</a:t>
            </a:r>
            <a:fld id="{15E4E736-DF90-420F-ADA2-F520F209BEE3}" type="slidenum">
              <a:rPr lang="en-US"/>
              <a:pPr/>
              <a:t>18</a:t>
            </a:fld>
            <a:endParaRPr lang="en-US"/>
          </a:p>
        </p:txBody>
      </p:sp>
      <p:sp>
        <p:nvSpPr>
          <p:cNvPr id="5"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44036" name="Rectangle 2"/>
          <p:cNvSpPr>
            <a:spLocks noGrp="1" noChangeArrowheads="1"/>
          </p:cNvSpPr>
          <p:nvPr>
            <p:ph type="title"/>
          </p:nvPr>
        </p:nvSpPr>
        <p:spPr>
          <a:xfrm>
            <a:off x="685800" y="406400"/>
            <a:ext cx="7772400" cy="660400"/>
          </a:xfrm>
        </p:spPr>
        <p:txBody>
          <a:bodyPr>
            <a:normAutofit fontScale="90000"/>
          </a:bodyPr>
          <a:lstStyle/>
          <a:p>
            <a:pPr eaLnBrk="1" hangingPunct="1">
              <a:buFont typeface="Times"/>
              <a:buNone/>
            </a:pPr>
            <a:r>
              <a:rPr lang="en-US" sz="4400" smtClean="0"/>
              <a:t>Data Independence</a:t>
            </a:r>
            <a:endParaRPr lang="en-US" sz="4400" b="1" smtClean="0">
              <a:solidFill>
                <a:srgbClr val="000000"/>
              </a:solidFill>
            </a:endParaRPr>
          </a:p>
        </p:txBody>
      </p:sp>
      <p:sp>
        <p:nvSpPr>
          <p:cNvPr id="44037" name="Rectangle 3"/>
          <p:cNvSpPr>
            <a:spLocks noGrp="1" noChangeArrowheads="1"/>
          </p:cNvSpPr>
          <p:nvPr>
            <p:ph type="body" idx="1"/>
          </p:nvPr>
        </p:nvSpPr>
        <p:spPr>
          <a:xfrm>
            <a:off x="685800" y="1384300"/>
            <a:ext cx="7772400" cy="4508500"/>
          </a:xfrm>
        </p:spPr>
        <p:txBody>
          <a:bodyPr>
            <a:normAutofit/>
          </a:bodyPr>
          <a:lstStyle/>
          <a:p>
            <a:pPr eaLnBrk="1" hangingPunct="1">
              <a:lnSpc>
                <a:spcPct val="90000"/>
              </a:lnSpc>
            </a:pPr>
            <a:r>
              <a:rPr lang="en-US" sz="2400" dirty="0" smtClean="0"/>
              <a:t>Ability that Allows Application Programs Not Being Affected by Changes in Irrelevant Parts of the Conceptual Data Representation, Data Storage Structure and Data Access Methods</a:t>
            </a:r>
          </a:p>
          <a:p>
            <a:pPr eaLnBrk="1" hangingPunct="1">
              <a:lnSpc>
                <a:spcPct val="90000"/>
              </a:lnSpc>
            </a:pPr>
            <a:r>
              <a:rPr lang="en-US" sz="2400" dirty="0" smtClean="0"/>
              <a:t>Invisibility (Transparency) of the Details of Entire Database Organization, Storage Structure and Access Strategy to the Users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a:t>Slide 2-</a:t>
            </a:r>
            <a:fld id="{B2E35255-31BD-4747-8D0A-9CA8C9D4495A}" type="slidenum">
              <a:rPr lang="en-US"/>
              <a:pPr/>
              <a:t>19</a:t>
            </a:fld>
            <a:endParaRPr lang="en-US"/>
          </a:p>
        </p:txBody>
      </p:sp>
      <p:sp>
        <p:nvSpPr>
          <p:cNvPr id="5"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45060" name="Rectangle 1026"/>
          <p:cNvSpPr>
            <a:spLocks noGrp="1" noChangeArrowheads="1"/>
          </p:cNvSpPr>
          <p:nvPr>
            <p:ph type="title"/>
          </p:nvPr>
        </p:nvSpPr>
        <p:spPr>
          <a:xfrm>
            <a:off x="685800" y="190500"/>
            <a:ext cx="7772400" cy="838200"/>
          </a:xfrm>
        </p:spPr>
        <p:txBody>
          <a:bodyPr/>
          <a:lstStyle/>
          <a:p>
            <a:pPr eaLnBrk="1" hangingPunct="1">
              <a:buFont typeface="Times"/>
              <a:buNone/>
            </a:pPr>
            <a:r>
              <a:rPr lang="en-US" sz="4400" smtClean="0"/>
              <a:t>Data Independence</a:t>
            </a:r>
            <a:endParaRPr lang="en-US" sz="4400" b="1" smtClean="0">
              <a:solidFill>
                <a:srgbClr val="000000"/>
              </a:solidFill>
            </a:endParaRPr>
          </a:p>
        </p:txBody>
      </p:sp>
      <p:sp>
        <p:nvSpPr>
          <p:cNvPr id="45061" name="Rectangle 1027"/>
          <p:cNvSpPr>
            <a:spLocks noGrp="1" noChangeArrowheads="1"/>
          </p:cNvSpPr>
          <p:nvPr>
            <p:ph type="body" idx="1"/>
          </p:nvPr>
        </p:nvSpPr>
        <p:spPr>
          <a:xfrm>
            <a:off x="838200" y="1447800"/>
            <a:ext cx="7772400" cy="4114800"/>
          </a:xfrm>
        </p:spPr>
        <p:txBody>
          <a:bodyPr/>
          <a:lstStyle/>
          <a:p>
            <a:pPr eaLnBrk="1" hangingPunct="1">
              <a:buFont typeface="Times"/>
              <a:buChar char="•"/>
            </a:pPr>
            <a:r>
              <a:rPr lang="en-US" b="1" smtClean="0">
                <a:solidFill>
                  <a:srgbClr val="000000"/>
                </a:solidFill>
              </a:rPr>
              <a:t>Logical Data Independence</a:t>
            </a:r>
            <a:r>
              <a:rPr lang="en-US" smtClean="0">
                <a:solidFill>
                  <a:srgbClr val="000000"/>
                </a:solidFill>
              </a:rPr>
              <a:t>: The capacity to change the conceptual schema without having to change the external schemas and their application programs.</a:t>
            </a:r>
          </a:p>
          <a:p>
            <a:pPr eaLnBrk="1" hangingPunct="1">
              <a:buFont typeface="Times"/>
              <a:buChar char="•"/>
            </a:pPr>
            <a:r>
              <a:rPr lang="en-US" b="1" smtClean="0">
                <a:solidFill>
                  <a:srgbClr val="000000"/>
                </a:solidFill>
              </a:rPr>
              <a:t>Physical Data Independence</a:t>
            </a:r>
            <a:r>
              <a:rPr lang="en-US" smtClean="0">
                <a:solidFill>
                  <a:srgbClr val="000000"/>
                </a:solidFill>
              </a:rPr>
              <a:t>: The capacity to change the internal schema without having to change the conceptual schema.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a:xfrm>
            <a:off x="457200" y="1733550"/>
            <a:ext cx="7264400" cy="3200876"/>
          </a:xfrm>
        </p:spPr>
        <p:txBody>
          <a:bodyPr>
            <a:spAutoFit/>
          </a:bodyPr>
          <a:lstStyle/>
          <a:p>
            <a:r>
              <a:rPr lang="en-US" sz="2400" b="1" dirty="0">
                <a:solidFill>
                  <a:srgbClr val="000000"/>
                </a:solidFill>
                <a:latin typeface="Arial" pitchFamily="34" charset="0"/>
                <a:cs typeface="Arial" pitchFamily="34" charset="0"/>
              </a:rPr>
              <a:t>Database</a:t>
            </a:r>
            <a:r>
              <a:rPr lang="en-US" sz="2400" dirty="0">
                <a:solidFill>
                  <a:srgbClr val="000000"/>
                </a:solidFill>
                <a:latin typeface="Arial" pitchFamily="34" charset="0"/>
                <a:cs typeface="Arial" pitchFamily="34" charset="0"/>
              </a:rPr>
              <a:t>: A collection of related data.</a:t>
            </a:r>
          </a:p>
          <a:p>
            <a:r>
              <a:rPr lang="en-US" sz="2400" b="1" dirty="0">
                <a:solidFill>
                  <a:srgbClr val="000000"/>
                </a:solidFill>
                <a:latin typeface="Arial" pitchFamily="34" charset="0"/>
                <a:cs typeface="Arial" pitchFamily="34" charset="0"/>
              </a:rPr>
              <a:t>Data</a:t>
            </a:r>
            <a:r>
              <a:rPr lang="en-US" sz="2400" dirty="0">
                <a:solidFill>
                  <a:srgbClr val="000000"/>
                </a:solidFill>
                <a:latin typeface="Arial" pitchFamily="34" charset="0"/>
                <a:cs typeface="Arial" pitchFamily="34" charset="0"/>
              </a:rPr>
              <a:t>: Known facts that can be recorded and have an implicit meaning</a:t>
            </a:r>
            <a:r>
              <a:rPr lang="en-US" sz="2400" dirty="0" smtClean="0">
                <a:solidFill>
                  <a:srgbClr val="000000"/>
                </a:solidFill>
                <a:latin typeface="Arial" pitchFamily="34" charset="0"/>
                <a:cs typeface="Arial" pitchFamily="34" charset="0"/>
              </a:rPr>
              <a:t>.</a:t>
            </a:r>
            <a:endParaRPr lang="en-US" sz="2400" dirty="0">
              <a:solidFill>
                <a:srgbClr val="000000"/>
              </a:solidFill>
              <a:latin typeface="Arial" pitchFamily="34" charset="0"/>
              <a:cs typeface="Arial" pitchFamily="34" charset="0"/>
            </a:endParaRPr>
          </a:p>
          <a:p>
            <a:r>
              <a:rPr lang="en-US" sz="2400" b="1" dirty="0">
                <a:solidFill>
                  <a:srgbClr val="000000"/>
                </a:solidFill>
                <a:latin typeface="Arial" pitchFamily="34" charset="0"/>
                <a:cs typeface="Arial" pitchFamily="34" charset="0"/>
              </a:rPr>
              <a:t>Database Management System (DBMS)</a:t>
            </a:r>
            <a:r>
              <a:rPr lang="en-US" sz="2400" dirty="0">
                <a:solidFill>
                  <a:srgbClr val="000000"/>
                </a:solidFill>
                <a:latin typeface="Arial" pitchFamily="34" charset="0"/>
                <a:cs typeface="Arial" pitchFamily="34" charset="0"/>
              </a:rPr>
              <a:t>: A software package/ system to facilitate the creation and maintenance of a computerized database.</a:t>
            </a:r>
          </a:p>
          <a:p>
            <a:endParaRPr lang="en-US"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r>
              <a:rPr lang="en-US"/>
              <a:t>Slide 1-</a:t>
            </a:r>
            <a:fld id="{C6AE3544-6C05-444D-AB41-E9A7A3F48FCE}" type="slidenum">
              <a:rPr lang="en-US"/>
              <a:pPr/>
              <a:t>2</a:t>
            </a:fld>
            <a:endParaRPr lang="en-US"/>
          </a:p>
        </p:txBody>
      </p:sp>
      <p:sp>
        <p:nvSpPr>
          <p:cNvPr id="473090" name="Rectangle 2"/>
          <p:cNvSpPr>
            <a:spLocks noGrp="1" noChangeArrowheads="1"/>
          </p:cNvSpPr>
          <p:nvPr>
            <p:ph type="title"/>
          </p:nvPr>
        </p:nvSpPr>
        <p:spPr/>
        <p:txBody>
          <a:bodyPr/>
          <a:lstStyle/>
          <a:p>
            <a:r>
              <a:rPr lang="en-US"/>
              <a:t>Basic Definitions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2-</a:t>
            </a:r>
            <a:fld id="{4225DF36-2D93-4548-B48A-BAB2D45C7695}" type="slidenum">
              <a:rPr lang="en-US"/>
              <a:pPr/>
              <a:t>20</a:t>
            </a:fld>
            <a:endParaRPr lang="en-US"/>
          </a:p>
        </p:txBody>
      </p:sp>
      <p:sp>
        <p:nvSpPr>
          <p:cNvPr id="5"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46084" name="Rectangle 1026"/>
          <p:cNvSpPr>
            <a:spLocks noGrp="1" noChangeArrowheads="1"/>
          </p:cNvSpPr>
          <p:nvPr>
            <p:ph type="title"/>
          </p:nvPr>
        </p:nvSpPr>
        <p:spPr>
          <a:xfrm>
            <a:off x="685800" y="190500"/>
            <a:ext cx="7772400" cy="838200"/>
          </a:xfrm>
        </p:spPr>
        <p:txBody>
          <a:bodyPr/>
          <a:lstStyle/>
          <a:p>
            <a:pPr eaLnBrk="1" hangingPunct="1">
              <a:buFont typeface="Times"/>
              <a:buNone/>
            </a:pPr>
            <a:r>
              <a:rPr lang="en-US" sz="4400" smtClean="0"/>
              <a:t>Data Independence</a:t>
            </a:r>
            <a:endParaRPr lang="en-US" sz="4400" b="1" smtClean="0">
              <a:solidFill>
                <a:srgbClr val="000000"/>
              </a:solidFill>
            </a:endParaRPr>
          </a:p>
        </p:txBody>
      </p:sp>
      <p:sp>
        <p:nvSpPr>
          <p:cNvPr id="46085" name="Rectangle 1027"/>
          <p:cNvSpPr>
            <a:spLocks noGrp="1" noChangeArrowheads="1"/>
          </p:cNvSpPr>
          <p:nvPr>
            <p:ph type="body" idx="1"/>
          </p:nvPr>
        </p:nvSpPr>
        <p:spPr>
          <a:xfrm>
            <a:off x="685800" y="1460500"/>
            <a:ext cx="7772400" cy="4635500"/>
          </a:xfrm>
        </p:spPr>
        <p:txBody>
          <a:bodyPr/>
          <a:lstStyle/>
          <a:p>
            <a:pPr marL="0" indent="0">
              <a:spcBef>
                <a:spcPct val="0"/>
              </a:spcBef>
              <a:buClrTx/>
              <a:buFontTx/>
              <a:buNone/>
            </a:pPr>
            <a:r>
              <a:rPr lang="en-US" smtClean="0">
                <a:solidFill>
                  <a:srgbClr val="000000"/>
                </a:solidFill>
              </a:rPr>
              <a:t>When a schema at a lower level is changed, only the </a:t>
            </a:r>
            <a:r>
              <a:rPr lang="en-US" b="1" smtClean="0">
                <a:solidFill>
                  <a:srgbClr val="000000"/>
                </a:solidFill>
              </a:rPr>
              <a:t>mappings</a:t>
            </a:r>
            <a:r>
              <a:rPr lang="en-US" smtClean="0">
                <a:solidFill>
                  <a:srgbClr val="000000"/>
                </a:solidFill>
              </a:rPr>
              <a:t> between this schema and higher-level schemas need to be changed in a DBMS that fully supports data independence. The higher-level schemas themselves are </a:t>
            </a:r>
            <a:r>
              <a:rPr lang="en-US" i="1" smtClean="0">
                <a:solidFill>
                  <a:srgbClr val="000000"/>
                </a:solidFill>
              </a:rPr>
              <a:t>unchanged</a:t>
            </a:r>
            <a:r>
              <a:rPr lang="en-US" smtClean="0">
                <a:solidFill>
                  <a:srgbClr val="000000"/>
                </a:solidFill>
              </a:rPr>
              <a:t>.  Hence, the application programs need not be changed since they refer to the external schemas.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p:cNvSpPr>
            <a:spLocks noGrp="1"/>
          </p:cNvSpPr>
          <p:nvPr>
            <p:ph type="sldNum" sz="quarter" idx="10"/>
          </p:nvPr>
        </p:nvSpPr>
        <p:spPr>
          <a:noFill/>
        </p:spPr>
        <p:txBody>
          <a:bodyPr/>
          <a:lstStyle/>
          <a:p>
            <a:r>
              <a:rPr lang="en-US"/>
              <a:t>Slide 2-</a:t>
            </a:r>
            <a:fld id="{DFBE77DD-6041-477B-B53D-F12FEAB0BC21}" type="slidenum">
              <a:rPr lang="en-US"/>
              <a:pPr/>
              <a:t>21</a:t>
            </a:fld>
            <a:endParaRPr lang="en-US"/>
          </a:p>
        </p:txBody>
      </p:sp>
      <p:sp>
        <p:nvSpPr>
          <p:cNvPr id="10" name="Footer Placeholder 3"/>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47108" name="Rectangle 2"/>
          <p:cNvSpPr>
            <a:spLocks noGrp="1" noChangeArrowheads="1"/>
          </p:cNvSpPr>
          <p:nvPr>
            <p:ph type="title"/>
          </p:nvPr>
        </p:nvSpPr>
        <p:spPr>
          <a:xfrm>
            <a:off x="838200" y="190500"/>
            <a:ext cx="7772400" cy="838200"/>
          </a:xfrm>
        </p:spPr>
        <p:txBody>
          <a:bodyPr/>
          <a:lstStyle/>
          <a:p>
            <a:pPr eaLnBrk="1" hangingPunct="1"/>
            <a:r>
              <a:rPr lang="en-US" smtClean="0"/>
              <a:t>Physical Data Independence</a:t>
            </a:r>
          </a:p>
        </p:txBody>
      </p:sp>
      <p:grpSp>
        <p:nvGrpSpPr>
          <p:cNvPr id="2" name="Group 11"/>
          <p:cNvGrpSpPr>
            <a:grpSpLocks/>
          </p:cNvGrpSpPr>
          <p:nvPr/>
        </p:nvGrpSpPr>
        <p:grpSpPr bwMode="auto">
          <a:xfrm>
            <a:off x="841375" y="1549400"/>
            <a:ext cx="6232525" cy="4114800"/>
            <a:chOff x="530" y="976"/>
            <a:chExt cx="3926" cy="2592"/>
          </a:xfrm>
        </p:grpSpPr>
        <p:grpSp>
          <p:nvGrpSpPr>
            <p:cNvPr id="3" name="Group 3"/>
            <p:cNvGrpSpPr>
              <a:grpSpLocks/>
            </p:cNvGrpSpPr>
            <p:nvPr/>
          </p:nvGrpSpPr>
          <p:grpSpPr bwMode="auto">
            <a:xfrm>
              <a:off x="808" y="976"/>
              <a:ext cx="3648" cy="2592"/>
              <a:chOff x="1344" y="1536"/>
              <a:chExt cx="3120" cy="2310"/>
            </a:xfrm>
          </p:grpSpPr>
          <p:pic>
            <p:nvPicPr>
              <p:cNvPr id="47113" name="Picture 4"/>
              <p:cNvPicPr>
                <a:picLocks noChangeAspect="1" noChangeArrowheads="1"/>
              </p:cNvPicPr>
              <p:nvPr/>
            </p:nvPicPr>
            <p:blipFill>
              <a:blip r:embed="rId2"/>
              <a:srcRect/>
              <a:stretch>
                <a:fillRect/>
              </a:stretch>
            </p:blipFill>
            <p:spPr bwMode="auto">
              <a:xfrm>
                <a:off x="1344" y="1536"/>
                <a:ext cx="3120" cy="1320"/>
              </a:xfrm>
              <a:prstGeom prst="rect">
                <a:avLst/>
              </a:prstGeom>
              <a:noFill/>
              <a:ln w="12700">
                <a:noFill/>
                <a:miter lim="800000"/>
                <a:headEnd type="none" w="sm" len="sm"/>
                <a:tailEnd type="none" w="sm" len="sm"/>
              </a:ln>
            </p:spPr>
          </p:pic>
          <p:pic>
            <p:nvPicPr>
              <p:cNvPr id="47114" name="Picture 5"/>
              <p:cNvPicPr>
                <a:picLocks noChangeAspect="1" noChangeArrowheads="1"/>
              </p:cNvPicPr>
              <p:nvPr/>
            </p:nvPicPr>
            <p:blipFill>
              <a:blip r:embed="rId3"/>
              <a:srcRect/>
              <a:stretch>
                <a:fillRect/>
              </a:stretch>
            </p:blipFill>
            <p:spPr bwMode="auto">
              <a:xfrm>
                <a:off x="2304" y="2832"/>
                <a:ext cx="1056" cy="1014"/>
              </a:xfrm>
              <a:prstGeom prst="rect">
                <a:avLst/>
              </a:prstGeom>
              <a:noFill/>
              <a:ln w="12700">
                <a:noFill/>
                <a:miter lim="800000"/>
                <a:headEnd type="none" w="sm" len="sm"/>
                <a:tailEnd type="none" w="sm" len="sm"/>
              </a:ln>
            </p:spPr>
          </p:pic>
        </p:grpSp>
        <p:sp>
          <p:nvSpPr>
            <p:cNvPr id="47111" name="Line 9"/>
            <p:cNvSpPr>
              <a:spLocks noChangeShapeType="1"/>
            </p:cNvSpPr>
            <p:nvPr/>
          </p:nvSpPr>
          <p:spPr bwMode="auto">
            <a:xfrm>
              <a:off x="1298" y="2430"/>
              <a:ext cx="624" cy="0"/>
            </a:xfrm>
            <a:prstGeom prst="line">
              <a:avLst/>
            </a:prstGeom>
            <a:noFill/>
            <a:ln w="28575">
              <a:solidFill>
                <a:srgbClr val="FF3300"/>
              </a:solidFill>
              <a:round/>
              <a:headEnd type="none" w="sm" len="sm"/>
              <a:tailEnd type="triangle" w="med" len="med"/>
            </a:ln>
          </p:spPr>
          <p:txBody>
            <a:bodyPr wrap="none" anchor="ctr"/>
            <a:lstStyle/>
            <a:p>
              <a:endParaRPr lang="en-US"/>
            </a:p>
          </p:txBody>
        </p:sp>
        <p:sp>
          <p:nvSpPr>
            <p:cNvPr id="47112" name="Rectangle 10"/>
            <p:cNvSpPr>
              <a:spLocks noChangeArrowheads="1"/>
            </p:cNvSpPr>
            <p:nvPr/>
          </p:nvSpPr>
          <p:spPr bwMode="auto">
            <a:xfrm>
              <a:off x="530" y="2286"/>
              <a:ext cx="766" cy="288"/>
            </a:xfrm>
            <a:prstGeom prst="rect">
              <a:avLst/>
            </a:prstGeom>
            <a:noFill/>
            <a:ln w="12700">
              <a:noFill/>
              <a:miter lim="800000"/>
              <a:headEnd type="none" w="sm" len="sm"/>
              <a:tailEnd type="none" w="sm" len="sm"/>
            </a:ln>
          </p:spPr>
          <p:txBody>
            <a:bodyPr wrap="none">
              <a:spAutoFit/>
            </a:bodyPr>
            <a:lstStyle/>
            <a:p>
              <a:pPr algn="ctr"/>
              <a:r>
                <a:rPr lang="en-US">
                  <a:solidFill>
                    <a:srgbClr val="FF3300"/>
                  </a:solidFill>
                  <a:latin typeface="TimesNewRomanPSMT"/>
                </a:rPr>
                <a:t>Physical</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p:spPr>
        <p:txBody>
          <a:bodyPr/>
          <a:lstStyle/>
          <a:p>
            <a:r>
              <a:rPr lang="en-US"/>
              <a:t>Slide 2-</a:t>
            </a:r>
            <a:fld id="{74F09173-FA4A-460A-A46F-5BF18BF8D992}" type="slidenum">
              <a:rPr lang="en-US"/>
              <a:pPr/>
              <a:t>22</a:t>
            </a:fld>
            <a:endParaRPr lang="en-US"/>
          </a:p>
        </p:txBody>
      </p:sp>
      <p:sp>
        <p:nvSpPr>
          <p:cNvPr id="10" name="Footer Placeholder 3"/>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48132" name="Rectangle 2"/>
          <p:cNvSpPr>
            <a:spLocks noGrp="1" noChangeArrowheads="1"/>
          </p:cNvSpPr>
          <p:nvPr>
            <p:ph type="title"/>
          </p:nvPr>
        </p:nvSpPr>
        <p:spPr>
          <a:xfrm>
            <a:off x="1206500" y="203200"/>
            <a:ext cx="7251700" cy="838200"/>
          </a:xfrm>
        </p:spPr>
        <p:txBody>
          <a:bodyPr/>
          <a:lstStyle/>
          <a:p>
            <a:pPr eaLnBrk="1" hangingPunct="1"/>
            <a:r>
              <a:rPr lang="en-US" smtClean="0"/>
              <a:t>Logical Data Independence</a:t>
            </a:r>
          </a:p>
        </p:txBody>
      </p:sp>
      <p:grpSp>
        <p:nvGrpSpPr>
          <p:cNvPr id="2" name="Group 8"/>
          <p:cNvGrpSpPr>
            <a:grpSpLocks/>
          </p:cNvGrpSpPr>
          <p:nvPr/>
        </p:nvGrpSpPr>
        <p:grpSpPr bwMode="auto">
          <a:xfrm>
            <a:off x="1643063" y="1485900"/>
            <a:ext cx="5862637" cy="4257675"/>
            <a:chOff x="1035" y="936"/>
            <a:chExt cx="3693" cy="2682"/>
          </a:xfrm>
        </p:grpSpPr>
        <p:grpSp>
          <p:nvGrpSpPr>
            <p:cNvPr id="3" name="Group 3"/>
            <p:cNvGrpSpPr>
              <a:grpSpLocks/>
            </p:cNvGrpSpPr>
            <p:nvPr/>
          </p:nvGrpSpPr>
          <p:grpSpPr bwMode="auto">
            <a:xfrm>
              <a:off x="1035" y="936"/>
              <a:ext cx="3693" cy="2682"/>
              <a:chOff x="1203" y="1791"/>
              <a:chExt cx="3354" cy="2379"/>
            </a:xfrm>
          </p:grpSpPr>
          <p:pic>
            <p:nvPicPr>
              <p:cNvPr id="48137" name="Picture 4"/>
              <p:cNvPicPr>
                <a:picLocks noChangeAspect="1" noChangeArrowheads="1"/>
              </p:cNvPicPr>
              <p:nvPr/>
            </p:nvPicPr>
            <p:blipFill>
              <a:blip r:embed="rId2"/>
              <a:srcRect/>
              <a:stretch>
                <a:fillRect/>
              </a:stretch>
            </p:blipFill>
            <p:spPr bwMode="auto">
              <a:xfrm>
                <a:off x="1203" y="1791"/>
                <a:ext cx="3354" cy="738"/>
              </a:xfrm>
              <a:prstGeom prst="rect">
                <a:avLst/>
              </a:prstGeom>
              <a:noFill/>
              <a:ln w="12700">
                <a:noFill/>
                <a:miter lim="800000"/>
                <a:headEnd type="none" w="sm" len="sm"/>
                <a:tailEnd type="none" w="sm" len="sm"/>
              </a:ln>
            </p:spPr>
          </p:pic>
          <p:pic>
            <p:nvPicPr>
              <p:cNvPr id="48138" name="Picture 5"/>
              <p:cNvPicPr>
                <a:picLocks noChangeAspect="1" noChangeArrowheads="1"/>
              </p:cNvPicPr>
              <p:nvPr/>
            </p:nvPicPr>
            <p:blipFill>
              <a:blip r:embed="rId3"/>
              <a:srcRect/>
              <a:stretch>
                <a:fillRect/>
              </a:stretch>
            </p:blipFill>
            <p:spPr bwMode="auto">
              <a:xfrm>
                <a:off x="2400" y="2544"/>
                <a:ext cx="900" cy="1626"/>
              </a:xfrm>
              <a:prstGeom prst="rect">
                <a:avLst/>
              </a:prstGeom>
              <a:noFill/>
              <a:ln w="12700">
                <a:noFill/>
                <a:miter lim="800000"/>
                <a:headEnd type="none" w="sm" len="sm"/>
                <a:tailEnd type="none" w="sm" len="sm"/>
              </a:ln>
            </p:spPr>
          </p:pic>
        </p:grpSp>
        <p:sp>
          <p:nvSpPr>
            <p:cNvPr id="48135" name="Line 6"/>
            <p:cNvSpPr>
              <a:spLocks noChangeShapeType="1"/>
            </p:cNvSpPr>
            <p:nvPr/>
          </p:nvSpPr>
          <p:spPr bwMode="auto">
            <a:xfrm flipH="1" flipV="1">
              <a:off x="3472" y="1664"/>
              <a:ext cx="96" cy="624"/>
            </a:xfrm>
            <a:prstGeom prst="line">
              <a:avLst/>
            </a:prstGeom>
            <a:noFill/>
            <a:ln w="28575">
              <a:solidFill>
                <a:srgbClr val="FF3300"/>
              </a:solidFill>
              <a:round/>
              <a:headEnd type="none" w="sm" len="sm"/>
              <a:tailEnd type="triangle" w="med" len="med"/>
            </a:ln>
          </p:spPr>
          <p:txBody>
            <a:bodyPr wrap="none" anchor="ctr"/>
            <a:lstStyle/>
            <a:p>
              <a:endParaRPr lang="en-US"/>
            </a:p>
          </p:txBody>
        </p:sp>
        <p:sp>
          <p:nvSpPr>
            <p:cNvPr id="48136" name="Rectangle 7"/>
            <p:cNvSpPr>
              <a:spLocks noChangeArrowheads="1"/>
            </p:cNvSpPr>
            <p:nvPr/>
          </p:nvSpPr>
          <p:spPr bwMode="auto">
            <a:xfrm>
              <a:off x="3344" y="2288"/>
              <a:ext cx="701" cy="288"/>
            </a:xfrm>
            <a:prstGeom prst="rect">
              <a:avLst/>
            </a:prstGeom>
            <a:noFill/>
            <a:ln w="12700">
              <a:noFill/>
              <a:miter lim="800000"/>
              <a:headEnd type="none" w="sm" len="sm"/>
              <a:tailEnd type="none" w="sm" len="sm"/>
            </a:ln>
          </p:spPr>
          <p:txBody>
            <a:bodyPr wrap="none">
              <a:spAutoFit/>
            </a:bodyPr>
            <a:lstStyle/>
            <a:p>
              <a:pPr algn="ctr"/>
              <a:r>
                <a:rPr lang="en-US">
                  <a:solidFill>
                    <a:srgbClr val="FF3300"/>
                  </a:solidFill>
                  <a:latin typeface="TimesNewRomanPSMT"/>
                </a:rPr>
                <a:t>Logical</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idx="1"/>
          </p:nvPr>
        </p:nvSpPr>
        <p:spPr>
          <a:xfrm>
            <a:off x="685800" y="1981200"/>
            <a:ext cx="7404100" cy="4114800"/>
          </a:xfrm>
        </p:spPr>
        <p:txBody>
          <a:bodyPr>
            <a:normAutofit/>
          </a:bodyPr>
          <a:lstStyle/>
          <a:p>
            <a:r>
              <a:rPr lang="en-US" sz="2800" u="sng" dirty="0">
                <a:solidFill>
                  <a:srgbClr val="000000"/>
                </a:solidFill>
              </a:rPr>
              <a:t>Self-describing nature of a database system:</a:t>
            </a:r>
            <a:r>
              <a:rPr lang="en-US" sz="2800" dirty="0">
                <a:solidFill>
                  <a:srgbClr val="000000"/>
                </a:solidFill>
              </a:rPr>
              <a:t> A DBMS </a:t>
            </a:r>
            <a:r>
              <a:rPr lang="en-US" sz="2800" b="1" dirty="0">
                <a:solidFill>
                  <a:srgbClr val="000000"/>
                </a:solidFill>
              </a:rPr>
              <a:t>catalog</a:t>
            </a:r>
            <a:r>
              <a:rPr lang="en-US" sz="2800" dirty="0">
                <a:solidFill>
                  <a:srgbClr val="000000"/>
                </a:solidFill>
              </a:rPr>
              <a:t> stores the </a:t>
            </a:r>
            <a:r>
              <a:rPr lang="en-US" sz="2800" i="1" dirty="0">
                <a:solidFill>
                  <a:srgbClr val="000000"/>
                </a:solidFill>
              </a:rPr>
              <a:t>description</a:t>
            </a:r>
            <a:r>
              <a:rPr lang="en-US" sz="2800" dirty="0">
                <a:solidFill>
                  <a:srgbClr val="000000"/>
                </a:solidFill>
              </a:rPr>
              <a:t>  of the database. The description is called </a:t>
            </a:r>
            <a:r>
              <a:rPr lang="en-US" sz="2800" b="1" dirty="0" smtClean="0">
                <a:solidFill>
                  <a:srgbClr val="000000"/>
                </a:solidFill>
              </a:rPr>
              <a:t>meta-data</a:t>
            </a:r>
            <a:r>
              <a:rPr lang="en-US" sz="2800" dirty="0" smtClean="0">
                <a:solidFill>
                  <a:srgbClr val="000000"/>
                </a:solidFill>
              </a:rPr>
              <a:t>. </a:t>
            </a:r>
            <a:r>
              <a:rPr lang="en-US" sz="2800" dirty="0">
                <a:solidFill>
                  <a:srgbClr val="000000"/>
                </a:solidFill>
              </a:rPr>
              <a:t>This allows the DBMS software to work with different databases.</a:t>
            </a:r>
          </a:p>
          <a:p>
            <a:r>
              <a:rPr lang="en-US" sz="2800" b="1" dirty="0" smtClean="0">
                <a:solidFill>
                  <a:srgbClr val="000000"/>
                </a:solidFill>
              </a:rPr>
              <a:t>data </a:t>
            </a:r>
            <a:r>
              <a:rPr lang="en-US" sz="2800" b="1" dirty="0">
                <a:solidFill>
                  <a:srgbClr val="000000"/>
                </a:solidFill>
              </a:rPr>
              <a:t>independence</a:t>
            </a:r>
            <a:r>
              <a:rPr lang="en-US" sz="2800" dirty="0">
                <a:solidFill>
                  <a:srgbClr val="000000"/>
                </a:solidFill>
              </a:rPr>
              <a:t>. Allows changing data storage structures and operations without having to change the DBMS access programs.</a:t>
            </a:r>
          </a:p>
        </p:txBody>
      </p:sp>
      <p:sp>
        <p:nvSpPr>
          <p:cNvPr id="4" name="Slide Number Placeholder 3"/>
          <p:cNvSpPr>
            <a:spLocks noGrp="1"/>
          </p:cNvSpPr>
          <p:nvPr>
            <p:ph type="sldNum" sz="quarter" idx="12"/>
          </p:nvPr>
        </p:nvSpPr>
        <p:spPr/>
        <p:txBody>
          <a:bodyPr/>
          <a:lstStyle/>
          <a:p>
            <a:r>
              <a:rPr lang="en-US"/>
              <a:t>Slide 1-</a:t>
            </a:r>
            <a:fld id="{D8E3990A-2D77-4302-A196-8275589879C0}" type="slidenum">
              <a:rPr lang="en-US"/>
              <a:pPr/>
              <a:t>23</a:t>
            </a:fld>
            <a:endParaRPr lang="en-US"/>
          </a:p>
        </p:txBody>
      </p:sp>
      <p:sp>
        <p:nvSpPr>
          <p:cNvPr id="478210" name="Rectangle 2"/>
          <p:cNvSpPr>
            <a:spLocks noGrp="1" noChangeArrowheads="1"/>
          </p:cNvSpPr>
          <p:nvPr>
            <p:ph type="title"/>
          </p:nvPr>
        </p:nvSpPr>
        <p:spPr/>
        <p:txBody>
          <a:bodyPr>
            <a:normAutofit/>
          </a:bodyPr>
          <a:lstStyle/>
          <a:p>
            <a:r>
              <a:rPr lang="en-US" dirty="0" smtClean="0"/>
              <a:t>Characteristics </a:t>
            </a:r>
            <a:r>
              <a:rPr lang="en-US" dirty="0"/>
              <a:t>of the Database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idx="1"/>
          </p:nvPr>
        </p:nvSpPr>
        <p:spPr>
          <a:xfrm>
            <a:off x="685800" y="1981200"/>
            <a:ext cx="7188200" cy="4114800"/>
          </a:xfrm>
        </p:spPr>
        <p:txBody>
          <a:bodyPr/>
          <a:lstStyle/>
          <a:p>
            <a:r>
              <a:rPr lang="en-US" sz="2800" u="sng">
                <a:solidFill>
                  <a:srgbClr val="000000"/>
                </a:solidFill>
              </a:rPr>
              <a:t>Data Abstraction:</a:t>
            </a:r>
            <a:r>
              <a:rPr lang="en-US" sz="2800">
                <a:solidFill>
                  <a:srgbClr val="000000"/>
                </a:solidFill>
              </a:rPr>
              <a:t> A </a:t>
            </a:r>
            <a:r>
              <a:rPr lang="en-US" sz="2800" b="1">
                <a:solidFill>
                  <a:srgbClr val="000000"/>
                </a:solidFill>
              </a:rPr>
              <a:t>data model</a:t>
            </a:r>
            <a:r>
              <a:rPr lang="en-US" sz="2800">
                <a:solidFill>
                  <a:srgbClr val="000000"/>
                </a:solidFill>
              </a:rPr>
              <a:t> is used to hide storage details and present the users with a </a:t>
            </a:r>
            <a:r>
              <a:rPr lang="en-US" sz="2800" i="1">
                <a:solidFill>
                  <a:srgbClr val="000000"/>
                </a:solidFill>
              </a:rPr>
              <a:t>conceptual view</a:t>
            </a:r>
            <a:r>
              <a:rPr lang="en-US" sz="2800">
                <a:solidFill>
                  <a:srgbClr val="000000"/>
                </a:solidFill>
              </a:rPr>
              <a:t>  of the database.</a:t>
            </a:r>
          </a:p>
          <a:p>
            <a:r>
              <a:rPr lang="en-US" sz="2800" u="sng">
                <a:solidFill>
                  <a:srgbClr val="000000"/>
                </a:solidFill>
              </a:rPr>
              <a:t>Support of multiple views of the data:</a:t>
            </a:r>
            <a:r>
              <a:rPr lang="en-US" sz="2800">
                <a:solidFill>
                  <a:srgbClr val="000000"/>
                </a:solidFill>
              </a:rPr>
              <a:t> Each user may see a      different view of the database, which describes </a:t>
            </a:r>
            <a:r>
              <a:rPr lang="en-US" sz="2800" i="1">
                <a:solidFill>
                  <a:srgbClr val="000000"/>
                </a:solidFill>
              </a:rPr>
              <a:t>only</a:t>
            </a:r>
            <a:r>
              <a:rPr lang="en-US" sz="2800">
                <a:solidFill>
                  <a:srgbClr val="000000"/>
                </a:solidFill>
              </a:rPr>
              <a:t>  the data of interest to that user.</a:t>
            </a:r>
          </a:p>
          <a:p>
            <a:endParaRPr lang="en-US" sz="2800">
              <a:solidFill>
                <a:srgbClr val="000000"/>
              </a:solidFill>
            </a:endParaRPr>
          </a:p>
          <a:p>
            <a:endParaRPr lang="en-US" sz="2800"/>
          </a:p>
        </p:txBody>
      </p:sp>
      <p:sp>
        <p:nvSpPr>
          <p:cNvPr id="4" name="Slide Number Placeholder 3"/>
          <p:cNvSpPr>
            <a:spLocks noGrp="1"/>
          </p:cNvSpPr>
          <p:nvPr>
            <p:ph type="sldNum" sz="quarter" idx="12"/>
          </p:nvPr>
        </p:nvSpPr>
        <p:spPr/>
        <p:txBody>
          <a:bodyPr/>
          <a:lstStyle/>
          <a:p>
            <a:r>
              <a:rPr lang="en-US"/>
              <a:t>Slide 1-</a:t>
            </a:r>
            <a:fld id="{15595BF5-516F-4391-8A4C-8104896AEDA2}" type="slidenum">
              <a:rPr lang="en-US"/>
              <a:pPr/>
              <a:t>24</a:t>
            </a:fld>
            <a:endParaRPr lang="en-US"/>
          </a:p>
        </p:txBody>
      </p:sp>
      <p:sp>
        <p:nvSpPr>
          <p:cNvPr id="479234" name="Rectangle 2"/>
          <p:cNvSpPr>
            <a:spLocks noGrp="1" noChangeArrowheads="1"/>
          </p:cNvSpPr>
          <p:nvPr>
            <p:ph type="title"/>
          </p:nvPr>
        </p:nvSpPr>
        <p:spPr/>
        <p:txBody>
          <a:bodyPr>
            <a:normAutofit fontScale="90000"/>
          </a:bodyPr>
          <a:lstStyle/>
          <a:p>
            <a:r>
              <a:rPr lang="en-US"/>
              <a:t>Main Characteristics of the Database Approach</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idx="1"/>
          </p:nvPr>
        </p:nvSpPr>
        <p:spPr>
          <a:xfrm>
            <a:off x="685800" y="1981200"/>
            <a:ext cx="7772400" cy="3390900"/>
          </a:xfrm>
        </p:spPr>
        <p:txBody>
          <a:bodyPr>
            <a:normAutofit/>
          </a:bodyPr>
          <a:lstStyle/>
          <a:p>
            <a:r>
              <a:rPr lang="en-US" sz="2800" u="sng" dirty="0">
                <a:solidFill>
                  <a:srgbClr val="000000"/>
                </a:solidFill>
              </a:rPr>
              <a:t>Sharing of data and multiuser transaction processing : </a:t>
            </a:r>
            <a:r>
              <a:rPr lang="en-US" sz="2800" dirty="0">
                <a:solidFill>
                  <a:srgbClr val="000000"/>
                </a:solidFill>
              </a:rPr>
              <a:t>allowing a set of concurrent users to retrieve and to update the  database. Concurrency control within the DBMS guarantees that each </a:t>
            </a:r>
            <a:r>
              <a:rPr lang="en-US" sz="2800" b="1" dirty="0">
                <a:solidFill>
                  <a:srgbClr val="000000"/>
                </a:solidFill>
              </a:rPr>
              <a:t>transaction</a:t>
            </a:r>
            <a:r>
              <a:rPr lang="en-US" sz="2800" dirty="0">
                <a:solidFill>
                  <a:srgbClr val="000000"/>
                </a:solidFill>
              </a:rPr>
              <a:t> is correctly executed or completely aborted. </a:t>
            </a:r>
          </a:p>
        </p:txBody>
      </p:sp>
      <p:sp>
        <p:nvSpPr>
          <p:cNvPr id="4" name="Slide Number Placeholder 3"/>
          <p:cNvSpPr>
            <a:spLocks noGrp="1"/>
          </p:cNvSpPr>
          <p:nvPr>
            <p:ph type="sldNum" sz="quarter" idx="12"/>
          </p:nvPr>
        </p:nvSpPr>
        <p:spPr/>
        <p:txBody>
          <a:bodyPr/>
          <a:lstStyle/>
          <a:p>
            <a:r>
              <a:rPr lang="en-US"/>
              <a:t>Slide 1-</a:t>
            </a:r>
            <a:fld id="{79BFD98B-AAB2-4B6A-89E8-37CD010170CC}" type="slidenum">
              <a:rPr lang="en-US"/>
              <a:pPr/>
              <a:t>25</a:t>
            </a:fld>
            <a:endParaRPr lang="en-US"/>
          </a:p>
        </p:txBody>
      </p:sp>
      <p:sp>
        <p:nvSpPr>
          <p:cNvPr id="480258" name="Rectangle 2"/>
          <p:cNvSpPr>
            <a:spLocks noGrp="1" noChangeArrowheads="1"/>
          </p:cNvSpPr>
          <p:nvPr>
            <p:ph type="title"/>
          </p:nvPr>
        </p:nvSpPr>
        <p:spPr/>
        <p:txBody>
          <a:bodyPr>
            <a:normAutofit fontScale="90000"/>
          </a:bodyPr>
          <a:lstStyle/>
          <a:p>
            <a:r>
              <a:rPr lang="en-US"/>
              <a:t>Main Characteristics of the Database Approach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p:spPr>
        <p:txBody>
          <a:bodyPr/>
          <a:lstStyle/>
          <a:p>
            <a:r>
              <a:rPr lang="en-US"/>
              <a:t>Slide 2-</a:t>
            </a:r>
            <a:fld id="{597BAF0A-C102-45BB-BD33-AE0F60394C39}" type="slidenum">
              <a:rPr lang="en-US"/>
              <a:pPr/>
              <a:t>26</a:t>
            </a:fld>
            <a:endParaRPr lang="en-US"/>
          </a:p>
        </p:txBody>
      </p:sp>
      <p:sp>
        <p:nvSpPr>
          <p:cNvPr id="5"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59396" name="Rectangle 2"/>
          <p:cNvSpPr>
            <a:spLocks noGrp="1" noChangeArrowheads="1"/>
          </p:cNvSpPr>
          <p:nvPr>
            <p:ph type="title"/>
          </p:nvPr>
        </p:nvSpPr>
        <p:spPr>
          <a:xfrm>
            <a:off x="1028700" y="190500"/>
            <a:ext cx="7772400" cy="838200"/>
          </a:xfrm>
        </p:spPr>
        <p:txBody>
          <a:bodyPr/>
          <a:lstStyle/>
          <a:p>
            <a:pPr eaLnBrk="1" hangingPunct="1">
              <a:buFont typeface="Times"/>
              <a:buNone/>
            </a:pPr>
            <a:r>
              <a:rPr lang="en-US" smtClean="0"/>
              <a:t>Client-Server Architectures</a:t>
            </a:r>
            <a:endParaRPr lang="en-US" b="1" smtClean="0">
              <a:solidFill>
                <a:srgbClr val="000000"/>
              </a:solidFill>
            </a:endParaRPr>
          </a:p>
        </p:txBody>
      </p:sp>
      <p:sp>
        <p:nvSpPr>
          <p:cNvPr id="59397" name="Rectangle 3"/>
          <p:cNvSpPr>
            <a:spLocks noGrp="1" noChangeArrowheads="1"/>
          </p:cNvSpPr>
          <p:nvPr>
            <p:ph type="body" idx="1"/>
          </p:nvPr>
        </p:nvSpPr>
        <p:spPr>
          <a:xfrm>
            <a:off x="406400" y="1397000"/>
            <a:ext cx="8051800" cy="4699000"/>
          </a:xfrm>
        </p:spPr>
        <p:txBody>
          <a:bodyPr/>
          <a:lstStyle/>
          <a:p>
            <a:pPr eaLnBrk="1" hangingPunct="1">
              <a:buFont typeface="Times"/>
              <a:buChar char="•"/>
            </a:pPr>
            <a:r>
              <a:rPr lang="en-US" b="1" smtClean="0">
                <a:solidFill>
                  <a:srgbClr val="000000"/>
                </a:solidFill>
              </a:rPr>
              <a:t>Servers:</a:t>
            </a:r>
          </a:p>
          <a:p>
            <a:pPr lvl="1" eaLnBrk="1" hangingPunct="1">
              <a:buFont typeface="Times"/>
              <a:buChar char="•"/>
            </a:pPr>
            <a:r>
              <a:rPr lang="en-US" b="1" smtClean="0">
                <a:solidFill>
                  <a:srgbClr val="000000"/>
                </a:solidFill>
              </a:rPr>
              <a:t>Specialized Servers with Specialized functions</a:t>
            </a:r>
          </a:p>
          <a:p>
            <a:pPr lvl="1" eaLnBrk="1" hangingPunct="1">
              <a:buFont typeface="Times"/>
              <a:buChar char="•"/>
            </a:pPr>
            <a:r>
              <a:rPr lang="en-US" b="1" smtClean="0">
                <a:solidFill>
                  <a:srgbClr val="000000"/>
                </a:solidFill>
              </a:rPr>
              <a:t>Ex. Database Server, File Server, Web Server, Email Server</a:t>
            </a:r>
          </a:p>
          <a:p>
            <a:pPr eaLnBrk="1" hangingPunct="1">
              <a:buFont typeface="Times"/>
              <a:buChar char="•"/>
            </a:pPr>
            <a:endParaRPr lang="en-US" b="1" smtClean="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r>
              <a:rPr lang="en-US"/>
              <a:t>Slide 2-</a:t>
            </a:r>
            <a:fld id="{82BDCE94-D6E6-443F-A465-954196E6EB2B}" type="slidenum">
              <a:rPr lang="en-US"/>
              <a:pPr/>
              <a:t>27</a:t>
            </a:fld>
            <a:endParaRPr lang="en-US"/>
          </a:p>
        </p:txBody>
      </p:sp>
      <p:sp>
        <p:nvSpPr>
          <p:cNvPr id="5"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60420" name="Rectangle 2"/>
          <p:cNvSpPr>
            <a:spLocks noGrp="1" noChangeArrowheads="1"/>
          </p:cNvSpPr>
          <p:nvPr>
            <p:ph type="title"/>
          </p:nvPr>
        </p:nvSpPr>
        <p:spPr>
          <a:xfrm>
            <a:off x="685800" y="190500"/>
            <a:ext cx="7772400" cy="838200"/>
          </a:xfrm>
        </p:spPr>
        <p:txBody>
          <a:bodyPr/>
          <a:lstStyle/>
          <a:p>
            <a:pPr eaLnBrk="1" hangingPunct="1">
              <a:buFont typeface="Times"/>
              <a:buNone/>
            </a:pPr>
            <a:r>
              <a:rPr lang="en-US" smtClean="0"/>
              <a:t>Client-Server Architectures</a:t>
            </a:r>
          </a:p>
        </p:txBody>
      </p:sp>
      <p:sp>
        <p:nvSpPr>
          <p:cNvPr id="60421" name="Rectangle 3"/>
          <p:cNvSpPr>
            <a:spLocks noGrp="1" noChangeArrowheads="1"/>
          </p:cNvSpPr>
          <p:nvPr>
            <p:ph type="body" idx="1"/>
          </p:nvPr>
        </p:nvSpPr>
        <p:spPr>
          <a:xfrm>
            <a:off x="685800" y="1028700"/>
            <a:ext cx="7772400" cy="5067300"/>
          </a:xfrm>
        </p:spPr>
        <p:txBody>
          <a:bodyPr/>
          <a:lstStyle/>
          <a:p>
            <a:pPr eaLnBrk="1" hangingPunct="1">
              <a:lnSpc>
                <a:spcPct val="90000"/>
              </a:lnSpc>
              <a:buFont typeface="Times"/>
              <a:buChar char="•"/>
            </a:pPr>
            <a:r>
              <a:rPr lang="en-US" smtClean="0">
                <a:solidFill>
                  <a:srgbClr val="000000"/>
                </a:solidFill>
              </a:rPr>
              <a:t>Client:</a:t>
            </a:r>
          </a:p>
          <a:p>
            <a:pPr lvl="1" eaLnBrk="1" hangingPunct="1">
              <a:lnSpc>
                <a:spcPct val="90000"/>
              </a:lnSpc>
              <a:buFont typeface="Times"/>
              <a:buChar char="•"/>
            </a:pPr>
            <a:r>
              <a:rPr lang="en-US" smtClean="0">
                <a:solidFill>
                  <a:srgbClr val="000000"/>
                </a:solidFill>
              </a:rPr>
              <a:t>Provide appropriate interfaces and a client-version of the system to access and utilize the server resources. </a:t>
            </a:r>
          </a:p>
          <a:p>
            <a:pPr lvl="1" eaLnBrk="1" hangingPunct="1">
              <a:lnSpc>
                <a:spcPct val="90000"/>
              </a:lnSpc>
              <a:buFont typeface="Times"/>
              <a:buChar char="•"/>
            </a:pPr>
            <a:r>
              <a:rPr lang="en-US" smtClean="0">
                <a:solidFill>
                  <a:srgbClr val="000000"/>
                </a:solidFill>
              </a:rPr>
              <a:t>Clients maybe diskless machines or PCs or Workstations with disks with only the client software installed.</a:t>
            </a:r>
          </a:p>
          <a:p>
            <a:pPr lvl="1" eaLnBrk="1" hangingPunct="1">
              <a:lnSpc>
                <a:spcPct val="90000"/>
              </a:lnSpc>
              <a:buFont typeface="Times"/>
              <a:buChar char="•"/>
            </a:pPr>
            <a:r>
              <a:rPr lang="en-US" smtClean="0">
                <a:solidFill>
                  <a:srgbClr val="000000"/>
                </a:solidFill>
              </a:rPr>
              <a:t>Connected to the servers via some form of a network.</a:t>
            </a:r>
            <a:br>
              <a:rPr lang="en-US" smtClean="0">
                <a:solidFill>
                  <a:srgbClr val="000000"/>
                </a:solidFill>
              </a:rPr>
            </a:br>
            <a:r>
              <a:rPr lang="en-US" smtClean="0">
                <a:solidFill>
                  <a:srgbClr val="000000"/>
                </a:solidFill>
              </a:rPr>
              <a:t>      (LAN: local area network, wireless network, etc.)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p:spPr>
        <p:txBody>
          <a:bodyPr/>
          <a:lstStyle/>
          <a:p>
            <a:r>
              <a:rPr lang="en-US"/>
              <a:t>Slide 2-</a:t>
            </a:r>
            <a:fld id="{86ADEBCB-D63A-4AE1-A776-E06932DAE084}" type="slidenum">
              <a:rPr lang="en-US"/>
              <a:pPr/>
              <a:t>28</a:t>
            </a:fld>
            <a:endParaRPr lang="en-US"/>
          </a:p>
        </p:txBody>
      </p:sp>
      <p:sp>
        <p:nvSpPr>
          <p:cNvPr id="5"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61444" name="Rectangle 2"/>
          <p:cNvSpPr>
            <a:spLocks noGrp="1" noChangeArrowheads="1"/>
          </p:cNvSpPr>
          <p:nvPr>
            <p:ph type="title"/>
          </p:nvPr>
        </p:nvSpPr>
        <p:spPr>
          <a:xfrm>
            <a:off x="685800" y="342900"/>
            <a:ext cx="7772400" cy="838200"/>
          </a:xfrm>
        </p:spPr>
        <p:txBody>
          <a:bodyPr>
            <a:normAutofit/>
          </a:bodyPr>
          <a:lstStyle/>
          <a:p>
            <a:pPr eaLnBrk="1" hangingPunct="1">
              <a:buFont typeface="Times"/>
              <a:buNone/>
            </a:pPr>
            <a:r>
              <a:rPr lang="en-US" smtClean="0"/>
              <a:t>Two Tier Client-Server Architecture</a:t>
            </a:r>
            <a:endParaRPr lang="en-US" b="1" smtClean="0">
              <a:solidFill>
                <a:srgbClr val="000000"/>
              </a:solidFill>
            </a:endParaRPr>
          </a:p>
        </p:txBody>
      </p:sp>
      <p:sp>
        <p:nvSpPr>
          <p:cNvPr id="61445" name="Rectangle 3"/>
          <p:cNvSpPr>
            <a:spLocks noGrp="1" noChangeArrowheads="1"/>
          </p:cNvSpPr>
          <p:nvPr>
            <p:ph type="body" idx="1"/>
          </p:nvPr>
        </p:nvSpPr>
        <p:spPr>
          <a:xfrm>
            <a:off x="685800" y="1181100"/>
            <a:ext cx="7772400" cy="4914900"/>
          </a:xfrm>
        </p:spPr>
        <p:txBody>
          <a:bodyPr/>
          <a:lstStyle/>
          <a:p>
            <a:pPr eaLnBrk="1" hangingPunct="1">
              <a:buFont typeface="Times"/>
              <a:buChar char="•"/>
            </a:pPr>
            <a:r>
              <a:rPr lang="en-US" b="1" smtClean="0">
                <a:solidFill>
                  <a:srgbClr val="000000"/>
                </a:solidFill>
              </a:rPr>
              <a:t>User Interface Programs and Application Programs </a:t>
            </a:r>
            <a:r>
              <a:rPr lang="en-US" smtClean="0">
                <a:solidFill>
                  <a:srgbClr val="000000"/>
                </a:solidFill>
              </a:rPr>
              <a:t>run on the client side</a:t>
            </a:r>
          </a:p>
          <a:p>
            <a:pPr eaLnBrk="1" hangingPunct="1">
              <a:buFont typeface="Times"/>
              <a:buChar char="•"/>
            </a:pPr>
            <a:r>
              <a:rPr lang="en-US" smtClean="0">
                <a:solidFill>
                  <a:srgbClr val="000000"/>
                </a:solidFill>
              </a:rPr>
              <a:t>Interface called</a:t>
            </a:r>
            <a:r>
              <a:rPr lang="en-US" b="1" smtClean="0">
                <a:solidFill>
                  <a:srgbClr val="000000"/>
                </a:solidFill>
              </a:rPr>
              <a:t> ODBC (Open Database Connectivity) </a:t>
            </a:r>
            <a:r>
              <a:rPr lang="en-US" smtClean="0">
                <a:solidFill>
                  <a:srgbClr val="000000"/>
                </a:solidFill>
              </a:rPr>
              <a:t>provides an Application program interface (API) allow client side programs to call the DBMS. Most DBMS vendors provide ODBC drivers.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p:cNvSpPr>
            <a:spLocks noGrp="1"/>
          </p:cNvSpPr>
          <p:nvPr>
            <p:ph type="sldNum" sz="quarter" idx="10"/>
          </p:nvPr>
        </p:nvSpPr>
        <p:spPr>
          <a:noFill/>
        </p:spPr>
        <p:txBody>
          <a:bodyPr/>
          <a:lstStyle/>
          <a:p>
            <a:r>
              <a:rPr lang="en-US"/>
              <a:t>Slide 2-</a:t>
            </a:r>
            <a:fld id="{9EE1406A-2F10-47DA-ACE6-2C6B3C91B273}" type="slidenum">
              <a:rPr lang="en-US"/>
              <a:pPr/>
              <a:t>29</a:t>
            </a:fld>
            <a:endParaRPr lang="en-US"/>
          </a:p>
        </p:txBody>
      </p:sp>
      <p:sp>
        <p:nvSpPr>
          <p:cNvPr id="5" name="Footer Placeholder 2"/>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62468" name="Rectangle 2"/>
          <p:cNvSpPr>
            <a:spLocks noChangeArrowheads="1"/>
          </p:cNvSpPr>
          <p:nvPr/>
        </p:nvSpPr>
        <p:spPr bwMode="auto">
          <a:xfrm>
            <a:off x="685800" y="-127000"/>
            <a:ext cx="7467600" cy="1409700"/>
          </a:xfrm>
          <a:prstGeom prst="rect">
            <a:avLst/>
          </a:prstGeom>
          <a:noFill/>
          <a:ln w="9525">
            <a:noFill/>
            <a:miter lim="800000"/>
            <a:headEnd/>
            <a:tailEnd/>
          </a:ln>
        </p:spPr>
        <p:txBody>
          <a:bodyPr lIns="92075" tIns="46038" rIns="92075" bIns="46038"/>
          <a:lstStyle/>
          <a:p>
            <a:pPr algn="ctr"/>
            <a:r>
              <a:rPr lang="en-US" sz="4000">
                <a:solidFill>
                  <a:srgbClr val="333399"/>
                </a:solidFill>
                <a:latin typeface="Arial" pitchFamily="34" charset="0"/>
              </a:rPr>
              <a:t>Logical two-tier client/server architecture</a:t>
            </a:r>
            <a:endParaRPr lang="en-US" sz="4800">
              <a:solidFill>
                <a:srgbClr val="333399"/>
              </a:solidFill>
              <a:latin typeface="Arial" pitchFamily="34" charset="0"/>
            </a:endParaRPr>
          </a:p>
        </p:txBody>
      </p:sp>
      <p:pic>
        <p:nvPicPr>
          <p:cNvPr id="62469" name="Picture 3"/>
          <p:cNvPicPr>
            <a:picLocks noChangeAspect="1" noChangeArrowheads="1"/>
          </p:cNvPicPr>
          <p:nvPr/>
        </p:nvPicPr>
        <p:blipFill>
          <a:blip r:embed="rId2"/>
          <a:srcRect/>
          <a:stretch>
            <a:fillRect/>
          </a:stretch>
        </p:blipFill>
        <p:spPr bwMode="auto">
          <a:xfrm>
            <a:off x="685800" y="2036763"/>
            <a:ext cx="7772400" cy="255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idx="1"/>
          </p:nvPr>
        </p:nvSpPr>
        <p:spPr>
          <a:xfrm>
            <a:off x="457200" y="1500378"/>
            <a:ext cx="8229600" cy="4525963"/>
          </a:xfrm>
        </p:spPr>
        <p:txBody>
          <a:bodyPr/>
          <a:lstStyle/>
          <a:p>
            <a:r>
              <a:rPr lang="en-US" dirty="0">
                <a:solidFill>
                  <a:srgbClr val="000000"/>
                </a:solidFill>
              </a:rPr>
              <a:t>Numeric and Textual Databases</a:t>
            </a:r>
          </a:p>
          <a:p>
            <a:r>
              <a:rPr lang="en-US" dirty="0">
                <a:solidFill>
                  <a:srgbClr val="000000"/>
                </a:solidFill>
              </a:rPr>
              <a:t>Multimedia Databases</a:t>
            </a:r>
          </a:p>
          <a:p>
            <a:r>
              <a:rPr lang="en-US" dirty="0">
                <a:solidFill>
                  <a:srgbClr val="000000"/>
                </a:solidFill>
              </a:rPr>
              <a:t>Geographic Information Systems (GIS)</a:t>
            </a:r>
          </a:p>
          <a:p>
            <a:r>
              <a:rPr lang="en-US" dirty="0">
                <a:solidFill>
                  <a:srgbClr val="000000"/>
                </a:solidFill>
              </a:rPr>
              <a:t>Data Warehouses</a:t>
            </a:r>
          </a:p>
          <a:p>
            <a:r>
              <a:rPr lang="en-US" dirty="0">
                <a:solidFill>
                  <a:srgbClr val="000000"/>
                </a:solidFill>
              </a:rPr>
              <a:t>Real-time and Active Databases</a:t>
            </a:r>
          </a:p>
          <a:p>
            <a:pPr>
              <a:buFont typeface="Wingdings" pitchFamily="2" charset="2"/>
              <a:buNone/>
            </a:pPr>
            <a:r>
              <a:rPr lang="en-US" b="1" i="1" dirty="0">
                <a:solidFill>
                  <a:srgbClr val="000000"/>
                </a:solidFill>
              </a:rPr>
              <a:t>	</a:t>
            </a:r>
          </a:p>
        </p:txBody>
      </p:sp>
      <p:sp>
        <p:nvSpPr>
          <p:cNvPr id="4" name="Slide Number Placeholder 3"/>
          <p:cNvSpPr>
            <a:spLocks noGrp="1"/>
          </p:cNvSpPr>
          <p:nvPr>
            <p:ph type="sldNum" sz="quarter" idx="12"/>
          </p:nvPr>
        </p:nvSpPr>
        <p:spPr/>
        <p:txBody>
          <a:bodyPr/>
          <a:lstStyle/>
          <a:p>
            <a:r>
              <a:rPr lang="en-US"/>
              <a:t>Slide 1-</a:t>
            </a:r>
            <a:fld id="{EA2CF461-2F54-4157-A9C4-33E58CC5B942}" type="slidenum">
              <a:rPr lang="en-US"/>
              <a:pPr/>
              <a:t>3</a:t>
            </a:fld>
            <a:endParaRPr lang="en-US"/>
          </a:p>
        </p:txBody>
      </p:sp>
      <p:sp>
        <p:nvSpPr>
          <p:cNvPr id="471042" name="Rectangle 2"/>
          <p:cNvSpPr>
            <a:spLocks noGrp="1" noChangeArrowheads="1"/>
          </p:cNvSpPr>
          <p:nvPr>
            <p:ph type="title"/>
          </p:nvPr>
        </p:nvSpPr>
        <p:spPr/>
        <p:txBody>
          <a:bodyPr>
            <a:normAutofit fontScale="90000"/>
          </a:bodyPr>
          <a:lstStyle/>
          <a:p>
            <a:r>
              <a:rPr lang="en-US"/>
              <a:t>Types of Databases and Database Applications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p:spPr>
        <p:txBody>
          <a:bodyPr/>
          <a:lstStyle/>
          <a:p>
            <a:r>
              <a:rPr lang="en-US"/>
              <a:t>Slide 2-</a:t>
            </a:r>
            <a:fld id="{C330E594-7A7B-42BD-A7E3-9F24E09CA05C}" type="slidenum">
              <a:rPr lang="en-US"/>
              <a:pPr/>
              <a:t>30</a:t>
            </a:fld>
            <a:endParaRPr lang="en-US"/>
          </a:p>
        </p:txBody>
      </p:sp>
      <p:sp>
        <p:nvSpPr>
          <p:cNvPr id="5" name="Footer Placeholder 4"/>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63492" name="Rectangle 2"/>
          <p:cNvSpPr>
            <a:spLocks noGrp="1" noChangeArrowheads="1"/>
          </p:cNvSpPr>
          <p:nvPr>
            <p:ph type="title"/>
          </p:nvPr>
        </p:nvSpPr>
        <p:spPr>
          <a:xfrm>
            <a:off x="685800" y="368300"/>
            <a:ext cx="7772400" cy="838200"/>
          </a:xfrm>
        </p:spPr>
        <p:txBody>
          <a:bodyPr>
            <a:normAutofit fontScale="90000"/>
          </a:bodyPr>
          <a:lstStyle/>
          <a:p>
            <a:pPr eaLnBrk="1" hangingPunct="1">
              <a:buFont typeface="Times"/>
              <a:buNone/>
            </a:pPr>
            <a:r>
              <a:rPr lang="en-US" smtClean="0"/>
              <a:t>Three Tier Client-Server Architecture</a:t>
            </a:r>
            <a:endParaRPr lang="en-US" b="1" smtClean="0">
              <a:solidFill>
                <a:srgbClr val="000000"/>
              </a:solidFill>
            </a:endParaRPr>
          </a:p>
        </p:txBody>
      </p:sp>
      <p:sp>
        <p:nvSpPr>
          <p:cNvPr id="63493" name="Rectangle 3"/>
          <p:cNvSpPr>
            <a:spLocks noGrp="1" noChangeArrowheads="1"/>
          </p:cNvSpPr>
          <p:nvPr>
            <p:ph type="body" idx="1"/>
          </p:nvPr>
        </p:nvSpPr>
        <p:spPr>
          <a:xfrm>
            <a:off x="685800" y="1397000"/>
            <a:ext cx="8255000" cy="4699000"/>
          </a:xfrm>
        </p:spPr>
        <p:txBody>
          <a:bodyPr/>
          <a:lstStyle/>
          <a:p>
            <a:pPr eaLnBrk="1" hangingPunct="1">
              <a:lnSpc>
                <a:spcPct val="90000"/>
              </a:lnSpc>
              <a:buFont typeface="Times"/>
              <a:buChar char="•"/>
            </a:pPr>
            <a:r>
              <a:rPr lang="en-US" sz="2800" smtClean="0">
                <a:solidFill>
                  <a:srgbClr val="000000"/>
                </a:solidFill>
              </a:rPr>
              <a:t>Common for</a:t>
            </a:r>
            <a:r>
              <a:rPr lang="en-US" sz="2800" b="1" smtClean="0">
                <a:solidFill>
                  <a:srgbClr val="000000"/>
                </a:solidFill>
              </a:rPr>
              <a:t> Web applications</a:t>
            </a:r>
          </a:p>
          <a:p>
            <a:pPr eaLnBrk="1" hangingPunct="1">
              <a:lnSpc>
                <a:spcPct val="90000"/>
              </a:lnSpc>
              <a:buFont typeface="Times"/>
              <a:buChar char="•"/>
            </a:pPr>
            <a:r>
              <a:rPr lang="en-US" sz="2800" smtClean="0">
                <a:solidFill>
                  <a:srgbClr val="000000"/>
                </a:solidFill>
              </a:rPr>
              <a:t>Intermediate Layer called</a:t>
            </a:r>
            <a:r>
              <a:rPr lang="en-US" sz="2800" b="1" smtClean="0">
                <a:solidFill>
                  <a:srgbClr val="000000"/>
                </a:solidFill>
              </a:rPr>
              <a:t> Application Server </a:t>
            </a:r>
            <a:r>
              <a:rPr lang="en-US" sz="2800" smtClean="0">
                <a:solidFill>
                  <a:srgbClr val="000000"/>
                </a:solidFill>
              </a:rPr>
              <a:t>or</a:t>
            </a:r>
            <a:r>
              <a:rPr lang="en-US" sz="2800" b="1" smtClean="0">
                <a:solidFill>
                  <a:srgbClr val="000000"/>
                </a:solidFill>
              </a:rPr>
              <a:t> Web Server: </a:t>
            </a:r>
          </a:p>
          <a:p>
            <a:pPr lvl="1" eaLnBrk="1" hangingPunct="1">
              <a:lnSpc>
                <a:spcPct val="90000"/>
              </a:lnSpc>
              <a:buFont typeface="Times"/>
              <a:buChar char="•"/>
            </a:pPr>
            <a:r>
              <a:rPr lang="en-US" sz="2400" smtClean="0">
                <a:solidFill>
                  <a:srgbClr val="000000"/>
                </a:solidFill>
              </a:rPr>
              <a:t>stores the web connectivity software and</a:t>
            </a:r>
            <a:r>
              <a:rPr lang="en-US" sz="2400" b="1" smtClean="0">
                <a:solidFill>
                  <a:srgbClr val="000000"/>
                </a:solidFill>
              </a:rPr>
              <a:t> the rules and business logic (constraints) </a:t>
            </a:r>
            <a:r>
              <a:rPr lang="en-US" sz="2400" smtClean="0">
                <a:solidFill>
                  <a:srgbClr val="000000"/>
                </a:solidFill>
              </a:rPr>
              <a:t>part of the application used to access the right amount of data from the database server</a:t>
            </a:r>
          </a:p>
          <a:p>
            <a:pPr lvl="1" eaLnBrk="1" hangingPunct="1">
              <a:lnSpc>
                <a:spcPct val="90000"/>
              </a:lnSpc>
              <a:buFont typeface="Times"/>
              <a:buChar char="•"/>
            </a:pPr>
            <a:r>
              <a:rPr lang="en-US" sz="2400" smtClean="0">
                <a:solidFill>
                  <a:srgbClr val="000000"/>
                </a:solidFill>
              </a:rPr>
              <a:t>acts like a conduit for sending partially processed data between the database server and the client.</a:t>
            </a:r>
            <a:endParaRPr lang="en-US" sz="2400" b="1" smtClean="0">
              <a:solidFill>
                <a:srgbClr val="000000"/>
              </a:solidFill>
            </a:endParaRPr>
          </a:p>
          <a:p>
            <a:pPr eaLnBrk="1" hangingPunct="1">
              <a:lnSpc>
                <a:spcPct val="90000"/>
              </a:lnSpc>
              <a:buFont typeface="Times"/>
              <a:buChar char="•"/>
            </a:pPr>
            <a:r>
              <a:rPr lang="en-US" sz="2800" b="1" smtClean="0">
                <a:solidFill>
                  <a:srgbClr val="000000"/>
                </a:solidFill>
              </a:rPr>
              <a:t>Additional Features- Security: </a:t>
            </a:r>
          </a:p>
          <a:p>
            <a:pPr lvl="1" eaLnBrk="1" hangingPunct="1">
              <a:lnSpc>
                <a:spcPct val="90000"/>
              </a:lnSpc>
              <a:buFont typeface="Times"/>
              <a:buChar char="•"/>
            </a:pPr>
            <a:r>
              <a:rPr lang="en-US" sz="2400" smtClean="0">
                <a:solidFill>
                  <a:srgbClr val="000000"/>
                </a:solidFill>
              </a:rPr>
              <a:t>encrypt the data at the server before transmission</a:t>
            </a:r>
          </a:p>
          <a:p>
            <a:pPr lvl="1" eaLnBrk="1" hangingPunct="1">
              <a:lnSpc>
                <a:spcPct val="90000"/>
              </a:lnSpc>
              <a:buFont typeface="Times"/>
              <a:buChar char="•"/>
            </a:pPr>
            <a:r>
              <a:rPr lang="en-US" sz="2400" smtClean="0">
                <a:solidFill>
                  <a:srgbClr val="000000"/>
                </a:solidFill>
              </a:rPr>
              <a:t>decrypt data at the client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p:cNvSpPr>
            <a:spLocks noGrp="1"/>
          </p:cNvSpPr>
          <p:nvPr>
            <p:ph type="sldNum" sz="quarter" idx="10"/>
          </p:nvPr>
        </p:nvSpPr>
        <p:spPr>
          <a:noFill/>
        </p:spPr>
        <p:txBody>
          <a:bodyPr/>
          <a:lstStyle/>
          <a:p>
            <a:r>
              <a:rPr lang="en-US"/>
              <a:t>Slide 2-</a:t>
            </a:r>
            <a:fld id="{59214C4B-8D2E-49BB-9965-AF76A35DA1E2}" type="slidenum">
              <a:rPr lang="en-US"/>
              <a:pPr/>
              <a:t>31</a:t>
            </a:fld>
            <a:endParaRPr lang="en-US"/>
          </a:p>
        </p:txBody>
      </p:sp>
      <p:sp>
        <p:nvSpPr>
          <p:cNvPr id="5" name="Footer Placeholder 2"/>
          <p:cNvSpPr>
            <a:spLocks noGrp="1"/>
          </p:cNvSpPr>
          <p:nvPr>
            <p:ph type="ftr" sz="quarter" idx="11"/>
          </p:nvPr>
        </p:nvSpPr>
        <p:spPr/>
        <p:txBody>
          <a:bodyPr/>
          <a:lstStyle/>
          <a:p>
            <a:pPr>
              <a:defRPr/>
            </a:pPr>
            <a:endParaRPr lang="en-US" sz="1400">
              <a:latin typeface="Tahoma" pitchFamily="34" charset="0"/>
            </a:endParaRPr>
          </a:p>
          <a:p>
            <a:pPr>
              <a:defRPr/>
            </a:pPr>
            <a:r>
              <a:rPr lang="en-US" b="1">
                <a:solidFill>
                  <a:srgbClr val="666699"/>
                </a:solidFill>
              </a:rPr>
              <a:t>Elmasri and Navathe, Fundamentals of Database Systems, </a:t>
            </a:r>
            <a:r>
              <a:rPr lang="en-US" b="1" i="1">
                <a:solidFill>
                  <a:srgbClr val="666699"/>
                </a:solidFill>
              </a:rPr>
              <a:t>Fourth Edition</a:t>
            </a:r>
          </a:p>
          <a:p>
            <a:pPr>
              <a:defRPr/>
            </a:pPr>
            <a:r>
              <a:rPr lang="en-US" b="1" i="1">
                <a:solidFill>
                  <a:srgbClr val="666699"/>
                </a:solidFill>
              </a:rPr>
              <a:t>Revised by IB &amp; SAM, Fasilkom UI, 2005</a:t>
            </a:r>
          </a:p>
          <a:p>
            <a:pPr>
              <a:defRPr/>
            </a:pPr>
            <a:endParaRPr lang="en-US" sz="1400">
              <a:latin typeface="Tahoma" pitchFamily="34" charset="0"/>
            </a:endParaRPr>
          </a:p>
        </p:txBody>
      </p:sp>
      <p:sp>
        <p:nvSpPr>
          <p:cNvPr id="64516" name="Rectangle 2"/>
          <p:cNvSpPr>
            <a:spLocks noChangeArrowheads="1"/>
          </p:cNvSpPr>
          <p:nvPr/>
        </p:nvSpPr>
        <p:spPr bwMode="auto">
          <a:xfrm>
            <a:off x="723900" y="-114300"/>
            <a:ext cx="8153400" cy="1282700"/>
          </a:xfrm>
          <a:prstGeom prst="rect">
            <a:avLst/>
          </a:prstGeom>
          <a:noFill/>
          <a:ln w="9525">
            <a:noFill/>
            <a:miter lim="800000"/>
            <a:headEnd/>
            <a:tailEnd/>
          </a:ln>
        </p:spPr>
        <p:txBody>
          <a:bodyPr lIns="92075" tIns="46038" rIns="92075" bIns="46038"/>
          <a:lstStyle/>
          <a:p>
            <a:pPr algn="ctr"/>
            <a:r>
              <a:rPr lang="en-US" sz="4000">
                <a:solidFill>
                  <a:srgbClr val="333399"/>
                </a:solidFill>
                <a:latin typeface="Arial" pitchFamily="34" charset="0"/>
              </a:rPr>
              <a:t>Logical three-tier client/server architecture</a:t>
            </a:r>
          </a:p>
        </p:txBody>
      </p:sp>
      <p:pic>
        <p:nvPicPr>
          <p:cNvPr id="64517" name="Picture 3"/>
          <p:cNvPicPr>
            <a:picLocks noChangeAspect="1" noChangeArrowheads="1"/>
          </p:cNvPicPr>
          <p:nvPr/>
        </p:nvPicPr>
        <p:blipFill>
          <a:blip r:embed="rId2"/>
          <a:srcRect/>
          <a:stretch>
            <a:fillRect/>
          </a:stretch>
        </p:blipFill>
        <p:spPr bwMode="auto">
          <a:xfrm>
            <a:off x="2495550" y="1435100"/>
            <a:ext cx="35687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Slide 1-</a:t>
            </a:r>
            <a:fld id="{7EC43B95-A797-4A0E-A73A-B9B02F27FE02}" type="slidenum">
              <a:rPr lang="en-US" smtClean="0"/>
              <a:pPr/>
              <a:t>32</a:t>
            </a:fld>
            <a:endParaRPr lang="en-US"/>
          </a:p>
        </p:txBody>
      </p:sp>
      <p:pic>
        <p:nvPicPr>
          <p:cNvPr id="56322" name="Picture 2" descr="Image result for overall architecture of dbms with diagram ppt"/>
          <p:cNvPicPr>
            <a:picLocks noChangeAspect="1" noChangeArrowheads="1"/>
          </p:cNvPicPr>
          <p:nvPr/>
        </p:nvPicPr>
        <p:blipFill>
          <a:blip r:embed="rId2"/>
          <a:srcRect/>
          <a:stretch>
            <a:fillRect/>
          </a:stretch>
        </p:blipFill>
        <p:spPr bwMode="auto">
          <a:xfrm>
            <a:off x="755649" y="657225"/>
            <a:ext cx="7086793" cy="575071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dirty="0" smtClean="0"/>
              <a:t>The query processor will accept query from user and solves it by accessing the database.</a:t>
            </a:r>
            <a:endParaRPr lang="en-US" sz="1800" dirty="0" smtClean="0"/>
          </a:p>
          <a:p>
            <a:r>
              <a:rPr lang="en-US" sz="2800" b="1" dirty="0" smtClean="0"/>
              <a:t>Parts of Query processor:</a:t>
            </a:r>
            <a:endParaRPr lang="en-US" sz="1800" dirty="0" smtClean="0"/>
          </a:p>
          <a:p>
            <a:pPr lvl="0"/>
            <a:r>
              <a:rPr lang="en-US" sz="2800" b="1" dirty="0" smtClean="0"/>
              <a:t>DDL interpreter</a:t>
            </a:r>
            <a:endParaRPr lang="en-US" sz="1800" dirty="0" smtClean="0"/>
          </a:p>
          <a:p>
            <a:r>
              <a:rPr lang="en-US" sz="2800" dirty="0" smtClean="0"/>
              <a:t>This will interprets DDL statements and fetch the definitions in the data dictionary.</a:t>
            </a:r>
            <a:endParaRPr lang="en-US" sz="1800" dirty="0" smtClean="0"/>
          </a:p>
          <a:p>
            <a:pPr lvl="0"/>
            <a:r>
              <a:rPr lang="en-US" sz="2800" b="1" dirty="0" smtClean="0"/>
              <a:t>DML compiler</a:t>
            </a:r>
            <a:endParaRPr lang="en-US" sz="1800" dirty="0" smtClean="0"/>
          </a:p>
          <a:p>
            <a:r>
              <a:rPr lang="en-US" sz="2800" dirty="0" smtClean="0"/>
              <a:t>a. This will translates DML statements in a query language into low level instructions that the query evaluation engine understands.</a:t>
            </a:r>
            <a:endParaRPr lang="en-US" sz="1800" dirty="0" smtClean="0"/>
          </a:p>
          <a:p>
            <a:r>
              <a:rPr lang="en-US" sz="2800" dirty="0" smtClean="0"/>
              <a:t>b. A query can usually be translated into any of a number of alternative evaluation plans for same query result DML compiler will select best plan for query optimization.</a:t>
            </a:r>
            <a:endParaRPr lang="en-US" sz="1800" dirty="0" smtClean="0"/>
          </a:p>
          <a:p>
            <a:pPr lvl="0"/>
            <a:r>
              <a:rPr lang="en-US" sz="2800" b="1" dirty="0" smtClean="0"/>
              <a:t>Query evaluation engine</a:t>
            </a:r>
            <a:endParaRPr lang="en-US" sz="1800" dirty="0" smtClean="0"/>
          </a:p>
          <a:p>
            <a:r>
              <a:rPr lang="en-US" sz="2800" dirty="0" smtClean="0"/>
              <a:t>This engine will execute low-level instructions generated by the DML compiler on DBMS.</a:t>
            </a:r>
            <a:endParaRPr lang="en-US" sz="1800" dirty="0" smtClean="0"/>
          </a:p>
          <a:p>
            <a:endParaRPr lang="en-US" dirty="0"/>
          </a:p>
        </p:txBody>
      </p:sp>
      <p:sp>
        <p:nvSpPr>
          <p:cNvPr id="3" name="Slide Number Placeholder 2"/>
          <p:cNvSpPr>
            <a:spLocks noGrp="1"/>
          </p:cNvSpPr>
          <p:nvPr>
            <p:ph type="sldNum" sz="quarter" idx="12"/>
          </p:nvPr>
        </p:nvSpPr>
        <p:spPr/>
        <p:txBody>
          <a:bodyPr/>
          <a:lstStyle/>
          <a:p>
            <a:r>
              <a:rPr lang="en-US" smtClean="0"/>
              <a:t>Slide 1-</a:t>
            </a:r>
            <a:fld id="{6F4807ED-ED22-4AE4-BB7B-3959AFB743F3}" type="slidenum">
              <a:rPr lang="en-US" smtClean="0"/>
              <a:pPr/>
              <a:t>33</a:t>
            </a:fld>
            <a:endParaRPr lang="en-US"/>
          </a:p>
        </p:txBody>
      </p:sp>
      <p:sp>
        <p:nvSpPr>
          <p:cNvPr id="4" name="Title 3"/>
          <p:cNvSpPr>
            <a:spLocks noGrp="1"/>
          </p:cNvSpPr>
          <p:nvPr>
            <p:ph type="title"/>
          </p:nvPr>
        </p:nvSpPr>
        <p:spPr/>
        <p:txBody>
          <a:bodyPr>
            <a:normAutofit fontScale="90000"/>
          </a:bodyPr>
          <a:lstStyle/>
          <a:p>
            <a:r>
              <a:rPr lang="en-US" sz="4400" dirty="0" smtClean="0"/>
              <a:t>Query Processor:</a:t>
            </a:r>
            <a:r>
              <a:rPr lang="en-US" sz="3200" dirty="0" smtClean="0"/>
              <a:t/>
            </a:r>
            <a:br>
              <a:rPr lang="en-US" sz="3200"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lvl="0"/>
            <a:r>
              <a:rPr lang="en-US" sz="2800" dirty="0" smtClean="0"/>
              <a:t>A storage manager is a program module which acts like interface between the data stored in a database and the application programs and queries submitted to the system.</a:t>
            </a:r>
            <a:endParaRPr lang="en-US" sz="1800" dirty="0" smtClean="0"/>
          </a:p>
          <a:p>
            <a:pPr lvl="0"/>
            <a:r>
              <a:rPr lang="en-US" sz="2800" dirty="0" smtClean="0"/>
              <a:t>Thus, the storage manager is responsible for storing, retrieving and updating data in the database.</a:t>
            </a:r>
            <a:endParaRPr lang="en-US" sz="1800" dirty="0" smtClean="0"/>
          </a:p>
          <a:p>
            <a:pPr lvl="0"/>
            <a:r>
              <a:rPr lang="en-US" sz="2800" b="1" dirty="0" smtClean="0"/>
              <a:t>The storage manager components include:</a:t>
            </a:r>
            <a:endParaRPr lang="en-US" sz="1800" dirty="0" smtClean="0"/>
          </a:p>
          <a:p>
            <a:pPr lvl="1"/>
            <a:r>
              <a:rPr lang="en-US" sz="2400" b="1" dirty="0" smtClean="0"/>
              <a:t>Authorization and integrity manager:</a:t>
            </a:r>
            <a:r>
              <a:rPr lang="en-US" sz="2400" dirty="0" smtClean="0"/>
              <a:t> Checks for integrity constraints and authority of users to access data.</a:t>
            </a:r>
            <a:endParaRPr lang="en-US" sz="1600" dirty="0" smtClean="0"/>
          </a:p>
          <a:p>
            <a:pPr lvl="1"/>
            <a:r>
              <a:rPr lang="en-US" sz="2400" b="1" dirty="0" smtClean="0"/>
              <a:t>Transaction manager:</a:t>
            </a:r>
            <a:r>
              <a:rPr lang="en-US" sz="2400" dirty="0" smtClean="0"/>
              <a:t> Ensures that the database remains in a consistent state although there are system failures.</a:t>
            </a:r>
            <a:endParaRPr lang="en-US" sz="1600" dirty="0" smtClean="0"/>
          </a:p>
          <a:p>
            <a:pPr lvl="1"/>
            <a:r>
              <a:rPr lang="en-US" sz="2400" b="1" dirty="0" smtClean="0"/>
              <a:t>File manager:</a:t>
            </a:r>
            <a:r>
              <a:rPr lang="en-US" sz="2400" dirty="0" smtClean="0"/>
              <a:t> Manages the allocation of space on disk storage and the data structures used to represent information stored on disk.</a:t>
            </a:r>
            <a:endParaRPr lang="en-US" sz="1600" dirty="0" smtClean="0"/>
          </a:p>
          <a:p>
            <a:pPr lvl="1"/>
            <a:r>
              <a:rPr lang="en-US" sz="2400" b="1" dirty="0" smtClean="0"/>
              <a:t>Buffer manager:</a:t>
            </a:r>
            <a:r>
              <a:rPr lang="en-US" sz="2400" dirty="0" smtClean="0"/>
              <a:t> It is responsible for retrieving data from disk storage into main memory. It enables the database to handle data sizes that are much larger than the size of main memory.</a:t>
            </a:r>
            <a:endParaRPr lang="en-US" sz="1600" dirty="0" smtClean="0"/>
          </a:p>
          <a:p>
            <a:pPr lvl="1"/>
            <a:r>
              <a:rPr lang="en-US" sz="2400" b="1" dirty="0" smtClean="0"/>
              <a:t>Data structures implemented by storage manager.</a:t>
            </a:r>
            <a:endParaRPr lang="en-US" sz="1600" dirty="0" smtClean="0"/>
          </a:p>
          <a:p>
            <a:pPr lvl="1"/>
            <a:r>
              <a:rPr lang="en-US" sz="2400" b="1" dirty="0" smtClean="0"/>
              <a:t>Data files:</a:t>
            </a:r>
            <a:r>
              <a:rPr lang="en-US" sz="2400" dirty="0" smtClean="0"/>
              <a:t> Stored in the database itself.</a:t>
            </a:r>
            <a:endParaRPr lang="en-US" sz="1600" dirty="0" smtClean="0"/>
          </a:p>
          <a:p>
            <a:pPr lvl="1"/>
            <a:r>
              <a:rPr lang="en-US" sz="2400" b="1" dirty="0" smtClean="0"/>
              <a:t>Data dictionary:</a:t>
            </a:r>
            <a:r>
              <a:rPr lang="en-US" sz="2400" dirty="0" smtClean="0"/>
              <a:t> Stores metadata about the structure of the database.</a:t>
            </a:r>
            <a:endParaRPr lang="en-US" sz="1600" dirty="0" smtClean="0"/>
          </a:p>
          <a:p>
            <a:pPr lvl="1"/>
            <a:r>
              <a:rPr lang="en-US" sz="2400" b="1" dirty="0" smtClean="0"/>
              <a:t>Indices:</a:t>
            </a:r>
            <a:r>
              <a:rPr lang="en-US" sz="2400" dirty="0" smtClean="0"/>
              <a:t> Provide fast access to data items</a:t>
            </a:r>
            <a:endParaRPr lang="en-US" sz="1600" dirty="0" smtClean="0"/>
          </a:p>
          <a:p>
            <a:r>
              <a:rPr lang="en-US" sz="2800" dirty="0" smtClean="0"/>
              <a:t> </a:t>
            </a:r>
          </a:p>
          <a:p>
            <a:endParaRPr lang="en-US" dirty="0"/>
          </a:p>
        </p:txBody>
      </p:sp>
      <p:sp>
        <p:nvSpPr>
          <p:cNvPr id="3" name="Slide Number Placeholder 2"/>
          <p:cNvSpPr>
            <a:spLocks noGrp="1"/>
          </p:cNvSpPr>
          <p:nvPr>
            <p:ph type="sldNum" sz="quarter" idx="12"/>
          </p:nvPr>
        </p:nvSpPr>
        <p:spPr/>
        <p:txBody>
          <a:bodyPr/>
          <a:lstStyle/>
          <a:p>
            <a:r>
              <a:rPr lang="en-US" smtClean="0"/>
              <a:t>Slide 1-</a:t>
            </a:r>
            <a:fld id="{6F4807ED-ED22-4AE4-BB7B-3959AFB743F3}" type="slidenum">
              <a:rPr lang="en-US" smtClean="0"/>
              <a:pPr/>
              <a:t>34</a:t>
            </a:fld>
            <a:endParaRPr lang="en-US"/>
          </a:p>
        </p:txBody>
      </p:sp>
      <p:sp>
        <p:nvSpPr>
          <p:cNvPr id="4" name="Title 3"/>
          <p:cNvSpPr>
            <a:spLocks noGrp="1"/>
          </p:cNvSpPr>
          <p:nvPr>
            <p:ph type="title"/>
          </p:nvPr>
        </p:nvSpPr>
        <p:spPr/>
        <p:txBody>
          <a:bodyPr>
            <a:normAutofit fontScale="90000"/>
          </a:bodyPr>
          <a:lstStyle/>
          <a:p>
            <a:r>
              <a:rPr lang="en-US" sz="4400" dirty="0" smtClean="0"/>
              <a:t>Storage Manager</a:t>
            </a:r>
            <a:r>
              <a:rPr lang="en-US" sz="3200" dirty="0" smtClean="0"/>
              <a:t/>
            </a:r>
            <a:br>
              <a:rPr lang="en-US" sz="3200"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124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600" dirty="0" smtClean="0">
                          <a:latin typeface="Arial" pitchFamily="34" charset="0"/>
                          <a:cs typeface="Arial" pitchFamily="34" charset="0"/>
                        </a:rPr>
                        <a:t>File</a:t>
                      </a:r>
                      <a:r>
                        <a:rPr lang="en-US" sz="1600" baseline="0" dirty="0" smtClean="0">
                          <a:latin typeface="Arial" pitchFamily="34" charset="0"/>
                          <a:cs typeface="Arial" pitchFamily="34" charset="0"/>
                        </a:rPr>
                        <a:t> processing system</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itchFamily="34" charset="0"/>
                          <a:cs typeface="Arial" pitchFamily="34" charset="0"/>
                        </a:rPr>
                        <a:t>DBMS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latin typeface="Arial" pitchFamily="34" charset="0"/>
                          <a:cs typeface="Arial" pitchFamily="34" charset="0"/>
                        </a:rPr>
                        <a:t>Redundancies and inconsistencies</a:t>
                      </a:r>
                      <a:r>
                        <a:rPr lang="en-US" sz="1600" baseline="0" dirty="0" smtClean="0">
                          <a:latin typeface="Arial" pitchFamily="34" charset="0"/>
                          <a:cs typeface="Arial" pitchFamily="34" charset="0"/>
                        </a:rPr>
                        <a:t> exist </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itchFamily="34" charset="0"/>
                          <a:cs typeface="Arial" pitchFamily="34" charset="0"/>
                        </a:rPr>
                        <a:t>Redundancies and inconsistencies are reduced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latin typeface="Arial" pitchFamily="34" charset="0"/>
                          <a:cs typeface="Arial" pitchFamily="34" charset="0"/>
                        </a:rPr>
                        <a:t>Data cannot be easily accessed due to complex application programs to access data</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itchFamily="34" charset="0"/>
                          <a:cs typeface="Arial" pitchFamily="34" charset="0"/>
                        </a:rPr>
                        <a:t>Data can be easily</a:t>
                      </a:r>
                      <a:r>
                        <a:rPr lang="en-US" sz="1600" baseline="0" dirty="0" smtClean="0">
                          <a:latin typeface="Arial" pitchFamily="34" charset="0"/>
                          <a:cs typeface="Arial" pitchFamily="34" charset="0"/>
                        </a:rPr>
                        <a:t> accessed due to query processor</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latin typeface="Arial" pitchFamily="34" charset="0"/>
                          <a:cs typeface="Arial" pitchFamily="34" charset="0"/>
                        </a:rPr>
                        <a:t>Data</a:t>
                      </a:r>
                      <a:r>
                        <a:rPr lang="en-US" sz="1600" baseline="0" dirty="0" smtClean="0">
                          <a:latin typeface="Arial" pitchFamily="34" charset="0"/>
                          <a:cs typeface="Arial" pitchFamily="34" charset="0"/>
                        </a:rPr>
                        <a:t> isolation is difficult because of  different file formats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itchFamily="34" charset="0"/>
                          <a:cs typeface="Arial" pitchFamily="34" charset="0"/>
                        </a:rPr>
                        <a:t>Data isolation is easier because of common file formats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latin typeface="Arial" pitchFamily="34" charset="0"/>
                          <a:cs typeface="Arial" pitchFamily="34" charset="0"/>
                        </a:rPr>
                        <a:t>Integrity constrains cannot be added easily because again new application</a:t>
                      </a:r>
                      <a:r>
                        <a:rPr lang="en-US" sz="1600" baseline="0" dirty="0" smtClean="0">
                          <a:latin typeface="Arial" pitchFamily="34" charset="0"/>
                          <a:cs typeface="Arial" pitchFamily="34" charset="0"/>
                        </a:rPr>
                        <a:t> programs have to be written</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itchFamily="34" charset="0"/>
                          <a:cs typeface="Arial" pitchFamily="34" charset="0"/>
                        </a:rPr>
                        <a:t>Integrity constraints can be added easily at any time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latin typeface="Arial" pitchFamily="34" charset="0"/>
                          <a:cs typeface="Arial" pitchFamily="34" charset="0"/>
                        </a:rPr>
                        <a:t>Security features cannot be added easily</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itchFamily="34" charset="0"/>
                          <a:cs typeface="Arial" pitchFamily="34" charset="0"/>
                        </a:rPr>
                        <a:t>Security features can be added easily</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latin typeface="Arial" pitchFamily="34" charset="0"/>
                          <a:cs typeface="Arial" pitchFamily="34" charset="0"/>
                        </a:rPr>
                        <a:t>Concurrent access may cause problem of inconsistencies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itchFamily="34" charset="0"/>
                          <a:cs typeface="Arial" pitchFamily="34" charset="0"/>
                        </a:rPr>
                        <a:t>Concurrent accesses</a:t>
                      </a:r>
                      <a:r>
                        <a:rPr lang="en-US" sz="1600" baseline="0" dirty="0" smtClean="0">
                          <a:latin typeface="Arial" pitchFamily="34" charset="0"/>
                          <a:cs typeface="Arial" pitchFamily="34" charset="0"/>
                        </a:rPr>
                        <a:t> are possible without any inconsistencies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r>
              <a:rPr lang="en-US" smtClean="0"/>
              <a:t>Slide 1-</a:t>
            </a:r>
            <a:fld id="{6F4807ED-ED22-4AE4-BB7B-3959AFB743F3}" type="slidenum">
              <a:rPr lang="en-US" smtClean="0"/>
              <a:pPr/>
              <a:t>4</a:t>
            </a:fld>
            <a:endParaRPr lang="en-US"/>
          </a:p>
        </p:txBody>
      </p:sp>
      <p:sp>
        <p:nvSpPr>
          <p:cNvPr id="4" name="Title 3"/>
          <p:cNvSpPr>
            <a:spLocks noGrp="1"/>
          </p:cNvSpPr>
          <p:nvPr>
            <p:ph type="title"/>
          </p:nvPr>
        </p:nvSpPr>
        <p:spPr/>
        <p:txBody>
          <a:bodyPr/>
          <a:lstStyle/>
          <a:p>
            <a:r>
              <a:rPr lang="en-US" dirty="0" smtClean="0"/>
              <a:t>File processing system </a:t>
            </a:r>
            <a:r>
              <a:rPr lang="en-US" dirty="0" err="1" smtClean="0"/>
              <a:t>vs</a:t>
            </a:r>
            <a:r>
              <a:rPr lang="en-US" dirty="0" smtClean="0"/>
              <a:t> DBMS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Slide 1-</a:t>
            </a:r>
            <a:fld id="{7EC43B95-A797-4A0E-A73A-B9B02F27FE02}" type="slidenum">
              <a:rPr lang="en-US" smtClean="0"/>
              <a:pPr/>
              <a:t>5</a:t>
            </a:fld>
            <a:endParaRPr lang="en-US"/>
          </a:p>
        </p:txBody>
      </p:sp>
      <p:pic>
        <p:nvPicPr>
          <p:cNvPr id="3" name="Picture 2"/>
          <p:cNvPicPr/>
          <p:nvPr/>
        </p:nvPicPr>
        <p:blipFill>
          <a:blip r:embed="rId2"/>
          <a:srcRect/>
          <a:stretch>
            <a:fillRect/>
          </a:stretch>
        </p:blipFill>
        <p:spPr bwMode="auto">
          <a:xfrm>
            <a:off x="1990725" y="1466850"/>
            <a:ext cx="5600700" cy="40004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p:txBody>
          <a:bodyPr/>
          <a:lstStyle/>
          <a:p>
            <a:pPr>
              <a:buFont typeface="Wingdings" pitchFamily="2" charset="2"/>
              <a:buNone/>
            </a:pPr>
            <a:r>
              <a:rPr lang="en-US" dirty="0">
                <a:solidFill>
                  <a:srgbClr val="000000"/>
                </a:solidFill>
              </a:rPr>
              <a:t>Users may be divided into those who actually use and control the </a:t>
            </a:r>
            <a:r>
              <a:rPr lang="en-US" dirty="0" smtClean="0">
                <a:solidFill>
                  <a:srgbClr val="000000"/>
                </a:solidFill>
              </a:rPr>
              <a:t>content</a:t>
            </a:r>
            <a:endParaRPr lang="en-US" dirty="0">
              <a:solidFill>
                <a:srgbClr val="000000"/>
              </a:solidFill>
            </a:endParaRPr>
          </a:p>
        </p:txBody>
      </p:sp>
      <p:sp>
        <p:nvSpPr>
          <p:cNvPr id="4" name="Slide Number Placeholder 3"/>
          <p:cNvSpPr>
            <a:spLocks noGrp="1"/>
          </p:cNvSpPr>
          <p:nvPr>
            <p:ph type="sldNum" sz="quarter" idx="12"/>
          </p:nvPr>
        </p:nvSpPr>
        <p:spPr/>
        <p:txBody>
          <a:bodyPr/>
          <a:lstStyle/>
          <a:p>
            <a:r>
              <a:rPr lang="en-US"/>
              <a:t>Slide 1-</a:t>
            </a:r>
            <a:fld id="{A10CB166-6937-4083-BAFA-62DE4A5D5324}" type="slidenum">
              <a:rPr lang="en-US"/>
              <a:pPr/>
              <a:t>6</a:t>
            </a:fld>
            <a:endParaRPr lang="en-US"/>
          </a:p>
        </p:txBody>
      </p:sp>
      <p:sp>
        <p:nvSpPr>
          <p:cNvPr id="481282" name="Rectangle 2"/>
          <p:cNvSpPr>
            <a:spLocks noGrp="1" noChangeArrowheads="1"/>
          </p:cNvSpPr>
          <p:nvPr>
            <p:ph type="title"/>
          </p:nvPr>
        </p:nvSpPr>
        <p:spPr/>
        <p:txBody>
          <a:bodyPr/>
          <a:lstStyle/>
          <a:p>
            <a:r>
              <a:rPr lang="en-US"/>
              <a:t>Database Users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idx="1"/>
          </p:nvPr>
        </p:nvSpPr>
        <p:spPr>
          <a:xfrm>
            <a:off x="685800" y="1752600"/>
            <a:ext cx="7188200" cy="4343400"/>
          </a:xfrm>
        </p:spPr>
        <p:txBody>
          <a:bodyPr>
            <a:normAutofit fontScale="92500"/>
          </a:bodyPr>
          <a:lstStyle/>
          <a:p>
            <a:pPr>
              <a:lnSpc>
                <a:spcPct val="90000"/>
              </a:lnSpc>
              <a:buFont typeface="Wingdings" pitchFamily="2" charset="2"/>
              <a:buNone/>
            </a:pPr>
            <a:endParaRPr lang="en-US" sz="2800" dirty="0">
              <a:solidFill>
                <a:srgbClr val="000000"/>
              </a:solidFill>
            </a:endParaRPr>
          </a:p>
          <a:p>
            <a:pPr lvl="1">
              <a:lnSpc>
                <a:spcPct val="90000"/>
              </a:lnSpc>
            </a:pPr>
            <a:r>
              <a:rPr lang="en-US" sz="2400" b="1" dirty="0">
                <a:solidFill>
                  <a:srgbClr val="000000"/>
                </a:solidFill>
              </a:rPr>
              <a:t>Database administrators:</a:t>
            </a:r>
            <a:r>
              <a:rPr lang="en-US" sz="2400" dirty="0">
                <a:solidFill>
                  <a:srgbClr val="000000"/>
                </a:solidFill>
              </a:rPr>
              <a:t> responsible for authorizing access to the database, for co-</a:t>
            </a:r>
            <a:r>
              <a:rPr lang="en-US" sz="2400" dirty="0" err="1">
                <a:solidFill>
                  <a:srgbClr val="000000"/>
                </a:solidFill>
              </a:rPr>
              <a:t>ordinating</a:t>
            </a:r>
            <a:r>
              <a:rPr lang="en-US" sz="2400" dirty="0">
                <a:solidFill>
                  <a:srgbClr val="000000"/>
                </a:solidFill>
              </a:rPr>
              <a:t> and monitoring its use, acquiring software, and hardware resources, controlling its use and monitoring efficiency of operations.</a:t>
            </a:r>
          </a:p>
          <a:p>
            <a:pPr lvl="1">
              <a:lnSpc>
                <a:spcPct val="90000"/>
              </a:lnSpc>
            </a:pPr>
            <a:r>
              <a:rPr lang="en-US" sz="2400" b="1" dirty="0">
                <a:solidFill>
                  <a:srgbClr val="000000"/>
                </a:solidFill>
              </a:rPr>
              <a:t>Database Designers:</a:t>
            </a:r>
            <a:r>
              <a:rPr lang="en-US" sz="2400" dirty="0">
                <a:solidFill>
                  <a:srgbClr val="000000"/>
                </a:solidFill>
              </a:rPr>
              <a:t> responsible to define the content, the structure, the constraints, and functions or transactions against the database. They must communicate with the end-users and understand their needs.</a:t>
            </a:r>
          </a:p>
          <a:p>
            <a:pPr lvl="1">
              <a:lnSpc>
                <a:spcPct val="90000"/>
              </a:lnSpc>
            </a:pPr>
            <a:r>
              <a:rPr lang="en-US" sz="2400" b="1" dirty="0">
                <a:solidFill>
                  <a:srgbClr val="000000"/>
                </a:solidFill>
              </a:rPr>
              <a:t>End-users:</a:t>
            </a:r>
            <a:r>
              <a:rPr lang="en-US" sz="2400" dirty="0">
                <a:solidFill>
                  <a:srgbClr val="000000"/>
                </a:solidFill>
              </a:rPr>
              <a:t> they use the data for queries, reports and some of them actually update the database content.</a:t>
            </a:r>
            <a:endParaRPr lang="en-US" sz="2400" dirty="0"/>
          </a:p>
        </p:txBody>
      </p:sp>
      <p:sp>
        <p:nvSpPr>
          <p:cNvPr id="4" name="Slide Number Placeholder 3"/>
          <p:cNvSpPr>
            <a:spLocks noGrp="1"/>
          </p:cNvSpPr>
          <p:nvPr>
            <p:ph type="sldNum" sz="quarter" idx="12"/>
          </p:nvPr>
        </p:nvSpPr>
        <p:spPr/>
        <p:txBody>
          <a:bodyPr/>
          <a:lstStyle/>
          <a:p>
            <a:r>
              <a:rPr lang="en-US"/>
              <a:t>Slide 1-</a:t>
            </a:r>
            <a:fld id="{5ABC9AF8-D257-47E1-BF68-CCEF0A6902E3}" type="slidenum">
              <a:rPr lang="en-US"/>
              <a:pPr/>
              <a:t>7</a:t>
            </a:fld>
            <a:endParaRPr lang="en-US"/>
          </a:p>
        </p:txBody>
      </p:sp>
      <p:sp>
        <p:nvSpPr>
          <p:cNvPr id="482306" name="Rectangle 2"/>
          <p:cNvSpPr>
            <a:spLocks noGrp="1" noChangeArrowheads="1"/>
          </p:cNvSpPr>
          <p:nvPr>
            <p:ph type="title"/>
          </p:nvPr>
        </p:nvSpPr>
        <p:spPr/>
        <p:txBody>
          <a:bodyPr/>
          <a:lstStyle/>
          <a:p>
            <a:r>
              <a:rPr lang="en-US"/>
              <a:t>Database Users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sz="2800" b="1" dirty="0" smtClean="0"/>
              <a:t>Database Users:</a:t>
            </a:r>
            <a:endParaRPr lang="en-US" sz="1800" dirty="0" smtClean="0"/>
          </a:p>
          <a:p>
            <a:r>
              <a:rPr lang="en-US" sz="2800" dirty="0" smtClean="0"/>
              <a:t>Users are differentiated by the way they expect to interact with the system:</a:t>
            </a:r>
            <a:endParaRPr lang="en-US" sz="1800" dirty="0" smtClean="0"/>
          </a:p>
          <a:p>
            <a:pPr lvl="0"/>
            <a:r>
              <a:rPr lang="en-US" sz="2800" b="1" dirty="0" smtClean="0"/>
              <a:t>Application programmers:</a:t>
            </a:r>
            <a:endParaRPr lang="en-US" sz="1800" dirty="0" smtClean="0"/>
          </a:p>
          <a:p>
            <a:pPr lvl="1"/>
            <a:r>
              <a:rPr lang="en-US" sz="2400" dirty="0" smtClean="0"/>
              <a:t>Application programmers are computer professionals who write application programs. Application programmers can choose from many tools to develop user interfaces.</a:t>
            </a:r>
            <a:endParaRPr lang="en-US" sz="1600" dirty="0" smtClean="0"/>
          </a:p>
          <a:p>
            <a:pPr lvl="1"/>
            <a:r>
              <a:rPr lang="en-US" sz="2400" dirty="0" smtClean="0"/>
              <a:t>Rapid application development (RAD) tools are tools that enable an application programmer to construct forms and reports without writing a program.</a:t>
            </a:r>
            <a:endParaRPr lang="en-US" sz="1600" dirty="0" smtClean="0"/>
          </a:p>
          <a:p>
            <a:pPr lvl="0"/>
            <a:r>
              <a:rPr lang="en-US" sz="2800" b="1" dirty="0" smtClean="0"/>
              <a:t>Sophisticated users:</a:t>
            </a:r>
            <a:endParaRPr lang="en-US" sz="1800" dirty="0" smtClean="0"/>
          </a:p>
          <a:p>
            <a:pPr lvl="1"/>
            <a:r>
              <a:rPr lang="en-US" sz="2400" dirty="0" smtClean="0"/>
              <a:t>Sophisticated users interact with the system without writing programs. Instead, they form their requests in a database query language.</a:t>
            </a:r>
            <a:endParaRPr lang="en-US" sz="1600" dirty="0" smtClean="0"/>
          </a:p>
          <a:p>
            <a:pPr lvl="1"/>
            <a:r>
              <a:rPr lang="en-US" sz="2400" dirty="0" smtClean="0"/>
              <a:t>They submit each such query to a query processor, whose function is to break down DML statements into instructions that the storage manager understands.</a:t>
            </a:r>
            <a:endParaRPr lang="en-US" sz="1600" dirty="0" smtClean="0"/>
          </a:p>
          <a:p>
            <a:pPr lvl="0"/>
            <a:r>
              <a:rPr lang="en-US" sz="2800" b="1" dirty="0" smtClean="0"/>
              <a:t>Specialized users :</a:t>
            </a:r>
            <a:endParaRPr lang="en-US" sz="1800" dirty="0" smtClean="0"/>
          </a:p>
          <a:p>
            <a:pPr lvl="1"/>
            <a:r>
              <a:rPr lang="en-US" sz="2400" dirty="0" smtClean="0"/>
              <a:t>Specialized users are sophisticated users who write specialized database applications that do not fit into the traditional data-processing framework.</a:t>
            </a:r>
            <a:endParaRPr lang="en-US" sz="1600" dirty="0" smtClean="0"/>
          </a:p>
          <a:p>
            <a:pPr lvl="1"/>
            <a:r>
              <a:rPr lang="en-US" sz="2400" dirty="0" smtClean="0"/>
              <a:t>Among these applications are computer-aided design systems, knowledge base and expert systems, systems that store data with complex data types (for example, graphics data and audio data), and environment-modeling systems.</a:t>
            </a:r>
            <a:endParaRPr lang="en-US" sz="1600" dirty="0" smtClean="0"/>
          </a:p>
          <a:p>
            <a:pPr lvl="0"/>
            <a:r>
              <a:rPr lang="en-US" sz="2800" b="1" dirty="0" smtClean="0"/>
              <a:t>Naïve users :</a:t>
            </a:r>
            <a:endParaRPr lang="en-US" sz="1800" dirty="0" smtClean="0"/>
          </a:p>
          <a:p>
            <a:pPr lvl="1"/>
            <a:r>
              <a:rPr lang="en-US" sz="2400" dirty="0" smtClean="0"/>
              <a:t>Naive users are unsophisticated users who interact with the system by invoking one of the application programs that have been written previously.</a:t>
            </a:r>
            <a:endParaRPr lang="en-US" sz="1600" dirty="0" smtClean="0"/>
          </a:p>
          <a:p>
            <a:pPr lvl="1"/>
            <a:r>
              <a:rPr lang="en-US" sz="2400" dirty="0" smtClean="0"/>
              <a:t>For example, a bank teller who needs to transfer $50 from account A to account B invokes a program called transfer. This program asks the teller for the amount of money to be transferred, the account from which the money is to be transferred, and the account to which the money is to be transferred.</a:t>
            </a:r>
            <a:endParaRPr lang="en-US" sz="1600" dirty="0" smtClean="0"/>
          </a:p>
          <a:p>
            <a:endParaRPr lang="en-US" dirty="0"/>
          </a:p>
        </p:txBody>
      </p:sp>
      <p:sp>
        <p:nvSpPr>
          <p:cNvPr id="2" name="Slide Number Placeholder 1"/>
          <p:cNvSpPr>
            <a:spLocks noGrp="1"/>
          </p:cNvSpPr>
          <p:nvPr>
            <p:ph type="sldNum" sz="quarter" idx="12"/>
          </p:nvPr>
        </p:nvSpPr>
        <p:spPr/>
        <p:txBody>
          <a:bodyPr/>
          <a:lstStyle/>
          <a:p>
            <a:r>
              <a:rPr lang="en-US" smtClean="0"/>
              <a:t>Slide 1-</a:t>
            </a:r>
            <a:fld id="{7EC43B95-A797-4A0E-A73A-B9B02F27FE02}" type="slidenum">
              <a:rPr lang="en-US" smtClean="0"/>
              <a:pPr/>
              <a:t>8</a:t>
            </a:fld>
            <a:endParaRPr lang="en-US"/>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800" b="1" dirty="0" smtClean="0"/>
              <a:t>Database Administrator:</a:t>
            </a:r>
            <a:endParaRPr lang="en-US" sz="1800" b="1" dirty="0" smtClean="0"/>
          </a:p>
          <a:p>
            <a:pPr lvl="0"/>
            <a:r>
              <a:rPr lang="en-US" sz="2800" dirty="0" smtClean="0"/>
              <a:t>Coordinates all the activities of the database system. The database administrator has a good understanding of the enterprise’s information resources and needs.</a:t>
            </a:r>
            <a:endParaRPr lang="en-US" sz="1800" dirty="0" smtClean="0"/>
          </a:p>
          <a:p>
            <a:pPr lvl="0"/>
            <a:r>
              <a:rPr lang="en-US" sz="2800" b="1" dirty="0" smtClean="0"/>
              <a:t>Database administrator's duties include</a:t>
            </a:r>
            <a:r>
              <a:rPr lang="en-US" sz="2800" dirty="0" smtClean="0"/>
              <a:t>:</a:t>
            </a:r>
            <a:endParaRPr lang="en-US" sz="1800" dirty="0" smtClean="0"/>
          </a:p>
          <a:p>
            <a:pPr lvl="1"/>
            <a:r>
              <a:rPr lang="en-US" sz="2400" b="1" dirty="0" smtClean="0"/>
              <a:t>Schema definition</a:t>
            </a:r>
            <a:r>
              <a:rPr lang="en-US" sz="2400" dirty="0" smtClean="0"/>
              <a:t>: The DBA creates the original database schema by executing a set of data definition statements in the DDL.</a:t>
            </a:r>
            <a:endParaRPr lang="en-US" sz="1600" dirty="0" smtClean="0"/>
          </a:p>
          <a:p>
            <a:pPr lvl="1"/>
            <a:r>
              <a:rPr lang="en-US" sz="2400" b="1" dirty="0" smtClean="0"/>
              <a:t>Storage structure and access method definition</a:t>
            </a:r>
            <a:r>
              <a:rPr lang="en-US" sz="2400" dirty="0" smtClean="0"/>
              <a:t>.</a:t>
            </a:r>
            <a:endParaRPr lang="en-US" sz="1600" dirty="0" smtClean="0"/>
          </a:p>
          <a:p>
            <a:pPr lvl="1"/>
            <a:r>
              <a:rPr lang="en-US" sz="2400" b="1" dirty="0" smtClean="0"/>
              <a:t>Schema and physical organization modification</a:t>
            </a:r>
            <a:r>
              <a:rPr lang="en-US" sz="2400" dirty="0" smtClean="0"/>
              <a:t>: The DBA carries out changes to the schema and physical organization to reflect the changing needs of the organization, or to alter the physical organization to improve performance.</a:t>
            </a:r>
            <a:endParaRPr lang="en-US" sz="1600" dirty="0" smtClean="0"/>
          </a:p>
          <a:p>
            <a:pPr lvl="1"/>
            <a:r>
              <a:rPr lang="en-US" sz="2400" b="1" dirty="0" smtClean="0"/>
              <a:t>Granting user authority to access the database</a:t>
            </a:r>
            <a:r>
              <a:rPr lang="en-US" sz="2400" dirty="0" smtClean="0"/>
              <a:t>: By granting different types of authorization, the database administrator can regulate which parts of the database various users can access.</a:t>
            </a:r>
            <a:endParaRPr lang="en-US" sz="1600" dirty="0" smtClean="0"/>
          </a:p>
          <a:p>
            <a:pPr lvl="1"/>
            <a:r>
              <a:rPr lang="en-US" sz="2400" b="1" dirty="0" smtClean="0"/>
              <a:t>Specifying integrity constraints</a:t>
            </a:r>
            <a:r>
              <a:rPr lang="en-US" sz="2400" dirty="0" smtClean="0"/>
              <a:t>.</a:t>
            </a:r>
            <a:endParaRPr lang="en-US" sz="1600" dirty="0" smtClean="0"/>
          </a:p>
          <a:p>
            <a:pPr lvl="1"/>
            <a:r>
              <a:rPr lang="en-US" sz="2400" b="1" dirty="0" smtClean="0"/>
              <a:t>Monitoring performance and responding to changes in requirements.</a:t>
            </a:r>
            <a:endParaRPr lang="en-US" sz="1600" b="1" dirty="0" smtClean="0"/>
          </a:p>
          <a:p>
            <a:endParaRPr lang="en-US" dirty="0"/>
          </a:p>
        </p:txBody>
      </p:sp>
      <p:sp>
        <p:nvSpPr>
          <p:cNvPr id="3" name="Slide Number Placeholder 2"/>
          <p:cNvSpPr>
            <a:spLocks noGrp="1"/>
          </p:cNvSpPr>
          <p:nvPr>
            <p:ph type="sldNum" sz="quarter" idx="12"/>
          </p:nvPr>
        </p:nvSpPr>
        <p:spPr/>
        <p:txBody>
          <a:bodyPr/>
          <a:lstStyle/>
          <a:p>
            <a:r>
              <a:rPr lang="en-US" smtClean="0"/>
              <a:t>Slide 1-</a:t>
            </a:r>
            <a:fld id="{6F4807ED-ED22-4AE4-BB7B-3959AFB743F3}" type="slidenum">
              <a:rPr lang="en-US" smtClean="0"/>
              <a:pPr/>
              <a:t>9</a:t>
            </a:fld>
            <a:endParaRPr lang="en-US"/>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891</TotalTime>
  <Words>1945</Words>
  <Application>Microsoft PowerPoint</Application>
  <PresentationFormat>On-screen Show (4:3)</PresentationFormat>
  <Paragraphs>232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Chapter 1</vt:lpstr>
      <vt:lpstr>Basic Definitions</vt:lpstr>
      <vt:lpstr>Types of Databases and Database Applications</vt:lpstr>
      <vt:lpstr>File processing system vs DBMS</vt:lpstr>
      <vt:lpstr>Slide 5</vt:lpstr>
      <vt:lpstr>Database Users</vt:lpstr>
      <vt:lpstr>Database Users</vt:lpstr>
      <vt:lpstr>Slide 8</vt:lpstr>
      <vt:lpstr>Slide 9</vt:lpstr>
      <vt:lpstr>Advantages of Using the Database Approach</vt:lpstr>
      <vt:lpstr>Advantages of Using the Database Approach</vt:lpstr>
      <vt:lpstr>Three Schema Architecture</vt:lpstr>
      <vt:lpstr>Three-Schema Architecture</vt:lpstr>
      <vt:lpstr>Conceptual Schema</vt:lpstr>
      <vt:lpstr>External Schema</vt:lpstr>
      <vt:lpstr>Internal Schema</vt:lpstr>
      <vt:lpstr>Unified Example of Three Schemas</vt:lpstr>
      <vt:lpstr>Data Independence</vt:lpstr>
      <vt:lpstr>Data Independence</vt:lpstr>
      <vt:lpstr>Data Independence</vt:lpstr>
      <vt:lpstr>Physical Data Independence</vt:lpstr>
      <vt:lpstr>Logical Data Independence</vt:lpstr>
      <vt:lpstr>Characteristics of the Database </vt:lpstr>
      <vt:lpstr>Main Characteristics of the Database Approach</vt:lpstr>
      <vt:lpstr>Main Characteristics of the Database Approach</vt:lpstr>
      <vt:lpstr>Client-Server Architectures</vt:lpstr>
      <vt:lpstr>Client-Server Architectures</vt:lpstr>
      <vt:lpstr>Two Tier Client-Server Architecture</vt:lpstr>
      <vt:lpstr>Slide 29</vt:lpstr>
      <vt:lpstr>Three Tier Client-Server Architecture</vt:lpstr>
      <vt:lpstr>Slide 31</vt:lpstr>
      <vt:lpstr>Slide 32</vt:lpstr>
      <vt:lpstr>Query Processor: </vt:lpstr>
      <vt:lpstr>Storage Manager </vt:lpstr>
    </vt:vector>
  </TitlesOfParts>
  <Company>ओ</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Gillian Hall</dc:creator>
  <cp:lastModifiedBy>HP</cp:lastModifiedBy>
  <cp:revision>65</cp:revision>
  <cp:lastPrinted>2001-05-28T10:10:18Z</cp:lastPrinted>
  <dcterms:created xsi:type="dcterms:W3CDTF">2003-08-26T05:13:59Z</dcterms:created>
  <dcterms:modified xsi:type="dcterms:W3CDTF">2020-07-15T12:30:14Z</dcterms:modified>
</cp:coreProperties>
</file>