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6" r:id="rId15"/>
    <p:sldId id="274" r:id="rId16"/>
    <p:sldId id="275" r:id="rId17"/>
    <p:sldId id="271" r:id="rId18"/>
    <p:sldId id="272" r:id="rId19"/>
    <p:sldId id="270" r:id="rId20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2"/>
    <p:restoredTop sz="74014"/>
  </p:normalViewPr>
  <p:slideViewPr>
    <p:cSldViewPr snapToGrid="0">
      <p:cViewPr varScale="1">
        <p:scale>
          <a:sx n="93" d="100"/>
          <a:sy n="93" d="100"/>
        </p:scale>
        <p:origin x="1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D9EE9-98E2-4442-A1F1-44FC72196B0E}" type="datetimeFigureOut">
              <a:rPr lang="en-RU" smtClean="0"/>
              <a:t>21.05.2023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1F25E-846D-8E49-B9A2-D7205BED1C8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8558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Добрый день коллеги, меня зовут Илюшин Валерий, и сегодня я проведу презентацию исследования по кейсу прогнозирования оттока пользователей телеком оператора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25E-846D-8E49-B9A2-D7205BED1C8C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91288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выборе </a:t>
            </a:r>
            <a:r>
              <a:rPr lang="ru-RU" dirty="0" err="1"/>
              <a:t>гипер</a:t>
            </a:r>
            <a:r>
              <a:rPr lang="ru-RU" dirty="0"/>
              <a:t> параметров использовались базовые принципы исходящие из логики обучения модели</a:t>
            </a:r>
          </a:p>
          <a:p>
            <a:r>
              <a:rPr lang="ru-RU" dirty="0"/>
              <a:t>Деревья – зависят от максимальной глубины</a:t>
            </a:r>
          </a:p>
          <a:p>
            <a:r>
              <a:rPr lang="ru-RU" dirty="0"/>
              <a:t>Ансамбли – зависят от количества участников «ансамбля»</a:t>
            </a:r>
          </a:p>
          <a:p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 – от скорости обучения</a:t>
            </a:r>
          </a:p>
          <a:p>
            <a:r>
              <a:rPr lang="ru-RU" dirty="0"/>
              <a:t>Линейные модели – от типов регуляризации и размера их </a:t>
            </a:r>
            <a:r>
              <a:rPr lang="ru-RU" dirty="0" err="1"/>
              <a:t>коэффцициентов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качестве диапазона </a:t>
            </a:r>
            <a:r>
              <a:rPr lang="ru-RU" dirty="0" err="1"/>
              <a:t>гипер</a:t>
            </a:r>
            <a:r>
              <a:rPr lang="ru-RU" dirty="0"/>
              <a:t>-параметров использовался следующий подход</a:t>
            </a:r>
          </a:p>
          <a:p>
            <a:r>
              <a:rPr lang="ru-RU" dirty="0"/>
              <a:t>Изначально берем какую-то сетку исходя из своего опыта или опыта коллег по цеху</a:t>
            </a:r>
          </a:p>
          <a:p>
            <a:r>
              <a:rPr lang="ru-RU" dirty="0"/>
              <a:t>Обучаем – если оптимальные значения на границе – расширяем с этой стороны «сетку»</a:t>
            </a:r>
          </a:p>
          <a:p>
            <a:r>
              <a:rPr lang="ru-RU" dirty="0"/>
              <a:t>Снова обучаем - если результаты серьезно улучшились и снова на границе – расширяем еще раз</a:t>
            </a:r>
          </a:p>
          <a:p>
            <a:r>
              <a:rPr lang="ru-RU" dirty="0"/>
              <a:t>Если улучшение результатов не значительно или внутри исследуемой области – то можно дальше не искать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25E-846D-8E49-B9A2-D7205BED1C8C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6122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Итоговые значения обученных моделей на кросс-валидации представлены на этом слайде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/>
              <a:t>Первое место получила </a:t>
            </a:r>
            <a:r>
              <a:rPr lang="en-GB" sz="1200" b="0" dirty="0" err="1"/>
              <a:t>LGBMClassifier</a:t>
            </a:r>
            <a:r>
              <a:rPr lang="ru-RU" sz="1200" b="0" dirty="0"/>
              <a:t> с целевой метрикой </a:t>
            </a:r>
            <a:r>
              <a:rPr lang="en-RU" b="0" dirty="0"/>
              <a:t>0.9139</a:t>
            </a:r>
            <a:r>
              <a:rPr lang="ru-RU" b="0" dirty="0"/>
              <a:t>, а логистическая регрессия почти не улучшила свои показатели</a:t>
            </a:r>
            <a:endParaRPr lang="en-RU" b="0" dirty="0"/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25E-846D-8E49-B9A2-D7205BED1C8C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9808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Обученная модель на отложенной выборке показала целевую метрику равную </a:t>
            </a:r>
            <a:r>
              <a:rPr lang="en-US" dirty="0"/>
              <a:t>0.93</a:t>
            </a:r>
          </a:p>
          <a:p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ru-RU" dirty="0"/>
              <a:t>этом бизнес метрики таковы</a:t>
            </a:r>
          </a:p>
          <a:p>
            <a:r>
              <a:rPr lang="ru-RU" dirty="0"/>
              <a:t>Точность предсказания – 88</a:t>
            </a:r>
            <a:r>
              <a:rPr lang="en-US" dirty="0"/>
              <a:t>%</a:t>
            </a:r>
          </a:p>
          <a:p>
            <a:r>
              <a:rPr lang="ru-RU" dirty="0"/>
              <a:t>Неверное предсказание ухода – 17</a:t>
            </a:r>
            <a:r>
              <a:rPr lang="en-US" dirty="0"/>
              <a:t>%</a:t>
            </a:r>
          </a:p>
          <a:p>
            <a:r>
              <a:rPr lang="ru-RU" dirty="0"/>
              <a:t>Пропуск ухода абонента – </a:t>
            </a:r>
            <a:r>
              <a:rPr lang="en-US" dirty="0"/>
              <a:t>32%</a:t>
            </a:r>
            <a:endParaRPr lang="ru-RU" dirty="0"/>
          </a:p>
          <a:p>
            <a:r>
              <a:rPr lang="ru-RU" dirty="0"/>
              <a:t>Используя данные характеристики можно предсказать окупаемость кампании или определить допустимые затраты на нее в разрезе на одного клиента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25E-846D-8E49-B9A2-D7205BED1C8C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50665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результатам обученной модели наиболее значимыми </a:t>
            </a:r>
            <a:r>
              <a:rPr lang="ru-RU" dirty="0" err="1"/>
              <a:t>признакми</a:t>
            </a:r>
            <a:r>
              <a:rPr lang="ru-RU" dirty="0"/>
              <a:t> получились</a:t>
            </a:r>
          </a:p>
          <a:p>
            <a:r>
              <a:rPr lang="ru-RU" dirty="0"/>
              <a:t>Длительной контракта (наш введенный признак)</a:t>
            </a:r>
          </a:p>
          <a:p>
            <a:r>
              <a:rPr lang="ru-RU" dirty="0"/>
              <a:t>Суммарные траты на услуги за все время действия договора</a:t>
            </a:r>
          </a:p>
          <a:p>
            <a:r>
              <a:rPr lang="ru-RU" dirty="0"/>
              <a:t>Ежемесячные траты на услуги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25E-846D-8E49-B9A2-D7205BED1C8C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00125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Возможными путями развития как полученного решения так и его использования </a:t>
            </a:r>
            <a:r>
              <a:rPr lang="ru-RU" dirty="0" err="1"/>
              <a:t>видется</a:t>
            </a:r>
            <a:r>
              <a:rPr lang="ru-RU" dirty="0"/>
              <a:t> следующие</a:t>
            </a:r>
          </a:p>
          <a:p>
            <a:r>
              <a:rPr lang="ru-RU" dirty="0"/>
              <a:t>Исключение из обучения неинформативных признаков – может повысить качество (меньше признаков перебирать) и скорость обучения – если например для </a:t>
            </a:r>
            <a:r>
              <a:rPr lang="ru-RU" dirty="0" err="1"/>
              <a:t>иследлвания</a:t>
            </a:r>
            <a:r>
              <a:rPr lang="ru-RU" dirty="0"/>
              <a:t> предоставлена малая часть боевых данных</a:t>
            </a:r>
          </a:p>
          <a:p>
            <a:r>
              <a:rPr lang="ru-RU" dirty="0"/>
              <a:t>Моделирование окупаемости кампанию с использованием модели, но наверное это задача больше аналитиков данных</a:t>
            </a:r>
          </a:p>
          <a:p>
            <a:r>
              <a:rPr lang="ru-RU" dirty="0"/>
              <a:t>Мониторинг качества модели и информирование о необходимости переобучения, что позволит отреагировать на изменившиеся со временем условия функционирования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25E-846D-8E49-B9A2-D7205BED1C8C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7253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Презентацию провел Илюшин Валерий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25E-846D-8E49-B9A2-D7205BED1C8C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2457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Напомню исходную постановку задачи</a:t>
            </a:r>
          </a:p>
          <a:p>
            <a:r>
              <a:rPr lang="ru-RU" dirty="0"/>
              <a:t>Текущая ситуация - телеком оператор теряет клиентов, хочет провести маркетинговую кампанию для удержания абонентов</a:t>
            </a:r>
          </a:p>
          <a:p>
            <a:r>
              <a:rPr lang="ru-RU" dirty="0"/>
              <a:t>Для повышения эффективности будущей кампании – необходимо обучить модель предсказывающую уход клиента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25E-846D-8E49-B9A2-D7205BED1C8C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407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Исследование строилось по классической схеме</a:t>
            </a:r>
          </a:p>
          <a:p>
            <a:r>
              <a:rPr lang="ru-RU" dirty="0"/>
              <a:t>Исследование данных</a:t>
            </a:r>
          </a:p>
          <a:p>
            <a:r>
              <a:rPr lang="ru-RU" dirty="0"/>
              <a:t>Устранение пропусков и аномалий</a:t>
            </a:r>
          </a:p>
          <a:p>
            <a:r>
              <a:rPr lang="ru-RU" dirty="0"/>
              <a:t>Подготовка данных для обучения включая </a:t>
            </a:r>
            <a:r>
              <a:rPr lang="en-US" dirty="0"/>
              <a:t>feature engineering</a:t>
            </a:r>
          </a:p>
          <a:p>
            <a:r>
              <a:rPr lang="ru-RU" dirty="0"/>
              <a:t>Контроль утечки целевого признака</a:t>
            </a:r>
          </a:p>
          <a:p>
            <a:r>
              <a:rPr lang="ru-RU" dirty="0"/>
              <a:t>Обучение</a:t>
            </a:r>
          </a:p>
          <a:p>
            <a:r>
              <a:rPr lang="ru-RU" dirty="0"/>
              <a:t>Выбор лучшей модели</a:t>
            </a:r>
          </a:p>
          <a:p>
            <a:r>
              <a:rPr lang="ru-RU" dirty="0"/>
              <a:t>Тестирование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25E-846D-8E49-B9A2-D7205BED1C8C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6592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этапе анализа данных – аномалий в распределении обнаружено не было</a:t>
            </a:r>
          </a:p>
          <a:p>
            <a:r>
              <a:rPr lang="ru-RU" dirty="0"/>
              <a:t>После склейки исходных данных в объединенный </a:t>
            </a:r>
            <a:r>
              <a:rPr lang="en-US" dirty="0"/>
              <a:t>dataset </a:t>
            </a:r>
            <a:r>
              <a:rPr lang="ru-RU" dirty="0"/>
              <a:t>образовались пропуски, характеризующие отсутствие услуг телефонии или интернета у клиента</a:t>
            </a:r>
          </a:p>
          <a:p>
            <a:r>
              <a:rPr lang="ru-RU" dirty="0"/>
              <a:t>Данные пропуски заполнялись</a:t>
            </a:r>
            <a:r>
              <a:rPr lang="en-US" dirty="0"/>
              <a:t>:</a:t>
            </a:r>
          </a:p>
          <a:p>
            <a:r>
              <a:rPr lang="ru-RU" dirty="0"/>
              <a:t>Для флагов подключения услуг – как отсутствие подключения услуги</a:t>
            </a:r>
          </a:p>
          <a:p>
            <a:r>
              <a:rPr lang="ru-RU" dirty="0"/>
              <a:t>Для прочих категориальных признаков – заглушкой не встречающейся в категориях</a:t>
            </a:r>
          </a:p>
          <a:p>
            <a:endParaRPr lang="ru-RU" dirty="0"/>
          </a:p>
          <a:p>
            <a:r>
              <a:rPr lang="ru-RU" dirty="0"/>
              <a:t>Также были выявлены 11 записей с пустым значением общих расходов по услугам (</a:t>
            </a:r>
            <a:r>
              <a:rPr lang="en-US" dirty="0"/>
              <a:t>total charges</a:t>
            </a:r>
            <a:r>
              <a:rPr lang="ru-RU" dirty="0"/>
              <a:t>)</a:t>
            </a:r>
          </a:p>
          <a:p>
            <a:r>
              <a:rPr lang="ru-RU" dirty="0"/>
              <a:t>Была гипотеза, что эти пропуски соответствуют договорам по которым не успели сделать начисления, следующие факты подтвердили данное предположение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en-US" dirty="0" err="1"/>
              <a:t>роп</a:t>
            </a:r>
            <a:r>
              <a:rPr lang="ru-RU" dirty="0" err="1"/>
              <a:t>уски</a:t>
            </a:r>
            <a:r>
              <a:rPr lang="ru-RU" dirty="0"/>
              <a:t> были только у договоров заключенных в день выгрузки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У всех договоров заключенных в день выгрузки были пропуски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Других договоров с 0м начислениями не было</a:t>
            </a:r>
          </a:p>
          <a:p>
            <a:r>
              <a:rPr lang="ru-RU" dirty="0"/>
              <a:t>поэтому пропуски заполнили 0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25E-846D-8E49-B9A2-D7205BED1C8C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2723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Дополнительной был сформирован признак длительности контракта, как  разница между началом и окончанием или днем выгрузки, если контракт не был закрыт</a:t>
            </a:r>
          </a:p>
          <a:p>
            <a:r>
              <a:rPr lang="ru-RU" dirty="0"/>
              <a:t>Также </a:t>
            </a:r>
          </a:p>
          <a:p>
            <a:r>
              <a:rPr lang="ru-RU" dirty="0"/>
              <a:t>Дата окончания контракта ушла в целевой бинарный признак – закрытия контракта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Дополнительные признаки на основании дат начала и окончания не строились – ввиду возможной утечки данных</a:t>
            </a:r>
          </a:p>
          <a:p>
            <a:r>
              <a:rPr lang="ru-RU" dirty="0"/>
              <a:t>Перед исследованием даты были удалены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25E-846D-8E49-B9A2-D7205BED1C8C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9383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обучением был проведен контроль на </a:t>
            </a:r>
            <a:r>
              <a:rPr lang="ru-RU" dirty="0" err="1"/>
              <a:t>мультиколениарность</a:t>
            </a:r>
            <a:r>
              <a:rPr lang="ru-RU" dirty="0"/>
              <a:t> с использование библиотеки </a:t>
            </a:r>
            <a:r>
              <a:rPr lang="ru-RU" dirty="0" err="1"/>
              <a:t>phik</a:t>
            </a:r>
            <a:r>
              <a:rPr lang="en-US" dirty="0"/>
              <a:t> – </a:t>
            </a:r>
            <a:r>
              <a:rPr lang="ru-RU" dirty="0"/>
              <a:t>контроль не показал явной утечки целевого признака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25E-846D-8E49-B9A2-D7205BED1C8C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7204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25E-846D-8E49-B9A2-D7205BED1C8C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3824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обучения исходных моделей использовались </a:t>
            </a:r>
            <a:r>
              <a:rPr lang="en-US" dirty="0"/>
              <a:t>pipeline’</a:t>
            </a:r>
            <a:r>
              <a:rPr lang="ru-RU" dirty="0"/>
              <a:t>ы с преобразованием исходных данных</a:t>
            </a:r>
          </a:p>
          <a:p>
            <a:r>
              <a:rPr lang="ru-RU" dirty="0"/>
              <a:t>Числовые данные отправлялись на </a:t>
            </a:r>
            <a:r>
              <a:rPr lang="en-GB" sz="1200" dirty="0" err="1"/>
              <a:t>StandardScaler</a:t>
            </a:r>
            <a:r>
              <a:rPr lang="ru-RU" sz="1200" dirty="0"/>
              <a:t> – который формально нужен для линейных </a:t>
            </a:r>
            <a:r>
              <a:rPr lang="ru-RU" sz="1200" dirty="0" err="1"/>
              <a:t>алгоритов</a:t>
            </a:r>
            <a:r>
              <a:rPr lang="ru-RU" sz="1200" dirty="0"/>
              <a:t>, а для деревьев нет, но использовался везде для упрощения кода, </a:t>
            </a:r>
            <a:r>
              <a:rPr lang="ru-RU" sz="1200" dirty="0" err="1"/>
              <a:t>тк</a:t>
            </a:r>
            <a:r>
              <a:rPr lang="ru-RU" sz="1200" dirty="0"/>
              <a:t> деревьям он ничего не дает</a:t>
            </a:r>
          </a:p>
          <a:p>
            <a:r>
              <a:rPr lang="ru-RU" sz="1200" dirty="0"/>
              <a:t>Категориальные признаки в зависимости от модели кодировались </a:t>
            </a:r>
            <a:r>
              <a:rPr lang="en-GB" sz="1200" dirty="0" err="1"/>
              <a:t>OneHotEncoder</a:t>
            </a:r>
            <a:r>
              <a:rPr lang="en-US" sz="1200" dirty="0"/>
              <a:t>\</a:t>
            </a:r>
            <a:r>
              <a:rPr lang="en-GB" sz="1200" dirty="0" err="1"/>
              <a:t>OrdinalEncoder</a:t>
            </a:r>
            <a:r>
              <a:rPr lang="en-GB" sz="1200" dirty="0"/>
              <a:t> </a:t>
            </a:r>
            <a:r>
              <a:rPr lang="en-GB" sz="1200" dirty="0" err="1"/>
              <a:t>и</a:t>
            </a:r>
            <a:r>
              <a:rPr lang="ru-RU" sz="1200" dirty="0"/>
              <a:t>ли приведением колонок исходного </a:t>
            </a:r>
            <a:r>
              <a:rPr lang="en-US" sz="1200" dirty="0" err="1"/>
              <a:t>datafarame</a:t>
            </a:r>
            <a:r>
              <a:rPr lang="en-US" sz="1200" dirty="0"/>
              <a:t> </a:t>
            </a:r>
            <a:r>
              <a:rPr lang="ru-RU" sz="1200" dirty="0"/>
              <a:t>к типу </a:t>
            </a:r>
            <a:r>
              <a:rPr lang="en-US" sz="1200" dirty="0"/>
              <a:t>category</a:t>
            </a:r>
            <a:endParaRPr lang="ru-R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Возможность использования последнего подхода может зависеть версии используемых </a:t>
            </a:r>
            <a:r>
              <a:rPr lang="ru-RU" sz="1200" b="0" dirty="0"/>
              <a:t>библиотек, как минимум </a:t>
            </a:r>
            <a:r>
              <a:rPr lang="en-GB" b="0" i="0" dirty="0" err="1">
                <a:solidFill>
                  <a:srgbClr val="E6EDF3"/>
                </a:solidFill>
                <a:effectLst/>
                <a:latin typeface="-apple-system"/>
              </a:rPr>
              <a:t>set_output</a:t>
            </a:r>
            <a:r>
              <a:rPr lang="en-GB" b="0" i="0" dirty="0">
                <a:solidFill>
                  <a:srgbClr val="E6EDF3"/>
                </a:solidFill>
                <a:effectLst/>
                <a:latin typeface="-apple-system"/>
              </a:rPr>
              <a:t> API</a:t>
            </a:r>
            <a:r>
              <a:rPr lang="ru-RU" b="0" i="0" dirty="0">
                <a:solidFill>
                  <a:srgbClr val="E6EDF3"/>
                </a:solidFill>
                <a:effectLst/>
                <a:latin typeface="-apple-system"/>
              </a:rPr>
              <a:t> для </a:t>
            </a:r>
            <a:r>
              <a:rPr lang="ru-RU" b="0" i="0" dirty="0" err="1">
                <a:solidFill>
                  <a:srgbClr val="E6EDF3"/>
                </a:solidFill>
                <a:effectLst/>
                <a:latin typeface="-apple-system"/>
              </a:rPr>
              <a:t>sk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learn</a:t>
            </a:r>
            <a:endParaRPr lang="en-GB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25E-846D-8E49-B9A2-D7205BED1C8C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57925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U" dirty="0"/>
              <a:t>Пере</a:t>
            </a:r>
            <a:r>
              <a:rPr lang="ru-RU" dirty="0"/>
              <a:t>д поиском лучшей модели с учетом </a:t>
            </a:r>
            <a:r>
              <a:rPr lang="ru-RU" dirty="0" err="1"/>
              <a:t>гипер</a:t>
            </a:r>
            <a:r>
              <a:rPr lang="ru-RU" dirty="0"/>
              <a:t>-параметров</a:t>
            </a:r>
          </a:p>
          <a:p>
            <a:r>
              <a:rPr lang="ru-RU" dirty="0"/>
              <a:t>Я обычно запускаю обучение с параметрами </a:t>
            </a:r>
            <a:r>
              <a:rPr lang="ru-RU" dirty="0" err="1"/>
              <a:t>по-умолчанию</a:t>
            </a:r>
            <a:r>
              <a:rPr lang="ru-RU" dirty="0"/>
              <a:t>, на основании чего можно сделать вывод о перспективности дальнейшего обучения той или иной модели</a:t>
            </a:r>
          </a:p>
          <a:p>
            <a:r>
              <a:rPr lang="ru-RU" dirty="0"/>
              <a:t>Перспективность оценивалась по целевой метрике на кросс-валидации + времени обучения</a:t>
            </a:r>
          </a:p>
          <a:p>
            <a:r>
              <a:rPr lang="ru-RU" dirty="0"/>
              <a:t>После чего из каждого «класса» были выбраны некоторые модели для дальнейшего обучения</a:t>
            </a:r>
          </a:p>
          <a:p>
            <a:r>
              <a:rPr lang="ru-RU" dirty="0"/>
              <a:t>Линейная</a:t>
            </a:r>
          </a:p>
          <a:p>
            <a:r>
              <a:rPr lang="ru-RU" dirty="0"/>
              <a:t>Деревья</a:t>
            </a:r>
          </a:p>
          <a:p>
            <a:r>
              <a:rPr lang="ru-RU" dirty="0"/>
              <a:t>Деревья с градиентным </a:t>
            </a:r>
            <a:r>
              <a:rPr lang="ru-RU" dirty="0" err="1"/>
              <a:t>бустингом</a:t>
            </a:r>
            <a:endParaRPr lang="ru-RU" b="0" dirty="0"/>
          </a:p>
          <a:p>
            <a:r>
              <a:rPr lang="ru-RU" b="0" dirty="0"/>
              <a:t>Отмечу что </a:t>
            </a:r>
            <a:r>
              <a:rPr lang="en-GB" sz="1200" b="0" dirty="0" err="1"/>
              <a:t>CatBoostClassifier</a:t>
            </a:r>
            <a:r>
              <a:rPr lang="ru-RU" sz="1200" b="0" dirty="0"/>
              <a:t> в дальнейшем обучении участие не принимал, </a:t>
            </a:r>
            <a:r>
              <a:rPr lang="ru-RU" sz="1200" b="0" dirty="0" err="1"/>
              <a:t>тк</a:t>
            </a:r>
            <a:r>
              <a:rPr lang="ru-RU" sz="1200" b="0" dirty="0"/>
              <a:t> показывал результат не сильно лучше </a:t>
            </a:r>
            <a:r>
              <a:rPr lang="en-GB" sz="1200" b="0" dirty="0" err="1"/>
              <a:t>LGBMClassifier</a:t>
            </a:r>
            <a:r>
              <a:rPr lang="en-US" sz="1200" b="0" dirty="0"/>
              <a:t>, </a:t>
            </a:r>
            <a:r>
              <a:rPr lang="en-US" sz="1200" b="0" dirty="0" err="1"/>
              <a:t>но</a:t>
            </a:r>
            <a:r>
              <a:rPr lang="en-US" sz="1200" b="0" dirty="0"/>
              <a:t> </a:t>
            </a:r>
            <a:r>
              <a:rPr lang="ru-RU" sz="1200" b="0" dirty="0"/>
              <a:t>скорость в 9 раз меньше</a:t>
            </a:r>
            <a:endParaRPr lang="en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F25E-846D-8E49-B9A2-D7205BED1C8C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0776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C538-B630-360D-EE35-ECA6912F0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DFE05-FA5A-9E53-C089-EF14AD925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7A36-B7BF-9B04-E148-583477AF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B2F5-F7B5-EF44-86E7-3371358FDAE7}" type="datetimeFigureOut">
              <a:rPr lang="en-RU" smtClean="0"/>
              <a:t>21.05.2023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3AD1-93F5-F41A-ABBF-2579802C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40D-27CC-3AD9-225C-63C94511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638-6C6A-604B-96DB-523F8C0E8EB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0283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DEC4-F0AA-110F-7EB0-E46F088E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41330-634F-65E0-5C22-9E0CFDCC9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6D936-4E4E-643C-44E0-2934F763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B2F5-F7B5-EF44-86E7-3371358FDAE7}" type="datetimeFigureOut">
              <a:rPr lang="en-RU" smtClean="0"/>
              <a:t>21.05.2023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6F9FF-C40E-D1C1-EF5D-DB61BC5D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DB86-7DFF-7FAF-76DB-980E07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638-6C6A-604B-96DB-523F8C0E8EB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5861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AAF74-DD49-5689-A307-8696199D0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3CCE-D17F-3424-03C3-17CA55791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D3B9-59EA-DD31-EFD0-9131E7DA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B2F5-F7B5-EF44-86E7-3371358FDAE7}" type="datetimeFigureOut">
              <a:rPr lang="en-RU" smtClean="0"/>
              <a:t>21.05.2023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F5DA-4706-BF30-89CA-F5090629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1FA2-17A3-70B7-9F75-C67B1F7C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638-6C6A-604B-96DB-523F8C0E8EB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5437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F6AA-C88C-7C2C-0A0B-19619835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23E-2061-41BD-B039-B2F4B4DAC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310A8-C347-827E-D1C2-C6421BC7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B2F5-F7B5-EF44-86E7-3371358FDAE7}" type="datetimeFigureOut">
              <a:rPr lang="en-RU" smtClean="0"/>
              <a:t>21.05.2023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05FC8-E74F-36CF-0C51-6423F755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90C17-A3BE-5960-D4ED-019D9AD6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638-6C6A-604B-96DB-523F8C0E8EB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937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E716-DEAC-C20C-9E33-D27532FA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8B186-708E-24D6-2FAE-DC9149712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4675-AB42-EA04-81BB-358D2472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B2F5-F7B5-EF44-86E7-3371358FDAE7}" type="datetimeFigureOut">
              <a:rPr lang="en-RU" smtClean="0"/>
              <a:t>21.05.2023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24D5-C405-8BE6-0B22-422889D9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6ED18-DDD7-8885-D08D-3C733B37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638-6C6A-604B-96DB-523F8C0E8EB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9792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85E7-7766-B655-C0C1-25B22F78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EDAE-A2A0-0B63-54BE-A77832946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2E677-5691-D67E-320C-80428150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E8696-3A63-46B9-0F6B-1C766F7A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B2F5-F7B5-EF44-86E7-3371358FDAE7}" type="datetimeFigureOut">
              <a:rPr lang="en-RU" smtClean="0"/>
              <a:t>21.05.2023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00F81-CB0D-97A7-C260-097980B5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8E2E-687A-E21D-BB8B-082EE8AF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638-6C6A-604B-96DB-523F8C0E8EB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7314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06ED-1C75-9B23-26FA-D02DAC3D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7B20-7B3A-3CF8-E6F3-9A8F1309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8C3F4-C0F8-8C4E-F895-8B60B52BC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5FDB4-2EDE-0309-7D55-3F1EB6B2B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08F9F-9E98-E227-8F17-2E7F70396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34E9A-53EA-C44D-A6AF-3D2F31BF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B2F5-F7B5-EF44-86E7-3371358FDAE7}" type="datetimeFigureOut">
              <a:rPr lang="en-RU" smtClean="0"/>
              <a:t>21.05.2023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796F1-9470-4A81-9998-178C117F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E8D75-2449-E7D0-038B-3AEDE6CF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638-6C6A-604B-96DB-523F8C0E8EB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5276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B916-D44B-C76F-0B7C-8F87DB11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F91C7-3B1F-0D73-170E-73AD572E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B2F5-F7B5-EF44-86E7-3371358FDAE7}" type="datetimeFigureOut">
              <a:rPr lang="en-RU" smtClean="0"/>
              <a:t>21.05.2023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D44C8-7BD8-8A4D-4CB8-49BFD7BD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1D6AD-9FD7-185C-C7C5-4D704727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638-6C6A-604B-96DB-523F8C0E8EB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019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4A8CC-DF6C-27F2-053F-277CEDF1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B2F5-F7B5-EF44-86E7-3371358FDAE7}" type="datetimeFigureOut">
              <a:rPr lang="en-RU" smtClean="0"/>
              <a:t>21.05.2023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865C2-CE77-802D-8772-199A75B8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E994C-4C10-269C-A849-3B78B8BF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638-6C6A-604B-96DB-523F8C0E8EB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8329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00DD-217B-4401-AD22-8544C8EE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F317-179F-E3D8-3D6B-345CF2BD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D4E51-42CC-7CA8-BE4E-07F486FCD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67738-A1DA-1DC1-750C-A35EE4C6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B2F5-F7B5-EF44-86E7-3371358FDAE7}" type="datetimeFigureOut">
              <a:rPr lang="en-RU" smtClean="0"/>
              <a:t>21.05.2023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8038A-07DD-B421-2E30-98A32165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8B91A-6BF2-0784-C247-52F83E65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638-6C6A-604B-96DB-523F8C0E8EB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052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BEA8-2E5D-5477-8558-B2F59B3C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E5F3E-3466-72BE-68F8-82FB560BF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6D79D-4C34-D912-AA74-9703F6C99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865A3-B259-1749-772F-19F43B84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B2F5-F7B5-EF44-86E7-3371358FDAE7}" type="datetimeFigureOut">
              <a:rPr lang="en-RU" smtClean="0"/>
              <a:t>21.05.2023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45349-B2F9-7DA8-584F-E6D05333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65401-EF83-F123-4721-321EAFE8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6638-6C6A-604B-96DB-523F8C0E8EB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0475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A5AED-B905-BBAA-3655-8639AF47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A09B5-B1F6-1772-D178-CB8F7A79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9363-265C-603E-8ADF-EF114D86C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B2F5-F7B5-EF44-86E7-3371358FDAE7}" type="datetimeFigureOut">
              <a:rPr lang="en-RU" smtClean="0"/>
              <a:t>21.05.2023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CA7F-7740-3138-BDE2-3ED7525AD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66D3C-BADE-667D-068C-11746FE3C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66638-6C6A-604B-96DB-523F8C0E8EB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5578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FC35-D1BE-DA81-EA2A-DFA73F03E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dirty="0"/>
              <a:t>Прогнозирование оттока пользователей телеком оператора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1D372-4878-CC35-7670-DADF899DA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9900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Илюшин Валерий</a:t>
            </a:r>
            <a:endParaRPr lang="en-R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52A305-96BD-B888-A601-EF340FFFF70D}"/>
              </a:ext>
            </a:extLst>
          </p:cNvPr>
          <p:cNvSpPr txBox="1">
            <a:spLocks/>
          </p:cNvSpPr>
          <p:nvPr/>
        </p:nvSpPr>
        <p:spPr>
          <a:xfrm>
            <a:off x="9688945" y="6085599"/>
            <a:ext cx="979055" cy="2409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200" dirty="0"/>
              <a:t>18</a:t>
            </a:r>
            <a:r>
              <a:rPr lang="en-US" sz="1200" dirty="0"/>
              <a:t>.</a:t>
            </a:r>
            <a:r>
              <a:rPr lang="ru-RU" sz="1200" dirty="0"/>
              <a:t>04</a:t>
            </a:r>
            <a:r>
              <a:rPr lang="en-US" sz="1200" dirty="0"/>
              <a:t>.202</a:t>
            </a:r>
            <a:r>
              <a:rPr lang="ru-RU" sz="1200" dirty="0"/>
              <a:t>3</a:t>
            </a:r>
          </a:p>
          <a:p>
            <a:pPr algn="r"/>
            <a:endParaRPr lang="en-RU" sz="1200" dirty="0"/>
          </a:p>
        </p:txBody>
      </p:sp>
    </p:spTree>
    <p:extLst>
      <p:ext uri="{BB962C8B-B14F-4D97-AF65-F5344CB8AC3E}">
        <p14:creationId xmlns:p14="http://schemas.microsoft.com/office/powerpoint/2010/main" val="93492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C3D8-FC3A-9ED5-4258-62E3ACFB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перспективности моделей</a:t>
            </a:r>
            <a:endParaRPr lang="en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159F97-0EF8-1E38-8C5C-C90F5F67A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33722"/>
              </p:ext>
            </p:extLst>
          </p:nvPr>
        </p:nvGraphicFramePr>
        <p:xfrm>
          <a:off x="913493" y="1594435"/>
          <a:ext cx="10440307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598">
                  <a:extLst>
                    <a:ext uri="{9D8B030D-6E8A-4147-A177-3AD203B41FA5}">
                      <a16:colId xmlns:a16="http://schemas.microsoft.com/office/drawing/2014/main" val="1167812299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131217349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2177068177"/>
                    </a:ext>
                  </a:extLst>
                </a:gridCol>
                <a:gridCol w="3368842">
                  <a:extLst>
                    <a:ext uri="{9D8B030D-6E8A-4147-A177-3AD203B41FA5}">
                      <a16:colId xmlns:a16="http://schemas.microsoft.com/office/drawing/2014/main" val="1973416316"/>
                    </a:ext>
                  </a:extLst>
                </a:gridCol>
                <a:gridCol w="2315678">
                  <a:extLst>
                    <a:ext uri="{9D8B030D-6E8A-4147-A177-3AD203B41FA5}">
                      <a16:colId xmlns:a16="http://schemas.microsoft.com/office/drawing/2014/main" val="853686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Модель</a:t>
                      </a:r>
                      <a:endParaRPr lang="en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/>
                        <a:t>CV</a:t>
                      </a:r>
                      <a:r>
                        <a:rPr lang="en-US" sz="1600" dirty="0"/>
                        <a:t>-score</a:t>
                      </a:r>
                    </a:p>
                    <a:p>
                      <a:pPr algn="r"/>
                      <a:r>
                        <a:rPr lang="en-US" sz="1600" dirty="0"/>
                        <a:t>ROC-AUC</a:t>
                      </a:r>
                      <a:endParaRPr lang="en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sz="1600" dirty="0"/>
                        <a:t>В</a:t>
                      </a:r>
                      <a:r>
                        <a:rPr lang="ru-RU" sz="1600" dirty="0" err="1"/>
                        <a:t>ремя</a:t>
                      </a:r>
                      <a:r>
                        <a:rPr lang="ru-RU" sz="1600" dirty="0"/>
                        <a:t> обучения (</a:t>
                      </a:r>
                      <a:r>
                        <a:rPr lang="ru-RU" sz="1600" dirty="0" err="1"/>
                        <a:t>s</a:t>
                      </a:r>
                      <a:r>
                        <a:rPr lang="ru-RU" sz="1600" dirty="0"/>
                        <a:t>)</a:t>
                      </a:r>
                    </a:p>
                    <a:p>
                      <a:pPr algn="r"/>
                      <a:r>
                        <a:rPr lang="ru-RU" sz="1600" dirty="0"/>
                        <a:t>(16 </a:t>
                      </a:r>
                      <a:r>
                        <a:rPr lang="ru-RU" sz="1600" dirty="0" err="1"/>
                        <a:t>core</a:t>
                      </a:r>
                      <a:r>
                        <a:rPr lang="ru-RU" sz="1600" dirty="0"/>
                        <a:t>)</a:t>
                      </a:r>
                      <a:endParaRPr lang="en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Характеристики</a:t>
                      </a:r>
                      <a:endParaRPr lang="en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Комментарий</a:t>
                      </a:r>
                      <a:endParaRPr lang="en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69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DummyClassifier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sz="1600" dirty="0"/>
                        <a:t>0.5000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/>
                        <a:t>0.</a:t>
                      </a:r>
                      <a:r>
                        <a:rPr lang="en-RU" sz="16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sz="1600" dirty="0"/>
                        <a:t>Baseline </a:t>
                      </a:r>
                      <a:r>
                        <a:rPr lang="ru-RU" sz="1600" dirty="0"/>
                        <a:t>для проверки адекватности</a:t>
                      </a:r>
                      <a:endParaRPr lang="en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err="1"/>
                        <a:t>LogisticRegression</a:t>
                      </a:r>
                      <a:endParaRPr lang="en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sz="1600" b="1" dirty="0"/>
                        <a:t>0.8417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sz="1600" b="1" dirty="0"/>
                        <a:t>3.53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sz="1600" b="1" dirty="0"/>
                        <a:t>Ли</a:t>
                      </a:r>
                      <a:r>
                        <a:rPr lang="ru-RU" sz="1600" b="1" dirty="0" err="1"/>
                        <a:t>нейная</a:t>
                      </a:r>
                      <a:endParaRPr lang="en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Линейная</a:t>
                      </a:r>
                      <a:endParaRPr lang="en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0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DecisionTreeClassifier</a:t>
                      </a:r>
                      <a:endParaRPr lang="en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sz="1600" dirty="0"/>
                        <a:t>0.6932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sz="16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Деревья</a:t>
                      </a:r>
                      <a:endParaRPr lang="en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3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err="1"/>
                        <a:t>RandomForestClassifier</a:t>
                      </a:r>
                      <a:endParaRPr lang="en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sz="1600" b="1" dirty="0"/>
                        <a:t>0.8413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/>
                        <a:t>0</a:t>
                      </a:r>
                      <a:r>
                        <a:rPr lang="en-RU" sz="1600" b="1" dirty="0"/>
                        <a:t>.6</a:t>
                      </a:r>
                      <a:r>
                        <a:rPr lang="ru-RU" sz="1600" b="1" dirty="0"/>
                        <a:t>6</a:t>
                      </a:r>
                      <a:endParaRPr lang="en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Деревья</a:t>
                      </a:r>
                    </a:p>
                    <a:p>
                      <a:r>
                        <a:rPr lang="ru-RU" sz="1600" b="1" dirty="0"/>
                        <a:t>Ансамбль «Голосование»</a:t>
                      </a:r>
                      <a:endParaRPr lang="en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Деревья + Голосование</a:t>
                      </a:r>
                      <a:endParaRPr lang="en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7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GradientBoostingClassifier</a:t>
                      </a:r>
                      <a:endParaRPr lang="en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sz="1600" dirty="0"/>
                        <a:t>0.8843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sz="16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Деревья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Ансамбль Градиентный </a:t>
                      </a:r>
                      <a:r>
                        <a:rPr lang="ru-RU" sz="1600" dirty="0" err="1"/>
                        <a:t>бустин</a:t>
                      </a:r>
                      <a:r>
                        <a:rPr lang="en-US" sz="1600" dirty="0" err="1"/>
                        <a:t>г</a:t>
                      </a:r>
                      <a:endParaRPr lang="en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err="1"/>
                        <a:t>XGBClassifier</a:t>
                      </a:r>
                      <a:endParaRPr lang="en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sz="1600" b="1" dirty="0"/>
                        <a:t>0.8912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sz="1600" b="1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/>
                        <a:t>Деревья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/>
                        <a:t>Ансамбль Градиентный </a:t>
                      </a:r>
                      <a:r>
                        <a:rPr lang="ru-RU" sz="1600" b="1" dirty="0" err="1"/>
                        <a:t>бустин</a:t>
                      </a:r>
                      <a:r>
                        <a:rPr lang="en-US" sz="1600" b="1" dirty="0" err="1"/>
                        <a:t>г</a:t>
                      </a:r>
                      <a:endParaRPr lang="en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/>
                        <a:t>Альтернативный </a:t>
                      </a:r>
                      <a:r>
                        <a:rPr lang="ru-RU" sz="1600" b="1" dirty="0" err="1"/>
                        <a:t>бустинг</a:t>
                      </a:r>
                      <a:endParaRPr lang="en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24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CatBoostClassifier</a:t>
                      </a:r>
                      <a:endParaRPr lang="en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sz="1600" dirty="0"/>
                        <a:t>0.8930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sz="1600" dirty="0"/>
                        <a:t>2.76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Деревья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Ансамбль Градиентный </a:t>
                      </a:r>
                      <a:r>
                        <a:rPr lang="ru-RU" sz="1600" dirty="0" err="1"/>
                        <a:t>бустин</a:t>
                      </a:r>
                      <a:r>
                        <a:rPr lang="en-US" sz="1600" dirty="0" err="1"/>
                        <a:t>г</a:t>
                      </a:r>
                      <a:endParaRPr lang="en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4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err="1"/>
                        <a:t>LGBMClassifier</a:t>
                      </a:r>
                      <a:endParaRPr lang="en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600" b="1" dirty="0"/>
                        <a:t>0.8900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/>
                        <a:t>0</a:t>
                      </a:r>
                      <a:r>
                        <a:rPr lang="en-US" sz="1600" b="1" dirty="0"/>
                        <a:t>.</a:t>
                      </a:r>
                      <a:r>
                        <a:rPr lang="en-RU" sz="16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/>
                        <a:t>Деревья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/>
                        <a:t>Ансамбль Градиентный </a:t>
                      </a:r>
                      <a:r>
                        <a:rPr lang="ru-RU" sz="1600" b="1" dirty="0" err="1"/>
                        <a:t>бустин</a:t>
                      </a:r>
                      <a:r>
                        <a:rPr lang="en-US" sz="1600" b="1" dirty="0" err="1"/>
                        <a:t>г</a:t>
                      </a:r>
                      <a:endParaRPr lang="en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/>
                        <a:t>Самая быстрая</a:t>
                      </a:r>
                      <a:endParaRPr lang="en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510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63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84B9-AB3C-CDDD-DD72-81168D3B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</a:t>
            </a:r>
            <a:r>
              <a:rPr lang="ru-RU" dirty="0" err="1"/>
              <a:t>гипер</a:t>
            </a:r>
            <a:r>
              <a:rPr lang="ru-RU" dirty="0"/>
              <a:t>-параметров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DF7A-C872-D439-4CE7-366F84B5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3421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Выбор типов </a:t>
            </a:r>
            <a:r>
              <a:rPr lang="ru-RU" b="1" dirty="0" err="1"/>
              <a:t>гипер</a:t>
            </a:r>
            <a:r>
              <a:rPr lang="ru-RU" b="1" dirty="0"/>
              <a:t>-параметров по типу модели</a:t>
            </a:r>
          </a:p>
          <a:p>
            <a:r>
              <a:rPr lang="ru-RU" dirty="0"/>
              <a:t>Деревья – </a:t>
            </a:r>
            <a:r>
              <a:rPr lang="en-US" dirty="0" err="1"/>
              <a:t>max_depth</a:t>
            </a:r>
            <a:endParaRPr lang="en-US" dirty="0"/>
          </a:p>
          <a:p>
            <a:r>
              <a:rPr lang="ru-RU" dirty="0"/>
              <a:t>Ансамбли – </a:t>
            </a:r>
            <a:r>
              <a:rPr lang="en-GB" dirty="0" err="1"/>
              <a:t>n_estimators</a:t>
            </a:r>
            <a:endParaRPr lang="en-GB" dirty="0"/>
          </a:p>
          <a:p>
            <a:r>
              <a:rPr lang="en-GB" dirty="0" err="1"/>
              <a:t>Гра</a:t>
            </a:r>
            <a:r>
              <a:rPr lang="ru-RU" dirty="0" err="1"/>
              <a:t>диентный</a:t>
            </a:r>
            <a:r>
              <a:rPr lang="ru-RU" dirty="0"/>
              <a:t> </a:t>
            </a:r>
            <a:r>
              <a:rPr lang="ru-RU" dirty="0" err="1"/>
              <a:t>бустинг</a:t>
            </a:r>
            <a:r>
              <a:rPr lang="ru-RU" dirty="0"/>
              <a:t> – </a:t>
            </a:r>
            <a:r>
              <a:rPr lang="en-GB" dirty="0" err="1"/>
              <a:t>learning_rate</a:t>
            </a:r>
            <a:endParaRPr lang="ru-RU" dirty="0"/>
          </a:p>
          <a:p>
            <a:r>
              <a:rPr lang="ru-RU" dirty="0"/>
              <a:t>Линейная модель – типы регуляризации</a:t>
            </a:r>
            <a:r>
              <a:rPr lang="en-US" dirty="0"/>
              <a:t>, </a:t>
            </a:r>
            <a:r>
              <a:rPr lang="ru-RU" dirty="0"/>
              <a:t>значения </a:t>
            </a:r>
            <a:r>
              <a:rPr lang="en-US" dirty="0" err="1"/>
              <a:t>коэ</a:t>
            </a:r>
            <a:r>
              <a:rPr lang="ru-RU" dirty="0" err="1"/>
              <a:t>ффициентов</a:t>
            </a:r>
            <a:r>
              <a:rPr lang="ru-RU" dirty="0"/>
              <a:t> регуляризации</a:t>
            </a:r>
            <a:endParaRPr lang="en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4F0F5D-44D9-2DF7-EC60-3444281BA2B6}"/>
              </a:ext>
            </a:extLst>
          </p:cNvPr>
          <p:cNvSpPr txBox="1">
            <a:spLocks/>
          </p:cNvSpPr>
          <p:nvPr/>
        </p:nvSpPr>
        <p:spPr>
          <a:xfrm>
            <a:off x="838200" y="4126731"/>
            <a:ext cx="10515600" cy="2342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Дип</a:t>
            </a:r>
            <a:r>
              <a:rPr lang="ru-RU" b="1" dirty="0" err="1"/>
              <a:t>азоны</a:t>
            </a:r>
            <a:r>
              <a:rPr lang="ru-RU" b="1" dirty="0"/>
              <a:t> </a:t>
            </a:r>
            <a:r>
              <a:rPr lang="ru-RU" b="1" dirty="0" err="1"/>
              <a:t>гипер</a:t>
            </a:r>
            <a:r>
              <a:rPr lang="ru-RU" b="1" dirty="0"/>
              <a:t>-параметров</a:t>
            </a:r>
          </a:p>
          <a:p>
            <a:r>
              <a:rPr lang="ru-RU" dirty="0"/>
              <a:t>Первоначально – примеры других исследований</a:t>
            </a:r>
          </a:p>
          <a:p>
            <a:r>
              <a:rPr lang="ru-RU" dirty="0"/>
              <a:t>Нашли на границе – попробуем поискать с расширенной границей</a:t>
            </a:r>
          </a:p>
          <a:p>
            <a:r>
              <a:rPr lang="ru-RU" dirty="0"/>
              <a:t>После расширения мало что поменялось – можно больше не расширять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8085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695C-967F-265A-A65F-DD425943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обученных моделей</a:t>
            </a:r>
            <a:endParaRPr lang="en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99BEEF-C7A4-A02A-CDAC-F480CE487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98054"/>
              </p:ext>
            </p:extLst>
          </p:nvPr>
        </p:nvGraphicFramePr>
        <p:xfrm>
          <a:off x="838200" y="1690688"/>
          <a:ext cx="812799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58793311"/>
                    </a:ext>
                  </a:extLst>
                </a:gridCol>
                <a:gridCol w="1881115">
                  <a:extLst>
                    <a:ext uri="{9D8B030D-6E8A-4147-A177-3AD203B41FA5}">
                      <a16:colId xmlns:a16="http://schemas.microsoft.com/office/drawing/2014/main" val="2352235065"/>
                    </a:ext>
                  </a:extLst>
                </a:gridCol>
                <a:gridCol w="3537551">
                  <a:extLst>
                    <a:ext uri="{9D8B030D-6E8A-4147-A177-3AD203B41FA5}">
                      <a16:colId xmlns:a16="http://schemas.microsoft.com/office/drawing/2014/main" val="2015840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Модель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/>
                        <a:t>CV</a:t>
                      </a:r>
                      <a:r>
                        <a:rPr lang="en-US" sz="1800" dirty="0"/>
                        <a:t>-score</a:t>
                      </a:r>
                    </a:p>
                    <a:p>
                      <a:pPr algn="r"/>
                      <a:r>
                        <a:rPr lang="en-US" sz="1800" dirty="0"/>
                        <a:t>ROC-AUC</a:t>
                      </a:r>
                      <a:endParaRPr lang="en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Гипер</a:t>
                      </a:r>
                      <a:r>
                        <a:rPr lang="ru-RU" dirty="0"/>
                        <a:t>-параметры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 err="1"/>
                        <a:t>LogisticRegression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dirty="0"/>
                        <a:t>0.8419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 </a:t>
                      </a:r>
                      <a:r>
                        <a:rPr lang="ru-RU" dirty="0"/>
                        <a:t>= </a:t>
                      </a:r>
                      <a:r>
                        <a:rPr lang="en-GB" dirty="0"/>
                        <a:t>1</a:t>
                      </a:r>
                      <a:endParaRPr lang="ru-RU" dirty="0"/>
                    </a:p>
                    <a:p>
                      <a:r>
                        <a:rPr lang="en-GB" dirty="0" err="1"/>
                        <a:t>max_iter</a:t>
                      </a:r>
                      <a:r>
                        <a:rPr lang="ru-RU" dirty="0"/>
                        <a:t> = </a:t>
                      </a:r>
                      <a:r>
                        <a:rPr lang="en-GB" dirty="0"/>
                        <a:t>1000</a:t>
                      </a:r>
                      <a:endParaRPr lang="ru-RU" dirty="0"/>
                    </a:p>
                    <a:p>
                      <a:r>
                        <a:rPr lang="en-US" dirty="0"/>
                        <a:t>p</a:t>
                      </a:r>
                      <a:r>
                        <a:rPr lang="en-GB" dirty="0" err="1"/>
                        <a:t>enalty</a:t>
                      </a:r>
                      <a:r>
                        <a:rPr lang="ru-RU" dirty="0"/>
                        <a:t> = </a:t>
                      </a:r>
                      <a:r>
                        <a:rPr lang="en-GB" dirty="0"/>
                        <a:t>l1 </a:t>
                      </a:r>
                    </a:p>
                    <a:p>
                      <a:r>
                        <a:rPr lang="en-GB" dirty="0"/>
                        <a:t>solver = saga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 err="1"/>
                        <a:t>RandomForestClassifier</a:t>
                      </a:r>
                      <a:endParaRPr lang="en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dirty="0"/>
                        <a:t>0.8572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max_depth</a:t>
                      </a:r>
                      <a:r>
                        <a:rPr lang="en-GB" dirty="0"/>
                        <a:t> = 8</a:t>
                      </a:r>
                    </a:p>
                    <a:p>
                      <a:r>
                        <a:rPr lang="en-GB" dirty="0" err="1"/>
                        <a:t>min_samples</a:t>
                      </a:r>
                      <a:r>
                        <a:rPr lang="en-GB" dirty="0"/>
                        <a:t> = 1</a:t>
                      </a:r>
                    </a:p>
                    <a:p>
                      <a:r>
                        <a:rPr lang="en-GB" dirty="0" err="1"/>
                        <a:t>min_samples_split</a:t>
                      </a:r>
                      <a:r>
                        <a:rPr lang="en-GB" dirty="0"/>
                        <a:t> = 3</a:t>
                      </a:r>
                    </a:p>
                    <a:p>
                      <a:r>
                        <a:rPr lang="en-GB" dirty="0" err="1"/>
                        <a:t>n_estimators</a:t>
                      </a:r>
                      <a:r>
                        <a:rPr lang="en-GB" dirty="0"/>
                        <a:t> = 270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0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 err="1"/>
                        <a:t>XGBClassifier</a:t>
                      </a:r>
                      <a:endParaRPr lang="en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dirty="0"/>
                        <a:t>0.9068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learning_rate</a:t>
                      </a:r>
                      <a:r>
                        <a:rPr lang="en-GB" dirty="0"/>
                        <a:t> = 0.5</a:t>
                      </a:r>
                    </a:p>
                    <a:p>
                      <a:r>
                        <a:rPr lang="en-GB" dirty="0" err="1"/>
                        <a:t>max_depth</a:t>
                      </a:r>
                      <a:r>
                        <a:rPr lang="en-GB" dirty="0"/>
                        <a:t> = 2 </a:t>
                      </a:r>
                    </a:p>
                    <a:p>
                      <a:r>
                        <a:rPr lang="en-GB" dirty="0" err="1"/>
                        <a:t>n_estimators</a:t>
                      </a:r>
                      <a:r>
                        <a:rPr lang="en-GB" dirty="0"/>
                        <a:t> = 290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6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 err="1"/>
                        <a:t>LGBMClassifier</a:t>
                      </a:r>
                      <a:endParaRPr lang="en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b="1" dirty="0"/>
                        <a:t>0.9139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learning_rate</a:t>
                      </a:r>
                      <a:r>
                        <a:rPr lang="en-GB" b="1" dirty="0"/>
                        <a:t> = 0.5</a:t>
                      </a:r>
                    </a:p>
                    <a:p>
                      <a:r>
                        <a:rPr lang="en-GB" b="1" dirty="0" err="1"/>
                        <a:t>max_depth</a:t>
                      </a:r>
                      <a:r>
                        <a:rPr lang="en-GB" b="1" dirty="0"/>
                        <a:t> = 2 </a:t>
                      </a:r>
                    </a:p>
                    <a:p>
                      <a:r>
                        <a:rPr lang="en-GB" b="1" dirty="0" err="1"/>
                        <a:t>n_estimators</a:t>
                      </a:r>
                      <a:r>
                        <a:rPr lang="en-GB" b="1" dirty="0"/>
                        <a:t> = 290</a:t>
                      </a:r>
                      <a:endParaRPr lang="en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9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53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8A68-D97E-600A-BC5C-CA5D34B8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лучшей модели</a:t>
            </a:r>
            <a:endParaRPr lang="en-RU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E0408E6-3E40-4E85-B5E2-F2F509A3B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7000"/>
            <a:ext cx="4902200" cy="3530600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91FE6377-1657-1DBA-6CAC-F5471D6F4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00200"/>
            <a:ext cx="4051300" cy="332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6233E6-7419-00E5-7307-4A088E44CAFF}"/>
              </a:ext>
            </a:extLst>
          </p:cNvPr>
          <p:cNvSpPr txBox="1"/>
          <p:nvPr/>
        </p:nvSpPr>
        <p:spPr>
          <a:xfrm>
            <a:off x="838200" y="5276334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ROC-AUC - 0.9284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E2996-7B89-26A8-1BC4-D229AA04721A}"/>
              </a:ext>
            </a:extLst>
          </p:cNvPr>
          <p:cNvSpPr txBox="1"/>
          <p:nvPr/>
        </p:nvSpPr>
        <p:spPr>
          <a:xfrm>
            <a:off x="6096000" y="5276334"/>
            <a:ext cx="5897078" cy="128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Т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очность предсказания класса - 88%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Н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еверное предсказание ухода абонента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- 17%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П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ропуск ухода абонента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- 32%</a:t>
            </a:r>
          </a:p>
        </p:txBody>
      </p:sp>
    </p:spTree>
    <p:extLst>
      <p:ext uri="{BB962C8B-B14F-4D97-AF65-F5344CB8AC3E}">
        <p14:creationId xmlns:p14="http://schemas.microsoft.com/office/powerpoint/2010/main" val="195055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0807-A7A5-77B0-BEE6-0FFEF8FC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Наиболее значимые признаки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92F8-8980-B8DB-7A86-D5B59583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Длительность контракта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Суммарные траты на услуги за период действия договора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Ежемесячные траты на услуги</a:t>
            </a:r>
          </a:p>
        </p:txBody>
      </p:sp>
    </p:spTree>
    <p:extLst>
      <p:ext uri="{BB962C8B-B14F-4D97-AF65-F5344CB8AC3E}">
        <p14:creationId xmlns:p14="http://schemas.microsoft.com/office/powerpoint/2010/main" val="44519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401C-8F7E-C7C8-9461-B25F15A8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247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Развитие решения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9576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56D3-BF81-2FC1-0990-7578E18D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пути развития решения и его применения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A238-AD64-5866-F6CE-756F0954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Исключение из обучения неинформативных признаков</a:t>
            </a:r>
          </a:p>
          <a:p>
            <a:r>
              <a:rPr lang="ru-RU" dirty="0"/>
              <a:t>Моделирование окупаемости маркетинговой кампании при использовании модели</a:t>
            </a:r>
          </a:p>
          <a:p>
            <a:r>
              <a:rPr lang="ru-RU" dirty="0"/>
              <a:t>Мониторинг качества модели и информирование о необходимости переобучения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6780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89C3C5-9F26-26A2-D957-91B0927DE867}"/>
              </a:ext>
            </a:extLst>
          </p:cNvPr>
          <p:cNvSpPr txBox="1"/>
          <p:nvPr/>
        </p:nvSpPr>
        <p:spPr>
          <a:xfrm>
            <a:off x="4663556" y="2659559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Вопросы ?!</a:t>
            </a:r>
            <a:endParaRPr lang="en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5803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DB962-26E7-E9EF-7965-733D278CD2DB}"/>
              </a:ext>
            </a:extLst>
          </p:cNvPr>
          <p:cNvSpPr txBox="1"/>
          <p:nvPr/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>
                <a:latin typeface="+mj-lt"/>
                <a:ea typeface="+mj-ea"/>
                <a:cs typeface="+mj-cs"/>
              </a:rPr>
              <a:t>Илюшин Валерий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70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>
                <a:latin typeface="+mj-lt"/>
                <a:ea typeface="+mj-ea"/>
                <a:cs typeface="+mj-cs"/>
              </a:rPr>
              <a:t>Казуальный Data Science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700"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bald person in a grey shirt&#10;&#10;Description automatically generated with medium confidence">
            <a:extLst>
              <a:ext uri="{FF2B5EF4-FFF2-40B4-BE49-F238E27FC236}">
                <a16:creationId xmlns:a16="http://schemas.microsoft.com/office/drawing/2014/main" id="{555EEF34-1B8E-E5A9-1DD6-CE10B1DB0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"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4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6020-3676-F365-3758-68F8C737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9348"/>
            <a:ext cx="10515600" cy="323705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Спасибо за внимание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0639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284B-565E-1656-8792-B198B56C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AEF4-F1B2-A680-0087-7BCD26F0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b="1" dirty="0"/>
              <a:t>Текущая ситуация:</a:t>
            </a:r>
          </a:p>
          <a:p>
            <a:pPr marL="0" indent="0">
              <a:buNone/>
            </a:pPr>
            <a:r>
              <a:rPr lang="ru-RU" sz="1800" dirty="0"/>
              <a:t>Телеком оператор столкнулся с оттоком абонентов и планирует провести маркетинговую кампанию для удержания клиентов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/>
              <a:t>Цель исследования:</a:t>
            </a:r>
            <a:endParaRPr lang="en-RU" sz="1800" b="1" dirty="0"/>
          </a:p>
          <a:p>
            <a:pPr marL="0" indent="0">
              <a:buNone/>
            </a:pPr>
            <a:r>
              <a:rPr lang="ru-RU" sz="1800" dirty="0"/>
              <a:t>Повышение эффективности планируемой кампании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/>
              <a:t>Постановка:</a:t>
            </a:r>
            <a:endParaRPr lang="en-RU" sz="1800" b="1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Обучить модель предсказывающую уход клиента</a:t>
            </a:r>
            <a:r>
              <a:rPr lang="en-US" sz="1800" dirty="0"/>
              <a:t>: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/>
              <a:t>срок предоставление модели до 14.04.2023 включительно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метрика модели </a:t>
            </a:r>
            <a:r>
              <a:rPr lang="en-GB" sz="1800" dirty="0"/>
              <a:t>roc-</a:t>
            </a:r>
            <a:r>
              <a:rPr lang="en-GB" sz="1800" dirty="0" err="1"/>
              <a:t>auc</a:t>
            </a:r>
            <a:endParaRPr lang="en-GB" sz="1800" dirty="0"/>
          </a:p>
          <a:p>
            <a:pPr>
              <a:lnSpc>
                <a:spcPct val="100000"/>
              </a:lnSpc>
            </a:pPr>
            <a:r>
              <a:rPr lang="ru-RU" sz="1800" dirty="0"/>
              <a:t>критерий качества модели </a:t>
            </a:r>
            <a:r>
              <a:rPr lang="en-GB" sz="1800" dirty="0"/>
              <a:t>roc-</a:t>
            </a:r>
            <a:r>
              <a:rPr lang="en-GB" sz="1800" dirty="0" err="1"/>
              <a:t>auc</a:t>
            </a:r>
            <a:r>
              <a:rPr lang="en-GB" sz="1800" dirty="0"/>
              <a:t>&gt;=0.85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/>
              <a:t>дополнительная метрика </a:t>
            </a:r>
            <a:r>
              <a:rPr lang="en-GB" sz="1800" dirty="0"/>
              <a:t>accuracy</a:t>
            </a:r>
          </a:p>
          <a:p>
            <a:pPr marL="0" indent="0">
              <a:buNone/>
            </a:pPr>
            <a:endParaRPr lang="en-RU" sz="1800" dirty="0"/>
          </a:p>
        </p:txBody>
      </p:sp>
    </p:spTree>
    <p:extLst>
      <p:ext uri="{BB962C8B-B14F-4D97-AF65-F5344CB8AC3E}">
        <p14:creationId xmlns:p14="http://schemas.microsoft.com/office/powerpoint/2010/main" val="195689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6423-B361-2561-EE44-9646F5C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исследования</a:t>
            </a:r>
            <a:endParaRPr lang="en-RU" dirty="0"/>
          </a:p>
        </p:txBody>
      </p:sp>
      <p:sp>
        <p:nvSpPr>
          <p:cNvPr id="4" name="Rettangolo arrotondato 32">
            <a:extLst>
              <a:ext uri="{FF2B5EF4-FFF2-40B4-BE49-F238E27FC236}">
                <a16:creationId xmlns:a16="http://schemas.microsoft.com/office/drawing/2014/main" id="{77572A55-8D93-C8A0-BBB4-F9E507C3E7EC}"/>
              </a:ext>
            </a:extLst>
          </p:cNvPr>
          <p:cNvSpPr/>
          <p:nvPr/>
        </p:nvSpPr>
        <p:spPr>
          <a:xfrm>
            <a:off x="7605068" y="1690686"/>
            <a:ext cx="1673534" cy="109980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/>
            <a:r>
              <a:rPr lang="ru-RU" sz="1350" dirty="0">
                <a:solidFill>
                  <a:srgbClr val="FFFFFF"/>
                </a:solidFill>
                <a:latin typeface="Verdana"/>
                <a:ea typeface="Verdana"/>
              </a:rPr>
              <a:t>Контроль утечки целевого признака</a:t>
            </a:r>
            <a:endParaRPr lang="en-US" sz="135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5" name="Pentagono 131">
            <a:extLst>
              <a:ext uri="{FF2B5EF4-FFF2-40B4-BE49-F238E27FC236}">
                <a16:creationId xmlns:a16="http://schemas.microsoft.com/office/drawing/2014/main" id="{AE9C3F66-B97C-31A1-5E8E-3C137C0F8A38}"/>
              </a:ext>
            </a:extLst>
          </p:cNvPr>
          <p:cNvSpPr/>
          <p:nvPr/>
        </p:nvSpPr>
        <p:spPr>
          <a:xfrm>
            <a:off x="985338" y="1736687"/>
            <a:ext cx="1673536" cy="969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053" y="0"/>
                </a:lnTo>
                <a:lnTo>
                  <a:pt x="21600" y="10800"/>
                </a:lnTo>
                <a:lnTo>
                  <a:pt x="1905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1350" dirty="0"/>
              <a:t>Анализ исходных данными</a:t>
            </a:r>
            <a:endParaRPr sz="1350" dirty="0"/>
          </a:p>
        </p:txBody>
      </p:sp>
      <p:sp>
        <p:nvSpPr>
          <p:cNvPr id="6" name="Pentagono 131">
            <a:extLst>
              <a:ext uri="{FF2B5EF4-FFF2-40B4-BE49-F238E27FC236}">
                <a16:creationId xmlns:a16="http://schemas.microsoft.com/office/drawing/2014/main" id="{4630C8F6-B6A4-D518-3CC4-B52A5F8A97E6}"/>
              </a:ext>
            </a:extLst>
          </p:cNvPr>
          <p:cNvSpPr/>
          <p:nvPr/>
        </p:nvSpPr>
        <p:spPr>
          <a:xfrm>
            <a:off x="5398491" y="1736689"/>
            <a:ext cx="1673536" cy="969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053" y="0"/>
                </a:lnTo>
                <a:lnTo>
                  <a:pt x="21600" y="10800"/>
                </a:lnTo>
                <a:lnTo>
                  <a:pt x="1905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sz="1350" dirty="0"/>
              <a:t>Feature engineering</a:t>
            </a:r>
            <a:endParaRPr sz="1350" dirty="0"/>
          </a:p>
        </p:txBody>
      </p:sp>
      <p:sp>
        <p:nvSpPr>
          <p:cNvPr id="7" name="Rettangolo arrotondato 32">
            <a:extLst>
              <a:ext uri="{FF2B5EF4-FFF2-40B4-BE49-F238E27FC236}">
                <a16:creationId xmlns:a16="http://schemas.microsoft.com/office/drawing/2014/main" id="{578A0192-2F63-364B-87CA-1F3444A67E08}"/>
              </a:ext>
            </a:extLst>
          </p:cNvPr>
          <p:cNvSpPr/>
          <p:nvPr/>
        </p:nvSpPr>
        <p:spPr>
          <a:xfrm>
            <a:off x="3191915" y="1690688"/>
            <a:ext cx="1673535" cy="109980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/>
            <a:r>
              <a:rPr lang="ru-RU" sz="1350" dirty="0">
                <a:solidFill>
                  <a:srgbClr val="FFFFFF"/>
                </a:solidFill>
                <a:latin typeface="Verdana"/>
                <a:ea typeface="Verdana"/>
              </a:rPr>
              <a:t>Устранение пропусков и аномалий</a:t>
            </a:r>
            <a:endParaRPr lang="en-US" sz="135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10" name="Rettangolo arrotondato 32">
            <a:extLst>
              <a:ext uri="{FF2B5EF4-FFF2-40B4-BE49-F238E27FC236}">
                <a16:creationId xmlns:a16="http://schemas.microsoft.com/office/drawing/2014/main" id="{65083CF9-FE8D-E9CA-FAB9-B47FEEF31A3F}"/>
              </a:ext>
            </a:extLst>
          </p:cNvPr>
          <p:cNvSpPr/>
          <p:nvPr/>
        </p:nvSpPr>
        <p:spPr>
          <a:xfrm>
            <a:off x="7605068" y="3291204"/>
            <a:ext cx="1673534" cy="109980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/>
            <a:r>
              <a:rPr lang="ru-RU" sz="1350" dirty="0">
                <a:solidFill>
                  <a:srgbClr val="FFFFFF"/>
                </a:solidFill>
                <a:latin typeface="Verdana"/>
                <a:ea typeface="Verdana"/>
              </a:rPr>
              <a:t>Тестирование лучшей модели</a:t>
            </a:r>
            <a:endParaRPr lang="en-US" sz="135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11" name="Pentagono 131">
            <a:extLst>
              <a:ext uri="{FF2B5EF4-FFF2-40B4-BE49-F238E27FC236}">
                <a16:creationId xmlns:a16="http://schemas.microsoft.com/office/drawing/2014/main" id="{9B06D3C2-3894-9DF1-AF1F-D5B605C35250}"/>
              </a:ext>
            </a:extLst>
          </p:cNvPr>
          <p:cNvSpPr/>
          <p:nvPr/>
        </p:nvSpPr>
        <p:spPr>
          <a:xfrm>
            <a:off x="985338" y="3337205"/>
            <a:ext cx="1673536" cy="969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053" y="0"/>
                </a:lnTo>
                <a:lnTo>
                  <a:pt x="21600" y="10800"/>
                </a:lnTo>
                <a:lnTo>
                  <a:pt x="1905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1350" dirty="0"/>
              <a:t>Анализ перспективности моделей</a:t>
            </a:r>
            <a:endParaRPr sz="1350" dirty="0"/>
          </a:p>
        </p:txBody>
      </p:sp>
      <p:sp>
        <p:nvSpPr>
          <p:cNvPr id="12" name="Pentagono 131">
            <a:extLst>
              <a:ext uri="{FF2B5EF4-FFF2-40B4-BE49-F238E27FC236}">
                <a16:creationId xmlns:a16="http://schemas.microsoft.com/office/drawing/2014/main" id="{83150C63-DB5F-7186-93B3-27BFFE4460AB}"/>
              </a:ext>
            </a:extLst>
          </p:cNvPr>
          <p:cNvSpPr/>
          <p:nvPr/>
        </p:nvSpPr>
        <p:spPr>
          <a:xfrm>
            <a:off x="5398491" y="3337207"/>
            <a:ext cx="1673536" cy="969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053" y="0"/>
                </a:lnTo>
                <a:lnTo>
                  <a:pt x="21600" y="10800"/>
                </a:lnTo>
                <a:lnTo>
                  <a:pt x="1905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1350" dirty="0"/>
              <a:t>Подбор </a:t>
            </a:r>
            <a:r>
              <a:rPr lang="ru-RU" sz="1350" dirty="0" err="1"/>
              <a:t>гипер</a:t>
            </a:r>
            <a:r>
              <a:rPr lang="ru-RU" sz="1350" dirty="0"/>
              <a:t>-параметров</a:t>
            </a:r>
            <a:endParaRPr sz="1350" dirty="0"/>
          </a:p>
        </p:txBody>
      </p:sp>
      <p:sp>
        <p:nvSpPr>
          <p:cNvPr id="13" name="Rettangolo arrotondato 32">
            <a:extLst>
              <a:ext uri="{FF2B5EF4-FFF2-40B4-BE49-F238E27FC236}">
                <a16:creationId xmlns:a16="http://schemas.microsoft.com/office/drawing/2014/main" id="{7D553E14-11B0-4A07-14C3-7CE570128D3B}"/>
              </a:ext>
            </a:extLst>
          </p:cNvPr>
          <p:cNvSpPr/>
          <p:nvPr/>
        </p:nvSpPr>
        <p:spPr>
          <a:xfrm>
            <a:off x="3191915" y="3291206"/>
            <a:ext cx="1673535" cy="109980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/>
            <a:r>
              <a:rPr lang="ru-RU" sz="1350" dirty="0">
                <a:solidFill>
                  <a:srgbClr val="FFFFFF"/>
                </a:solidFill>
                <a:latin typeface="Verdana"/>
                <a:ea typeface="Verdana"/>
              </a:rPr>
              <a:t>Выбор моделей для дальнейшего исследования</a:t>
            </a:r>
            <a:endParaRPr lang="en-US" sz="135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15" name="Rettangolo arrotondato 32">
            <a:extLst>
              <a:ext uri="{FF2B5EF4-FFF2-40B4-BE49-F238E27FC236}">
                <a16:creationId xmlns:a16="http://schemas.microsoft.com/office/drawing/2014/main" id="{0F73E587-8DE0-C8FF-D935-E5A2D5C848EE}"/>
              </a:ext>
            </a:extLst>
          </p:cNvPr>
          <p:cNvSpPr/>
          <p:nvPr/>
        </p:nvSpPr>
        <p:spPr>
          <a:xfrm>
            <a:off x="985338" y="4937723"/>
            <a:ext cx="1673534" cy="1099807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/>
            <a:r>
              <a:rPr lang="ru-RU" sz="1350" dirty="0">
                <a:solidFill>
                  <a:srgbClr val="FFFFFF"/>
                </a:solidFill>
                <a:latin typeface="Verdana"/>
                <a:ea typeface="Verdana"/>
              </a:rPr>
              <a:t>Вывод</a:t>
            </a:r>
            <a:endParaRPr lang="en-US" sz="135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2082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57B6F-9D76-77D1-F011-ADE8B69D4D9F}"/>
              </a:ext>
            </a:extLst>
          </p:cNvPr>
          <p:cNvSpPr txBox="1"/>
          <p:nvPr/>
        </p:nvSpPr>
        <p:spPr>
          <a:xfrm>
            <a:off x="3402314" y="2705725"/>
            <a:ext cx="53873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>
                <a:latin typeface="+mj-lt"/>
              </a:rPr>
              <a:t>Анализ и подготовка </a:t>
            </a:r>
          </a:p>
          <a:p>
            <a:pPr algn="ctr"/>
            <a:r>
              <a:rPr lang="ru-RU" sz="4400" dirty="0">
                <a:latin typeface="+mj-lt"/>
              </a:rPr>
              <a:t>данных для обучения</a:t>
            </a:r>
            <a:endParaRPr lang="en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247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F061-5FD1-F48B-71AC-B8BCAB1B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Устранение пропусков и аномалий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A072-5F68-F153-C93D-33C09F91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2265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Аномалий не обнаружено</a:t>
            </a:r>
            <a:endParaRPr lang="en-RU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72D34A-F0EF-ECEC-3265-CE765782FCA5}"/>
              </a:ext>
            </a:extLst>
          </p:cNvPr>
          <p:cNvSpPr txBox="1">
            <a:spLocks/>
          </p:cNvSpPr>
          <p:nvPr/>
        </p:nvSpPr>
        <p:spPr>
          <a:xfrm>
            <a:off x="838200" y="2673513"/>
            <a:ext cx="10515600" cy="339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Заполнение пропусков</a:t>
            </a:r>
            <a:r>
              <a:rPr lang="en-US" b="1" dirty="0"/>
              <a:t>:</a:t>
            </a:r>
          </a:p>
          <a:p>
            <a:r>
              <a:rPr lang="ru-RU" dirty="0"/>
              <a:t>Флаги подключения услуг – эквивалент значения отсутствия услуги </a:t>
            </a:r>
            <a:r>
              <a:rPr lang="ru-RU" b="1" dirty="0"/>
              <a:t>No</a:t>
            </a:r>
          </a:p>
          <a:p>
            <a:r>
              <a:rPr lang="ru-RU" dirty="0"/>
              <a:t>Прочие категориальный признаки – заглушка </a:t>
            </a:r>
            <a:r>
              <a:rPr lang="en-US" b="1" dirty="0" err="1"/>
              <a:t>NotUsed</a:t>
            </a:r>
            <a:endParaRPr lang="en-US" b="1" dirty="0"/>
          </a:p>
          <a:p>
            <a:r>
              <a:rPr lang="ru-RU" dirty="0"/>
              <a:t>Пропуск в </a:t>
            </a:r>
            <a:r>
              <a:rPr lang="en-US" dirty="0" err="1"/>
              <a:t>TotalCharges</a:t>
            </a:r>
            <a:r>
              <a:rPr lang="en-US" dirty="0"/>
              <a:t> – 0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11886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F1FC-6AA4-955C-45E2-3EAA6E5D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E66C-EE72-8BC5-2355-1160E293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Длительность контракта в днях</a:t>
            </a:r>
          </a:p>
          <a:p>
            <a:r>
              <a:rPr lang="ru-RU" dirty="0"/>
              <a:t>закрытые контракты – разница между датой начала и закрытия контракта</a:t>
            </a:r>
          </a:p>
          <a:p>
            <a:r>
              <a:rPr lang="ru-RU" dirty="0"/>
              <a:t>открытые контракты – разница между датой начала и датой выгрузки данных (2020</a:t>
            </a:r>
            <a:r>
              <a:rPr lang="en-US" dirty="0"/>
              <a:t>.02.01</a:t>
            </a:r>
            <a:r>
              <a:rPr lang="ru-RU" dirty="0"/>
              <a:t>)</a:t>
            </a:r>
            <a:endParaRPr lang="en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3732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96E1-32AA-897A-F3ED-4AD9B494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Контроль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протечки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целевого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признака</a:t>
            </a:r>
            <a:endParaRPr lang="en-RU" dirty="0"/>
          </a:p>
        </p:txBody>
      </p:sp>
      <p:pic>
        <p:nvPicPr>
          <p:cNvPr id="4" name="Content Placeholder 6" descr="Excel, calendar&#10;&#10;Description automatically generated">
            <a:extLst>
              <a:ext uri="{FF2B5EF4-FFF2-40B4-BE49-F238E27FC236}">
                <a16:creationId xmlns:a16="http://schemas.microsoft.com/office/drawing/2014/main" id="{B18B434A-B6FF-2C95-1051-8901BEEBA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203" r="-2" b="45607"/>
          <a:stretch/>
        </p:blipFill>
        <p:spPr>
          <a:xfrm>
            <a:off x="838200" y="1690688"/>
            <a:ext cx="7617432" cy="4471774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06685535-90E9-8CD6-20DD-AFC15A880163}"/>
              </a:ext>
            </a:extLst>
          </p:cNvPr>
          <p:cNvSpPr/>
          <p:nvPr/>
        </p:nvSpPr>
        <p:spPr>
          <a:xfrm>
            <a:off x="1081478" y="2254338"/>
            <a:ext cx="6611762" cy="421240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1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57B6F-9D76-77D1-F011-ADE8B69D4D9F}"/>
              </a:ext>
            </a:extLst>
          </p:cNvPr>
          <p:cNvSpPr txBox="1"/>
          <p:nvPr/>
        </p:nvSpPr>
        <p:spPr>
          <a:xfrm>
            <a:off x="1951280" y="2705725"/>
            <a:ext cx="82894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>
                <a:latin typeface="+mj-lt"/>
              </a:rPr>
              <a:t>Обучение и тестирование модели</a:t>
            </a:r>
            <a:endParaRPr lang="en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2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633E-135F-BEE2-3B10-361542F0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</a:t>
            </a:r>
            <a:r>
              <a:rPr lang="en-US" dirty="0"/>
              <a:t>Pipeline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EC72-9B94-F3FD-EAF4-567E50F2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414" y="1825625"/>
            <a:ext cx="5916385" cy="4346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b="1" dirty="0"/>
              <a:t>Числовые признаки</a:t>
            </a:r>
            <a:r>
              <a:rPr lang="en-US" sz="1800" b="1" dirty="0"/>
              <a:t>:</a:t>
            </a:r>
            <a:endParaRPr lang="ru-RU" sz="1800" b="1" dirty="0"/>
          </a:p>
          <a:p>
            <a:pPr marL="0" indent="0">
              <a:buNone/>
            </a:pPr>
            <a:r>
              <a:rPr lang="en-GB" sz="1800" dirty="0" err="1"/>
              <a:t>StandardScaler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err="1"/>
              <a:t>Ка</a:t>
            </a:r>
            <a:r>
              <a:rPr lang="ru-RU" sz="1800" dirty="0" err="1"/>
              <a:t>тегориальные</a:t>
            </a:r>
            <a:r>
              <a:rPr lang="ru-RU" sz="1800" dirty="0"/>
              <a:t> признаки</a:t>
            </a:r>
            <a:r>
              <a:rPr lang="en-US" sz="1800" dirty="0"/>
              <a:t>:</a:t>
            </a:r>
          </a:p>
          <a:p>
            <a:r>
              <a:rPr lang="en-GB" sz="1800" dirty="0" err="1"/>
              <a:t>OneHotEncoder</a:t>
            </a:r>
            <a:r>
              <a:rPr lang="en-GB" sz="1800" dirty="0"/>
              <a:t>:</a:t>
            </a:r>
          </a:p>
          <a:p>
            <a:pPr lvl="1"/>
            <a:r>
              <a:rPr lang="en-GB" sz="1400" dirty="0" err="1"/>
              <a:t>LogisticRegression</a:t>
            </a:r>
            <a:endParaRPr lang="en-GB" sz="1400" dirty="0"/>
          </a:p>
          <a:p>
            <a:r>
              <a:rPr lang="en-GB" sz="1800" dirty="0" err="1"/>
              <a:t>OrdinalEncoder</a:t>
            </a:r>
            <a:r>
              <a:rPr lang="en-GB" sz="1800" dirty="0"/>
              <a:t>:</a:t>
            </a:r>
          </a:p>
          <a:p>
            <a:pPr lvl="1"/>
            <a:r>
              <a:rPr lang="en-GB" sz="1400" dirty="0" err="1"/>
              <a:t>DecisionTreeClassifier</a:t>
            </a:r>
            <a:endParaRPr lang="en-GB" sz="1400" dirty="0"/>
          </a:p>
          <a:p>
            <a:pPr lvl="1"/>
            <a:r>
              <a:rPr lang="en-GB" sz="1400" dirty="0" err="1"/>
              <a:t>RandomForestClassifier</a:t>
            </a:r>
            <a:endParaRPr lang="en-GB" sz="1400" dirty="0"/>
          </a:p>
          <a:p>
            <a:pPr lvl="1"/>
            <a:r>
              <a:rPr lang="en-GB" sz="1400" dirty="0" err="1"/>
              <a:t>GradientBoostingClassifier</a:t>
            </a:r>
            <a:endParaRPr lang="en-GB" sz="1400" dirty="0"/>
          </a:p>
          <a:p>
            <a:pPr lvl="1"/>
            <a:r>
              <a:rPr lang="en-GB" sz="1400" dirty="0" err="1"/>
              <a:t>XGBClassifier</a:t>
            </a:r>
            <a:endParaRPr lang="en-GB" sz="1400" dirty="0"/>
          </a:p>
          <a:p>
            <a:pPr lvl="1"/>
            <a:r>
              <a:rPr lang="en-GB" sz="1400" dirty="0" err="1"/>
              <a:t>CatBoostClassifier</a:t>
            </a:r>
            <a:endParaRPr lang="en-GB" sz="1400" dirty="0"/>
          </a:p>
          <a:p>
            <a:r>
              <a:rPr lang="ru-RU" sz="1800" dirty="0"/>
              <a:t>Приведение типа колонки </a:t>
            </a:r>
            <a:r>
              <a:rPr lang="ru-RU" sz="1800" dirty="0" err="1"/>
              <a:t>pand</a:t>
            </a:r>
            <a:r>
              <a:rPr lang="en-US" sz="1800" dirty="0"/>
              <a:t>as </a:t>
            </a:r>
            <a:r>
              <a:rPr lang="ru-RU" sz="1800" dirty="0"/>
              <a:t>к </a:t>
            </a:r>
            <a:r>
              <a:rPr lang="ru-RU" sz="1800" dirty="0" err="1"/>
              <a:t>category</a:t>
            </a:r>
            <a:r>
              <a:rPr lang="en-RU" sz="1800" dirty="0"/>
              <a:t>:</a:t>
            </a:r>
          </a:p>
          <a:p>
            <a:pPr lvl="1"/>
            <a:r>
              <a:rPr lang="en-GB" sz="1400" dirty="0" err="1"/>
              <a:t>LGBMClassifier</a:t>
            </a:r>
            <a:endParaRPr lang="en-RU" sz="1400" dirty="0"/>
          </a:p>
        </p:txBody>
      </p:sp>
      <p:sp>
        <p:nvSpPr>
          <p:cNvPr id="5" name="Rettangolo arrotondato 32">
            <a:extLst>
              <a:ext uri="{FF2B5EF4-FFF2-40B4-BE49-F238E27FC236}">
                <a16:creationId xmlns:a16="http://schemas.microsoft.com/office/drawing/2014/main" id="{1770B359-EEF1-CB4A-38AC-D7E90D227F9E}"/>
              </a:ext>
            </a:extLst>
          </p:cNvPr>
          <p:cNvSpPr/>
          <p:nvPr/>
        </p:nvSpPr>
        <p:spPr>
          <a:xfrm>
            <a:off x="3191915" y="3282548"/>
            <a:ext cx="1673535" cy="109980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/>
            <a:r>
              <a:rPr lang="ru-RU" sz="1350" dirty="0">
                <a:solidFill>
                  <a:srgbClr val="FFFFFF"/>
                </a:solidFill>
                <a:latin typeface="Verdana"/>
                <a:ea typeface="Verdana"/>
              </a:rPr>
              <a:t>Обработка категориальных признаков</a:t>
            </a:r>
            <a:endParaRPr lang="en-US" sz="135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7" name="Rettangolo arrotondato 32">
            <a:extLst>
              <a:ext uri="{FF2B5EF4-FFF2-40B4-BE49-F238E27FC236}">
                <a16:creationId xmlns:a16="http://schemas.microsoft.com/office/drawing/2014/main" id="{BFFB416E-8B9D-E587-6027-79607240E124}"/>
              </a:ext>
            </a:extLst>
          </p:cNvPr>
          <p:cNvSpPr/>
          <p:nvPr/>
        </p:nvSpPr>
        <p:spPr>
          <a:xfrm>
            <a:off x="1025658" y="5455723"/>
            <a:ext cx="3839792" cy="532719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/>
            <a:r>
              <a:rPr lang="ru-RU" sz="1350" dirty="0">
                <a:solidFill>
                  <a:srgbClr val="FFFFFF"/>
                </a:solidFill>
                <a:latin typeface="Verdana"/>
                <a:ea typeface="Verdana"/>
              </a:rPr>
              <a:t>Модель</a:t>
            </a:r>
            <a:endParaRPr lang="en-US" sz="135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8" name="Rettangolo arrotondato 32">
            <a:extLst>
              <a:ext uri="{FF2B5EF4-FFF2-40B4-BE49-F238E27FC236}">
                <a16:creationId xmlns:a16="http://schemas.microsoft.com/office/drawing/2014/main" id="{565383E8-7CAD-0782-F492-5F155ECA94BE}"/>
              </a:ext>
            </a:extLst>
          </p:cNvPr>
          <p:cNvSpPr/>
          <p:nvPr/>
        </p:nvSpPr>
        <p:spPr>
          <a:xfrm>
            <a:off x="1025658" y="3282548"/>
            <a:ext cx="1673535" cy="109980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/>
            <a:r>
              <a:rPr lang="ru-RU" sz="1350" dirty="0">
                <a:solidFill>
                  <a:srgbClr val="FFFFFF"/>
                </a:solidFill>
                <a:latin typeface="Verdana"/>
                <a:ea typeface="Verdana"/>
              </a:rPr>
              <a:t>Обработка числовых признаков</a:t>
            </a:r>
            <a:endParaRPr lang="en-US" sz="135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9" name="Rettangolo arrotondato 32">
            <a:extLst>
              <a:ext uri="{FF2B5EF4-FFF2-40B4-BE49-F238E27FC236}">
                <a16:creationId xmlns:a16="http://schemas.microsoft.com/office/drawing/2014/main" id="{F07EDEF5-EABF-9BCC-E8B7-B85D74FA8F59}"/>
              </a:ext>
            </a:extLst>
          </p:cNvPr>
          <p:cNvSpPr/>
          <p:nvPr/>
        </p:nvSpPr>
        <p:spPr>
          <a:xfrm>
            <a:off x="1025658" y="1835604"/>
            <a:ext cx="3839792" cy="532719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/>
            <a:r>
              <a:rPr lang="ru-RU" sz="1350" dirty="0">
                <a:solidFill>
                  <a:srgbClr val="FFFFFF"/>
                </a:solidFill>
                <a:latin typeface="Verdana"/>
                <a:ea typeface="Verdana"/>
              </a:rPr>
              <a:t>Исходные данные</a:t>
            </a:r>
            <a:endParaRPr lang="en-US" sz="135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97DE6B90-5488-460B-DEF6-2C3B3132B65F}"/>
              </a:ext>
            </a:extLst>
          </p:cNvPr>
          <p:cNvSpPr/>
          <p:nvPr/>
        </p:nvSpPr>
        <p:spPr>
          <a:xfrm rot="19177897">
            <a:off x="2201760" y="444724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4EA10A7-A485-AC06-5DE9-0A71E76E7E16}"/>
              </a:ext>
            </a:extLst>
          </p:cNvPr>
          <p:cNvSpPr/>
          <p:nvPr/>
        </p:nvSpPr>
        <p:spPr>
          <a:xfrm rot="2547982">
            <a:off x="3212278" y="441762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1274246-420C-B02E-9769-934576063691}"/>
              </a:ext>
            </a:extLst>
          </p:cNvPr>
          <p:cNvSpPr/>
          <p:nvPr/>
        </p:nvSpPr>
        <p:spPr>
          <a:xfrm rot="2547982">
            <a:off x="2194198" y="235885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1B8C63FF-A7B3-86E0-E87F-00688F5F2C8A}"/>
              </a:ext>
            </a:extLst>
          </p:cNvPr>
          <p:cNvSpPr/>
          <p:nvPr/>
        </p:nvSpPr>
        <p:spPr>
          <a:xfrm rot="19177897">
            <a:off x="3204714" y="235885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7240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1259</Words>
  <Application>Microsoft Macintosh PowerPoint</Application>
  <PresentationFormat>Widescreen</PresentationFormat>
  <Paragraphs>249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Helvetica Neue</vt:lpstr>
      <vt:lpstr>Verdana</vt:lpstr>
      <vt:lpstr>Office Theme</vt:lpstr>
      <vt:lpstr>Прогнозирование оттока пользователей телеком оператора</vt:lpstr>
      <vt:lpstr>Постановка задачи</vt:lpstr>
      <vt:lpstr>План исследования</vt:lpstr>
      <vt:lpstr>PowerPoint Presentation</vt:lpstr>
      <vt:lpstr>Устранение пропусков и аномалий</vt:lpstr>
      <vt:lpstr>Feature Engineering</vt:lpstr>
      <vt:lpstr>Контроль протечки целевого признака</vt:lpstr>
      <vt:lpstr>PowerPoint Presentation</vt:lpstr>
      <vt:lpstr>Подготовка Pipeline</vt:lpstr>
      <vt:lpstr>Оценка перспективности моделей</vt:lpstr>
      <vt:lpstr>Выбор гипер-параметров</vt:lpstr>
      <vt:lpstr>Характеристики обученных моделей</vt:lpstr>
      <vt:lpstr>Тестирование лучшей модели</vt:lpstr>
      <vt:lpstr>Наиболее значимые признаки</vt:lpstr>
      <vt:lpstr>Развитие решения</vt:lpstr>
      <vt:lpstr>Возможные пути развития решения и его применения</vt:lpstr>
      <vt:lpstr>PowerPoint Presentation</vt:lpstr>
      <vt:lpstr>PowerPoint Presentation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Ilushin Valery</dc:creator>
  <cp:lastModifiedBy>Valery Ilushin</cp:lastModifiedBy>
  <cp:revision>16</cp:revision>
  <dcterms:created xsi:type="dcterms:W3CDTF">2023-04-17T23:13:28Z</dcterms:created>
  <dcterms:modified xsi:type="dcterms:W3CDTF">2023-05-21T09:13:56Z</dcterms:modified>
</cp:coreProperties>
</file>