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6" r:id="rId11"/>
  </p:sldIdLst>
  <p:sldSz cx="9144000" cy="5143500" type="screen16x9"/>
  <p:notesSz cx="6858000" cy="9144000"/>
  <p:embeddedFontLst>
    <p:embeddedFont>
      <p:font typeface="Fira Sans" panose="020B0503050000020004" pitchFamily="34" charset="0"/>
      <p:regular r:id="rId13"/>
      <p:bold r:id="rId14"/>
      <p:italic r:id="rId15"/>
      <p:boldItalic r:id="rId16"/>
    </p:embeddedFont>
    <p:embeddedFont>
      <p:font typeface="Fira Sans Extra Condensed" panose="020F0502020204030204" pitchFamily="34" charset="0"/>
      <p:regular r:id="rId17"/>
      <p:bold r:id="rId18"/>
      <p:italic r:id="rId19"/>
      <p:boldItalic r:id="rId20"/>
    </p:embeddedFont>
    <p:embeddedFont>
      <p:font typeface="Fira Sans Extra Condensed Medium" panose="020B06030500000200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
          <p15:clr>
            <a:srgbClr val="EA4335"/>
          </p15:clr>
        </p15:guide>
        <p15:guide id="2" pos="288">
          <p15:clr>
            <a:srgbClr val="EA4335"/>
          </p15:clr>
        </p15:guide>
        <p15:guide id="3" pos="5472">
          <p15:clr>
            <a:srgbClr val="EA4335"/>
          </p15:clr>
        </p15:guide>
        <p15:guide id="4" orient="horz" pos="2984">
          <p15:clr>
            <a:srgbClr val="EA4335"/>
          </p15:clr>
        </p15:guide>
        <p15:guide id="5" orient="horz" pos="485">
          <p15:clr>
            <a:srgbClr val="00FF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D9DEE5-1BBD-4FB6-81CD-914AE9CE6A9B}">
  <a:tblStyle styleId="{ADD9DEE5-1BBD-4FB6-81CD-914AE9CE6A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1"/>
  </p:normalViewPr>
  <p:slideViewPr>
    <p:cSldViewPr snapToGrid="0">
      <p:cViewPr varScale="1">
        <p:scale>
          <a:sx n="144" d="100"/>
          <a:sy n="144" d="100"/>
        </p:scale>
        <p:origin x="720" y="184"/>
      </p:cViewPr>
      <p:guideLst>
        <p:guide orient="horz" pos="288"/>
        <p:guide pos="288"/>
        <p:guide pos="5472"/>
        <p:guide orient="horz" pos="2984"/>
        <p:guide orient="horz" pos="4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89d149c9ca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89d149c9ca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89d6b323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89d6b323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9d149c9ca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9d149c9ca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89d149c9ca_3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89d149c9ca_3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89d149c9ca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89d149c9ca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89d149c9ca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89d149c9ca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89d149c9ca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89d149c9c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89d149c9ca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89d149c9ca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8a0e5eb37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8a0e5eb3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s://www.2minutemedicine.com/patient-basics-type-1-diabetes-mellitus" TargetMode="External"/><Relationship Id="rId7" Type="http://schemas.openxmlformats.org/officeDocument/2006/relationships/hyperlink" Target="https://www.ncbi.nlm.nih.gov/pmc/articles/PMC5877818"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www.nature.com/articles/s41598-020-66084-9" TargetMode="External"/><Relationship Id="rId5" Type="http://schemas.openxmlformats.org/officeDocument/2006/relationships/hyperlink" Target="https://www.ncbi.nlm.nih.gov/pubmed/25295968" TargetMode="External"/><Relationship Id="rId4" Type="http://schemas.openxmlformats.org/officeDocument/2006/relationships/hyperlink" Target="https://www.ncbi.nlm.nih.gov/pmc/articles/PMC445737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24550" y="1315223"/>
            <a:ext cx="4660219" cy="4006459"/>
            <a:chOff x="-11275" y="1150125"/>
            <a:chExt cx="4295925" cy="3699750"/>
          </a:xfrm>
        </p:grpSpPr>
        <p:sp>
          <p:nvSpPr>
            <p:cNvPr id="55" name="Google Shape;55;p13"/>
            <p:cNvSpPr/>
            <p:nvPr/>
          </p:nvSpPr>
          <p:spPr>
            <a:xfrm>
              <a:off x="1106625" y="1150125"/>
              <a:ext cx="2984850" cy="2985600"/>
            </a:xfrm>
            <a:custGeom>
              <a:avLst/>
              <a:gdLst/>
              <a:ahLst/>
              <a:cxnLst/>
              <a:rect l="l" t="t" r="r" b="b"/>
              <a:pathLst>
                <a:path w="119394" h="119424" extrusionOk="0">
                  <a:moveTo>
                    <a:pt x="59697" y="13713"/>
                  </a:moveTo>
                  <a:cubicBezTo>
                    <a:pt x="85096" y="13713"/>
                    <a:pt x="105712" y="34298"/>
                    <a:pt x="105712" y="59728"/>
                  </a:cubicBezTo>
                  <a:cubicBezTo>
                    <a:pt x="105712" y="85127"/>
                    <a:pt x="85096" y="105743"/>
                    <a:pt x="59697" y="105743"/>
                  </a:cubicBezTo>
                  <a:cubicBezTo>
                    <a:pt x="34267" y="105743"/>
                    <a:pt x="13682" y="85127"/>
                    <a:pt x="13682" y="59728"/>
                  </a:cubicBezTo>
                  <a:cubicBezTo>
                    <a:pt x="13682" y="34298"/>
                    <a:pt x="34267" y="13713"/>
                    <a:pt x="59697" y="13713"/>
                  </a:cubicBezTo>
                  <a:close/>
                  <a:moveTo>
                    <a:pt x="59697" y="1"/>
                  </a:moveTo>
                  <a:cubicBezTo>
                    <a:pt x="26730" y="1"/>
                    <a:pt x="1" y="26761"/>
                    <a:pt x="1" y="59728"/>
                  </a:cubicBezTo>
                  <a:cubicBezTo>
                    <a:pt x="1" y="92695"/>
                    <a:pt x="26730" y="119424"/>
                    <a:pt x="59697" y="119424"/>
                  </a:cubicBezTo>
                  <a:cubicBezTo>
                    <a:pt x="92665" y="119424"/>
                    <a:pt x="119393" y="92695"/>
                    <a:pt x="119393" y="59728"/>
                  </a:cubicBezTo>
                  <a:cubicBezTo>
                    <a:pt x="119393" y="26729"/>
                    <a:pt x="92665" y="1"/>
                    <a:pt x="59697"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240450" y="1489775"/>
              <a:ext cx="2851025" cy="2629450"/>
            </a:xfrm>
            <a:custGeom>
              <a:avLst/>
              <a:gdLst/>
              <a:ahLst/>
              <a:cxnLst/>
              <a:rect l="l" t="t" r="r" b="b"/>
              <a:pathLst>
                <a:path w="114041" h="105178" extrusionOk="0">
                  <a:moveTo>
                    <a:pt x="92252" y="0"/>
                  </a:moveTo>
                  <a:cubicBezTo>
                    <a:pt x="100549" y="7316"/>
                    <a:pt x="110842" y="20617"/>
                    <a:pt x="110462" y="41328"/>
                  </a:cubicBezTo>
                  <a:cubicBezTo>
                    <a:pt x="109702" y="60678"/>
                    <a:pt x="96939" y="82973"/>
                    <a:pt x="71762" y="88737"/>
                  </a:cubicBezTo>
                  <a:cubicBezTo>
                    <a:pt x="66378" y="90922"/>
                    <a:pt x="60520" y="92157"/>
                    <a:pt x="54344" y="92157"/>
                  </a:cubicBezTo>
                  <a:cubicBezTo>
                    <a:pt x="28914" y="92157"/>
                    <a:pt x="8329" y="71541"/>
                    <a:pt x="8329" y="46142"/>
                  </a:cubicBezTo>
                  <a:cubicBezTo>
                    <a:pt x="8329" y="42975"/>
                    <a:pt x="8646" y="39903"/>
                    <a:pt x="9247" y="36926"/>
                  </a:cubicBezTo>
                  <a:lnTo>
                    <a:pt x="9247" y="36926"/>
                  </a:lnTo>
                  <a:cubicBezTo>
                    <a:pt x="0" y="61026"/>
                    <a:pt x="11433" y="84050"/>
                    <a:pt x="27109" y="95419"/>
                  </a:cubicBezTo>
                  <a:cubicBezTo>
                    <a:pt x="37737" y="102856"/>
                    <a:pt x="48280" y="105177"/>
                    <a:pt x="57303" y="105177"/>
                  </a:cubicBezTo>
                  <a:cubicBezTo>
                    <a:pt x="62880" y="105177"/>
                    <a:pt x="67876" y="104291"/>
                    <a:pt x="71952" y="103178"/>
                  </a:cubicBezTo>
                  <a:cubicBezTo>
                    <a:pt x="96337" y="95672"/>
                    <a:pt x="114040" y="72966"/>
                    <a:pt x="114040" y="46142"/>
                  </a:cubicBezTo>
                  <a:cubicBezTo>
                    <a:pt x="114040" y="27552"/>
                    <a:pt x="105553" y="10958"/>
                    <a:pt x="92252"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105850" y="1354425"/>
              <a:ext cx="2132150" cy="2781300"/>
            </a:xfrm>
            <a:custGeom>
              <a:avLst/>
              <a:gdLst/>
              <a:ahLst/>
              <a:cxnLst/>
              <a:rect l="l" t="t" r="r" b="b"/>
              <a:pathLst>
                <a:path w="85286" h="111252" extrusionOk="0">
                  <a:moveTo>
                    <a:pt x="51748" y="1"/>
                  </a:moveTo>
                  <a:cubicBezTo>
                    <a:pt x="41689" y="1"/>
                    <a:pt x="32006" y="2953"/>
                    <a:pt x="24322" y="7726"/>
                  </a:cubicBezTo>
                  <a:cubicBezTo>
                    <a:pt x="6936" y="19000"/>
                    <a:pt x="1679" y="34962"/>
                    <a:pt x="285" y="45919"/>
                  </a:cubicBezTo>
                  <a:cubicBezTo>
                    <a:pt x="95" y="47787"/>
                    <a:pt x="0" y="49656"/>
                    <a:pt x="0" y="51556"/>
                  </a:cubicBezTo>
                  <a:cubicBezTo>
                    <a:pt x="0" y="84523"/>
                    <a:pt x="26761" y="111252"/>
                    <a:pt x="59728" y="111252"/>
                  </a:cubicBezTo>
                  <a:cubicBezTo>
                    <a:pt x="65872" y="111252"/>
                    <a:pt x="71762" y="110334"/>
                    <a:pt x="77368" y="108592"/>
                  </a:cubicBezTo>
                  <a:lnTo>
                    <a:pt x="77368" y="108592"/>
                  </a:lnTo>
                  <a:cubicBezTo>
                    <a:pt x="73279" y="109705"/>
                    <a:pt x="68280" y="110591"/>
                    <a:pt x="62703" y="110591"/>
                  </a:cubicBezTo>
                  <a:cubicBezTo>
                    <a:pt x="53679" y="110591"/>
                    <a:pt x="43140" y="108270"/>
                    <a:pt x="32493" y="100833"/>
                  </a:cubicBezTo>
                  <a:cubicBezTo>
                    <a:pt x="16817" y="89464"/>
                    <a:pt x="5416" y="66440"/>
                    <a:pt x="14631" y="42340"/>
                  </a:cubicBezTo>
                  <a:cubicBezTo>
                    <a:pt x="18875" y="21344"/>
                    <a:pt x="37465" y="5541"/>
                    <a:pt x="59728" y="5541"/>
                  </a:cubicBezTo>
                  <a:cubicBezTo>
                    <a:pt x="69166" y="5541"/>
                    <a:pt x="77970" y="8391"/>
                    <a:pt x="85285" y="13268"/>
                  </a:cubicBezTo>
                  <a:cubicBezTo>
                    <a:pt x="75234" y="3859"/>
                    <a:pt x="63246" y="1"/>
                    <a:pt x="51748"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527775" y="3093800"/>
              <a:ext cx="141750" cy="133825"/>
            </a:xfrm>
            <a:custGeom>
              <a:avLst/>
              <a:gdLst/>
              <a:ahLst/>
              <a:cxnLst/>
              <a:rect l="l" t="t" r="r" b="b"/>
              <a:pathLst>
                <a:path w="5670" h="5353" extrusionOk="0">
                  <a:moveTo>
                    <a:pt x="1" y="1"/>
                  </a:moveTo>
                  <a:lnTo>
                    <a:pt x="1" y="5353"/>
                  </a:lnTo>
                  <a:lnTo>
                    <a:pt x="5670" y="5353"/>
                  </a:lnTo>
                  <a:lnTo>
                    <a:pt x="5670"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500875" y="2753375"/>
              <a:ext cx="196375" cy="407750"/>
            </a:xfrm>
            <a:custGeom>
              <a:avLst/>
              <a:gdLst/>
              <a:ahLst/>
              <a:cxnLst/>
              <a:rect l="l" t="t" r="r" b="b"/>
              <a:pathLst>
                <a:path w="7855" h="16310" extrusionOk="0">
                  <a:moveTo>
                    <a:pt x="0" y="0"/>
                  </a:moveTo>
                  <a:lnTo>
                    <a:pt x="0" y="13966"/>
                  </a:lnTo>
                  <a:cubicBezTo>
                    <a:pt x="0" y="15264"/>
                    <a:pt x="1045" y="16310"/>
                    <a:pt x="2344" y="16310"/>
                  </a:cubicBezTo>
                  <a:lnTo>
                    <a:pt x="5479" y="16310"/>
                  </a:lnTo>
                  <a:cubicBezTo>
                    <a:pt x="6777" y="16310"/>
                    <a:pt x="7854" y="15264"/>
                    <a:pt x="7854" y="13966"/>
                  </a:cubicBezTo>
                  <a:lnTo>
                    <a:pt x="7854"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591125" y="2808775"/>
              <a:ext cx="15850" cy="224100"/>
            </a:xfrm>
            <a:custGeom>
              <a:avLst/>
              <a:gdLst/>
              <a:ahLst/>
              <a:cxnLst/>
              <a:rect l="l" t="t" r="r" b="b"/>
              <a:pathLst>
                <a:path w="634" h="8964" extrusionOk="0">
                  <a:moveTo>
                    <a:pt x="317" y="1"/>
                  </a:moveTo>
                  <a:cubicBezTo>
                    <a:pt x="127" y="1"/>
                    <a:pt x="0" y="159"/>
                    <a:pt x="0" y="318"/>
                  </a:cubicBezTo>
                  <a:lnTo>
                    <a:pt x="0" y="8646"/>
                  </a:lnTo>
                  <a:cubicBezTo>
                    <a:pt x="0" y="8805"/>
                    <a:pt x="127" y="8963"/>
                    <a:pt x="317" y="8963"/>
                  </a:cubicBezTo>
                  <a:cubicBezTo>
                    <a:pt x="476" y="8963"/>
                    <a:pt x="634" y="8805"/>
                    <a:pt x="634" y="8646"/>
                  </a:cubicBezTo>
                  <a:lnTo>
                    <a:pt x="634" y="318"/>
                  </a:lnTo>
                  <a:cubicBezTo>
                    <a:pt x="634" y="159"/>
                    <a:pt x="476" y="1"/>
                    <a:pt x="31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640200" y="2808775"/>
              <a:ext cx="15075" cy="175000"/>
            </a:xfrm>
            <a:custGeom>
              <a:avLst/>
              <a:gdLst/>
              <a:ahLst/>
              <a:cxnLst/>
              <a:rect l="l" t="t" r="r" b="b"/>
              <a:pathLst>
                <a:path w="603" h="7000" extrusionOk="0">
                  <a:moveTo>
                    <a:pt x="286" y="1"/>
                  </a:moveTo>
                  <a:cubicBezTo>
                    <a:pt x="128" y="1"/>
                    <a:pt x="1" y="159"/>
                    <a:pt x="1" y="318"/>
                  </a:cubicBezTo>
                  <a:lnTo>
                    <a:pt x="1" y="6683"/>
                  </a:lnTo>
                  <a:cubicBezTo>
                    <a:pt x="1" y="6873"/>
                    <a:pt x="128" y="7000"/>
                    <a:pt x="286" y="7000"/>
                  </a:cubicBezTo>
                  <a:cubicBezTo>
                    <a:pt x="476" y="7000"/>
                    <a:pt x="603" y="6873"/>
                    <a:pt x="603" y="6683"/>
                  </a:cubicBezTo>
                  <a:lnTo>
                    <a:pt x="603" y="318"/>
                  </a:lnTo>
                  <a:cubicBezTo>
                    <a:pt x="603" y="159"/>
                    <a:pt x="476" y="1"/>
                    <a:pt x="28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542825" y="2808775"/>
              <a:ext cx="15075" cy="175000"/>
            </a:xfrm>
            <a:custGeom>
              <a:avLst/>
              <a:gdLst/>
              <a:ahLst/>
              <a:cxnLst/>
              <a:rect l="l" t="t" r="r" b="b"/>
              <a:pathLst>
                <a:path w="603" h="7000" extrusionOk="0">
                  <a:moveTo>
                    <a:pt x="286" y="1"/>
                  </a:moveTo>
                  <a:cubicBezTo>
                    <a:pt x="127" y="1"/>
                    <a:pt x="1" y="159"/>
                    <a:pt x="1" y="318"/>
                  </a:cubicBezTo>
                  <a:lnTo>
                    <a:pt x="1" y="6683"/>
                  </a:lnTo>
                  <a:cubicBezTo>
                    <a:pt x="1" y="6873"/>
                    <a:pt x="127" y="7000"/>
                    <a:pt x="286" y="7000"/>
                  </a:cubicBezTo>
                  <a:cubicBezTo>
                    <a:pt x="476" y="7000"/>
                    <a:pt x="602" y="6873"/>
                    <a:pt x="602" y="6683"/>
                  </a:cubicBezTo>
                  <a:lnTo>
                    <a:pt x="602" y="318"/>
                  </a:lnTo>
                  <a:cubicBezTo>
                    <a:pt x="602" y="159"/>
                    <a:pt x="476" y="1"/>
                    <a:pt x="28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029800" y="1750250"/>
              <a:ext cx="1138525" cy="1121100"/>
            </a:xfrm>
            <a:custGeom>
              <a:avLst/>
              <a:gdLst/>
              <a:ahLst/>
              <a:cxnLst/>
              <a:rect l="l" t="t" r="r" b="b"/>
              <a:pathLst>
                <a:path w="45541" h="44844" extrusionOk="0">
                  <a:moveTo>
                    <a:pt x="13491" y="1"/>
                  </a:moveTo>
                  <a:cubicBezTo>
                    <a:pt x="9976" y="1"/>
                    <a:pt x="6619" y="1457"/>
                    <a:pt x="4117" y="4086"/>
                  </a:cubicBezTo>
                  <a:cubicBezTo>
                    <a:pt x="1394" y="6968"/>
                    <a:pt x="0" y="10990"/>
                    <a:pt x="285" y="15075"/>
                  </a:cubicBezTo>
                  <a:lnTo>
                    <a:pt x="2470" y="35691"/>
                  </a:lnTo>
                  <a:cubicBezTo>
                    <a:pt x="3009" y="40885"/>
                    <a:pt x="7189" y="44844"/>
                    <a:pt x="12161" y="44844"/>
                  </a:cubicBezTo>
                  <a:lnTo>
                    <a:pt x="33379" y="44844"/>
                  </a:lnTo>
                  <a:cubicBezTo>
                    <a:pt x="38351" y="44844"/>
                    <a:pt x="42500" y="40885"/>
                    <a:pt x="43070" y="35691"/>
                  </a:cubicBezTo>
                  <a:lnTo>
                    <a:pt x="45224" y="15075"/>
                  </a:lnTo>
                  <a:cubicBezTo>
                    <a:pt x="45540" y="10990"/>
                    <a:pt x="44147" y="6968"/>
                    <a:pt x="41392" y="4086"/>
                  </a:cubicBezTo>
                  <a:cubicBezTo>
                    <a:pt x="38921" y="1457"/>
                    <a:pt x="35533" y="1"/>
                    <a:pt x="32049"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113725" y="1832600"/>
              <a:ext cx="970675" cy="955625"/>
            </a:xfrm>
            <a:custGeom>
              <a:avLst/>
              <a:gdLst/>
              <a:ahLst/>
              <a:cxnLst/>
              <a:rect l="l" t="t" r="r" b="b"/>
              <a:pathLst>
                <a:path w="38827" h="38225" extrusionOk="0">
                  <a:moveTo>
                    <a:pt x="11496" y="0"/>
                  </a:moveTo>
                  <a:cubicBezTo>
                    <a:pt x="8519" y="0"/>
                    <a:pt x="5637" y="1267"/>
                    <a:pt x="3515" y="3484"/>
                  </a:cubicBezTo>
                  <a:cubicBezTo>
                    <a:pt x="1203" y="5954"/>
                    <a:pt x="0" y="9374"/>
                    <a:pt x="253" y="12858"/>
                  </a:cubicBezTo>
                  <a:lnTo>
                    <a:pt x="2122" y="30434"/>
                  </a:lnTo>
                  <a:cubicBezTo>
                    <a:pt x="2597" y="34868"/>
                    <a:pt x="6144" y="38224"/>
                    <a:pt x="10356" y="38224"/>
                  </a:cubicBezTo>
                  <a:lnTo>
                    <a:pt x="28439" y="38224"/>
                  </a:lnTo>
                  <a:cubicBezTo>
                    <a:pt x="32683" y="38224"/>
                    <a:pt x="36229" y="34868"/>
                    <a:pt x="36704" y="30434"/>
                  </a:cubicBezTo>
                  <a:lnTo>
                    <a:pt x="38573" y="12858"/>
                  </a:lnTo>
                  <a:cubicBezTo>
                    <a:pt x="38826" y="9374"/>
                    <a:pt x="37623" y="5954"/>
                    <a:pt x="35279" y="3484"/>
                  </a:cubicBezTo>
                  <a:cubicBezTo>
                    <a:pt x="33158" y="1267"/>
                    <a:pt x="30307" y="0"/>
                    <a:pt x="27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243550" y="1994100"/>
              <a:ext cx="711000" cy="361050"/>
            </a:xfrm>
            <a:custGeom>
              <a:avLst/>
              <a:gdLst/>
              <a:ahLst/>
              <a:cxnLst/>
              <a:rect l="l" t="t" r="r" b="b"/>
              <a:pathLst>
                <a:path w="28440" h="14442" extrusionOk="0">
                  <a:moveTo>
                    <a:pt x="2883" y="1"/>
                  </a:moveTo>
                  <a:cubicBezTo>
                    <a:pt x="1299" y="1"/>
                    <a:pt x="1" y="1267"/>
                    <a:pt x="1" y="2882"/>
                  </a:cubicBezTo>
                  <a:lnTo>
                    <a:pt x="1" y="11560"/>
                  </a:lnTo>
                  <a:cubicBezTo>
                    <a:pt x="1" y="13175"/>
                    <a:pt x="1299" y="14442"/>
                    <a:pt x="2883" y="14442"/>
                  </a:cubicBezTo>
                  <a:lnTo>
                    <a:pt x="25526" y="14442"/>
                  </a:lnTo>
                  <a:cubicBezTo>
                    <a:pt x="27141" y="14442"/>
                    <a:pt x="28440" y="13175"/>
                    <a:pt x="28440" y="11560"/>
                  </a:cubicBezTo>
                  <a:lnTo>
                    <a:pt x="28440" y="2882"/>
                  </a:lnTo>
                  <a:cubicBezTo>
                    <a:pt x="28440" y="1267"/>
                    <a:pt x="27141" y="1"/>
                    <a:pt x="25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718600" y="2439850"/>
              <a:ext cx="220125" cy="220125"/>
            </a:xfrm>
            <a:custGeom>
              <a:avLst/>
              <a:gdLst/>
              <a:ahLst/>
              <a:cxnLst/>
              <a:rect l="l" t="t" r="r" b="b"/>
              <a:pathLst>
                <a:path w="8805" h="8805" extrusionOk="0">
                  <a:moveTo>
                    <a:pt x="4402" y="0"/>
                  </a:moveTo>
                  <a:cubicBezTo>
                    <a:pt x="1964" y="0"/>
                    <a:pt x="0" y="1964"/>
                    <a:pt x="0" y="4402"/>
                  </a:cubicBezTo>
                  <a:cubicBezTo>
                    <a:pt x="0" y="6841"/>
                    <a:pt x="1964" y="8804"/>
                    <a:pt x="4402" y="8804"/>
                  </a:cubicBezTo>
                  <a:cubicBezTo>
                    <a:pt x="6841" y="8804"/>
                    <a:pt x="8804" y="6841"/>
                    <a:pt x="8804" y="4402"/>
                  </a:cubicBezTo>
                  <a:cubicBezTo>
                    <a:pt x="8804" y="1964"/>
                    <a:pt x="6841" y="0"/>
                    <a:pt x="44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527000" y="2477850"/>
              <a:ext cx="144125" cy="144125"/>
            </a:xfrm>
            <a:custGeom>
              <a:avLst/>
              <a:gdLst/>
              <a:ahLst/>
              <a:cxnLst/>
              <a:rect l="l" t="t" r="r" b="b"/>
              <a:pathLst>
                <a:path w="5765" h="5765" extrusionOk="0">
                  <a:moveTo>
                    <a:pt x="2882" y="0"/>
                  </a:moveTo>
                  <a:cubicBezTo>
                    <a:pt x="1299" y="0"/>
                    <a:pt x="0" y="1299"/>
                    <a:pt x="0" y="2882"/>
                  </a:cubicBezTo>
                  <a:cubicBezTo>
                    <a:pt x="0" y="4466"/>
                    <a:pt x="1299" y="5764"/>
                    <a:pt x="2882" y="5764"/>
                  </a:cubicBezTo>
                  <a:cubicBezTo>
                    <a:pt x="4466" y="5764"/>
                    <a:pt x="5764" y="4466"/>
                    <a:pt x="5764" y="2882"/>
                  </a:cubicBezTo>
                  <a:cubicBezTo>
                    <a:pt x="5764" y="1299"/>
                    <a:pt x="4466" y="0"/>
                    <a:pt x="2882"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2783525" y="2496225"/>
              <a:ext cx="106100" cy="107450"/>
            </a:xfrm>
            <a:custGeom>
              <a:avLst/>
              <a:gdLst/>
              <a:ahLst/>
              <a:cxnLst/>
              <a:rect l="l" t="t" r="r" b="b"/>
              <a:pathLst>
                <a:path w="4244" h="4298" extrusionOk="0">
                  <a:moveTo>
                    <a:pt x="560" y="1"/>
                  </a:moveTo>
                  <a:cubicBezTo>
                    <a:pt x="262" y="1"/>
                    <a:pt x="0" y="274"/>
                    <a:pt x="0" y="627"/>
                  </a:cubicBezTo>
                  <a:lnTo>
                    <a:pt x="0" y="3699"/>
                  </a:lnTo>
                  <a:cubicBezTo>
                    <a:pt x="0" y="4047"/>
                    <a:pt x="253" y="4297"/>
                    <a:pt x="546" y="4297"/>
                  </a:cubicBezTo>
                  <a:cubicBezTo>
                    <a:pt x="627" y="4297"/>
                    <a:pt x="710" y="4278"/>
                    <a:pt x="792" y="4237"/>
                  </a:cubicBezTo>
                  <a:lnTo>
                    <a:pt x="3800" y="2717"/>
                  </a:lnTo>
                  <a:cubicBezTo>
                    <a:pt x="4244" y="2495"/>
                    <a:pt x="4244" y="1830"/>
                    <a:pt x="3800" y="1609"/>
                  </a:cubicBezTo>
                  <a:lnTo>
                    <a:pt x="792" y="57"/>
                  </a:lnTo>
                  <a:cubicBezTo>
                    <a:pt x="715" y="18"/>
                    <a:pt x="636" y="1"/>
                    <a:pt x="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2259400" y="2439850"/>
              <a:ext cx="220125" cy="220125"/>
            </a:xfrm>
            <a:custGeom>
              <a:avLst/>
              <a:gdLst/>
              <a:ahLst/>
              <a:cxnLst/>
              <a:rect l="l" t="t" r="r" b="b"/>
              <a:pathLst>
                <a:path w="8805" h="8805" extrusionOk="0">
                  <a:moveTo>
                    <a:pt x="4402" y="0"/>
                  </a:moveTo>
                  <a:cubicBezTo>
                    <a:pt x="1964" y="0"/>
                    <a:pt x="0" y="1964"/>
                    <a:pt x="0" y="4402"/>
                  </a:cubicBezTo>
                  <a:cubicBezTo>
                    <a:pt x="0" y="6841"/>
                    <a:pt x="1964" y="8804"/>
                    <a:pt x="4402" y="8804"/>
                  </a:cubicBezTo>
                  <a:cubicBezTo>
                    <a:pt x="6841" y="8804"/>
                    <a:pt x="8804" y="6841"/>
                    <a:pt x="8804" y="4402"/>
                  </a:cubicBezTo>
                  <a:cubicBezTo>
                    <a:pt x="8804" y="1964"/>
                    <a:pt x="6841" y="0"/>
                    <a:pt x="44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2307675" y="2496225"/>
              <a:ext cx="106925" cy="107450"/>
            </a:xfrm>
            <a:custGeom>
              <a:avLst/>
              <a:gdLst/>
              <a:ahLst/>
              <a:cxnLst/>
              <a:rect l="l" t="t" r="r" b="b"/>
              <a:pathLst>
                <a:path w="4277" h="4298" extrusionOk="0">
                  <a:moveTo>
                    <a:pt x="3688" y="1"/>
                  </a:moveTo>
                  <a:cubicBezTo>
                    <a:pt x="3610" y="1"/>
                    <a:pt x="3530" y="18"/>
                    <a:pt x="3453" y="57"/>
                  </a:cubicBezTo>
                  <a:lnTo>
                    <a:pt x="444" y="1609"/>
                  </a:lnTo>
                  <a:cubicBezTo>
                    <a:pt x="1" y="1830"/>
                    <a:pt x="1" y="2495"/>
                    <a:pt x="444" y="2717"/>
                  </a:cubicBezTo>
                  <a:lnTo>
                    <a:pt x="3453" y="4237"/>
                  </a:lnTo>
                  <a:cubicBezTo>
                    <a:pt x="3535" y="4278"/>
                    <a:pt x="3620" y="4297"/>
                    <a:pt x="3702" y="4297"/>
                  </a:cubicBezTo>
                  <a:cubicBezTo>
                    <a:pt x="4003" y="4297"/>
                    <a:pt x="4276" y="4047"/>
                    <a:pt x="4276" y="3699"/>
                  </a:cubicBezTo>
                  <a:lnTo>
                    <a:pt x="4276" y="627"/>
                  </a:lnTo>
                  <a:cubicBezTo>
                    <a:pt x="4276" y="274"/>
                    <a:pt x="3995" y="1"/>
                    <a:pt x="3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556300" y="2518025"/>
              <a:ext cx="84725" cy="74650"/>
            </a:xfrm>
            <a:custGeom>
              <a:avLst/>
              <a:gdLst/>
              <a:ahLst/>
              <a:cxnLst/>
              <a:rect l="l" t="t" r="r" b="b"/>
              <a:pathLst>
                <a:path w="3389" h="2986" extrusionOk="0">
                  <a:moveTo>
                    <a:pt x="685" y="0"/>
                  </a:moveTo>
                  <a:cubicBezTo>
                    <a:pt x="618" y="0"/>
                    <a:pt x="554" y="24"/>
                    <a:pt x="507" y="72"/>
                  </a:cubicBezTo>
                  <a:cubicBezTo>
                    <a:pt x="190" y="388"/>
                    <a:pt x="0" y="832"/>
                    <a:pt x="0" y="1275"/>
                  </a:cubicBezTo>
                  <a:cubicBezTo>
                    <a:pt x="0" y="1719"/>
                    <a:pt x="190" y="2162"/>
                    <a:pt x="507" y="2479"/>
                  </a:cubicBezTo>
                  <a:cubicBezTo>
                    <a:pt x="823" y="2795"/>
                    <a:pt x="1235" y="2985"/>
                    <a:pt x="1710" y="2985"/>
                  </a:cubicBezTo>
                  <a:cubicBezTo>
                    <a:pt x="2154" y="2985"/>
                    <a:pt x="2597" y="2795"/>
                    <a:pt x="2914" y="2479"/>
                  </a:cubicBezTo>
                  <a:cubicBezTo>
                    <a:pt x="3230" y="2162"/>
                    <a:pt x="3389" y="1719"/>
                    <a:pt x="3389" y="1275"/>
                  </a:cubicBezTo>
                  <a:cubicBezTo>
                    <a:pt x="3389" y="832"/>
                    <a:pt x="3230" y="388"/>
                    <a:pt x="2914" y="72"/>
                  </a:cubicBezTo>
                  <a:cubicBezTo>
                    <a:pt x="2866" y="24"/>
                    <a:pt x="2795" y="0"/>
                    <a:pt x="2724" y="0"/>
                  </a:cubicBezTo>
                  <a:cubicBezTo>
                    <a:pt x="2652" y="0"/>
                    <a:pt x="2581" y="24"/>
                    <a:pt x="2534" y="72"/>
                  </a:cubicBezTo>
                  <a:cubicBezTo>
                    <a:pt x="2439" y="167"/>
                    <a:pt x="2439" y="357"/>
                    <a:pt x="2534" y="452"/>
                  </a:cubicBezTo>
                  <a:cubicBezTo>
                    <a:pt x="2755" y="673"/>
                    <a:pt x="2882" y="958"/>
                    <a:pt x="2882" y="1275"/>
                  </a:cubicBezTo>
                  <a:cubicBezTo>
                    <a:pt x="2882" y="1592"/>
                    <a:pt x="2755" y="1877"/>
                    <a:pt x="2534" y="2099"/>
                  </a:cubicBezTo>
                  <a:cubicBezTo>
                    <a:pt x="2312" y="2320"/>
                    <a:pt x="2027" y="2447"/>
                    <a:pt x="1710" y="2447"/>
                  </a:cubicBezTo>
                  <a:cubicBezTo>
                    <a:pt x="1393" y="2447"/>
                    <a:pt x="1108" y="2320"/>
                    <a:pt x="887" y="2099"/>
                  </a:cubicBezTo>
                  <a:cubicBezTo>
                    <a:pt x="665" y="1877"/>
                    <a:pt x="538" y="1592"/>
                    <a:pt x="538" y="1275"/>
                  </a:cubicBezTo>
                  <a:cubicBezTo>
                    <a:pt x="538" y="958"/>
                    <a:pt x="665" y="673"/>
                    <a:pt x="887" y="452"/>
                  </a:cubicBezTo>
                  <a:cubicBezTo>
                    <a:pt x="982" y="357"/>
                    <a:pt x="982" y="167"/>
                    <a:pt x="887" y="72"/>
                  </a:cubicBezTo>
                  <a:cubicBezTo>
                    <a:pt x="823" y="24"/>
                    <a:pt x="752" y="0"/>
                    <a:pt x="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592700" y="2502400"/>
              <a:ext cx="12700" cy="39600"/>
            </a:xfrm>
            <a:custGeom>
              <a:avLst/>
              <a:gdLst/>
              <a:ahLst/>
              <a:cxnLst/>
              <a:rect l="l" t="t" r="r" b="b"/>
              <a:pathLst>
                <a:path w="508" h="1584" extrusionOk="0">
                  <a:moveTo>
                    <a:pt x="254" y="0"/>
                  </a:moveTo>
                  <a:cubicBezTo>
                    <a:pt x="96" y="0"/>
                    <a:pt x="1" y="95"/>
                    <a:pt x="1" y="253"/>
                  </a:cubicBezTo>
                  <a:lnTo>
                    <a:pt x="1" y="1298"/>
                  </a:lnTo>
                  <a:cubicBezTo>
                    <a:pt x="1" y="1457"/>
                    <a:pt x="96" y="1583"/>
                    <a:pt x="254" y="1583"/>
                  </a:cubicBezTo>
                  <a:cubicBezTo>
                    <a:pt x="381" y="1583"/>
                    <a:pt x="508" y="1457"/>
                    <a:pt x="508" y="1298"/>
                  </a:cubicBezTo>
                  <a:lnTo>
                    <a:pt x="508" y="253"/>
                  </a:lnTo>
                  <a:cubicBezTo>
                    <a:pt x="508" y="127"/>
                    <a:pt x="381" y="0"/>
                    <a:pt x="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2320350" y="2050325"/>
              <a:ext cx="72875" cy="260500"/>
            </a:xfrm>
            <a:custGeom>
              <a:avLst/>
              <a:gdLst/>
              <a:ahLst/>
              <a:cxnLst/>
              <a:rect l="l" t="t" r="r" b="b"/>
              <a:pathLst>
                <a:path w="2915" h="10420" extrusionOk="0">
                  <a:moveTo>
                    <a:pt x="1806" y="0"/>
                  </a:moveTo>
                  <a:cubicBezTo>
                    <a:pt x="1552" y="697"/>
                    <a:pt x="1267" y="1298"/>
                    <a:pt x="1" y="1298"/>
                  </a:cubicBezTo>
                  <a:lnTo>
                    <a:pt x="1" y="2470"/>
                  </a:lnTo>
                  <a:lnTo>
                    <a:pt x="1267" y="2470"/>
                  </a:lnTo>
                  <a:lnTo>
                    <a:pt x="1267" y="10419"/>
                  </a:lnTo>
                  <a:lnTo>
                    <a:pt x="2914" y="10419"/>
                  </a:lnTo>
                  <a:lnTo>
                    <a:pt x="291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2467625" y="2050325"/>
              <a:ext cx="72850" cy="260500"/>
            </a:xfrm>
            <a:custGeom>
              <a:avLst/>
              <a:gdLst/>
              <a:ahLst/>
              <a:cxnLst/>
              <a:rect l="l" t="t" r="r" b="b"/>
              <a:pathLst>
                <a:path w="2914" h="10420" extrusionOk="0">
                  <a:moveTo>
                    <a:pt x="1805" y="0"/>
                  </a:moveTo>
                  <a:cubicBezTo>
                    <a:pt x="1552" y="697"/>
                    <a:pt x="1299" y="1298"/>
                    <a:pt x="32" y="1298"/>
                  </a:cubicBezTo>
                  <a:lnTo>
                    <a:pt x="0" y="1298"/>
                  </a:lnTo>
                  <a:lnTo>
                    <a:pt x="0" y="2470"/>
                  </a:lnTo>
                  <a:lnTo>
                    <a:pt x="1267" y="2470"/>
                  </a:lnTo>
                  <a:lnTo>
                    <a:pt x="1267" y="10419"/>
                  </a:lnTo>
                  <a:lnTo>
                    <a:pt x="2914" y="10419"/>
                  </a:lnTo>
                  <a:lnTo>
                    <a:pt x="291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587175" y="2047150"/>
              <a:ext cx="124325" cy="266050"/>
            </a:xfrm>
            <a:custGeom>
              <a:avLst/>
              <a:gdLst/>
              <a:ahLst/>
              <a:cxnLst/>
              <a:rect l="l" t="t" r="r" b="b"/>
              <a:pathLst>
                <a:path w="4973" h="10642" extrusionOk="0">
                  <a:moveTo>
                    <a:pt x="2470" y="1489"/>
                  </a:moveTo>
                  <a:cubicBezTo>
                    <a:pt x="2977" y="1489"/>
                    <a:pt x="3325" y="1774"/>
                    <a:pt x="3325" y="2502"/>
                  </a:cubicBezTo>
                  <a:lnTo>
                    <a:pt x="3325" y="8139"/>
                  </a:lnTo>
                  <a:cubicBezTo>
                    <a:pt x="3325" y="8899"/>
                    <a:pt x="2977" y="9153"/>
                    <a:pt x="2470" y="9153"/>
                  </a:cubicBezTo>
                  <a:cubicBezTo>
                    <a:pt x="1964" y="9153"/>
                    <a:pt x="1615" y="8868"/>
                    <a:pt x="1615" y="8139"/>
                  </a:cubicBezTo>
                  <a:lnTo>
                    <a:pt x="1615" y="2502"/>
                  </a:lnTo>
                  <a:cubicBezTo>
                    <a:pt x="1615" y="1774"/>
                    <a:pt x="1932" y="1489"/>
                    <a:pt x="2470" y="1489"/>
                  </a:cubicBezTo>
                  <a:close/>
                  <a:moveTo>
                    <a:pt x="2470" y="0"/>
                  </a:moveTo>
                  <a:cubicBezTo>
                    <a:pt x="855" y="0"/>
                    <a:pt x="0" y="950"/>
                    <a:pt x="0" y="2629"/>
                  </a:cubicBezTo>
                  <a:lnTo>
                    <a:pt x="0" y="8044"/>
                  </a:lnTo>
                  <a:cubicBezTo>
                    <a:pt x="0" y="9691"/>
                    <a:pt x="855" y="10641"/>
                    <a:pt x="2470" y="10641"/>
                  </a:cubicBezTo>
                  <a:cubicBezTo>
                    <a:pt x="4085" y="10641"/>
                    <a:pt x="4972" y="9691"/>
                    <a:pt x="4972" y="8044"/>
                  </a:cubicBezTo>
                  <a:lnTo>
                    <a:pt x="4972" y="2629"/>
                  </a:lnTo>
                  <a:cubicBezTo>
                    <a:pt x="4972" y="950"/>
                    <a:pt x="4085" y="0"/>
                    <a:pt x="247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2767675" y="2046350"/>
              <a:ext cx="67325" cy="102175"/>
            </a:xfrm>
            <a:custGeom>
              <a:avLst/>
              <a:gdLst/>
              <a:ahLst/>
              <a:cxnLst/>
              <a:rect l="l" t="t" r="r" b="b"/>
              <a:pathLst>
                <a:path w="2693" h="4087" extrusionOk="0">
                  <a:moveTo>
                    <a:pt x="1" y="1"/>
                  </a:moveTo>
                  <a:lnTo>
                    <a:pt x="1" y="4086"/>
                  </a:lnTo>
                  <a:lnTo>
                    <a:pt x="571" y="4086"/>
                  </a:lnTo>
                  <a:lnTo>
                    <a:pt x="571" y="1172"/>
                  </a:lnTo>
                  <a:lnTo>
                    <a:pt x="1046" y="4086"/>
                  </a:lnTo>
                  <a:lnTo>
                    <a:pt x="1647" y="4086"/>
                  </a:lnTo>
                  <a:lnTo>
                    <a:pt x="2059" y="1141"/>
                  </a:lnTo>
                  <a:lnTo>
                    <a:pt x="2091" y="1141"/>
                  </a:lnTo>
                  <a:lnTo>
                    <a:pt x="2091" y="4086"/>
                  </a:lnTo>
                  <a:lnTo>
                    <a:pt x="2693" y="4086"/>
                  </a:lnTo>
                  <a:lnTo>
                    <a:pt x="2693" y="1"/>
                  </a:lnTo>
                  <a:lnTo>
                    <a:pt x="1806" y="1"/>
                  </a:lnTo>
                  <a:lnTo>
                    <a:pt x="1362" y="2883"/>
                  </a:lnTo>
                  <a:lnTo>
                    <a:pt x="88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845275" y="2044775"/>
              <a:ext cx="47525" cy="104525"/>
            </a:xfrm>
            <a:custGeom>
              <a:avLst/>
              <a:gdLst/>
              <a:ahLst/>
              <a:cxnLst/>
              <a:rect l="l" t="t" r="r" b="b"/>
              <a:pathLst>
                <a:path w="1901" h="4181" extrusionOk="0">
                  <a:moveTo>
                    <a:pt x="950" y="0"/>
                  </a:moveTo>
                  <a:cubicBezTo>
                    <a:pt x="317" y="0"/>
                    <a:pt x="0" y="380"/>
                    <a:pt x="0" y="1045"/>
                  </a:cubicBezTo>
                  <a:lnTo>
                    <a:pt x="0" y="3167"/>
                  </a:lnTo>
                  <a:cubicBezTo>
                    <a:pt x="0" y="3801"/>
                    <a:pt x="317" y="4181"/>
                    <a:pt x="950" y="4181"/>
                  </a:cubicBezTo>
                  <a:cubicBezTo>
                    <a:pt x="1584" y="4181"/>
                    <a:pt x="1900" y="3801"/>
                    <a:pt x="1900" y="3167"/>
                  </a:cubicBezTo>
                  <a:lnTo>
                    <a:pt x="1900" y="1869"/>
                  </a:lnTo>
                  <a:lnTo>
                    <a:pt x="1014" y="1869"/>
                  </a:lnTo>
                  <a:lnTo>
                    <a:pt x="1014" y="2439"/>
                  </a:lnTo>
                  <a:lnTo>
                    <a:pt x="1299" y="2439"/>
                  </a:lnTo>
                  <a:lnTo>
                    <a:pt x="1299" y="3199"/>
                  </a:lnTo>
                  <a:cubicBezTo>
                    <a:pt x="1299" y="3484"/>
                    <a:pt x="1172" y="3579"/>
                    <a:pt x="982" y="3579"/>
                  </a:cubicBezTo>
                  <a:cubicBezTo>
                    <a:pt x="760" y="3579"/>
                    <a:pt x="634" y="3484"/>
                    <a:pt x="634" y="3199"/>
                  </a:cubicBezTo>
                  <a:lnTo>
                    <a:pt x="634" y="982"/>
                  </a:lnTo>
                  <a:cubicBezTo>
                    <a:pt x="634" y="697"/>
                    <a:pt x="760" y="602"/>
                    <a:pt x="982" y="602"/>
                  </a:cubicBezTo>
                  <a:cubicBezTo>
                    <a:pt x="1172" y="602"/>
                    <a:pt x="1299" y="697"/>
                    <a:pt x="1299" y="982"/>
                  </a:cubicBezTo>
                  <a:lnTo>
                    <a:pt x="1299" y="1425"/>
                  </a:lnTo>
                  <a:lnTo>
                    <a:pt x="1900" y="1425"/>
                  </a:lnTo>
                  <a:lnTo>
                    <a:pt x="1900" y="1045"/>
                  </a:lnTo>
                  <a:cubicBezTo>
                    <a:pt x="1900" y="380"/>
                    <a:pt x="1584" y="0"/>
                    <a:pt x="95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2776400" y="2198375"/>
              <a:ext cx="53850" cy="111650"/>
            </a:xfrm>
            <a:custGeom>
              <a:avLst/>
              <a:gdLst/>
              <a:ahLst/>
              <a:cxnLst/>
              <a:rect l="l" t="t" r="r" b="b"/>
              <a:pathLst>
                <a:path w="2154" h="4466" extrusionOk="0">
                  <a:moveTo>
                    <a:pt x="1077" y="634"/>
                  </a:moveTo>
                  <a:cubicBezTo>
                    <a:pt x="1298" y="634"/>
                    <a:pt x="1457" y="760"/>
                    <a:pt x="1457" y="1077"/>
                  </a:cubicBezTo>
                  <a:lnTo>
                    <a:pt x="1457" y="3389"/>
                  </a:lnTo>
                  <a:cubicBezTo>
                    <a:pt x="1457" y="3737"/>
                    <a:pt x="1298" y="3832"/>
                    <a:pt x="1077" y="3832"/>
                  </a:cubicBezTo>
                  <a:lnTo>
                    <a:pt x="697" y="3832"/>
                  </a:lnTo>
                  <a:lnTo>
                    <a:pt x="697" y="634"/>
                  </a:lnTo>
                  <a:close/>
                  <a:moveTo>
                    <a:pt x="0" y="0"/>
                  </a:moveTo>
                  <a:lnTo>
                    <a:pt x="0" y="4465"/>
                  </a:lnTo>
                  <a:lnTo>
                    <a:pt x="1108" y="4465"/>
                  </a:lnTo>
                  <a:cubicBezTo>
                    <a:pt x="1805" y="4465"/>
                    <a:pt x="2154" y="4085"/>
                    <a:pt x="2154" y="3357"/>
                  </a:cubicBezTo>
                  <a:lnTo>
                    <a:pt x="2154" y="1109"/>
                  </a:lnTo>
                  <a:cubicBezTo>
                    <a:pt x="2154" y="380"/>
                    <a:pt x="1805" y="0"/>
                    <a:pt x="110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2841300" y="2198375"/>
              <a:ext cx="46750" cy="111650"/>
            </a:xfrm>
            <a:custGeom>
              <a:avLst/>
              <a:gdLst/>
              <a:ahLst/>
              <a:cxnLst/>
              <a:rect l="l" t="t" r="r" b="b"/>
              <a:pathLst>
                <a:path w="1870" h="4466" extrusionOk="0">
                  <a:moveTo>
                    <a:pt x="1" y="0"/>
                  </a:moveTo>
                  <a:lnTo>
                    <a:pt x="1" y="4465"/>
                  </a:lnTo>
                  <a:lnTo>
                    <a:pt x="1869" y="4465"/>
                  </a:lnTo>
                  <a:lnTo>
                    <a:pt x="1869" y="3832"/>
                  </a:lnTo>
                  <a:lnTo>
                    <a:pt x="698" y="3832"/>
                  </a:lnTo>
                  <a:lnTo>
                    <a:pt x="698"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2762125" y="2170650"/>
              <a:ext cx="139375" cy="7150"/>
            </a:xfrm>
            <a:custGeom>
              <a:avLst/>
              <a:gdLst/>
              <a:ahLst/>
              <a:cxnLst/>
              <a:rect l="l" t="t" r="r" b="b"/>
              <a:pathLst>
                <a:path w="5575" h="286" extrusionOk="0">
                  <a:moveTo>
                    <a:pt x="1" y="1"/>
                  </a:moveTo>
                  <a:lnTo>
                    <a:pt x="1" y="286"/>
                  </a:lnTo>
                  <a:lnTo>
                    <a:pt x="5575" y="286"/>
                  </a:lnTo>
                  <a:lnTo>
                    <a:pt x="5575"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1014000" y="3297100"/>
              <a:ext cx="831350" cy="894850"/>
            </a:xfrm>
            <a:custGeom>
              <a:avLst/>
              <a:gdLst/>
              <a:ahLst/>
              <a:cxnLst/>
              <a:rect l="l" t="t" r="r" b="b"/>
              <a:pathLst>
                <a:path w="33254" h="35794" extrusionOk="0">
                  <a:moveTo>
                    <a:pt x="11806" y="0"/>
                  </a:moveTo>
                  <a:cubicBezTo>
                    <a:pt x="8617" y="0"/>
                    <a:pt x="5216" y="3316"/>
                    <a:pt x="3706" y="5011"/>
                  </a:cubicBezTo>
                  <a:cubicBezTo>
                    <a:pt x="3168" y="5613"/>
                    <a:pt x="2693" y="6246"/>
                    <a:pt x="2344" y="6975"/>
                  </a:cubicBezTo>
                  <a:cubicBezTo>
                    <a:pt x="1" y="11567"/>
                    <a:pt x="1362" y="14354"/>
                    <a:pt x="3896" y="15969"/>
                  </a:cubicBezTo>
                  <a:cubicBezTo>
                    <a:pt x="4269" y="16214"/>
                    <a:pt x="4659" y="16323"/>
                    <a:pt x="5062" y="16323"/>
                  </a:cubicBezTo>
                  <a:cubicBezTo>
                    <a:pt x="7565" y="16323"/>
                    <a:pt x="10561" y="12135"/>
                    <a:pt x="13017" y="10743"/>
                  </a:cubicBezTo>
                  <a:cubicBezTo>
                    <a:pt x="13777" y="12453"/>
                    <a:pt x="15550" y="17109"/>
                    <a:pt x="19034" y="18122"/>
                  </a:cubicBezTo>
                  <a:cubicBezTo>
                    <a:pt x="10705" y="27274"/>
                    <a:pt x="8013" y="35793"/>
                    <a:pt x="8013" y="35793"/>
                  </a:cubicBezTo>
                  <a:cubicBezTo>
                    <a:pt x="8013" y="35793"/>
                    <a:pt x="20712" y="34590"/>
                    <a:pt x="24861" y="30916"/>
                  </a:cubicBezTo>
                  <a:cubicBezTo>
                    <a:pt x="29010" y="27274"/>
                    <a:pt x="33253" y="16950"/>
                    <a:pt x="30688" y="12675"/>
                  </a:cubicBezTo>
                  <a:cubicBezTo>
                    <a:pt x="28091" y="8400"/>
                    <a:pt x="16342" y="261"/>
                    <a:pt x="12067" y="8"/>
                  </a:cubicBezTo>
                  <a:cubicBezTo>
                    <a:pt x="11980" y="3"/>
                    <a:pt x="11893" y="0"/>
                    <a:pt x="11806" y="0"/>
                  </a:cubicBezTo>
                  <a:close/>
                </a:path>
              </a:pathLst>
            </a:custGeom>
            <a:solidFill>
              <a:srgbClr val="F4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1142275" y="3147400"/>
              <a:ext cx="872500" cy="939250"/>
            </a:xfrm>
            <a:custGeom>
              <a:avLst/>
              <a:gdLst/>
              <a:ahLst/>
              <a:cxnLst/>
              <a:rect l="l" t="t" r="r" b="b"/>
              <a:pathLst>
                <a:path w="34900" h="37570" extrusionOk="0">
                  <a:moveTo>
                    <a:pt x="12366" y="0"/>
                  </a:moveTo>
                  <a:cubicBezTo>
                    <a:pt x="9030" y="0"/>
                    <a:pt x="5463" y="3483"/>
                    <a:pt x="3895" y="5236"/>
                  </a:cubicBezTo>
                  <a:cubicBezTo>
                    <a:pt x="3325" y="5869"/>
                    <a:pt x="2850" y="6566"/>
                    <a:pt x="2470" y="7294"/>
                  </a:cubicBezTo>
                  <a:cubicBezTo>
                    <a:pt x="0" y="12108"/>
                    <a:pt x="1425" y="15053"/>
                    <a:pt x="4085" y="16763"/>
                  </a:cubicBezTo>
                  <a:cubicBezTo>
                    <a:pt x="4477" y="17015"/>
                    <a:pt x="4884" y="17126"/>
                    <a:pt x="5305" y="17126"/>
                  </a:cubicBezTo>
                  <a:cubicBezTo>
                    <a:pt x="7948" y="17126"/>
                    <a:pt x="11085" y="12728"/>
                    <a:pt x="13681" y="11253"/>
                  </a:cubicBezTo>
                  <a:cubicBezTo>
                    <a:pt x="14441" y="13089"/>
                    <a:pt x="16310" y="17966"/>
                    <a:pt x="19983" y="19011"/>
                  </a:cubicBezTo>
                  <a:cubicBezTo>
                    <a:pt x="11243" y="28607"/>
                    <a:pt x="8424" y="37569"/>
                    <a:pt x="8424" y="37569"/>
                  </a:cubicBezTo>
                  <a:cubicBezTo>
                    <a:pt x="8424" y="37569"/>
                    <a:pt x="21725" y="36271"/>
                    <a:pt x="26095" y="32439"/>
                  </a:cubicBezTo>
                  <a:cubicBezTo>
                    <a:pt x="30466" y="28607"/>
                    <a:pt x="34899" y="17776"/>
                    <a:pt x="32208" y="13279"/>
                  </a:cubicBezTo>
                  <a:cubicBezTo>
                    <a:pt x="29484" y="8782"/>
                    <a:pt x="17165" y="295"/>
                    <a:pt x="12668" y="10"/>
                  </a:cubicBezTo>
                  <a:cubicBezTo>
                    <a:pt x="12567" y="4"/>
                    <a:pt x="12467" y="0"/>
                    <a:pt x="12366" y="0"/>
                  </a:cubicBez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1403525" y="3389125"/>
              <a:ext cx="350775" cy="618800"/>
            </a:xfrm>
            <a:custGeom>
              <a:avLst/>
              <a:gdLst/>
              <a:ahLst/>
              <a:cxnLst/>
              <a:rect l="l" t="t" r="r" b="b"/>
              <a:pathLst>
                <a:path w="14031" h="24752" extrusionOk="0">
                  <a:moveTo>
                    <a:pt x="7031" y="0"/>
                  </a:moveTo>
                  <a:cubicBezTo>
                    <a:pt x="7031" y="0"/>
                    <a:pt x="4783" y="1045"/>
                    <a:pt x="3294" y="1774"/>
                  </a:cubicBezTo>
                  <a:cubicBezTo>
                    <a:pt x="4118" y="3705"/>
                    <a:pt x="5986" y="8329"/>
                    <a:pt x="9533" y="9342"/>
                  </a:cubicBezTo>
                  <a:cubicBezTo>
                    <a:pt x="4751" y="14600"/>
                    <a:pt x="1743" y="19667"/>
                    <a:pt x="1" y="23150"/>
                  </a:cubicBezTo>
                  <a:cubicBezTo>
                    <a:pt x="2028" y="23530"/>
                    <a:pt x="5036" y="23847"/>
                    <a:pt x="6651" y="24385"/>
                  </a:cubicBezTo>
                  <a:cubicBezTo>
                    <a:pt x="7475" y="24660"/>
                    <a:pt x="8354" y="24751"/>
                    <a:pt x="9161" y="24751"/>
                  </a:cubicBezTo>
                  <a:cubicBezTo>
                    <a:pt x="10775" y="24751"/>
                    <a:pt x="12098" y="24385"/>
                    <a:pt x="12098" y="24385"/>
                  </a:cubicBezTo>
                  <a:cubicBezTo>
                    <a:pt x="12098" y="24385"/>
                    <a:pt x="12700" y="20490"/>
                    <a:pt x="11497" y="19287"/>
                  </a:cubicBezTo>
                  <a:cubicBezTo>
                    <a:pt x="10325" y="18051"/>
                    <a:pt x="10705" y="11908"/>
                    <a:pt x="14030" y="8202"/>
                  </a:cubicBezTo>
                  <a:cubicBezTo>
                    <a:pt x="7696" y="7759"/>
                    <a:pt x="7158" y="824"/>
                    <a:pt x="7031" y="0"/>
                  </a:cubicBez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455000" y="3449300"/>
              <a:ext cx="25" cy="0"/>
            </a:xfrm>
            <a:custGeom>
              <a:avLst/>
              <a:gdLst/>
              <a:ahLst/>
              <a:cxnLst/>
              <a:rect l="l" t="t" r="r" b="b"/>
              <a:pathLst>
                <a:path w="1" extrusionOk="0">
                  <a:moveTo>
                    <a:pt x="0" y="0"/>
                  </a:move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320400" y="3076950"/>
              <a:ext cx="893100" cy="938450"/>
            </a:xfrm>
            <a:custGeom>
              <a:avLst/>
              <a:gdLst/>
              <a:ahLst/>
              <a:cxnLst/>
              <a:rect l="l" t="t" r="r" b="b"/>
              <a:pathLst>
                <a:path w="35724" h="37538" extrusionOk="0">
                  <a:moveTo>
                    <a:pt x="13169" y="1"/>
                  </a:moveTo>
                  <a:cubicBezTo>
                    <a:pt x="8746" y="1"/>
                    <a:pt x="3864" y="6217"/>
                    <a:pt x="3864" y="6217"/>
                  </a:cubicBezTo>
                  <a:cubicBezTo>
                    <a:pt x="1" y="10049"/>
                    <a:pt x="2091" y="13469"/>
                    <a:pt x="4941" y="15306"/>
                  </a:cubicBezTo>
                  <a:cubicBezTo>
                    <a:pt x="5434" y="15624"/>
                    <a:pt x="5952" y="15760"/>
                    <a:pt x="6487" y="15760"/>
                  </a:cubicBezTo>
                  <a:cubicBezTo>
                    <a:pt x="9043" y="15760"/>
                    <a:pt x="11986" y="12640"/>
                    <a:pt x="14473" y="11252"/>
                  </a:cubicBezTo>
                  <a:cubicBezTo>
                    <a:pt x="15233" y="13057"/>
                    <a:pt x="17102" y="17934"/>
                    <a:pt x="20776" y="19011"/>
                  </a:cubicBezTo>
                  <a:cubicBezTo>
                    <a:pt x="12035" y="28575"/>
                    <a:pt x="9216" y="37537"/>
                    <a:pt x="9216" y="37537"/>
                  </a:cubicBezTo>
                  <a:cubicBezTo>
                    <a:pt x="9216" y="37537"/>
                    <a:pt x="22517" y="36271"/>
                    <a:pt x="26888" y="32439"/>
                  </a:cubicBezTo>
                  <a:cubicBezTo>
                    <a:pt x="31258" y="28607"/>
                    <a:pt x="35723" y="17776"/>
                    <a:pt x="33000" y="13279"/>
                  </a:cubicBezTo>
                  <a:cubicBezTo>
                    <a:pt x="30308" y="8782"/>
                    <a:pt x="17957" y="263"/>
                    <a:pt x="13460" y="10"/>
                  </a:cubicBezTo>
                  <a:cubicBezTo>
                    <a:pt x="13363" y="3"/>
                    <a:pt x="13267" y="1"/>
                    <a:pt x="13169"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1372650" y="3133400"/>
              <a:ext cx="719700" cy="882000"/>
            </a:xfrm>
            <a:custGeom>
              <a:avLst/>
              <a:gdLst/>
              <a:ahLst/>
              <a:cxnLst/>
              <a:rect l="l" t="t" r="r" b="b"/>
              <a:pathLst>
                <a:path w="28788" h="35280" extrusionOk="0">
                  <a:moveTo>
                    <a:pt x="5765" y="0"/>
                  </a:moveTo>
                  <a:cubicBezTo>
                    <a:pt x="3484" y="1774"/>
                    <a:pt x="1774" y="3959"/>
                    <a:pt x="1774" y="3959"/>
                  </a:cubicBezTo>
                  <a:cubicBezTo>
                    <a:pt x="888" y="4845"/>
                    <a:pt x="317" y="5701"/>
                    <a:pt x="1" y="6492"/>
                  </a:cubicBezTo>
                  <a:cubicBezTo>
                    <a:pt x="634" y="7917"/>
                    <a:pt x="1743" y="10324"/>
                    <a:pt x="2946" y="13111"/>
                  </a:cubicBezTo>
                  <a:cubicBezTo>
                    <a:pt x="3417" y="13394"/>
                    <a:pt x="3910" y="13516"/>
                    <a:pt x="4416" y="13516"/>
                  </a:cubicBezTo>
                  <a:cubicBezTo>
                    <a:pt x="6973" y="13516"/>
                    <a:pt x="9899" y="10395"/>
                    <a:pt x="12383" y="8994"/>
                  </a:cubicBezTo>
                  <a:cubicBezTo>
                    <a:pt x="13143" y="10799"/>
                    <a:pt x="15012" y="15708"/>
                    <a:pt x="18686" y="16753"/>
                  </a:cubicBezTo>
                  <a:cubicBezTo>
                    <a:pt x="9945" y="26349"/>
                    <a:pt x="7126" y="35279"/>
                    <a:pt x="7126" y="35279"/>
                  </a:cubicBezTo>
                  <a:cubicBezTo>
                    <a:pt x="7126" y="35279"/>
                    <a:pt x="20427" y="34013"/>
                    <a:pt x="24798" y="30181"/>
                  </a:cubicBezTo>
                  <a:cubicBezTo>
                    <a:pt x="26223" y="28945"/>
                    <a:pt x="27616" y="26982"/>
                    <a:pt x="28788" y="24734"/>
                  </a:cubicBezTo>
                  <a:cubicBezTo>
                    <a:pt x="27616" y="24734"/>
                    <a:pt x="25874" y="24860"/>
                    <a:pt x="23436" y="25209"/>
                  </a:cubicBezTo>
                  <a:cubicBezTo>
                    <a:pt x="22716" y="25315"/>
                    <a:pt x="22049" y="25365"/>
                    <a:pt x="21440" y="25365"/>
                  </a:cubicBezTo>
                  <a:cubicBezTo>
                    <a:pt x="17330" y="25365"/>
                    <a:pt x="15814" y="23077"/>
                    <a:pt x="18020" y="20237"/>
                  </a:cubicBezTo>
                  <a:cubicBezTo>
                    <a:pt x="20554" y="16943"/>
                    <a:pt x="24323" y="15455"/>
                    <a:pt x="23214" y="15455"/>
                  </a:cubicBezTo>
                  <a:cubicBezTo>
                    <a:pt x="22106" y="15455"/>
                    <a:pt x="16975" y="14124"/>
                    <a:pt x="15709" y="12636"/>
                  </a:cubicBezTo>
                  <a:cubicBezTo>
                    <a:pt x="14410" y="11116"/>
                    <a:pt x="13555" y="7284"/>
                    <a:pt x="12510" y="3769"/>
                  </a:cubicBezTo>
                  <a:cubicBezTo>
                    <a:pt x="11983" y="4786"/>
                    <a:pt x="11657" y="5780"/>
                    <a:pt x="11293" y="5780"/>
                  </a:cubicBezTo>
                  <a:cubicBezTo>
                    <a:pt x="11045" y="5780"/>
                    <a:pt x="10779" y="5318"/>
                    <a:pt x="10420" y="4085"/>
                  </a:cubicBezTo>
                  <a:cubicBezTo>
                    <a:pt x="9755" y="1837"/>
                    <a:pt x="7285" y="602"/>
                    <a:pt x="5765"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11275" y="3173075"/>
              <a:ext cx="2943200" cy="1676800"/>
            </a:xfrm>
            <a:custGeom>
              <a:avLst/>
              <a:gdLst/>
              <a:ahLst/>
              <a:cxnLst/>
              <a:rect l="l" t="t" r="r" b="b"/>
              <a:pathLst>
                <a:path w="117728" h="67072" extrusionOk="0">
                  <a:moveTo>
                    <a:pt x="59848" y="0"/>
                  </a:moveTo>
                  <a:cubicBezTo>
                    <a:pt x="56768" y="0"/>
                    <a:pt x="52443" y="2176"/>
                    <a:pt x="47282" y="8801"/>
                  </a:cubicBezTo>
                  <a:cubicBezTo>
                    <a:pt x="44115" y="13899"/>
                    <a:pt x="42152" y="16053"/>
                    <a:pt x="35913" y="17541"/>
                  </a:cubicBezTo>
                  <a:cubicBezTo>
                    <a:pt x="28661" y="19251"/>
                    <a:pt x="24829" y="18650"/>
                    <a:pt x="18780" y="32077"/>
                  </a:cubicBezTo>
                  <a:cubicBezTo>
                    <a:pt x="16405" y="37398"/>
                    <a:pt x="0" y="46075"/>
                    <a:pt x="0" y="46075"/>
                  </a:cubicBezTo>
                  <a:lnTo>
                    <a:pt x="9849" y="67071"/>
                  </a:lnTo>
                  <a:cubicBezTo>
                    <a:pt x="9849" y="67071"/>
                    <a:pt x="48581" y="49717"/>
                    <a:pt x="58176" y="48133"/>
                  </a:cubicBezTo>
                  <a:cubicBezTo>
                    <a:pt x="67772" y="46518"/>
                    <a:pt x="71921" y="45980"/>
                    <a:pt x="89244" y="37683"/>
                  </a:cubicBezTo>
                  <a:cubicBezTo>
                    <a:pt x="104793" y="30209"/>
                    <a:pt x="110209" y="26978"/>
                    <a:pt x="114389" y="25237"/>
                  </a:cubicBezTo>
                  <a:cubicBezTo>
                    <a:pt x="117727" y="23861"/>
                    <a:pt x="114709" y="19121"/>
                    <a:pt x="107775" y="19121"/>
                  </a:cubicBezTo>
                  <a:cubicBezTo>
                    <a:pt x="106092" y="19121"/>
                    <a:pt x="104179" y="19400"/>
                    <a:pt x="102070" y="20075"/>
                  </a:cubicBezTo>
                  <a:cubicBezTo>
                    <a:pt x="88294" y="24508"/>
                    <a:pt x="82752" y="26472"/>
                    <a:pt x="68532" y="29290"/>
                  </a:cubicBezTo>
                  <a:cubicBezTo>
                    <a:pt x="66732" y="29650"/>
                    <a:pt x="64885" y="29898"/>
                    <a:pt x="63035" y="29898"/>
                  </a:cubicBezTo>
                  <a:cubicBezTo>
                    <a:pt x="62280" y="29898"/>
                    <a:pt x="61525" y="29857"/>
                    <a:pt x="60773" y="29765"/>
                  </a:cubicBezTo>
                  <a:cubicBezTo>
                    <a:pt x="52571" y="28752"/>
                    <a:pt x="50702" y="24002"/>
                    <a:pt x="55991" y="19156"/>
                  </a:cubicBezTo>
                  <a:cubicBezTo>
                    <a:pt x="61407" y="14216"/>
                    <a:pt x="65239" y="8547"/>
                    <a:pt x="64954" y="4335"/>
                  </a:cubicBezTo>
                  <a:cubicBezTo>
                    <a:pt x="64810" y="2232"/>
                    <a:pt x="62967" y="0"/>
                    <a:pt x="59848" y="0"/>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321975" y="3172925"/>
              <a:ext cx="292175" cy="297700"/>
            </a:xfrm>
            <a:custGeom>
              <a:avLst/>
              <a:gdLst/>
              <a:ahLst/>
              <a:cxnLst/>
              <a:rect l="l" t="t" r="r" b="b"/>
              <a:pathLst>
                <a:path w="11687" h="11908" extrusionOk="0">
                  <a:moveTo>
                    <a:pt x="6506" y="0"/>
                  </a:moveTo>
                  <a:cubicBezTo>
                    <a:pt x="6287" y="0"/>
                    <a:pt x="6060" y="11"/>
                    <a:pt x="5828" y="34"/>
                  </a:cubicBezTo>
                  <a:cubicBezTo>
                    <a:pt x="4023" y="889"/>
                    <a:pt x="2123" y="2441"/>
                    <a:pt x="539" y="4880"/>
                  </a:cubicBezTo>
                  <a:cubicBezTo>
                    <a:pt x="1" y="5735"/>
                    <a:pt x="64" y="6875"/>
                    <a:pt x="698" y="7666"/>
                  </a:cubicBezTo>
                  <a:cubicBezTo>
                    <a:pt x="1743" y="8997"/>
                    <a:pt x="3516" y="10928"/>
                    <a:pt x="5575" y="11752"/>
                  </a:cubicBezTo>
                  <a:cubicBezTo>
                    <a:pt x="5842" y="11857"/>
                    <a:pt x="6124" y="11907"/>
                    <a:pt x="6405" y="11907"/>
                  </a:cubicBezTo>
                  <a:cubicBezTo>
                    <a:pt x="7057" y="11907"/>
                    <a:pt x="7707" y="11637"/>
                    <a:pt x="8172" y="11150"/>
                  </a:cubicBezTo>
                  <a:cubicBezTo>
                    <a:pt x="9122" y="10168"/>
                    <a:pt x="10357" y="8712"/>
                    <a:pt x="11307" y="7096"/>
                  </a:cubicBezTo>
                  <a:cubicBezTo>
                    <a:pt x="11592" y="6146"/>
                    <a:pt x="11687" y="5228"/>
                    <a:pt x="11624" y="4341"/>
                  </a:cubicBezTo>
                  <a:cubicBezTo>
                    <a:pt x="11505" y="2240"/>
                    <a:pt x="9644" y="0"/>
                    <a:pt x="6506" y="0"/>
                  </a:cubicBezTo>
                  <a:close/>
                </a:path>
              </a:pathLst>
            </a:custGeom>
            <a:solidFill>
              <a:srgbClr val="FF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644175" y="3699475"/>
              <a:ext cx="252575" cy="201900"/>
            </a:xfrm>
            <a:custGeom>
              <a:avLst/>
              <a:gdLst/>
              <a:ahLst/>
              <a:cxnLst/>
              <a:rect l="l" t="t" r="r" b="b"/>
              <a:pathLst>
                <a:path w="10103" h="8076" extrusionOk="0">
                  <a:moveTo>
                    <a:pt x="8044" y="0"/>
                  </a:moveTo>
                  <a:cubicBezTo>
                    <a:pt x="5542" y="729"/>
                    <a:pt x="2629" y="1679"/>
                    <a:pt x="1425" y="2439"/>
                  </a:cubicBezTo>
                  <a:cubicBezTo>
                    <a:pt x="0" y="3294"/>
                    <a:pt x="64" y="6334"/>
                    <a:pt x="222" y="8076"/>
                  </a:cubicBezTo>
                  <a:cubicBezTo>
                    <a:pt x="3832" y="6207"/>
                    <a:pt x="6144" y="5036"/>
                    <a:pt x="8171" y="4181"/>
                  </a:cubicBezTo>
                  <a:cubicBezTo>
                    <a:pt x="10103" y="3389"/>
                    <a:pt x="9913" y="1489"/>
                    <a:pt x="8044" y="0"/>
                  </a:cubicBezTo>
                  <a:close/>
                </a:path>
              </a:pathLst>
            </a:custGeom>
            <a:solidFill>
              <a:srgbClr val="FF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517500" y="3321425"/>
              <a:ext cx="205875" cy="290200"/>
            </a:xfrm>
            <a:custGeom>
              <a:avLst/>
              <a:gdLst/>
              <a:ahLst/>
              <a:cxnLst/>
              <a:rect l="l" t="t" r="r" b="b"/>
              <a:pathLst>
                <a:path w="8235" h="11608" extrusionOk="0">
                  <a:moveTo>
                    <a:pt x="4113" y="0"/>
                  </a:moveTo>
                  <a:cubicBezTo>
                    <a:pt x="4070" y="0"/>
                    <a:pt x="4022" y="16"/>
                    <a:pt x="3991" y="48"/>
                  </a:cubicBezTo>
                  <a:lnTo>
                    <a:pt x="982" y="4830"/>
                  </a:lnTo>
                  <a:lnTo>
                    <a:pt x="950" y="4830"/>
                  </a:lnTo>
                  <a:cubicBezTo>
                    <a:pt x="349" y="5558"/>
                    <a:pt x="0" y="6477"/>
                    <a:pt x="0" y="7490"/>
                  </a:cubicBezTo>
                  <a:cubicBezTo>
                    <a:pt x="0" y="9517"/>
                    <a:pt x="1457" y="11195"/>
                    <a:pt x="3389" y="11544"/>
                  </a:cubicBezTo>
                  <a:cubicBezTo>
                    <a:pt x="3421" y="11544"/>
                    <a:pt x="3452" y="11544"/>
                    <a:pt x="3484" y="11575"/>
                  </a:cubicBezTo>
                  <a:lnTo>
                    <a:pt x="3674" y="11575"/>
                  </a:lnTo>
                  <a:cubicBezTo>
                    <a:pt x="3706" y="11607"/>
                    <a:pt x="3706" y="11607"/>
                    <a:pt x="3737" y="11607"/>
                  </a:cubicBezTo>
                  <a:lnTo>
                    <a:pt x="4307" y="11607"/>
                  </a:lnTo>
                  <a:cubicBezTo>
                    <a:pt x="4339" y="11607"/>
                    <a:pt x="4402" y="11607"/>
                    <a:pt x="4434" y="11575"/>
                  </a:cubicBezTo>
                  <a:lnTo>
                    <a:pt x="4719" y="11575"/>
                  </a:lnTo>
                  <a:cubicBezTo>
                    <a:pt x="6714" y="11259"/>
                    <a:pt x="8234" y="9549"/>
                    <a:pt x="8234" y="7490"/>
                  </a:cubicBezTo>
                  <a:cubicBezTo>
                    <a:pt x="8234" y="6508"/>
                    <a:pt x="7886" y="5590"/>
                    <a:pt x="7284" y="4862"/>
                  </a:cubicBezTo>
                  <a:lnTo>
                    <a:pt x="4212" y="48"/>
                  </a:lnTo>
                  <a:cubicBezTo>
                    <a:pt x="4196" y="16"/>
                    <a:pt x="4157" y="0"/>
                    <a:pt x="4113"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522250" y="3449300"/>
              <a:ext cx="201125" cy="162325"/>
            </a:xfrm>
            <a:custGeom>
              <a:avLst/>
              <a:gdLst/>
              <a:ahLst/>
              <a:cxnLst/>
              <a:rect l="l" t="t" r="r" b="b"/>
              <a:pathLst>
                <a:path w="8045" h="6493" extrusionOk="0">
                  <a:moveTo>
                    <a:pt x="7284" y="0"/>
                  </a:moveTo>
                  <a:cubicBezTo>
                    <a:pt x="6821" y="1597"/>
                    <a:pt x="5582" y="4074"/>
                    <a:pt x="2460" y="4074"/>
                  </a:cubicBezTo>
                  <a:cubicBezTo>
                    <a:pt x="1744" y="4074"/>
                    <a:pt x="928" y="3943"/>
                    <a:pt x="0" y="3642"/>
                  </a:cubicBezTo>
                  <a:lnTo>
                    <a:pt x="0" y="3642"/>
                  </a:lnTo>
                  <a:cubicBezTo>
                    <a:pt x="475" y="5067"/>
                    <a:pt x="1679" y="6175"/>
                    <a:pt x="3199" y="6429"/>
                  </a:cubicBezTo>
                  <a:cubicBezTo>
                    <a:pt x="3231" y="6429"/>
                    <a:pt x="3262" y="6429"/>
                    <a:pt x="3294" y="6460"/>
                  </a:cubicBezTo>
                  <a:lnTo>
                    <a:pt x="3547" y="6460"/>
                  </a:lnTo>
                  <a:cubicBezTo>
                    <a:pt x="3579" y="6492"/>
                    <a:pt x="3611" y="6492"/>
                    <a:pt x="3642" y="6492"/>
                  </a:cubicBezTo>
                  <a:lnTo>
                    <a:pt x="4117" y="6492"/>
                  </a:lnTo>
                  <a:cubicBezTo>
                    <a:pt x="4149" y="6492"/>
                    <a:pt x="4212" y="6460"/>
                    <a:pt x="4244" y="6460"/>
                  </a:cubicBezTo>
                  <a:lnTo>
                    <a:pt x="4307" y="6460"/>
                  </a:lnTo>
                  <a:lnTo>
                    <a:pt x="4529" y="6429"/>
                  </a:lnTo>
                  <a:cubicBezTo>
                    <a:pt x="6524" y="6144"/>
                    <a:pt x="8044" y="4434"/>
                    <a:pt x="8044" y="2375"/>
                  </a:cubicBezTo>
                  <a:cubicBezTo>
                    <a:pt x="8044" y="1488"/>
                    <a:pt x="7759" y="665"/>
                    <a:pt x="7284"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547700" y="3374075"/>
              <a:ext cx="56900" cy="115475"/>
            </a:xfrm>
            <a:custGeom>
              <a:avLst/>
              <a:gdLst/>
              <a:ahLst/>
              <a:cxnLst/>
              <a:rect l="l" t="t" r="r" b="b"/>
              <a:pathLst>
                <a:path w="2276" h="4619" extrusionOk="0">
                  <a:moveTo>
                    <a:pt x="2276" y="0"/>
                  </a:moveTo>
                  <a:cubicBezTo>
                    <a:pt x="2272" y="4"/>
                    <a:pt x="2268" y="9"/>
                    <a:pt x="2265" y="14"/>
                  </a:cubicBezTo>
                  <a:lnTo>
                    <a:pt x="2265" y="14"/>
                  </a:lnTo>
                  <a:cubicBezTo>
                    <a:pt x="2272" y="5"/>
                    <a:pt x="2276" y="0"/>
                    <a:pt x="2276" y="0"/>
                  </a:cubicBezTo>
                  <a:close/>
                  <a:moveTo>
                    <a:pt x="2265" y="14"/>
                  </a:moveTo>
                  <a:cubicBezTo>
                    <a:pt x="2103" y="219"/>
                    <a:pt x="149" y="2708"/>
                    <a:pt x="27" y="3801"/>
                  </a:cubicBezTo>
                  <a:cubicBezTo>
                    <a:pt x="0" y="4292"/>
                    <a:pt x="255" y="4618"/>
                    <a:pt x="690" y="4618"/>
                  </a:cubicBezTo>
                  <a:cubicBezTo>
                    <a:pt x="760" y="4618"/>
                    <a:pt x="835" y="4610"/>
                    <a:pt x="914" y="4592"/>
                  </a:cubicBezTo>
                  <a:cubicBezTo>
                    <a:pt x="2022" y="4339"/>
                    <a:pt x="2149" y="3072"/>
                    <a:pt x="2213" y="2154"/>
                  </a:cubicBezTo>
                  <a:cubicBezTo>
                    <a:pt x="2244" y="1647"/>
                    <a:pt x="2276" y="1172"/>
                    <a:pt x="2276" y="697"/>
                  </a:cubicBezTo>
                  <a:cubicBezTo>
                    <a:pt x="2276" y="576"/>
                    <a:pt x="2188" y="134"/>
                    <a:pt x="2265" y="14"/>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1092375" y="3594175"/>
              <a:ext cx="661925" cy="381350"/>
            </a:xfrm>
            <a:custGeom>
              <a:avLst/>
              <a:gdLst/>
              <a:ahLst/>
              <a:cxnLst/>
              <a:rect l="l" t="t" r="r" b="b"/>
              <a:pathLst>
                <a:path w="26477" h="15254" extrusionOk="0">
                  <a:moveTo>
                    <a:pt x="26476" y="12003"/>
                  </a:moveTo>
                  <a:cubicBezTo>
                    <a:pt x="26469" y="12003"/>
                    <a:pt x="26464" y="12004"/>
                    <a:pt x="26460" y="12007"/>
                  </a:cubicBezTo>
                  <a:lnTo>
                    <a:pt x="26460" y="12007"/>
                  </a:lnTo>
                  <a:cubicBezTo>
                    <a:pt x="26465" y="12005"/>
                    <a:pt x="26471" y="12004"/>
                    <a:pt x="26476" y="12003"/>
                  </a:cubicBezTo>
                  <a:close/>
                  <a:moveTo>
                    <a:pt x="14220" y="0"/>
                  </a:moveTo>
                  <a:cubicBezTo>
                    <a:pt x="14189" y="32"/>
                    <a:pt x="7855" y="5226"/>
                    <a:pt x="5575" y="8139"/>
                  </a:cubicBezTo>
                  <a:cubicBezTo>
                    <a:pt x="3295" y="11053"/>
                    <a:pt x="1" y="13396"/>
                    <a:pt x="3200" y="14853"/>
                  </a:cubicBezTo>
                  <a:cubicBezTo>
                    <a:pt x="3822" y="15133"/>
                    <a:pt x="4912" y="15253"/>
                    <a:pt x="6298" y="15253"/>
                  </a:cubicBezTo>
                  <a:cubicBezTo>
                    <a:pt x="11956" y="15253"/>
                    <a:pt x="22546" y="13256"/>
                    <a:pt x="26413" y="12035"/>
                  </a:cubicBezTo>
                  <a:cubicBezTo>
                    <a:pt x="26438" y="12035"/>
                    <a:pt x="26443" y="12015"/>
                    <a:pt x="26460" y="12007"/>
                  </a:cubicBezTo>
                  <a:lnTo>
                    <a:pt x="26460" y="12007"/>
                  </a:lnTo>
                  <a:cubicBezTo>
                    <a:pt x="25768" y="12164"/>
                    <a:pt x="25077" y="12321"/>
                    <a:pt x="24386" y="12446"/>
                  </a:cubicBezTo>
                  <a:cubicBezTo>
                    <a:pt x="22564" y="12806"/>
                    <a:pt x="20726" y="13054"/>
                    <a:pt x="18883" y="13054"/>
                  </a:cubicBezTo>
                  <a:cubicBezTo>
                    <a:pt x="18132" y="13054"/>
                    <a:pt x="17379" y="13013"/>
                    <a:pt x="16627" y="12921"/>
                  </a:cubicBezTo>
                  <a:cubicBezTo>
                    <a:pt x="8425" y="11908"/>
                    <a:pt x="6556" y="7158"/>
                    <a:pt x="11845" y="2312"/>
                  </a:cubicBezTo>
                  <a:cubicBezTo>
                    <a:pt x="12669" y="1552"/>
                    <a:pt x="13460" y="792"/>
                    <a:pt x="14220" y="0"/>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11275" y="4100075"/>
              <a:ext cx="2262775" cy="749800"/>
            </a:xfrm>
            <a:custGeom>
              <a:avLst/>
              <a:gdLst/>
              <a:ahLst/>
              <a:cxnLst/>
              <a:rect l="l" t="t" r="r" b="b"/>
              <a:pathLst>
                <a:path w="90511" h="29992" extrusionOk="0">
                  <a:moveTo>
                    <a:pt x="90510" y="1"/>
                  </a:moveTo>
                  <a:lnTo>
                    <a:pt x="90510" y="1"/>
                  </a:lnTo>
                  <a:cubicBezTo>
                    <a:pt x="85792" y="1489"/>
                    <a:pt x="77146" y="4181"/>
                    <a:pt x="71066" y="5765"/>
                  </a:cubicBezTo>
                  <a:cubicBezTo>
                    <a:pt x="62293" y="8045"/>
                    <a:pt x="47536" y="6905"/>
                    <a:pt x="38225" y="10990"/>
                  </a:cubicBezTo>
                  <a:cubicBezTo>
                    <a:pt x="31217" y="14075"/>
                    <a:pt x="21589" y="17631"/>
                    <a:pt x="14677" y="17631"/>
                  </a:cubicBezTo>
                  <a:cubicBezTo>
                    <a:pt x="12437" y="17631"/>
                    <a:pt x="10482" y="17257"/>
                    <a:pt x="8994" y="16374"/>
                  </a:cubicBezTo>
                  <a:cubicBezTo>
                    <a:pt x="5036" y="14030"/>
                    <a:pt x="4624" y="9375"/>
                    <a:pt x="4624" y="6366"/>
                  </a:cubicBezTo>
                  <a:cubicBezTo>
                    <a:pt x="1964" y="7950"/>
                    <a:pt x="0" y="8995"/>
                    <a:pt x="0" y="8995"/>
                  </a:cubicBezTo>
                  <a:lnTo>
                    <a:pt x="9849" y="29991"/>
                  </a:lnTo>
                  <a:cubicBezTo>
                    <a:pt x="9849" y="29991"/>
                    <a:pt x="48581" y="12637"/>
                    <a:pt x="58176" y="11053"/>
                  </a:cubicBezTo>
                  <a:cubicBezTo>
                    <a:pt x="67772" y="9438"/>
                    <a:pt x="71921" y="8900"/>
                    <a:pt x="89244" y="603"/>
                  </a:cubicBezTo>
                  <a:cubicBezTo>
                    <a:pt x="89687" y="381"/>
                    <a:pt x="90099" y="191"/>
                    <a:pt x="90510" y="1"/>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3469950" y="3785775"/>
              <a:ext cx="353125" cy="353125"/>
            </a:xfrm>
            <a:custGeom>
              <a:avLst/>
              <a:gdLst/>
              <a:ahLst/>
              <a:cxnLst/>
              <a:rect l="l" t="t" r="r" b="b"/>
              <a:pathLst>
                <a:path w="14125" h="14125" extrusionOk="0">
                  <a:moveTo>
                    <a:pt x="12098" y="2027"/>
                  </a:moveTo>
                  <a:cubicBezTo>
                    <a:pt x="14125" y="4054"/>
                    <a:pt x="13523" y="7949"/>
                    <a:pt x="10736" y="10736"/>
                  </a:cubicBezTo>
                  <a:cubicBezTo>
                    <a:pt x="7949" y="13523"/>
                    <a:pt x="4054" y="14125"/>
                    <a:pt x="2027" y="12098"/>
                  </a:cubicBezTo>
                  <a:cubicBezTo>
                    <a:pt x="0" y="10071"/>
                    <a:pt x="602" y="6176"/>
                    <a:pt x="3389" y="3389"/>
                  </a:cubicBezTo>
                  <a:cubicBezTo>
                    <a:pt x="6176" y="602"/>
                    <a:pt x="10071" y="0"/>
                    <a:pt x="12098" y="2027"/>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486575" y="3890275"/>
              <a:ext cx="323050" cy="248625"/>
            </a:xfrm>
            <a:custGeom>
              <a:avLst/>
              <a:gdLst/>
              <a:ahLst/>
              <a:cxnLst/>
              <a:rect l="l" t="t" r="r" b="b"/>
              <a:pathLst>
                <a:path w="12922" h="9945" extrusionOk="0">
                  <a:moveTo>
                    <a:pt x="10071" y="4593"/>
                  </a:moveTo>
                  <a:cubicBezTo>
                    <a:pt x="7284" y="7379"/>
                    <a:pt x="3389" y="7981"/>
                    <a:pt x="1362" y="5954"/>
                  </a:cubicBezTo>
                  <a:cubicBezTo>
                    <a:pt x="760" y="5353"/>
                    <a:pt x="412" y="4624"/>
                    <a:pt x="254" y="3801"/>
                  </a:cubicBezTo>
                  <a:cubicBezTo>
                    <a:pt x="0" y="5384"/>
                    <a:pt x="349" y="6904"/>
                    <a:pt x="1362" y="7918"/>
                  </a:cubicBezTo>
                  <a:cubicBezTo>
                    <a:pt x="3389" y="9945"/>
                    <a:pt x="7284" y="9343"/>
                    <a:pt x="10071" y="6556"/>
                  </a:cubicBezTo>
                  <a:cubicBezTo>
                    <a:pt x="12034" y="4561"/>
                    <a:pt x="12921" y="2027"/>
                    <a:pt x="12541" y="1"/>
                  </a:cubicBezTo>
                  <a:cubicBezTo>
                    <a:pt x="12288" y="1552"/>
                    <a:pt x="11464" y="3231"/>
                    <a:pt x="10071" y="4593"/>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3523775" y="3839600"/>
              <a:ext cx="219325" cy="219350"/>
            </a:xfrm>
            <a:custGeom>
              <a:avLst/>
              <a:gdLst/>
              <a:ahLst/>
              <a:cxnLst/>
              <a:rect l="l" t="t" r="r" b="b"/>
              <a:pathLst>
                <a:path w="8773" h="8774" extrusionOk="0">
                  <a:moveTo>
                    <a:pt x="7601" y="1204"/>
                  </a:moveTo>
                  <a:cubicBezTo>
                    <a:pt x="8773" y="2408"/>
                    <a:pt x="8330" y="4814"/>
                    <a:pt x="6588" y="6556"/>
                  </a:cubicBezTo>
                  <a:cubicBezTo>
                    <a:pt x="4814" y="8330"/>
                    <a:pt x="2407" y="8773"/>
                    <a:pt x="1204" y="7570"/>
                  </a:cubicBezTo>
                  <a:cubicBezTo>
                    <a:pt x="1" y="6366"/>
                    <a:pt x="856" y="4371"/>
                    <a:pt x="2629" y="2629"/>
                  </a:cubicBezTo>
                  <a:cubicBezTo>
                    <a:pt x="4403" y="856"/>
                    <a:pt x="6398" y="1"/>
                    <a:pt x="7601" y="120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3720925" y="3823275"/>
              <a:ext cx="40400" cy="28225"/>
            </a:xfrm>
            <a:custGeom>
              <a:avLst/>
              <a:gdLst/>
              <a:ahLst/>
              <a:cxnLst/>
              <a:rect l="l" t="t" r="r" b="b"/>
              <a:pathLst>
                <a:path w="1616" h="1129" extrusionOk="0">
                  <a:moveTo>
                    <a:pt x="449" y="1"/>
                  </a:moveTo>
                  <a:cubicBezTo>
                    <a:pt x="293" y="1"/>
                    <a:pt x="139" y="92"/>
                    <a:pt x="64" y="242"/>
                  </a:cubicBezTo>
                  <a:cubicBezTo>
                    <a:pt x="0" y="464"/>
                    <a:pt x="95" y="685"/>
                    <a:pt x="285" y="749"/>
                  </a:cubicBezTo>
                  <a:cubicBezTo>
                    <a:pt x="539" y="844"/>
                    <a:pt x="760" y="939"/>
                    <a:pt x="982" y="1065"/>
                  </a:cubicBezTo>
                  <a:cubicBezTo>
                    <a:pt x="1045" y="1129"/>
                    <a:pt x="1109" y="1129"/>
                    <a:pt x="1172" y="1129"/>
                  </a:cubicBezTo>
                  <a:cubicBezTo>
                    <a:pt x="1330" y="1129"/>
                    <a:pt x="1457" y="1065"/>
                    <a:pt x="1520" y="939"/>
                  </a:cubicBezTo>
                  <a:cubicBezTo>
                    <a:pt x="1615" y="749"/>
                    <a:pt x="1552" y="495"/>
                    <a:pt x="1362" y="400"/>
                  </a:cubicBezTo>
                  <a:cubicBezTo>
                    <a:pt x="1109" y="242"/>
                    <a:pt x="855" y="115"/>
                    <a:pt x="570" y="20"/>
                  </a:cubicBezTo>
                  <a:cubicBezTo>
                    <a:pt x="531" y="7"/>
                    <a:pt x="490" y="1"/>
                    <a:pt x="449" y="1"/>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3580000" y="3815700"/>
              <a:ext cx="129075" cy="60350"/>
            </a:xfrm>
            <a:custGeom>
              <a:avLst/>
              <a:gdLst/>
              <a:ahLst/>
              <a:cxnLst/>
              <a:rect l="l" t="t" r="r" b="b"/>
              <a:pathLst>
                <a:path w="5163" h="2414" extrusionOk="0">
                  <a:moveTo>
                    <a:pt x="4522" y="0"/>
                  </a:moveTo>
                  <a:cubicBezTo>
                    <a:pt x="2113" y="0"/>
                    <a:pt x="251" y="1656"/>
                    <a:pt x="190" y="1717"/>
                  </a:cubicBezTo>
                  <a:cubicBezTo>
                    <a:pt x="0" y="1875"/>
                    <a:pt x="0" y="2097"/>
                    <a:pt x="158" y="2287"/>
                  </a:cubicBezTo>
                  <a:cubicBezTo>
                    <a:pt x="222" y="2350"/>
                    <a:pt x="349" y="2414"/>
                    <a:pt x="444" y="2414"/>
                  </a:cubicBezTo>
                  <a:cubicBezTo>
                    <a:pt x="539" y="2414"/>
                    <a:pt x="634" y="2382"/>
                    <a:pt x="697" y="2287"/>
                  </a:cubicBezTo>
                  <a:cubicBezTo>
                    <a:pt x="727" y="2287"/>
                    <a:pt x="2400" y="791"/>
                    <a:pt x="4473" y="791"/>
                  </a:cubicBezTo>
                  <a:cubicBezTo>
                    <a:pt x="4554" y="791"/>
                    <a:pt x="4636" y="794"/>
                    <a:pt x="4719" y="798"/>
                  </a:cubicBezTo>
                  <a:cubicBezTo>
                    <a:pt x="4941" y="798"/>
                    <a:pt x="5131" y="640"/>
                    <a:pt x="5131" y="418"/>
                  </a:cubicBezTo>
                  <a:cubicBezTo>
                    <a:pt x="5162" y="197"/>
                    <a:pt x="5004" y="7"/>
                    <a:pt x="4782" y="7"/>
                  </a:cubicBezTo>
                  <a:cubicBezTo>
                    <a:pt x="4695" y="2"/>
                    <a:pt x="4608" y="0"/>
                    <a:pt x="4522"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3946550" y="3726400"/>
              <a:ext cx="338100" cy="338875"/>
            </a:xfrm>
            <a:custGeom>
              <a:avLst/>
              <a:gdLst/>
              <a:ahLst/>
              <a:cxnLst/>
              <a:rect l="l" t="t" r="r" b="b"/>
              <a:pathLst>
                <a:path w="13524" h="13555" extrusionOk="0">
                  <a:moveTo>
                    <a:pt x="10262" y="3262"/>
                  </a:moveTo>
                  <a:cubicBezTo>
                    <a:pt x="12954" y="5922"/>
                    <a:pt x="13524" y="9659"/>
                    <a:pt x="11592" y="11591"/>
                  </a:cubicBezTo>
                  <a:cubicBezTo>
                    <a:pt x="9660" y="13554"/>
                    <a:pt x="5923" y="12953"/>
                    <a:pt x="3231" y="10293"/>
                  </a:cubicBezTo>
                  <a:cubicBezTo>
                    <a:pt x="571" y="7632"/>
                    <a:pt x="1" y="3895"/>
                    <a:pt x="1933" y="1964"/>
                  </a:cubicBezTo>
                  <a:cubicBezTo>
                    <a:pt x="3865" y="0"/>
                    <a:pt x="7601" y="602"/>
                    <a:pt x="10262" y="3262"/>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3959225" y="3826950"/>
              <a:ext cx="309600" cy="238325"/>
            </a:xfrm>
            <a:custGeom>
              <a:avLst/>
              <a:gdLst/>
              <a:ahLst/>
              <a:cxnLst/>
              <a:rect l="l" t="t" r="r" b="b"/>
              <a:pathLst>
                <a:path w="12384" h="9533" extrusionOk="0">
                  <a:moveTo>
                    <a:pt x="2724" y="4402"/>
                  </a:moveTo>
                  <a:cubicBezTo>
                    <a:pt x="5416" y="7062"/>
                    <a:pt x="9153" y="7632"/>
                    <a:pt x="11085" y="5700"/>
                  </a:cubicBezTo>
                  <a:cubicBezTo>
                    <a:pt x="11655" y="5130"/>
                    <a:pt x="12003" y="4402"/>
                    <a:pt x="12130" y="3610"/>
                  </a:cubicBezTo>
                  <a:cubicBezTo>
                    <a:pt x="12383" y="5162"/>
                    <a:pt x="12067" y="6587"/>
                    <a:pt x="11085" y="7569"/>
                  </a:cubicBezTo>
                  <a:cubicBezTo>
                    <a:pt x="9153" y="9532"/>
                    <a:pt x="5416" y="8931"/>
                    <a:pt x="2724" y="6271"/>
                  </a:cubicBezTo>
                  <a:cubicBezTo>
                    <a:pt x="856" y="4370"/>
                    <a:pt x="1" y="1964"/>
                    <a:pt x="349" y="0"/>
                  </a:cubicBezTo>
                  <a:cubicBezTo>
                    <a:pt x="602" y="1488"/>
                    <a:pt x="1426" y="3072"/>
                    <a:pt x="2724" y="4402"/>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022575" y="3778650"/>
              <a:ext cx="210625" cy="209825"/>
            </a:xfrm>
            <a:custGeom>
              <a:avLst/>
              <a:gdLst/>
              <a:ahLst/>
              <a:cxnLst/>
              <a:rect l="l" t="t" r="r" b="b"/>
              <a:pathLst>
                <a:path w="8425" h="8393" extrusionOk="0">
                  <a:moveTo>
                    <a:pt x="1172" y="1140"/>
                  </a:moveTo>
                  <a:cubicBezTo>
                    <a:pt x="0" y="2280"/>
                    <a:pt x="444" y="4592"/>
                    <a:pt x="2122" y="6271"/>
                  </a:cubicBezTo>
                  <a:cubicBezTo>
                    <a:pt x="3832" y="7949"/>
                    <a:pt x="6112" y="8393"/>
                    <a:pt x="7284" y="7252"/>
                  </a:cubicBezTo>
                  <a:cubicBezTo>
                    <a:pt x="8424" y="6112"/>
                    <a:pt x="7601" y="4181"/>
                    <a:pt x="5922" y="2502"/>
                  </a:cubicBezTo>
                  <a:cubicBezTo>
                    <a:pt x="4212" y="824"/>
                    <a:pt x="2312" y="0"/>
                    <a:pt x="1172" y="114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4005150" y="3762325"/>
              <a:ext cx="39600" cy="27425"/>
            </a:xfrm>
            <a:custGeom>
              <a:avLst/>
              <a:gdLst/>
              <a:ahLst/>
              <a:cxnLst/>
              <a:rect l="l" t="t" r="r" b="b"/>
              <a:pathLst>
                <a:path w="1584" h="1097" extrusionOk="0">
                  <a:moveTo>
                    <a:pt x="1135" y="0"/>
                  </a:moveTo>
                  <a:cubicBezTo>
                    <a:pt x="1095" y="0"/>
                    <a:pt x="1054" y="7"/>
                    <a:pt x="1014" y="20"/>
                  </a:cubicBezTo>
                  <a:cubicBezTo>
                    <a:pt x="760" y="115"/>
                    <a:pt x="507" y="242"/>
                    <a:pt x="254" y="400"/>
                  </a:cubicBezTo>
                  <a:cubicBezTo>
                    <a:pt x="64" y="495"/>
                    <a:pt x="0" y="717"/>
                    <a:pt x="95" y="907"/>
                  </a:cubicBezTo>
                  <a:cubicBezTo>
                    <a:pt x="190" y="1033"/>
                    <a:pt x="317" y="1097"/>
                    <a:pt x="444" y="1097"/>
                  </a:cubicBezTo>
                  <a:cubicBezTo>
                    <a:pt x="507" y="1097"/>
                    <a:pt x="570" y="1097"/>
                    <a:pt x="634" y="1033"/>
                  </a:cubicBezTo>
                  <a:cubicBezTo>
                    <a:pt x="855" y="938"/>
                    <a:pt x="1046" y="812"/>
                    <a:pt x="1267" y="748"/>
                  </a:cubicBezTo>
                  <a:cubicBezTo>
                    <a:pt x="1489" y="653"/>
                    <a:pt x="1584" y="463"/>
                    <a:pt x="1489" y="242"/>
                  </a:cubicBezTo>
                  <a:cubicBezTo>
                    <a:pt x="1439" y="91"/>
                    <a:pt x="1289" y="0"/>
                    <a:pt x="1135"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4055825" y="3755525"/>
              <a:ext cx="123525" cy="57200"/>
            </a:xfrm>
            <a:custGeom>
              <a:avLst/>
              <a:gdLst/>
              <a:ahLst/>
              <a:cxnLst/>
              <a:rect l="l" t="t" r="r" b="b"/>
              <a:pathLst>
                <a:path w="4941" h="2288" extrusionOk="0">
                  <a:moveTo>
                    <a:pt x="641" y="0"/>
                  </a:moveTo>
                  <a:cubicBezTo>
                    <a:pt x="554" y="0"/>
                    <a:pt x="468" y="2"/>
                    <a:pt x="380" y="7"/>
                  </a:cubicBezTo>
                  <a:cubicBezTo>
                    <a:pt x="159" y="7"/>
                    <a:pt x="0" y="197"/>
                    <a:pt x="0" y="419"/>
                  </a:cubicBezTo>
                  <a:cubicBezTo>
                    <a:pt x="32" y="609"/>
                    <a:pt x="190" y="767"/>
                    <a:pt x="412" y="767"/>
                  </a:cubicBezTo>
                  <a:cubicBezTo>
                    <a:pt x="494" y="762"/>
                    <a:pt x="575" y="760"/>
                    <a:pt x="656" y="760"/>
                  </a:cubicBezTo>
                  <a:cubicBezTo>
                    <a:pt x="2636" y="760"/>
                    <a:pt x="4245" y="2192"/>
                    <a:pt x="4276" y="2192"/>
                  </a:cubicBezTo>
                  <a:cubicBezTo>
                    <a:pt x="4339" y="2255"/>
                    <a:pt x="4434" y="2287"/>
                    <a:pt x="4529" y="2287"/>
                  </a:cubicBezTo>
                  <a:cubicBezTo>
                    <a:pt x="4624" y="2287"/>
                    <a:pt x="4719" y="2255"/>
                    <a:pt x="4814" y="2160"/>
                  </a:cubicBezTo>
                  <a:cubicBezTo>
                    <a:pt x="4941" y="2034"/>
                    <a:pt x="4941" y="1780"/>
                    <a:pt x="4782" y="1654"/>
                  </a:cubicBezTo>
                  <a:cubicBezTo>
                    <a:pt x="4691" y="1562"/>
                    <a:pt x="2923" y="0"/>
                    <a:pt x="641"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3810375" y="3506300"/>
              <a:ext cx="266050" cy="201900"/>
            </a:xfrm>
            <a:custGeom>
              <a:avLst/>
              <a:gdLst/>
              <a:ahLst/>
              <a:cxnLst/>
              <a:rect l="l" t="t" r="r" b="b"/>
              <a:pathLst>
                <a:path w="10642" h="8076" extrusionOk="0">
                  <a:moveTo>
                    <a:pt x="10357" y="3357"/>
                  </a:moveTo>
                  <a:cubicBezTo>
                    <a:pt x="10642" y="5384"/>
                    <a:pt x="8583" y="7347"/>
                    <a:pt x="5796" y="7696"/>
                  </a:cubicBezTo>
                  <a:cubicBezTo>
                    <a:pt x="3009" y="8076"/>
                    <a:pt x="539" y="6714"/>
                    <a:pt x="254" y="4687"/>
                  </a:cubicBezTo>
                  <a:cubicBezTo>
                    <a:pt x="1" y="2660"/>
                    <a:pt x="2059" y="729"/>
                    <a:pt x="4846" y="349"/>
                  </a:cubicBezTo>
                  <a:cubicBezTo>
                    <a:pt x="7633" y="0"/>
                    <a:pt x="10103" y="1330"/>
                    <a:pt x="10357" y="3357"/>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813550" y="3553000"/>
              <a:ext cx="247825" cy="154425"/>
            </a:xfrm>
            <a:custGeom>
              <a:avLst/>
              <a:gdLst/>
              <a:ahLst/>
              <a:cxnLst/>
              <a:rect l="l" t="t" r="r" b="b"/>
              <a:pathLst>
                <a:path w="9913" h="6177" extrusionOk="0">
                  <a:moveTo>
                    <a:pt x="6524" y="4719"/>
                  </a:moveTo>
                  <a:cubicBezTo>
                    <a:pt x="3737" y="5068"/>
                    <a:pt x="1267" y="3738"/>
                    <a:pt x="1014" y="1711"/>
                  </a:cubicBezTo>
                  <a:cubicBezTo>
                    <a:pt x="919" y="1109"/>
                    <a:pt x="1046" y="539"/>
                    <a:pt x="1331" y="1"/>
                  </a:cubicBezTo>
                  <a:cubicBezTo>
                    <a:pt x="476" y="761"/>
                    <a:pt x="1" y="1774"/>
                    <a:pt x="159" y="2819"/>
                  </a:cubicBezTo>
                  <a:cubicBezTo>
                    <a:pt x="412" y="4846"/>
                    <a:pt x="2882" y="6176"/>
                    <a:pt x="5669" y="5828"/>
                  </a:cubicBezTo>
                  <a:cubicBezTo>
                    <a:pt x="7633" y="5574"/>
                    <a:pt x="9248" y="4529"/>
                    <a:pt x="9913" y="3199"/>
                  </a:cubicBezTo>
                  <a:cubicBezTo>
                    <a:pt x="9090" y="3959"/>
                    <a:pt x="7886" y="4529"/>
                    <a:pt x="6524" y="4719"/>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3857875" y="3543500"/>
              <a:ext cx="167100" cy="110075"/>
            </a:xfrm>
            <a:custGeom>
              <a:avLst/>
              <a:gdLst/>
              <a:ahLst/>
              <a:cxnLst/>
              <a:rect l="l" t="t" r="r" b="b"/>
              <a:pathLst>
                <a:path w="6684" h="4403" extrusionOk="0">
                  <a:moveTo>
                    <a:pt x="6556" y="1584"/>
                  </a:moveTo>
                  <a:cubicBezTo>
                    <a:pt x="6683" y="2787"/>
                    <a:pt x="5385" y="3959"/>
                    <a:pt x="3643" y="4181"/>
                  </a:cubicBezTo>
                  <a:cubicBezTo>
                    <a:pt x="1869" y="4403"/>
                    <a:pt x="318" y="3643"/>
                    <a:pt x="159" y="2439"/>
                  </a:cubicBezTo>
                  <a:cubicBezTo>
                    <a:pt x="1" y="1236"/>
                    <a:pt x="1363" y="476"/>
                    <a:pt x="3105" y="222"/>
                  </a:cubicBezTo>
                  <a:cubicBezTo>
                    <a:pt x="4878" y="1"/>
                    <a:pt x="6398" y="381"/>
                    <a:pt x="6556" y="158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4039975" y="3563500"/>
              <a:ext cx="23000" cy="27250"/>
            </a:xfrm>
            <a:custGeom>
              <a:avLst/>
              <a:gdLst/>
              <a:ahLst/>
              <a:cxnLst/>
              <a:rect l="l" t="t" r="r" b="b"/>
              <a:pathLst>
                <a:path w="920" h="1090" extrusionOk="0">
                  <a:moveTo>
                    <a:pt x="329" y="0"/>
                  </a:moveTo>
                  <a:cubicBezTo>
                    <a:pt x="269" y="0"/>
                    <a:pt x="209" y="18"/>
                    <a:pt x="159" y="56"/>
                  </a:cubicBezTo>
                  <a:cubicBezTo>
                    <a:pt x="33" y="119"/>
                    <a:pt x="1" y="309"/>
                    <a:pt x="64" y="436"/>
                  </a:cubicBezTo>
                  <a:cubicBezTo>
                    <a:pt x="191" y="594"/>
                    <a:pt x="254" y="752"/>
                    <a:pt x="318" y="911"/>
                  </a:cubicBezTo>
                  <a:cubicBezTo>
                    <a:pt x="349" y="974"/>
                    <a:pt x="381" y="1006"/>
                    <a:pt x="413" y="1037"/>
                  </a:cubicBezTo>
                  <a:cubicBezTo>
                    <a:pt x="450" y="1074"/>
                    <a:pt x="509" y="1090"/>
                    <a:pt x="570" y="1090"/>
                  </a:cubicBezTo>
                  <a:cubicBezTo>
                    <a:pt x="613" y="1090"/>
                    <a:pt x="658" y="1082"/>
                    <a:pt x="698" y="1069"/>
                  </a:cubicBezTo>
                  <a:cubicBezTo>
                    <a:pt x="824" y="1006"/>
                    <a:pt x="919" y="847"/>
                    <a:pt x="856" y="689"/>
                  </a:cubicBezTo>
                  <a:cubicBezTo>
                    <a:pt x="761" y="499"/>
                    <a:pt x="666" y="309"/>
                    <a:pt x="571" y="119"/>
                  </a:cubicBezTo>
                  <a:cubicBezTo>
                    <a:pt x="513" y="42"/>
                    <a:pt x="421" y="0"/>
                    <a:pt x="329"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3946550" y="3520825"/>
              <a:ext cx="93450" cy="38650"/>
            </a:xfrm>
            <a:custGeom>
              <a:avLst/>
              <a:gdLst/>
              <a:ahLst/>
              <a:cxnLst/>
              <a:rect l="l" t="t" r="r" b="b"/>
              <a:pathLst>
                <a:path w="3738" h="1546" extrusionOk="0">
                  <a:moveTo>
                    <a:pt x="587" y="1"/>
                  </a:moveTo>
                  <a:cubicBezTo>
                    <a:pt x="397" y="1"/>
                    <a:pt x="276" y="13"/>
                    <a:pt x="254" y="21"/>
                  </a:cubicBezTo>
                  <a:cubicBezTo>
                    <a:pt x="96" y="21"/>
                    <a:pt x="1" y="148"/>
                    <a:pt x="1" y="306"/>
                  </a:cubicBezTo>
                  <a:cubicBezTo>
                    <a:pt x="1" y="401"/>
                    <a:pt x="64" y="464"/>
                    <a:pt x="128" y="496"/>
                  </a:cubicBezTo>
                  <a:cubicBezTo>
                    <a:pt x="159" y="559"/>
                    <a:pt x="254" y="559"/>
                    <a:pt x="318" y="559"/>
                  </a:cubicBezTo>
                  <a:cubicBezTo>
                    <a:pt x="318" y="559"/>
                    <a:pt x="384" y="554"/>
                    <a:pt x="499" y="554"/>
                  </a:cubicBezTo>
                  <a:cubicBezTo>
                    <a:pt x="976" y="554"/>
                    <a:pt x="2288" y="636"/>
                    <a:pt x="3231" y="1478"/>
                  </a:cubicBezTo>
                  <a:cubicBezTo>
                    <a:pt x="3290" y="1522"/>
                    <a:pt x="3356" y="1545"/>
                    <a:pt x="3422" y="1545"/>
                  </a:cubicBezTo>
                  <a:cubicBezTo>
                    <a:pt x="3498" y="1545"/>
                    <a:pt x="3575" y="1514"/>
                    <a:pt x="3643" y="1446"/>
                  </a:cubicBezTo>
                  <a:cubicBezTo>
                    <a:pt x="3738" y="1319"/>
                    <a:pt x="3738" y="1161"/>
                    <a:pt x="3611" y="1034"/>
                  </a:cubicBezTo>
                  <a:cubicBezTo>
                    <a:pt x="2568" y="136"/>
                    <a:pt x="1208" y="1"/>
                    <a:pt x="587" y="1"/>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3808800" y="4066825"/>
              <a:ext cx="273950" cy="227250"/>
            </a:xfrm>
            <a:custGeom>
              <a:avLst/>
              <a:gdLst/>
              <a:ahLst/>
              <a:cxnLst/>
              <a:rect l="l" t="t" r="r" b="b"/>
              <a:pathLst>
                <a:path w="10958" h="9090" extrusionOk="0">
                  <a:moveTo>
                    <a:pt x="7063" y="1204"/>
                  </a:moveTo>
                  <a:cubicBezTo>
                    <a:pt x="9596" y="2408"/>
                    <a:pt x="10958" y="4878"/>
                    <a:pt x="10071" y="6715"/>
                  </a:cubicBezTo>
                  <a:cubicBezTo>
                    <a:pt x="9216" y="8551"/>
                    <a:pt x="6461" y="9090"/>
                    <a:pt x="3896" y="7918"/>
                  </a:cubicBezTo>
                  <a:cubicBezTo>
                    <a:pt x="1362" y="6715"/>
                    <a:pt x="1" y="4244"/>
                    <a:pt x="887" y="2376"/>
                  </a:cubicBezTo>
                  <a:cubicBezTo>
                    <a:pt x="1742" y="539"/>
                    <a:pt x="4498" y="1"/>
                    <a:pt x="7063" y="1204"/>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3825425" y="4158675"/>
              <a:ext cx="247050" cy="136200"/>
            </a:xfrm>
            <a:custGeom>
              <a:avLst/>
              <a:gdLst/>
              <a:ahLst/>
              <a:cxnLst/>
              <a:rect l="l" t="t" r="r" b="b"/>
              <a:pathLst>
                <a:path w="9882" h="5448" extrusionOk="0">
                  <a:moveTo>
                    <a:pt x="2756" y="2914"/>
                  </a:moveTo>
                  <a:cubicBezTo>
                    <a:pt x="5321" y="4117"/>
                    <a:pt x="8076" y="3579"/>
                    <a:pt x="8963" y="1742"/>
                  </a:cubicBezTo>
                  <a:cubicBezTo>
                    <a:pt x="9216" y="1204"/>
                    <a:pt x="9280" y="602"/>
                    <a:pt x="9185" y="0"/>
                  </a:cubicBezTo>
                  <a:cubicBezTo>
                    <a:pt x="9723" y="1014"/>
                    <a:pt x="9881" y="2122"/>
                    <a:pt x="9438" y="3041"/>
                  </a:cubicBezTo>
                  <a:cubicBezTo>
                    <a:pt x="8551" y="4909"/>
                    <a:pt x="5796" y="5447"/>
                    <a:pt x="3231" y="4244"/>
                  </a:cubicBezTo>
                  <a:cubicBezTo>
                    <a:pt x="1426" y="3389"/>
                    <a:pt x="222" y="1900"/>
                    <a:pt x="1" y="444"/>
                  </a:cubicBezTo>
                  <a:cubicBezTo>
                    <a:pt x="539" y="1425"/>
                    <a:pt x="1521" y="2344"/>
                    <a:pt x="2756" y="291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865800" y="4107200"/>
              <a:ext cx="171050" cy="130675"/>
            </a:xfrm>
            <a:custGeom>
              <a:avLst/>
              <a:gdLst/>
              <a:ahLst/>
              <a:cxnLst/>
              <a:rect l="l" t="t" r="r" b="b"/>
              <a:pathLst>
                <a:path w="6842" h="5227" extrusionOk="0">
                  <a:moveTo>
                    <a:pt x="507" y="1109"/>
                  </a:moveTo>
                  <a:cubicBezTo>
                    <a:pt x="1" y="2218"/>
                    <a:pt x="887" y="3706"/>
                    <a:pt x="2503" y="4466"/>
                  </a:cubicBezTo>
                  <a:cubicBezTo>
                    <a:pt x="4086" y="5226"/>
                    <a:pt x="5828" y="4941"/>
                    <a:pt x="6334" y="3833"/>
                  </a:cubicBezTo>
                  <a:cubicBezTo>
                    <a:pt x="6841" y="2756"/>
                    <a:pt x="5796" y="1616"/>
                    <a:pt x="4181" y="856"/>
                  </a:cubicBezTo>
                  <a:cubicBezTo>
                    <a:pt x="2566" y="96"/>
                    <a:pt x="1014" y="1"/>
                    <a:pt x="507" y="1109"/>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838875" y="4107575"/>
              <a:ext cx="26150" cy="24500"/>
            </a:xfrm>
            <a:custGeom>
              <a:avLst/>
              <a:gdLst/>
              <a:ahLst/>
              <a:cxnLst/>
              <a:rect l="l" t="t" r="r" b="b"/>
              <a:pathLst>
                <a:path w="1046" h="980" extrusionOk="0">
                  <a:moveTo>
                    <a:pt x="729" y="0"/>
                  </a:moveTo>
                  <a:cubicBezTo>
                    <a:pt x="663" y="0"/>
                    <a:pt x="595" y="25"/>
                    <a:pt x="539" y="81"/>
                  </a:cubicBezTo>
                  <a:cubicBezTo>
                    <a:pt x="381" y="208"/>
                    <a:pt x="254" y="366"/>
                    <a:pt x="96" y="524"/>
                  </a:cubicBezTo>
                  <a:cubicBezTo>
                    <a:pt x="1" y="651"/>
                    <a:pt x="1" y="809"/>
                    <a:pt x="128" y="904"/>
                  </a:cubicBezTo>
                  <a:cubicBezTo>
                    <a:pt x="197" y="951"/>
                    <a:pt x="267" y="980"/>
                    <a:pt x="336" y="980"/>
                  </a:cubicBezTo>
                  <a:cubicBezTo>
                    <a:pt x="362" y="980"/>
                    <a:pt x="387" y="976"/>
                    <a:pt x="413" y="968"/>
                  </a:cubicBezTo>
                  <a:cubicBezTo>
                    <a:pt x="476" y="936"/>
                    <a:pt x="508" y="904"/>
                    <a:pt x="539" y="873"/>
                  </a:cubicBezTo>
                  <a:cubicBezTo>
                    <a:pt x="666" y="746"/>
                    <a:pt x="793" y="619"/>
                    <a:pt x="919" y="493"/>
                  </a:cubicBezTo>
                  <a:cubicBezTo>
                    <a:pt x="1046" y="398"/>
                    <a:pt x="1046" y="208"/>
                    <a:pt x="951" y="113"/>
                  </a:cubicBezTo>
                  <a:cubicBezTo>
                    <a:pt x="898" y="41"/>
                    <a:pt x="814" y="0"/>
                    <a:pt x="729"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3869775" y="4087625"/>
              <a:ext cx="98175" cy="21975"/>
            </a:xfrm>
            <a:custGeom>
              <a:avLst/>
              <a:gdLst/>
              <a:ahLst/>
              <a:cxnLst/>
              <a:rect l="l" t="t" r="r" b="b"/>
              <a:pathLst>
                <a:path w="3927" h="879" extrusionOk="0">
                  <a:moveTo>
                    <a:pt x="1831" y="0"/>
                  </a:moveTo>
                  <a:cubicBezTo>
                    <a:pt x="1325" y="0"/>
                    <a:pt x="767" y="78"/>
                    <a:pt x="222" y="309"/>
                  </a:cubicBezTo>
                  <a:cubicBezTo>
                    <a:pt x="63" y="372"/>
                    <a:pt x="0" y="530"/>
                    <a:pt x="63" y="689"/>
                  </a:cubicBezTo>
                  <a:cubicBezTo>
                    <a:pt x="110" y="782"/>
                    <a:pt x="207" y="840"/>
                    <a:pt x="318" y="840"/>
                  </a:cubicBezTo>
                  <a:cubicBezTo>
                    <a:pt x="359" y="840"/>
                    <a:pt x="401" y="832"/>
                    <a:pt x="443" y="816"/>
                  </a:cubicBezTo>
                  <a:cubicBezTo>
                    <a:pt x="902" y="622"/>
                    <a:pt x="1381" y="556"/>
                    <a:pt x="1819" y="556"/>
                  </a:cubicBezTo>
                  <a:cubicBezTo>
                    <a:pt x="2741" y="556"/>
                    <a:pt x="3484" y="847"/>
                    <a:pt x="3484" y="847"/>
                  </a:cubicBezTo>
                  <a:cubicBezTo>
                    <a:pt x="3579" y="879"/>
                    <a:pt x="3642" y="879"/>
                    <a:pt x="3705" y="879"/>
                  </a:cubicBezTo>
                  <a:cubicBezTo>
                    <a:pt x="3769" y="847"/>
                    <a:pt x="3832" y="784"/>
                    <a:pt x="3864" y="721"/>
                  </a:cubicBezTo>
                  <a:cubicBezTo>
                    <a:pt x="3927" y="562"/>
                    <a:pt x="3864" y="404"/>
                    <a:pt x="3705" y="340"/>
                  </a:cubicBezTo>
                  <a:cubicBezTo>
                    <a:pt x="3663" y="319"/>
                    <a:pt x="2855" y="0"/>
                    <a:pt x="1831"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024300" y="2497525"/>
              <a:ext cx="313550" cy="301050"/>
            </a:xfrm>
            <a:custGeom>
              <a:avLst/>
              <a:gdLst/>
              <a:ahLst/>
              <a:cxnLst/>
              <a:rect l="l" t="t" r="r" b="b"/>
              <a:pathLst>
                <a:path w="12542" h="12042" extrusionOk="0">
                  <a:moveTo>
                    <a:pt x="4334" y="1"/>
                  </a:moveTo>
                  <a:cubicBezTo>
                    <a:pt x="4109" y="1"/>
                    <a:pt x="3886" y="74"/>
                    <a:pt x="3706" y="227"/>
                  </a:cubicBezTo>
                  <a:cubicBezTo>
                    <a:pt x="634" y="2824"/>
                    <a:pt x="0" y="7162"/>
                    <a:pt x="2312" y="9917"/>
                  </a:cubicBezTo>
                  <a:cubicBezTo>
                    <a:pt x="3493" y="11328"/>
                    <a:pt x="5234" y="12042"/>
                    <a:pt x="7070" y="12042"/>
                  </a:cubicBezTo>
                  <a:cubicBezTo>
                    <a:pt x="8779" y="12042"/>
                    <a:pt x="10570" y="11423"/>
                    <a:pt x="12066" y="10171"/>
                  </a:cubicBezTo>
                  <a:cubicBezTo>
                    <a:pt x="12478" y="9822"/>
                    <a:pt x="12541" y="9189"/>
                    <a:pt x="12161" y="8746"/>
                  </a:cubicBezTo>
                  <a:cubicBezTo>
                    <a:pt x="11965" y="8514"/>
                    <a:pt x="11680" y="8393"/>
                    <a:pt x="11394" y="8393"/>
                  </a:cubicBezTo>
                  <a:cubicBezTo>
                    <a:pt x="11171" y="8393"/>
                    <a:pt x="10948" y="8466"/>
                    <a:pt x="10768" y="8619"/>
                  </a:cubicBezTo>
                  <a:cubicBezTo>
                    <a:pt x="9653" y="9561"/>
                    <a:pt x="8328" y="10028"/>
                    <a:pt x="7082" y="10028"/>
                  </a:cubicBezTo>
                  <a:cubicBezTo>
                    <a:pt x="5815" y="10028"/>
                    <a:pt x="4631" y="9545"/>
                    <a:pt x="3832" y="8587"/>
                  </a:cubicBezTo>
                  <a:cubicBezTo>
                    <a:pt x="2249" y="6719"/>
                    <a:pt x="2756" y="3647"/>
                    <a:pt x="5004" y="1778"/>
                  </a:cubicBezTo>
                  <a:cubicBezTo>
                    <a:pt x="5416" y="1430"/>
                    <a:pt x="5479" y="797"/>
                    <a:pt x="5131" y="353"/>
                  </a:cubicBezTo>
                  <a:cubicBezTo>
                    <a:pt x="4917" y="122"/>
                    <a:pt x="4623" y="1"/>
                    <a:pt x="433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783600" y="2659475"/>
              <a:ext cx="394325" cy="341400"/>
            </a:xfrm>
            <a:custGeom>
              <a:avLst/>
              <a:gdLst/>
              <a:ahLst/>
              <a:cxnLst/>
              <a:rect l="l" t="t" r="r" b="b"/>
              <a:pathLst>
                <a:path w="15773" h="13656" extrusionOk="0">
                  <a:moveTo>
                    <a:pt x="8682" y="2010"/>
                  </a:moveTo>
                  <a:cubicBezTo>
                    <a:pt x="9943" y="2010"/>
                    <a:pt x="11129" y="2485"/>
                    <a:pt x="11940" y="3439"/>
                  </a:cubicBezTo>
                  <a:cubicBezTo>
                    <a:pt x="13524" y="5308"/>
                    <a:pt x="12985" y="8380"/>
                    <a:pt x="10768" y="10248"/>
                  </a:cubicBezTo>
                  <a:cubicBezTo>
                    <a:pt x="9665" y="11178"/>
                    <a:pt x="8341" y="11646"/>
                    <a:pt x="7091" y="11646"/>
                  </a:cubicBezTo>
                  <a:cubicBezTo>
                    <a:pt x="5830" y="11646"/>
                    <a:pt x="4644" y="11171"/>
                    <a:pt x="3833" y="10216"/>
                  </a:cubicBezTo>
                  <a:cubicBezTo>
                    <a:pt x="2249" y="8348"/>
                    <a:pt x="2788" y="5276"/>
                    <a:pt x="5005" y="3408"/>
                  </a:cubicBezTo>
                  <a:cubicBezTo>
                    <a:pt x="6108" y="2477"/>
                    <a:pt x="7432" y="2010"/>
                    <a:pt x="8682" y="2010"/>
                  </a:cubicBezTo>
                  <a:close/>
                  <a:moveTo>
                    <a:pt x="8679" y="1"/>
                  </a:moveTo>
                  <a:cubicBezTo>
                    <a:pt x="6970" y="1"/>
                    <a:pt x="5187" y="619"/>
                    <a:pt x="3706" y="1856"/>
                  </a:cubicBezTo>
                  <a:cubicBezTo>
                    <a:pt x="634" y="4453"/>
                    <a:pt x="1" y="8791"/>
                    <a:pt x="2313" y="11515"/>
                  </a:cubicBezTo>
                  <a:cubicBezTo>
                    <a:pt x="3494" y="12942"/>
                    <a:pt x="5243" y="13655"/>
                    <a:pt x="7083" y="13655"/>
                  </a:cubicBezTo>
                  <a:cubicBezTo>
                    <a:pt x="8796" y="13655"/>
                    <a:pt x="10586" y="13037"/>
                    <a:pt x="12067" y="11800"/>
                  </a:cubicBezTo>
                  <a:cubicBezTo>
                    <a:pt x="15139" y="9203"/>
                    <a:pt x="15772" y="4864"/>
                    <a:pt x="13460" y="2141"/>
                  </a:cubicBezTo>
                  <a:cubicBezTo>
                    <a:pt x="12263" y="714"/>
                    <a:pt x="10514" y="1"/>
                    <a:pt x="867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23675" y="2861850"/>
              <a:ext cx="313550" cy="300975"/>
            </a:xfrm>
            <a:custGeom>
              <a:avLst/>
              <a:gdLst/>
              <a:ahLst/>
              <a:cxnLst/>
              <a:rect l="l" t="t" r="r" b="b"/>
              <a:pathLst>
                <a:path w="12542" h="12039" extrusionOk="0">
                  <a:moveTo>
                    <a:pt x="5445" y="1"/>
                  </a:moveTo>
                  <a:cubicBezTo>
                    <a:pt x="3737" y="1"/>
                    <a:pt x="1953" y="620"/>
                    <a:pt x="476" y="1868"/>
                  </a:cubicBezTo>
                  <a:cubicBezTo>
                    <a:pt x="64" y="2217"/>
                    <a:pt x="1" y="2850"/>
                    <a:pt x="349" y="3293"/>
                  </a:cubicBezTo>
                  <a:cubicBezTo>
                    <a:pt x="563" y="3525"/>
                    <a:pt x="857" y="3646"/>
                    <a:pt x="1146" y="3646"/>
                  </a:cubicBezTo>
                  <a:cubicBezTo>
                    <a:pt x="1371" y="3646"/>
                    <a:pt x="1594" y="3572"/>
                    <a:pt x="1774" y="3420"/>
                  </a:cubicBezTo>
                  <a:cubicBezTo>
                    <a:pt x="2894" y="2474"/>
                    <a:pt x="4217" y="2007"/>
                    <a:pt x="5464" y="2007"/>
                  </a:cubicBezTo>
                  <a:cubicBezTo>
                    <a:pt x="6721" y="2007"/>
                    <a:pt x="7899" y="2482"/>
                    <a:pt x="8710" y="3420"/>
                  </a:cubicBezTo>
                  <a:cubicBezTo>
                    <a:pt x="10293" y="5320"/>
                    <a:pt x="9787" y="8392"/>
                    <a:pt x="7538" y="10260"/>
                  </a:cubicBezTo>
                  <a:cubicBezTo>
                    <a:pt x="7126" y="10609"/>
                    <a:pt x="7063" y="11242"/>
                    <a:pt x="7411" y="11686"/>
                  </a:cubicBezTo>
                  <a:cubicBezTo>
                    <a:pt x="7625" y="11917"/>
                    <a:pt x="7919" y="12038"/>
                    <a:pt x="8208" y="12038"/>
                  </a:cubicBezTo>
                  <a:cubicBezTo>
                    <a:pt x="8434" y="12038"/>
                    <a:pt x="8656" y="11965"/>
                    <a:pt x="8837" y="11812"/>
                  </a:cubicBezTo>
                  <a:cubicBezTo>
                    <a:pt x="11908" y="9215"/>
                    <a:pt x="12542" y="4877"/>
                    <a:pt x="10230" y="2153"/>
                  </a:cubicBezTo>
                  <a:cubicBezTo>
                    <a:pt x="9046" y="723"/>
                    <a:pt x="7290" y="1"/>
                    <a:pt x="5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1154150" y="2575400"/>
              <a:ext cx="110850" cy="124525"/>
            </a:xfrm>
            <a:custGeom>
              <a:avLst/>
              <a:gdLst/>
              <a:ahLst/>
              <a:cxnLst/>
              <a:rect l="l" t="t" r="r" b="b"/>
              <a:pathLst>
                <a:path w="4434" h="4981" extrusionOk="0">
                  <a:moveTo>
                    <a:pt x="444" y="0"/>
                  </a:moveTo>
                  <a:cubicBezTo>
                    <a:pt x="352" y="0"/>
                    <a:pt x="261" y="32"/>
                    <a:pt x="190" y="89"/>
                  </a:cubicBezTo>
                  <a:cubicBezTo>
                    <a:pt x="32" y="247"/>
                    <a:pt x="0" y="500"/>
                    <a:pt x="158" y="659"/>
                  </a:cubicBezTo>
                  <a:lnTo>
                    <a:pt x="3674" y="4839"/>
                  </a:lnTo>
                  <a:cubicBezTo>
                    <a:pt x="3748" y="4931"/>
                    <a:pt x="3864" y="4980"/>
                    <a:pt x="3987" y="4980"/>
                  </a:cubicBezTo>
                  <a:cubicBezTo>
                    <a:pt x="4074" y="4980"/>
                    <a:pt x="4164" y="4955"/>
                    <a:pt x="4244" y="4902"/>
                  </a:cubicBezTo>
                  <a:cubicBezTo>
                    <a:pt x="4402" y="4744"/>
                    <a:pt x="4434" y="4491"/>
                    <a:pt x="4275" y="4332"/>
                  </a:cubicBezTo>
                  <a:lnTo>
                    <a:pt x="760" y="152"/>
                  </a:lnTo>
                  <a:cubicBezTo>
                    <a:pt x="673" y="47"/>
                    <a:pt x="557" y="0"/>
                    <a:pt x="44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1117725" y="2637950"/>
              <a:ext cx="79200" cy="87175"/>
            </a:xfrm>
            <a:custGeom>
              <a:avLst/>
              <a:gdLst/>
              <a:ahLst/>
              <a:cxnLst/>
              <a:rect l="l" t="t" r="r" b="b"/>
              <a:pathLst>
                <a:path w="3168" h="3487" extrusionOk="0">
                  <a:moveTo>
                    <a:pt x="468" y="0"/>
                  </a:moveTo>
                  <a:cubicBezTo>
                    <a:pt x="374" y="0"/>
                    <a:pt x="276" y="31"/>
                    <a:pt x="190" y="88"/>
                  </a:cubicBezTo>
                  <a:cubicBezTo>
                    <a:pt x="32" y="247"/>
                    <a:pt x="0" y="500"/>
                    <a:pt x="159" y="658"/>
                  </a:cubicBezTo>
                  <a:lnTo>
                    <a:pt x="2407" y="3350"/>
                  </a:lnTo>
                  <a:cubicBezTo>
                    <a:pt x="2477" y="3437"/>
                    <a:pt x="2585" y="3486"/>
                    <a:pt x="2699" y="3486"/>
                  </a:cubicBezTo>
                  <a:cubicBezTo>
                    <a:pt x="2793" y="3486"/>
                    <a:pt x="2892" y="3453"/>
                    <a:pt x="2977" y="3382"/>
                  </a:cubicBezTo>
                  <a:cubicBezTo>
                    <a:pt x="3136" y="3255"/>
                    <a:pt x="3167" y="3002"/>
                    <a:pt x="3009" y="2812"/>
                  </a:cubicBezTo>
                  <a:lnTo>
                    <a:pt x="760" y="152"/>
                  </a:lnTo>
                  <a:cubicBezTo>
                    <a:pt x="691" y="47"/>
                    <a:pt x="583" y="0"/>
                    <a:pt x="46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696525" y="2960425"/>
              <a:ext cx="110875" cy="124525"/>
            </a:xfrm>
            <a:custGeom>
              <a:avLst/>
              <a:gdLst/>
              <a:ahLst/>
              <a:cxnLst/>
              <a:rect l="l" t="t" r="r" b="b"/>
              <a:pathLst>
                <a:path w="4435" h="4981" extrusionOk="0">
                  <a:moveTo>
                    <a:pt x="448" y="0"/>
                  </a:moveTo>
                  <a:cubicBezTo>
                    <a:pt x="360" y="0"/>
                    <a:pt x="270" y="26"/>
                    <a:pt x="190" y="79"/>
                  </a:cubicBezTo>
                  <a:cubicBezTo>
                    <a:pt x="32" y="237"/>
                    <a:pt x="0" y="490"/>
                    <a:pt x="159" y="649"/>
                  </a:cubicBezTo>
                  <a:lnTo>
                    <a:pt x="3674" y="4829"/>
                  </a:lnTo>
                  <a:cubicBezTo>
                    <a:pt x="3761" y="4934"/>
                    <a:pt x="3877" y="4981"/>
                    <a:pt x="3990" y="4981"/>
                  </a:cubicBezTo>
                  <a:cubicBezTo>
                    <a:pt x="4083" y="4981"/>
                    <a:pt x="4173" y="4949"/>
                    <a:pt x="4244" y="4892"/>
                  </a:cubicBezTo>
                  <a:cubicBezTo>
                    <a:pt x="4402" y="4734"/>
                    <a:pt x="4434" y="4481"/>
                    <a:pt x="4276" y="4322"/>
                  </a:cubicBezTo>
                  <a:lnTo>
                    <a:pt x="760" y="142"/>
                  </a:lnTo>
                  <a:cubicBezTo>
                    <a:pt x="687" y="50"/>
                    <a:pt x="570" y="0"/>
                    <a:pt x="44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925325" y="2767775"/>
              <a:ext cx="110875" cy="124800"/>
            </a:xfrm>
            <a:custGeom>
              <a:avLst/>
              <a:gdLst/>
              <a:ahLst/>
              <a:cxnLst/>
              <a:rect l="l" t="t" r="r" b="b"/>
              <a:pathLst>
                <a:path w="4435" h="4992" extrusionOk="0">
                  <a:moveTo>
                    <a:pt x="468" y="1"/>
                  </a:moveTo>
                  <a:cubicBezTo>
                    <a:pt x="374" y="1"/>
                    <a:pt x="276" y="32"/>
                    <a:pt x="191" y="89"/>
                  </a:cubicBezTo>
                  <a:cubicBezTo>
                    <a:pt x="32" y="247"/>
                    <a:pt x="1" y="501"/>
                    <a:pt x="159" y="659"/>
                  </a:cubicBezTo>
                  <a:lnTo>
                    <a:pt x="3674" y="4839"/>
                  </a:lnTo>
                  <a:cubicBezTo>
                    <a:pt x="3744" y="4944"/>
                    <a:pt x="3852" y="4991"/>
                    <a:pt x="3967" y="4991"/>
                  </a:cubicBezTo>
                  <a:cubicBezTo>
                    <a:pt x="4061" y="4991"/>
                    <a:pt x="4159" y="4960"/>
                    <a:pt x="4244" y="4903"/>
                  </a:cubicBezTo>
                  <a:cubicBezTo>
                    <a:pt x="4403" y="4744"/>
                    <a:pt x="4434" y="4491"/>
                    <a:pt x="4276" y="4333"/>
                  </a:cubicBezTo>
                  <a:lnTo>
                    <a:pt x="761" y="152"/>
                  </a:lnTo>
                  <a:cubicBezTo>
                    <a:pt x="691" y="48"/>
                    <a:pt x="583" y="1"/>
                    <a:pt x="46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764600" y="2935225"/>
              <a:ext cx="79200" cy="87175"/>
            </a:xfrm>
            <a:custGeom>
              <a:avLst/>
              <a:gdLst/>
              <a:ahLst/>
              <a:cxnLst/>
              <a:rect l="l" t="t" r="r" b="b"/>
              <a:pathLst>
                <a:path w="3168" h="3487" extrusionOk="0">
                  <a:moveTo>
                    <a:pt x="445" y="1"/>
                  </a:moveTo>
                  <a:cubicBezTo>
                    <a:pt x="353" y="1"/>
                    <a:pt x="262" y="34"/>
                    <a:pt x="191" y="105"/>
                  </a:cubicBezTo>
                  <a:cubicBezTo>
                    <a:pt x="33" y="232"/>
                    <a:pt x="1" y="485"/>
                    <a:pt x="159" y="675"/>
                  </a:cubicBezTo>
                  <a:lnTo>
                    <a:pt x="2408" y="3335"/>
                  </a:lnTo>
                  <a:cubicBezTo>
                    <a:pt x="2478" y="3440"/>
                    <a:pt x="2586" y="3487"/>
                    <a:pt x="2700" y="3487"/>
                  </a:cubicBezTo>
                  <a:cubicBezTo>
                    <a:pt x="2794" y="3487"/>
                    <a:pt x="2892" y="3455"/>
                    <a:pt x="2978" y="3398"/>
                  </a:cubicBezTo>
                  <a:cubicBezTo>
                    <a:pt x="3136" y="3240"/>
                    <a:pt x="3168" y="2987"/>
                    <a:pt x="3009" y="2828"/>
                  </a:cubicBezTo>
                  <a:lnTo>
                    <a:pt x="761" y="137"/>
                  </a:lnTo>
                  <a:cubicBezTo>
                    <a:pt x="674" y="50"/>
                    <a:pt x="558" y="1"/>
                    <a:pt x="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991825" y="2744025"/>
              <a:ext cx="79200" cy="87175"/>
            </a:xfrm>
            <a:custGeom>
              <a:avLst/>
              <a:gdLst/>
              <a:ahLst/>
              <a:cxnLst/>
              <a:rect l="l" t="t" r="r" b="b"/>
              <a:pathLst>
                <a:path w="3168" h="3487" extrusionOk="0">
                  <a:moveTo>
                    <a:pt x="445" y="1"/>
                  </a:moveTo>
                  <a:cubicBezTo>
                    <a:pt x="353" y="1"/>
                    <a:pt x="262" y="32"/>
                    <a:pt x="191" y="89"/>
                  </a:cubicBezTo>
                  <a:cubicBezTo>
                    <a:pt x="33" y="247"/>
                    <a:pt x="1" y="501"/>
                    <a:pt x="128" y="659"/>
                  </a:cubicBezTo>
                  <a:lnTo>
                    <a:pt x="2408" y="3351"/>
                  </a:lnTo>
                  <a:cubicBezTo>
                    <a:pt x="2477" y="3438"/>
                    <a:pt x="2585" y="3487"/>
                    <a:pt x="2700" y="3487"/>
                  </a:cubicBezTo>
                  <a:cubicBezTo>
                    <a:pt x="2794" y="3487"/>
                    <a:pt x="2892" y="3454"/>
                    <a:pt x="2978" y="3383"/>
                  </a:cubicBezTo>
                  <a:cubicBezTo>
                    <a:pt x="3136" y="3256"/>
                    <a:pt x="3168" y="3003"/>
                    <a:pt x="3010" y="2813"/>
                  </a:cubicBezTo>
                  <a:lnTo>
                    <a:pt x="761" y="152"/>
                  </a:lnTo>
                  <a:cubicBezTo>
                    <a:pt x="674" y="48"/>
                    <a:pt x="558" y="1"/>
                    <a:pt x="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890500" y="2829150"/>
              <a:ext cx="79200" cy="87175"/>
            </a:xfrm>
            <a:custGeom>
              <a:avLst/>
              <a:gdLst/>
              <a:ahLst/>
              <a:cxnLst/>
              <a:rect l="l" t="t" r="r" b="b"/>
              <a:pathLst>
                <a:path w="3168" h="3487" extrusionOk="0">
                  <a:moveTo>
                    <a:pt x="468" y="0"/>
                  </a:moveTo>
                  <a:cubicBezTo>
                    <a:pt x="374" y="0"/>
                    <a:pt x="276" y="33"/>
                    <a:pt x="190" y="104"/>
                  </a:cubicBezTo>
                  <a:cubicBezTo>
                    <a:pt x="32" y="231"/>
                    <a:pt x="0" y="484"/>
                    <a:pt x="159" y="674"/>
                  </a:cubicBezTo>
                  <a:lnTo>
                    <a:pt x="2407" y="3334"/>
                  </a:lnTo>
                  <a:cubicBezTo>
                    <a:pt x="2494" y="3439"/>
                    <a:pt x="2610" y="3486"/>
                    <a:pt x="2723" y="3486"/>
                  </a:cubicBezTo>
                  <a:cubicBezTo>
                    <a:pt x="2816" y="3486"/>
                    <a:pt x="2906" y="3455"/>
                    <a:pt x="2977" y="3398"/>
                  </a:cubicBezTo>
                  <a:cubicBezTo>
                    <a:pt x="3136" y="3239"/>
                    <a:pt x="3167" y="2986"/>
                    <a:pt x="3009" y="2828"/>
                  </a:cubicBezTo>
                  <a:lnTo>
                    <a:pt x="760" y="136"/>
                  </a:lnTo>
                  <a:cubicBezTo>
                    <a:pt x="691" y="49"/>
                    <a:pt x="583" y="0"/>
                    <a:pt x="46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61400" y="3680475"/>
              <a:ext cx="334925" cy="334925"/>
            </a:xfrm>
            <a:custGeom>
              <a:avLst/>
              <a:gdLst/>
              <a:ahLst/>
              <a:cxnLst/>
              <a:rect l="l" t="t" r="r" b="b"/>
              <a:pathLst>
                <a:path w="13397" h="13397" extrusionOk="0">
                  <a:moveTo>
                    <a:pt x="4973" y="0"/>
                  </a:moveTo>
                  <a:cubicBezTo>
                    <a:pt x="4625" y="0"/>
                    <a:pt x="4340" y="285"/>
                    <a:pt x="4340" y="602"/>
                  </a:cubicBezTo>
                  <a:lnTo>
                    <a:pt x="4340" y="3737"/>
                  </a:lnTo>
                  <a:cubicBezTo>
                    <a:pt x="4340" y="4054"/>
                    <a:pt x="4086" y="4339"/>
                    <a:pt x="3738" y="4339"/>
                  </a:cubicBezTo>
                  <a:lnTo>
                    <a:pt x="634" y="4339"/>
                  </a:lnTo>
                  <a:cubicBezTo>
                    <a:pt x="286" y="4339"/>
                    <a:pt x="1" y="4624"/>
                    <a:pt x="1" y="4941"/>
                  </a:cubicBezTo>
                  <a:lnTo>
                    <a:pt x="1" y="8424"/>
                  </a:lnTo>
                  <a:cubicBezTo>
                    <a:pt x="1" y="8773"/>
                    <a:pt x="286" y="9058"/>
                    <a:pt x="634" y="9058"/>
                  </a:cubicBezTo>
                  <a:lnTo>
                    <a:pt x="3738" y="9058"/>
                  </a:lnTo>
                  <a:cubicBezTo>
                    <a:pt x="4086" y="9058"/>
                    <a:pt x="4340" y="9311"/>
                    <a:pt x="4340" y="9659"/>
                  </a:cubicBezTo>
                  <a:lnTo>
                    <a:pt x="4340" y="12763"/>
                  </a:lnTo>
                  <a:cubicBezTo>
                    <a:pt x="4340" y="13111"/>
                    <a:pt x="4625" y="13396"/>
                    <a:pt x="4973" y="13396"/>
                  </a:cubicBezTo>
                  <a:lnTo>
                    <a:pt x="8457" y="13396"/>
                  </a:lnTo>
                  <a:cubicBezTo>
                    <a:pt x="8773" y="13396"/>
                    <a:pt x="9058" y="13111"/>
                    <a:pt x="9058" y="12763"/>
                  </a:cubicBezTo>
                  <a:lnTo>
                    <a:pt x="9058" y="9659"/>
                  </a:lnTo>
                  <a:cubicBezTo>
                    <a:pt x="9058" y="9311"/>
                    <a:pt x="9343" y="9058"/>
                    <a:pt x="9660" y="9058"/>
                  </a:cubicBezTo>
                  <a:lnTo>
                    <a:pt x="12795" y="9058"/>
                  </a:lnTo>
                  <a:cubicBezTo>
                    <a:pt x="13144" y="9058"/>
                    <a:pt x="13397" y="8773"/>
                    <a:pt x="13397" y="8424"/>
                  </a:cubicBezTo>
                  <a:lnTo>
                    <a:pt x="13397" y="4941"/>
                  </a:lnTo>
                  <a:cubicBezTo>
                    <a:pt x="13397" y="4624"/>
                    <a:pt x="13144" y="4339"/>
                    <a:pt x="12795" y="4339"/>
                  </a:cubicBezTo>
                  <a:lnTo>
                    <a:pt x="9660" y="4339"/>
                  </a:lnTo>
                  <a:cubicBezTo>
                    <a:pt x="9343" y="4339"/>
                    <a:pt x="9058" y="4054"/>
                    <a:pt x="9058" y="3737"/>
                  </a:cubicBezTo>
                  <a:lnTo>
                    <a:pt x="9058" y="602"/>
                  </a:lnTo>
                  <a:cubicBezTo>
                    <a:pt x="9058" y="285"/>
                    <a:pt x="8773" y="0"/>
                    <a:pt x="845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1415400" y="2659150"/>
              <a:ext cx="343650" cy="342850"/>
            </a:xfrm>
            <a:custGeom>
              <a:avLst/>
              <a:gdLst/>
              <a:ahLst/>
              <a:cxnLst/>
              <a:rect l="l" t="t" r="r" b="b"/>
              <a:pathLst>
                <a:path w="13746" h="13714" extrusionOk="0">
                  <a:moveTo>
                    <a:pt x="5100" y="0"/>
                  </a:moveTo>
                  <a:cubicBezTo>
                    <a:pt x="4751" y="0"/>
                    <a:pt x="4466" y="285"/>
                    <a:pt x="4466" y="634"/>
                  </a:cubicBezTo>
                  <a:lnTo>
                    <a:pt x="4466" y="3832"/>
                  </a:lnTo>
                  <a:cubicBezTo>
                    <a:pt x="4466" y="4181"/>
                    <a:pt x="4181" y="4434"/>
                    <a:pt x="3833" y="4434"/>
                  </a:cubicBezTo>
                  <a:lnTo>
                    <a:pt x="634" y="4434"/>
                  </a:lnTo>
                  <a:cubicBezTo>
                    <a:pt x="286" y="4434"/>
                    <a:pt x="1" y="4719"/>
                    <a:pt x="1" y="5067"/>
                  </a:cubicBezTo>
                  <a:lnTo>
                    <a:pt x="1" y="8646"/>
                  </a:lnTo>
                  <a:cubicBezTo>
                    <a:pt x="1" y="8994"/>
                    <a:pt x="286" y="9279"/>
                    <a:pt x="634" y="9279"/>
                  </a:cubicBezTo>
                  <a:lnTo>
                    <a:pt x="3833" y="9279"/>
                  </a:lnTo>
                  <a:cubicBezTo>
                    <a:pt x="4181" y="9279"/>
                    <a:pt x="4466" y="9564"/>
                    <a:pt x="4466" y="9913"/>
                  </a:cubicBezTo>
                  <a:lnTo>
                    <a:pt x="4466" y="13080"/>
                  </a:lnTo>
                  <a:cubicBezTo>
                    <a:pt x="4466" y="13428"/>
                    <a:pt x="4751" y="13713"/>
                    <a:pt x="5100" y="13713"/>
                  </a:cubicBezTo>
                  <a:lnTo>
                    <a:pt x="8647" y="13713"/>
                  </a:lnTo>
                  <a:cubicBezTo>
                    <a:pt x="8995" y="13713"/>
                    <a:pt x="9280" y="13428"/>
                    <a:pt x="9280" y="13080"/>
                  </a:cubicBezTo>
                  <a:lnTo>
                    <a:pt x="9280" y="9913"/>
                  </a:lnTo>
                  <a:cubicBezTo>
                    <a:pt x="9280" y="9564"/>
                    <a:pt x="9565" y="9279"/>
                    <a:pt x="9913" y="9279"/>
                  </a:cubicBezTo>
                  <a:lnTo>
                    <a:pt x="13112" y="9279"/>
                  </a:lnTo>
                  <a:cubicBezTo>
                    <a:pt x="13460" y="9279"/>
                    <a:pt x="13745" y="8994"/>
                    <a:pt x="13745" y="8646"/>
                  </a:cubicBezTo>
                  <a:lnTo>
                    <a:pt x="13745" y="5067"/>
                  </a:lnTo>
                  <a:cubicBezTo>
                    <a:pt x="13714" y="4719"/>
                    <a:pt x="13460" y="4434"/>
                    <a:pt x="13112" y="4434"/>
                  </a:cubicBezTo>
                  <a:lnTo>
                    <a:pt x="9913" y="4434"/>
                  </a:lnTo>
                  <a:cubicBezTo>
                    <a:pt x="9565" y="4434"/>
                    <a:pt x="9280" y="4181"/>
                    <a:pt x="9280" y="3832"/>
                  </a:cubicBezTo>
                  <a:lnTo>
                    <a:pt x="9280" y="634"/>
                  </a:lnTo>
                  <a:cubicBezTo>
                    <a:pt x="9280" y="285"/>
                    <a:pt x="8995" y="0"/>
                    <a:pt x="864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86800" y="3473050"/>
              <a:ext cx="7950" cy="19025"/>
            </a:xfrm>
            <a:custGeom>
              <a:avLst/>
              <a:gdLst/>
              <a:ahLst/>
              <a:cxnLst/>
              <a:rect l="l" t="t" r="r" b="b"/>
              <a:pathLst>
                <a:path w="318" h="761" extrusionOk="0">
                  <a:moveTo>
                    <a:pt x="318" y="760"/>
                  </a:moveTo>
                  <a:cubicBezTo>
                    <a:pt x="191" y="507"/>
                    <a:pt x="64" y="253"/>
                    <a:pt x="1" y="0"/>
                  </a:cubicBezTo>
                  <a:cubicBezTo>
                    <a:pt x="64" y="253"/>
                    <a:pt x="191" y="507"/>
                    <a:pt x="318" y="76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386800" y="3245025"/>
              <a:ext cx="194000" cy="246450"/>
            </a:xfrm>
            <a:custGeom>
              <a:avLst/>
              <a:gdLst/>
              <a:ahLst/>
              <a:cxnLst/>
              <a:rect l="l" t="t" r="r" b="b"/>
              <a:pathLst>
                <a:path w="7760" h="9858" extrusionOk="0">
                  <a:moveTo>
                    <a:pt x="6715" y="0"/>
                  </a:moveTo>
                  <a:lnTo>
                    <a:pt x="3801" y="2882"/>
                  </a:lnTo>
                  <a:lnTo>
                    <a:pt x="3809" y="2890"/>
                  </a:lnTo>
                  <a:lnTo>
                    <a:pt x="6715" y="0"/>
                  </a:lnTo>
                  <a:close/>
                  <a:moveTo>
                    <a:pt x="3809" y="2890"/>
                  </a:moveTo>
                  <a:lnTo>
                    <a:pt x="888" y="5796"/>
                  </a:lnTo>
                  <a:cubicBezTo>
                    <a:pt x="444" y="6239"/>
                    <a:pt x="159" y="6778"/>
                    <a:pt x="1" y="7316"/>
                  </a:cubicBezTo>
                  <a:cubicBezTo>
                    <a:pt x="159" y="7886"/>
                    <a:pt x="444" y="8393"/>
                    <a:pt x="888" y="8836"/>
                  </a:cubicBezTo>
                  <a:cubicBezTo>
                    <a:pt x="1553" y="9517"/>
                    <a:pt x="2431" y="9857"/>
                    <a:pt x="3310" y="9857"/>
                  </a:cubicBezTo>
                  <a:cubicBezTo>
                    <a:pt x="4189" y="9857"/>
                    <a:pt x="5068" y="9517"/>
                    <a:pt x="5733" y="8836"/>
                  </a:cubicBezTo>
                  <a:lnTo>
                    <a:pt x="7760" y="6841"/>
                  </a:lnTo>
                  <a:lnTo>
                    <a:pt x="3809" y="289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96300" y="3494425"/>
              <a:ext cx="4000" cy="6350"/>
            </a:xfrm>
            <a:custGeom>
              <a:avLst/>
              <a:gdLst/>
              <a:ahLst/>
              <a:cxnLst/>
              <a:rect l="l" t="t" r="r" b="b"/>
              <a:pathLst>
                <a:path w="160" h="254" extrusionOk="0">
                  <a:moveTo>
                    <a:pt x="159" y="253"/>
                  </a:moveTo>
                  <a:cubicBezTo>
                    <a:pt x="96" y="158"/>
                    <a:pt x="33" y="95"/>
                    <a:pt x="1" y="0"/>
                  </a:cubicBezTo>
                  <a:cubicBezTo>
                    <a:pt x="33" y="95"/>
                    <a:pt x="96" y="158"/>
                    <a:pt x="159" y="253"/>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401850" y="3503125"/>
              <a:ext cx="7150" cy="7950"/>
            </a:xfrm>
            <a:custGeom>
              <a:avLst/>
              <a:gdLst/>
              <a:ahLst/>
              <a:cxnLst/>
              <a:rect l="l" t="t" r="r" b="b"/>
              <a:pathLst>
                <a:path w="286" h="318" extrusionOk="0">
                  <a:moveTo>
                    <a:pt x="286" y="317"/>
                  </a:moveTo>
                  <a:cubicBezTo>
                    <a:pt x="191" y="222"/>
                    <a:pt x="96" y="127"/>
                    <a:pt x="1" y="0"/>
                  </a:cubicBezTo>
                  <a:cubicBezTo>
                    <a:pt x="96" y="127"/>
                    <a:pt x="191" y="222"/>
                    <a:pt x="286" y="317"/>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3385225" y="3427900"/>
              <a:ext cx="1600" cy="10325"/>
            </a:xfrm>
            <a:custGeom>
              <a:avLst/>
              <a:gdLst/>
              <a:ahLst/>
              <a:cxnLst/>
              <a:rect l="l" t="t" r="r" b="b"/>
              <a:pathLst>
                <a:path w="64" h="413" extrusionOk="0">
                  <a:moveTo>
                    <a:pt x="1" y="413"/>
                  </a:moveTo>
                  <a:cubicBezTo>
                    <a:pt x="1" y="286"/>
                    <a:pt x="32" y="159"/>
                    <a:pt x="64" y="1"/>
                  </a:cubicBezTo>
                  <a:cubicBezTo>
                    <a:pt x="32" y="159"/>
                    <a:pt x="1" y="286"/>
                    <a:pt x="1" y="413"/>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384425" y="3461950"/>
              <a:ext cx="2400" cy="8750"/>
            </a:xfrm>
            <a:custGeom>
              <a:avLst/>
              <a:gdLst/>
              <a:ahLst/>
              <a:cxnLst/>
              <a:rect l="l" t="t" r="r" b="b"/>
              <a:pathLst>
                <a:path w="96" h="350" extrusionOk="0">
                  <a:moveTo>
                    <a:pt x="96" y="349"/>
                  </a:moveTo>
                  <a:cubicBezTo>
                    <a:pt x="64" y="222"/>
                    <a:pt x="33" y="127"/>
                    <a:pt x="1" y="1"/>
                  </a:cubicBezTo>
                  <a:cubicBezTo>
                    <a:pt x="33" y="127"/>
                    <a:pt x="64" y="222"/>
                    <a:pt x="96" y="34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383650" y="3439000"/>
              <a:ext cx="800" cy="21400"/>
            </a:xfrm>
            <a:custGeom>
              <a:avLst/>
              <a:gdLst/>
              <a:ahLst/>
              <a:cxnLst/>
              <a:rect l="l" t="t" r="r" b="b"/>
              <a:pathLst>
                <a:path w="32" h="856" extrusionOk="0">
                  <a:moveTo>
                    <a:pt x="32" y="0"/>
                  </a:moveTo>
                  <a:cubicBezTo>
                    <a:pt x="0" y="285"/>
                    <a:pt x="0" y="570"/>
                    <a:pt x="32" y="855"/>
                  </a:cubicBezTo>
                  <a:cubicBezTo>
                    <a:pt x="0" y="570"/>
                    <a:pt x="0" y="285"/>
                    <a:pt x="32"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602950" y="3366150"/>
              <a:ext cx="72875" cy="72875"/>
            </a:xfrm>
            <a:custGeom>
              <a:avLst/>
              <a:gdLst/>
              <a:ahLst/>
              <a:cxnLst/>
              <a:rect l="l" t="t" r="r" b="b"/>
              <a:pathLst>
                <a:path w="2915" h="2915" extrusionOk="0">
                  <a:moveTo>
                    <a:pt x="1" y="2914"/>
                  </a:moveTo>
                  <a:lnTo>
                    <a:pt x="2914" y="1"/>
                  </a:ln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97950" y="3316275"/>
              <a:ext cx="2400" cy="9525"/>
            </a:xfrm>
            <a:custGeom>
              <a:avLst/>
              <a:gdLst/>
              <a:ahLst/>
              <a:cxnLst/>
              <a:rect l="l" t="t" r="r" b="b"/>
              <a:pathLst>
                <a:path w="96" h="381" extrusionOk="0">
                  <a:moveTo>
                    <a:pt x="96" y="1"/>
                  </a:moveTo>
                  <a:cubicBezTo>
                    <a:pt x="64" y="127"/>
                    <a:pt x="33" y="254"/>
                    <a:pt x="1" y="381"/>
                  </a:cubicBezTo>
                  <a:cubicBezTo>
                    <a:pt x="33" y="254"/>
                    <a:pt x="64" y="127"/>
                    <a:pt x="96"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3690050" y="3327350"/>
              <a:ext cx="7925" cy="19050"/>
            </a:xfrm>
            <a:custGeom>
              <a:avLst/>
              <a:gdLst/>
              <a:ahLst/>
              <a:cxnLst/>
              <a:rect l="l" t="t" r="r" b="b"/>
              <a:pathLst>
                <a:path w="317" h="762" extrusionOk="0">
                  <a:moveTo>
                    <a:pt x="317" y="1"/>
                  </a:moveTo>
                  <a:cubicBezTo>
                    <a:pt x="253" y="286"/>
                    <a:pt x="127" y="539"/>
                    <a:pt x="0" y="761"/>
                  </a:cubicBezTo>
                  <a:cubicBezTo>
                    <a:pt x="127" y="539"/>
                    <a:pt x="253" y="286"/>
                    <a:pt x="317"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3697950" y="3283025"/>
              <a:ext cx="1625" cy="10325"/>
            </a:xfrm>
            <a:custGeom>
              <a:avLst/>
              <a:gdLst/>
              <a:ahLst/>
              <a:cxnLst/>
              <a:rect l="l" t="t" r="r" b="b"/>
              <a:pathLst>
                <a:path w="65" h="413" extrusionOk="0">
                  <a:moveTo>
                    <a:pt x="1" y="1"/>
                  </a:moveTo>
                  <a:cubicBezTo>
                    <a:pt x="33" y="127"/>
                    <a:pt x="64" y="254"/>
                    <a:pt x="64" y="412"/>
                  </a:cubicBezTo>
                  <a:cubicBezTo>
                    <a:pt x="64" y="254"/>
                    <a:pt x="33" y="127"/>
                    <a:pt x="1"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3481825" y="3219500"/>
              <a:ext cx="216150" cy="196550"/>
            </a:xfrm>
            <a:custGeom>
              <a:avLst/>
              <a:gdLst/>
              <a:ahLst/>
              <a:cxnLst/>
              <a:rect l="l" t="t" r="r" b="b"/>
              <a:pathLst>
                <a:path w="8646" h="7862" extrusionOk="0">
                  <a:moveTo>
                    <a:pt x="5336" y="0"/>
                  </a:moveTo>
                  <a:cubicBezTo>
                    <a:pt x="4458" y="0"/>
                    <a:pt x="3579" y="341"/>
                    <a:pt x="2914" y="1021"/>
                  </a:cubicBezTo>
                  <a:lnTo>
                    <a:pt x="0" y="3903"/>
                  </a:lnTo>
                  <a:lnTo>
                    <a:pt x="3959" y="7862"/>
                  </a:lnTo>
                  <a:lnTo>
                    <a:pt x="7759" y="4062"/>
                  </a:lnTo>
                  <a:cubicBezTo>
                    <a:pt x="8202" y="3618"/>
                    <a:pt x="8487" y="3080"/>
                    <a:pt x="8646" y="2542"/>
                  </a:cubicBezTo>
                  <a:cubicBezTo>
                    <a:pt x="8487" y="1971"/>
                    <a:pt x="8202" y="1433"/>
                    <a:pt x="7759" y="1021"/>
                  </a:cubicBezTo>
                  <a:cubicBezTo>
                    <a:pt x="7094" y="341"/>
                    <a:pt x="6215" y="0"/>
                    <a:pt x="53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699550" y="3294100"/>
              <a:ext cx="1600" cy="21400"/>
            </a:xfrm>
            <a:custGeom>
              <a:avLst/>
              <a:gdLst/>
              <a:ahLst/>
              <a:cxnLst/>
              <a:rect l="l" t="t" r="r" b="b"/>
              <a:pathLst>
                <a:path w="64" h="856" extrusionOk="0">
                  <a:moveTo>
                    <a:pt x="32" y="856"/>
                  </a:moveTo>
                  <a:cubicBezTo>
                    <a:pt x="64" y="571"/>
                    <a:pt x="64" y="286"/>
                    <a:pt x="0" y="1"/>
                  </a:cubicBezTo>
                  <a:cubicBezTo>
                    <a:pt x="64" y="286"/>
                    <a:pt x="64" y="571"/>
                    <a:pt x="32" y="856"/>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684500" y="3348750"/>
              <a:ext cx="3975" cy="7150"/>
            </a:xfrm>
            <a:custGeom>
              <a:avLst/>
              <a:gdLst/>
              <a:ahLst/>
              <a:cxnLst/>
              <a:rect l="l" t="t" r="r" b="b"/>
              <a:pathLst>
                <a:path w="159" h="286" extrusionOk="0">
                  <a:moveTo>
                    <a:pt x="159" y="0"/>
                  </a:moveTo>
                  <a:cubicBezTo>
                    <a:pt x="127" y="95"/>
                    <a:pt x="64" y="190"/>
                    <a:pt x="0" y="285"/>
                  </a:cubicBezTo>
                  <a:cubicBezTo>
                    <a:pt x="64" y="190"/>
                    <a:pt x="127" y="95"/>
                    <a:pt x="159" y="0"/>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3675800" y="3358250"/>
              <a:ext cx="7150" cy="7925"/>
            </a:xfrm>
            <a:custGeom>
              <a:avLst/>
              <a:gdLst/>
              <a:ahLst/>
              <a:cxnLst/>
              <a:rect l="l" t="t" r="r" b="b"/>
              <a:pathLst>
                <a:path w="286" h="317" extrusionOk="0">
                  <a:moveTo>
                    <a:pt x="0" y="317"/>
                  </a:moveTo>
                  <a:cubicBezTo>
                    <a:pt x="95" y="222"/>
                    <a:pt x="190" y="95"/>
                    <a:pt x="285" y="0"/>
                  </a:cubicBezTo>
                  <a:cubicBezTo>
                    <a:pt x="190" y="95"/>
                    <a:pt x="95" y="222"/>
                    <a:pt x="0" y="317"/>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3386800" y="3470675"/>
              <a:ext cx="25" cy="2400"/>
            </a:xfrm>
            <a:custGeom>
              <a:avLst/>
              <a:gdLst/>
              <a:ahLst/>
              <a:cxnLst/>
              <a:rect l="l" t="t" r="r" b="b"/>
              <a:pathLst>
                <a:path w="1" h="96" extrusionOk="0">
                  <a:moveTo>
                    <a:pt x="1" y="95"/>
                  </a:moveTo>
                  <a:cubicBezTo>
                    <a:pt x="1" y="63"/>
                    <a:pt x="1" y="32"/>
                    <a:pt x="1" y="0"/>
                  </a:cubicBezTo>
                  <a:cubicBezTo>
                    <a:pt x="1" y="32"/>
                    <a:pt x="1" y="63"/>
                    <a:pt x="1"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3408975" y="3511050"/>
              <a:ext cx="25" cy="25"/>
            </a:xfrm>
            <a:custGeom>
              <a:avLst/>
              <a:gdLst/>
              <a:ahLst/>
              <a:cxnLst/>
              <a:rect l="l" t="t" r="r" b="b"/>
              <a:pathLst>
                <a:path w="1" h="1" extrusionOk="0">
                  <a:moveTo>
                    <a:pt x="1" y="0"/>
                  </a:moveTo>
                  <a:lnTo>
                    <a:pt x="1" y="0"/>
                  </a:lnTo>
                  <a:lnTo>
                    <a:pt x="1"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3400275" y="3500750"/>
              <a:ext cx="1600" cy="2400"/>
            </a:xfrm>
            <a:custGeom>
              <a:avLst/>
              <a:gdLst/>
              <a:ahLst/>
              <a:cxnLst/>
              <a:rect l="l" t="t" r="r" b="b"/>
              <a:pathLst>
                <a:path w="64" h="96" extrusionOk="0">
                  <a:moveTo>
                    <a:pt x="64" y="95"/>
                  </a:moveTo>
                  <a:lnTo>
                    <a:pt x="0"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384425" y="3460375"/>
              <a:ext cx="25" cy="1600"/>
            </a:xfrm>
            <a:custGeom>
              <a:avLst/>
              <a:gdLst/>
              <a:ahLst/>
              <a:cxnLst/>
              <a:rect l="l" t="t" r="r" b="b"/>
              <a:pathLst>
                <a:path w="1" h="64" extrusionOk="0">
                  <a:moveTo>
                    <a:pt x="1" y="64"/>
                  </a:moveTo>
                  <a:cubicBezTo>
                    <a:pt x="1" y="32"/>
                    <a:pt x="1" y="32"/>
                    <a:pt x="1" y="0"/>
                  </a:cubicBezTo>
                  <a:cubicBezTo>
                    <a:pt x="1" y="32"/>
                    <a:pt x="1" y="32"/>
                    <a:pt x="1" y="64"/>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394725" y="3492050"/>
              <a:ext cx="1600" cy="2400"/>
            </a:xfrm>
            <a:custGeom>
              <a:avLst/>
              <a:gdLst/>
              <a:ahLst/>
              <a:cxnLst/>
              <a:rect l="l" t="t" r="r" b="b"/>
              <a:pathLst>
                <a:path w="64" h="96" extrusionOk="0">
                  <a:moveTo>
                    <a:pt x="64" y="95"/>
                  </a:moveTo>
                  <a:cubicBezTo>
                    <a:pt x="32" y="63"/>
                    <a:pt x="1" y="32"/>
                    <a:pt x="1" y="0"/>
                  </a:cubicBezTo>
                  <a:cubicBezTo>
                    <a:pt x="1" y="32"/>
                    <a:pt x="32" y="63"/>
                    <a:pt x="64"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697950" y="3325775"/>
              <a:ext cx="25" cy="1600"/>
            </a:xfrm>
            <a:custGeom>
              <a:avLst/>
              <a:gdLst/>
              <a:ahLst/>
              <a:cxnLst/>
              <a:rect l="l" t="t" r="r" b="b"/>
              <a:pathLst>
                <a:path w="1" h="64" extrusionOk="0">
                  <a:moveTo>
                    <a:pt x="1" y="1"/>
                  </a:moveTo>
                  <a:cubicBezTo>
                    <a:pt x="1" y="1"/>
                    <a:pt x="1" y="32"/>
                    <a:pt x="1" y="64"/>
                  </a:cubicBezTo>
                  <a:cubicBezTo>
                    <a:pt x="1" y="32"/>
                    <a:pt x="1" y="32"/>
                    <a:pt x="1"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3688450" y="3346375"/>
              <a:ext cx="1625" cy="2400"/>
            </a:xfrm>
            <a:custGeom>
              <a:avLst/>
              <a:gdLst/>
              <a:ahLst/>
              <a:cxnLst/>
              <a:rect l="l" t="t" r="r" b="b"/>
              <a:pathLst>
                <a:path w="65" h="96" extrusionOk="0">
                  <a:moveTo>
                    <a:pt x="64" y="0"/>
                  </a:moveTo>
                  <a:cubicBezTo>
                    <a:pt x="64" y="32"/>
                    <a:pt x="32" y="63"/>
                    <a:pt x="1" y="95"/>
                  </a:cubicBezTo>
                  <a:cubicBezTo>
                    <a:pt x="32" y="63"/>
                    <a:pt x="64" y="32"/>
                    <a:pt x="64"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3682925" y="3355875"/>
              <a:ext cx="1600" cy="2400"/>
            </a:xfrm>
            <a:custGeom>
              <a:avLst/>
              <a:gdLst/>
              <a:ahLst/>
              <a:cxnLst/>
              <a:rect l="l" t="t" r="r" b="b"/>
              <a:pathLst>
                <a:path w="64" h="96" extrusionOk="0">
                  <a:moveTo>
                    <a:pt x="63" y="0"/>
                  </a:moveTo>
                  <a:lnTo>
                    <a:pt x="63" y="0"/>
                  </a:lnTo>
                  <a:cubicBezTo>
                    <a:pt x="32" y="32"/>
                    <a:pt x="0" y="63"/>
                    <a:pt x="0" y="95"/>
                  </a:cubicBezTo>
                  <a:lnTo>
                    <a:pt x="63"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699550" y="3315475"/>
              <a:ext cx="800" cy="825"/>
            </a:xfrm>
            <a:custGeom>
              <a:avLst/>
              <a:gdLst/>
              <a:ahLst/>
              <a:cxnLst/>
              <a:rect l="l" t="t" r="r" b="b"/>
              <a:pathLst>
                <a:path w="32" h="33" extrusionOk="0">
                  <a:moveTo>
                    <a:pt x="32" y="1"/>
                  </a:moveTo>
                  <a:cubicBezTo>
                    <a:pt x="32" y="1"/>
                    <a:pt x="32" y="33"/>
                    <a:pt x="0" y="33"/>
                  </a:cubicBezTo>
                  <a:cubicBezTo>
                    <a:pt x="32" y="33"/>
                    <a:pt x="32" y="1"/>
                    <a:pt x="32"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697950" y="3283025"/>
              <a:ext cx="25" cy="25"/>
            </a:xfrm>
            <a:custGeom>
              <a:avLst/>
              <a:gdLst/>
              <a:ahLst/>
              <a:cxnLst/>
              <a:rect l="l" t="t" r="r" b="b"/>
              <a:pathLst>
                <a:path w="1" h="1" extrusionOk="0">
                  <a:moveTo>
                    <a:pt x="1" y="1"/>
                  </a:move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3386800" y="3427900"/>
              <a:ext cx="25" cy="25"/>
            </a:xfrm>
            <a:custGeom>
              <a:avLst/>
              <a:gdLst/>
              <a:ahLst/>
              <a:cxnLst/>
              <a:rect l="l" t="t" r="r" b="b"/>
              <a:pathLst>
                <a:path w="1" h="1" extrusionOk="0">
                  <a:moveTo>
                    <a:pt x="1" y="1"/>
                  </a:moveTo>
                  <a:lnTo>
                    <a:pt x="1"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3699550" y="3293325"/>
              <a:ext cx="25" cy="800"/>
            </a:xfrm>
            <a:custGeom>
              <a:avLst/>
              <a:gdLst/>
              <a:ahLst/>
              <a:cxnLst/>
              <a:rect l="l" t="t" r="r" b="b"/>
              <a:pathLst>
                <a:path w="1" h="32" extrusionOk="0">
                  <a:moveTo>
                    <a:pt x="0" y="0"/>
                  </a:moveTo>
                  <a:cubicBezTo>
                    <a:pt x="0" y="0"/>
                    <a:pt x="0" y="32"/>
                    <a:pt x="0" y="32"/>
                  </a:cubicBezTo>
                  <a:cubicBezTo>
                    <a:pt x="0" y="32"/>
                    <a:pt x="0" y="0"/>
                    <a:pt x="0"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3384425" y="3438200"/>
              <a:ext cx="25" cy="825"/>
            </a:xfrm>
            <a:custGeom>
              <a:avLst/>
              <a:gdLst/>
              <a:ahLst/>
              <a:cxnLst/>
              <a:rect l="l" t="t" r="r" b="b"/>
              <a:pathLst>
                <a:path w="1" h="33" extrusionOk="0">
                  <a:moveTo>
                    <a:pt x="1" y="32"/>
                  </a:moveTo>
                  <a:cubicBezTo>
                    <a:pt x="1" y="32"/>
                    <a:pt x="1" y="32"/>
                    <a:pt x="1" y="1"/>
                  </a:cubicBezTo>
                  <a:cubicBezTo>
                    <a:pt x="1" y="32"/>
                    <a:pt x="1" y="32"/>
                    <a:pt x="1" y="32"/>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383650" y="3416025"/>
              <a:ext cx="219325" cy="119975"/>
            </a:xfrm>
            <a:custGeom>
              <a:avLst/>
              <a:gdLst/>
              <a:ahLst/>
              <a:cxnLst/>
              <a:rect l="l" t="t" r="r" b="b"/>
              <a:pathLst>
                <a:path w="8773" h="4799" extrusionOk="0">
                  <a:moveTo>
                    <a:pt x="7886" y="1"/>
                  </a:moveTo>
                  <a:lnTo>
                    <a:pt x="5859" y="1996"/>
                  </a:lnTo>
                  <a:cubicBezTo>
                    <a:pt x="5194" y="2677"/>
                    <a:pt x="4315" y="3017"/>
                    <a:pt x="3436" y="3017"/>
                  </a:cubicBezTo>
                  <a:cubicBezTo>
                    <a:pt x="2557" y="3017"/>
                    <a:pt x="1679" y="2677"/>
                    <a:pt x="1014" y="1996"/>
                  </a:cubicBezTo>
                  <a:cubicBezTo>
                    <a:pt x="570" y="1553"/>
                    <a:pt x="285" y="1046"/>
                    <a:pt x="127" y="476"/>
                  </a:cubicBezTo>
                  <a:cubicBezTo>
                    <a:pt x="95" y="603"/>
                    <a:pt x="64" y="761"/>
                    <a:pt x="64" y="888"/>
                  </a:cubicBezTo>
                  <a:cubicBezTo>
                    <a:pt x="64" y="919"/>
                    <a:pt x="32" y="919"/>
                    <a:pt x="32" y="919"/>
                  </a:cubicBezTo>
                  <a:cubicBezTo>
                    <a:pt x="0" y="1204"/>
                    <a:pt x="0" y="1489"/>
                    <a:pt x="32" y="1774"/>
                  </a:cubicBezTo>
                  <a:cubicBezTo>
                    <a:pt x="32" y="1806"/>
                    <a:pt x="32" y="1806"/>
                    <a:pt x="32" y="1838"/>
                  </a:cubicBezTo>
                  <a:cubicBezTo>
                    <a:pt x="64" y="1964"/>
                    <a:pt x="95" y="2059"/>
                    <a:pt x="127" y="2186"/>
                  </a:cubicBezTo>
                  <a:cubicBezTo>
                    <a:pt x="127" y="2218"/>
                    <a:pt x="127" y="2249"/>
                    <a:pt x="127" y="2281"/>
                  </a:cubicBezTo>
                  <a:cubicBezTo>
                    <a:pt x="190" y="2534"/>
                    <a:pt x="317" y="2788"/>
                    <a:pt x="444" y="3041"/>
                  </a:cubicBezTo>
                  <a:cubicBezTo>
                    <a:pt x="444" y="3073"/>
                    <a:pt x="475" y="3104"/>
                    <a:pt x="507" y="3136"/>
                  </a:cubicBezTo>
                  <a:cubicBezTo>
                    <a:pt x="539" y="3231"/>
                    <a:pt x="602" y="3294"/>
                    <a:pt x="665" y="3389"/>
                  </a:cubicBezTo>
                  <a:lnTo>
                    <a:pt x="729" y="3484"/>
                  </a:lnTo>
                  <a:cubicBezTo>
                    <a:pt x="824" y="3611"/>
                    <a:pt x="919" y="3706"/>
                    <a:pt x="1014" y="3801"/>
                  </a:cubicBezTo>
                  <a:cubicBezTo>
                    <a:pt x="1679" y="4466"/>
                    <a:pt x="2557" y="4799"/>
                    <a:pt x="3436" y="4799"/>
                  </a:cubicBezTo>
                  <a:cubicBezTo>
                    <a:pt x="4315" y="4799"/>
                    <a:pt x="5194" y="4466"/>
                    <a:pt x="5859" y="3801"/>
                  </a:cubicBezTo>
                  <a:lnTo>
                    <a:pt x="8773" y="888"/>
                  </a:lnTo>
                  <a:lnTo>
                    <a:pt x="7886"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3383650" y="3416025"/>
              <a:ext cx="219325" cy="119975"/>
            </a:xfrm>
            <a:custGeom>
              <a:avLst/>
              <a:gdLst/>
              <a:ahLst/>
              <a:cxnLst/>
              <a:rect l="l" t="t" r="r" b="b"/>
              <a:pathLst>
                <a:path w="8773" h="4799" extrusionOk="0">
                  <a:moveTo>
                    <a:pt x="7886" y="1"/>
                  </a:moveTo>
                  <a:lnTo>
                    <a:pt x="5859" y="1996"/>
                  </a:lnTo>
                  <a:cubicBezTo>
                    <a:pt x="5194" y="2677"/>
                    <a:pt x="4315" y="3017"/>
                    <a:pt x="3436" y="3017"/>
                  </a:cubicBezTo>
                  <a:cubicBezTo>
                    <a:pt x="2557" y="3017"/>
                    <a:pt x="1679" y="2677"/>
                    <a:pt x="1014" y="1996"/>
                  </a:cubicBezTo>
                  <a:cubicBezTo>
                    <a:pt x="570" y="1553"/>
                    <a:pt x="285" y="1046"/>
                    <a:pt x="127" y="476"/>
                  </a:cubicBezTo>
                  <a:cubicBezTo>
                    <a:pt x="95" y="603"/>
                    <a:pt x="64" y="761"/>
                    <a:pt x="64" y="888"/>
                  </a:cubicBezTo>
                  <a:cubicBezTo>
                    <a:pt x="64" y="919"/>
                    <a:pt x="32" y="919"/>
                    <a:pt x="32" y="919"/>
                  </a:cubicBezTo>
                  <a:cubicBezTo>
                    <a:pt x="0" y="1204"/>
                    <a:pt x="0" y="1489"/>
                    <a:pt x="32" y="1774"/>
                  </a:cubicBezTo>
                  <a:cubicBezTo>
                    <a:pt x="32" y="1806"/>
                    <a:pt x="32" y="1806"/>
                    <a:pt x="32" y="1838"/>
                  </a:cubicBezTo>
                  <a:cubicBezTo>
                    <a:pt x="64" y="1964"/>
                    <a:pt x="95" y="2059"/>
                    <a:pt x="127" y="2186"/>
                  </a:cubicBezTo>
                  <a:cubicBezTo>
                    <a:pt x="127" y="2218"/>
                    <a:pt x="127" y="2249"/>
                    <a:pt x="127" y="2281"/>
                  </a:cubicBezTo>
                  <a:cubicBezTo>
                    <a:pt x="190" y="2534"/>
                    <a:pt x="317" y="2788"/>
                    <a:pt x="444" y="3041"/>
                  </a:cubicBezTo>
                  <a:cubicBezTo>
                    <a:pt x="444" y="3073"/>
                    <a:pt x="475" y="3104"/>
                    <a:pt x="507" y="3136"/>
                  </a:cubicBezTo>
                  <a:cubicBezTo>
                    <a:pt x="539" y="3231"/>
                    <a:pt x="602" y="3294"/>
                    <a:pt x="665" y="3389"/>
                  </a:cubicBezTo>
                  <a:lnTo>
                    <a:pt x="729" y="3484"/>
                  </a:lnTo>
                  <a:cubicBezTo>
                    <a:pt x="824" y="3611"/>
                    <a:pt x="919" y="3706"/>
                    <a:pt x="1014" y="3801"/>
                  </a:cubicBezTo>
                  <a:cubicBezTo>
                    <a:pt x="1679" y="4466"/>
                    <a:pt x="2557" y="4799"/>
                    <a:pt x="3436" y="4799"/>
                  </a:cubicBezTo>
                  <a:cubicBezTo>
                    <a:pt x="4315" y="4799"/>
                    <a:pt x="5194" y="4466"/>
                    <a:pt x="5859" y="3801"/>
                  </a:cubicBezTo>
                  <a:lnTo>
                    <a:pt x="8773" y="888"/>
                  </a:lnTo>
                  <a:lnTo>
                    <a:pt x="7886"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3580775" y="3283025"/>
              <a:ext cx="120375" cy="156000"/>
            </a:xfrm>
            <a:custGeom>
              <a:avLst/>
              <a:gdLst/>
              <a:ahLst/>
              <a:cxnLst/>
              <a:rect l="l" t="t" r="r" b="b"/>
              <a:pathLst>
                <a:path w="4815" h="6240" extrusionOk="0">
                  <a:moveTo>
                    <a:pt x="4688" y="1"/>
                  </a:moveTo>
                  <a:cubicBezTo>
                    <a:pt x="4529" y="539"/>
                    <a:pt x="4244" y="1077"/>
                    <a:pt x="3801" y="1521"/>
                  </a:cubicBezTo>
                  <a:lnTo>
                    <a:pt x="1" y="5321"/>
                  </a:lnTo>
                  <a:lnTo>
                    <a:pt x="888" y="6239"/>
                  </a:lnTo>
                  <a:lnTo>
                    <a:pt x="3801" y="3326"/>
                  </a:lnTo>
                  <a:cubicBezTo>
                    <a:pt x="3896" y="3231"/>
                    <a:pt x="3991" y="3104"/>
                    <a:pt x="4086" y="3009"/>
                  </a:cubicBezTo>
                  <a:cubicBezTo>
                    <a:pt x="4086" y="2977"/>
                    <a:pt x="4118" y="2946"/>
                    <a:pt x="4149" y="2914"/>
                  </a:cubicBezTo>
                  <a:cubicBezTo>
                    <a:pt x="4213" y="2819"/>
                    <a:pt x="4276" y="2724"/>
                    <a:pt x="4308" y="2629"/>
                  </a:cubicBezTo>
                  <a:cubicBezTo>
                    <a:pt x="4339" y="2597"/>
                    <a:pt x="4339" y="2566"/>
                    <a:pt x="4371" y="2534"/>
                  </a:cubicBezTo>
                  <a:cubicBezTo>
                    <a:pt x="4498" y="2312"/>
                    <a:pt x="4624" y="2059"/>
                    <a:pt x="4688" y="1774"/>
                  </a:cubicBezTo>
                  <a:cubicBezTo>
                    <a:pt x="4688" y="1742"/>
                    <a:pt x="4688" y="1742"/>
                    <a:pt x="4688" y="1711"/>
                  </a:cubicBezTo>
                  <a:cubicBezTo>
                    <a:pt x="4720" y="1584"/>
                    <a:pt x="4751" y="1457"/>
                    <a:pt x="4783" y="1331"/>
                  </a:cubicBezTo>
                  <a:cubicBezTo>
                    <a:pt x="4783" y="1331"/>
                    <a:pt x="4783" y="1299"/>
                    <a:pt x="4783" y="1299"/>
                  </a:cubicBezTo>
                  <a:cubicBezTo>
                    <a:pt x="4815" y="1014"/>
                    <a:pt x="4815" y="729"/>
                    <a:pt x="4783" y="444"/>
                  </a:cubicBezTo>
                  <a:cubicBezTo>
                    <a:pt x="4783" y="444"/>
                    <a:pt x="4751" y="412"/>
                    <a:pt x="4751" y="412"/>
                  </a:cubicBezTo>
                  <a:cubicBezTo>
                    <a:pt x="4751" y="286"/>
                    <a:pt x="4720" y="127"/>
                    <a:pt x="4688"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580775" y="3283025"/>
              <a:ext cx="120375" cy="156000"/>
            </a:xfrm>
            <a:custGeom>
              <a:avLst/>
              <a:gdLst/>
              <a:ahLst/>
              <a:cxnLst/>
              <a:rect l="l" t="t" r="r" b="b"/>
              <a:pathLst>
                <a:path w="4815" h="6240" extrusionOk="0">
                  <a:moveTo>
                    <a:pt x="4688" y="1"/>
                  </a:moveTo>
                  <a:cubicBezTo>
                    <a:pt x="4529" y="539"/>
                    <a:pt x="4244" y="1077"/>
                    <a:pt x="3801" y="1521"/>
                  </a:cubicBezTo>
                  <a:lnTo>
                    <a:pt x="1" y="5321"/>
                  </a:lnTo>
                  <a:lnTo>
                    <a:pt x="888" y="6239"/>
                  </a:lnTo>
                  <a:lnTo>
                    <a:pt x="3801" y="3326"/>
                  </a:lnTo>
                  <a:cubicBezTo>
                    <a:pt x="3896" y="3231"/>
                    <a:pt x="3991" y="3104"/>
                    <a:pt x="4086" y="3009"/>
                  </a:cubicBezTo>
                  <a:cubicBezTo>
                    <a:pt x="4086" y="2977"/>
                    <a:pt x="4118" y="2946"/>
                    <a:pt x="4149" y="2914"/>
                  </a:cubicBezTo>
                  <a:cubicBezTo>
                    <a:pt x="4213" y="2819"/>
                    <a:pt x="4276" y="2724"/>
                    <a:pt x="4308" y="2629"/>
                  </a:cubicBezTo>
                  <a:cubicBezTo>
                    <a:pt x="4339" y="2597"/>
                    <a:pt x="4339" y="2566"/>
                    <a:pt x="4371" y="2534"/>
                  </a:cubicBezTo>
                  <a:cubicBezTo>
                    <a:pt x="4498" y="2312"/>
                    <a:pt x="4624" y="2059"/>
                    <a:pt x="4688" y="1774"/>
                  </a:cubicBezTo>
                  <a:cubicBezTo>
                    <a:pt x="4688" y="1742"/>
                    <a:pt x="4688" y="1742"/>
                    <a:pt x="4688" y="1711"/>
                  </a:cubicBezTo>
                  <a:cubicBezTo>
                    <a:pt x="4720" y="1584"/>
                    <a:pt x="4751" y="1457"/>
                    <a:pt x="4783" y="1331"/>
                  </a:cubicBezTo>
                  <a:cubicBezTo>
                    <a:pt x="4783" y="1331"/>
                    <a:pt x="4783" y="1299"/>
                    <a:pt x="4783" y="1299"/>
                  </a:cubicBezTo>
                  <a:cubicBezTo>
                    <a:pt x="4815" y="1014"/>
                    <a:pt x="4815" y="729"/>
                    <a:pt x="4783" y="444"/>
                  </a:cubicBezTo>
                  <a:cubicBezTo>
                    <a:pt x="4783" y="444"/>
                    <a:pt x="4751" y="412"/>
                    <a:pt x="4751" y="412"/>
                  </a:cubicBezTo>
                  <a:cubicBezTo>
                    <a:pt x="4751" y="286"/>
                    <a:pt x="4720" y="127"/>
                    <a:pt x="4688"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520600" y="3231575"/>
              <a:ext cx="116425" cy="66525"/>
            </a:xfrm>
            <a:custGeom>
              <a:avLst/>
              <a:gdLst/>
              <a:ahLst/>
              <a:cxnLst/>
              <a:rect l="l" t="t" r="r" b="b"/>
              <a:pathLst>
                <a:path w="4657" h="2661" extrusionOk="0">
                  <a:moveTo>
                    <a:pt x="856" y="1679"/>
                  </a:moveTo>
                  <a:cubicBezTo>
                    <a:pt x="856" y="1679"/>
                    <a:pt x="2693" y="0"/>
                    <a:pt x="4245" y="285"/>
                  </a:cubicBezTo>
                  <a:cubicBezTo>
                    <a:pt x="4656" y="602"/>
                    <a:pt x="4150" y="1393"/>
                    <a:pt x="3073" y="1869"/>
                  </a:cubicBezTo>
                  <a:cubicBezTo>
                    <a:pt x="2028" y="2344"/>
                    <a:pt x="1" y="2660"/>
                    <a:pt x="856" y="167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231725" y="2331375"/>
              <a:ext cx="1625" cy="10325"/>
            </a:xfrm>
            <a:custGeom>
              <a:avLst/>
              <a:gdLst/>
              <a:ahLst/>
              <a:cxnLst/>
              <a:rect l="l" t="t" r="r" b="b"/>
              <a:pathLst>
                <a:path w="65" h="413" extrusionOk="0">
                  <a:moveTo>
                    <a:pt x="64" y="1"/>
                  </a:moveTo>
                  <a:lnTo>
                    <a:pt x="64" y="1"/>
                  </a:lnTo>
                  <a:cubicBezTo>
                    <a:pt x="32" y="127"/>
                    <a:pt x="1" y="254"/>
                    <a:pt x="1" y="412"/>
                  </a:cubicBezTo>
                  <a:lnTo>
                    <a:pt x="1" y="412"/>
                  </a:lnTo>
                  <a:cubicBezTo>
                    <a:pt x="1" y="254"/>
                    <a:pt x="32" y="127"/>
                    <a:pt x="64"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233325" y="2329000"/>
              <a:ext cx="800" cy="2400"/>
            </a:xfrm>
            <a:custGeom>
              <a:avLst/>
              <a:gdLst/>
              <a:ahLst/>
              <a:cxnLst/>
              <a:rect l="l" t="t" r="r" b="b"/>
              <a:pathLst>
                <a:path w="32" h="96" extrusionOk="0">
                  <a:moveTo>
                    <a:pt x="32" y="1"/>
                  </a:moveTo>
                  <a:cubicBezTo>
                    <a:pt x="32" y="32"/>
                    <a:pt x="32" y="64"/>
                    <a:pt x="0" y="96"/>
                  </a:cubicBezTo>
                  <a:lnTo>
                    <a:pt x="0" y="96"/>
                  </a:lnTo>
                  <a:cubicBezTo>
                    <a:pt x="32" y="64"/>
                    <a:pt x="32" y="32"/>
                    <a:pt x="32"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1350500" y="2365425"/>
              <a:ext cx="193975" cy="173800"/>
            </a:xfrm>
            <a:custGeom>
              <a:avLst/>
              <a:gdLst/>
              <a:ahLst/>
              <a:cxnLst/>
              <a:rect l="l" t="t" r="r" b="b"/>
              <a:pathLst>
                <a:path w="7759" h="6952" extrusionOk="0">
                  <a:moveTo>
                    <a:pt x="3959" y="0"/>
                  </a:moveTo>
                  <a:lnTo>
                    <a:pt x="3959" y="0"/>
                  </a:lnTo>
                  <a:lnTo>
                    <a:pt x="3959" y="0"/>
                  </a:lnTo>
                  <a:lnTo>
                    <a:pt x="3959" y="0"/>
                  </a:lnTo>
                  <a:close/>
                  <a:moveTo>
                    <a:pt x="3959" y="0"/>
                  </a:moveTo>
                  <a:lnTo>
                    <a:pt x="0" y="3959"/>
                  </a:lnTo>
                  <a:lnTo>
                    <a:pt x="2027" y="5954"/>
                  </a:lnTo>
                  <a:cubicBezTo>
                    <a:pt x="2692" y="6619"/>
                    <a:pt x="3571" y="6952"/>
                    <a:pt x="4450" y="6952"/>
                  </a:cubicBezTo>
                  <a:cubicBezTo>
                    <a:pt x="5328" y="6952"/>
                    <a:pt x="6207" y="6619"/>
                    <a:pt x="6872" y="5954"/>
                  </a:cubicBezTo>
                  <a:cubicBezTo>
                    <a:pt x="7316" y="5511"/>
                    <a:pt x="7601" y="5004"/>
                    <a:pt x="7759" y="4434"/>
                  </a:cubicBezTo>
                  <a:cubicBezTo>
                    <a:pt x="7601" y="3864"/>
                    <a:pt x="7316" y="3357"/>
                    <a:pt x="6872" y="2914"/>
                  </a:cubicBezTo>
                  <a:lnTo>
                    <a:pt x="3959"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1240450" y="2292575"/>
              <a:ext cx="15050" cy="21400"/>
            </a:xfrm>
            <a:custGeom>
              <a:avLst/>
              <a:gdLst/>
              <a:ahLst/>
              <a:cxnLst/>
              <a:rect l="l" t="t" r="r" b="b"/>
              <a:pathLst>
                <a:path w="602" h="856" extrusionOk="0">
                  <a:moveTo>
                    <a:pt x="0" y="856"/>
                  </a:moveTo>
                  <a:cubicBezTo>
                    <a:pt x="158" y="539"/>
                    <a:pt x="348" y="254"/>
                    <a:pt x="602" y="1"/>
                  </a:cubicBezTo>
                  <a:cubicBezTo>
                    <a:pt x="348" y="254"/>
                    <a:pt x="158" y="539"/>
                    <a:pt x="0" y="856"/>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1230950" y="2342450"/>
              <a:ext cx="25" cy="3200"/>
            </a:xfrm>
            <a:custGeom>
              <a:avLst/>
              <a:gdLst/>
              <a:ahLst/>
              <a:cxnLst/>
              <a:rect l="l" t="t" r="r" b="b"/>
              <a:pathLst>
                <a:path w="1" h="128" extrusionOk="0">
                  <a:moveTo>
                    <a:pt x="0" y="1"/>
                  </a:moveTo>
                  <a:cubicBezTo>
                    <a:pt x="0" y="33"/>
                    <a:pt x="0" y="64"/>
                    <a:pt x="0" y="128"/>
                  </a:cubicBezTo>
                  <a:cubicBezTo>
                    <a:pt x="0" y="64"/>
                    <a:pt x="0" y="33"/>
                    <a:pt x="0"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1242825" y="2397100"/>
              <a:ext cx="3975" cy="6350"/>
            </a:xfrm>
            <a:custGeom>
              <a:avLst/>
              <a:gdLst/>
              <a:ahLst/>
              <a:cxnLst/>
              <a:rect l="l" t="t" r="r" b="b"/>
              <a:pathLst>
                <a:path w="159" h="254" extrusionOk="0">
                  <a:moveTo>
                    <a:pt x="158" y="253"/>
                  </a:moveTo>
                  <a:cubicBezTo>
                    <a:pt x="95" y="190"/>
                    <a:pt x="32" y="95"/>
                    <a:pt x="0" y="0"/>
                  </a:cubicBezTo>
                  <a:cubicBezTo>
                    <a:pt x="32" y="95"/>
                    <a:pt x="95" y="190"/>
                    <a:pt x="158" y="2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1230950" y="2364625"/>
              <a:ext cx="2400" cy="9525"/>
            </a:xfrm>
            <a:custGeom>
              <a:avLst/>
              <a:gdLst/>
              <a:ahLst/>
              <a:cxnLst/>
              <a:rect l="l" t="t" r="r" b="b"/>
              <a:pathLst>
                <a:path w="96" h="381" extrusionOk="0">
                  <a:moveTo>
                    <a:pt x="95" y="381"/>
                  </a:moveTo>
                  <a:cubicBezTo>
                    <a:pt x="63" y="254"/>
                    <a:pt x="32" y="127"/>
                    <a:pt x="0" y="1"/>
                  </a:cubicBezTo>
                  <a:cubicBezTo>
                    <a:pt x="32" y="127"/>
                    <a:pt x="63" y="254"/>
                    <a:pt x="95" y="3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233325" y="2375700"/>
              <a:ext cx="7925" cy="19050"/>
            </a:xfrm>
            <a:custGeom>
              <a:avLst/>
              <a:gdLst/>
              <a:ahLst/>
              <a:cxnLst/>
              <a:rect l="l" t="t" r="r" b="b"/>
              <a:pathLst>
                <a:path w="317" h="762" extrusionOk="0">
                  <a:moveTo>
                    <a:pt x="317" y="761"/>
                  </a:moveTo>
                  <a:cubicBezTo>
                    <a:pt x="190" y="539"/>
                    <a:pt x="63" y="254"/>
                    <a:pt x="0" y="1"/>
                  </a:cubicBezTo>
                  <a:cubicBezTo>
                    <a:pt x="63" y="254"/>
                    <a:pt x="190" y="539"/>
                    <a:pt x="317" y="7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1233325" y="2267850"/>
              <a:ext cx="216150" cy="196550"/>
            </a:xfrm>
            <a:custGeom>
              <a:avLst/>
              <a:gdLst/>
              <a:ahLst/>
              <a:cxnLst/>
              <a:rect l="l" t="t" r="r" b="b"/>
              <a:pathLst>
                <a:path w="8646" h="7862" extrusionOk="0">
                  <a:moveTo>
                    <a:pt x="3309" y="0"/>
                  </a:moveTo>
                  <a:cubicBezTo>
                    <a:pt x="2431" y="0"/>
                    <a:pt x="1552" y="341"/>
                    <a:pt x="887" y="1021"/>
                  </a:cubicBezTo>
                  <a:cubicBezTo>
                    <a:pt x="633" y="1243"/>
                    <a:pt x="443" y="1528"/>
                    <a:pt x="285" y="1845"/>
                  </a:cubicBezTo>
                  <a:cubicBezTo>
                    <a:pt x="158" y="2035"/>
                    <a:pt x="95" y="2257"/>
                    <a:pt x="32" y="2447"/>
                  </a:cubicBezTo>
                  <a:cubicBezTo>
                    <a:pt x="32" y="2478"/>
                    <a:pt x="0" y="2510"/>
                    <a:pt x="0" y="2542"/>
                  </a:cubicBezTo>
                  <a:cubicBezTo>
                    <a:pt x="158" y="3080"/>
                    <a:pt x="443" y="3618"/>
                    <a:pt x="887" y="4062"/>
                  </a:cubicBezTo>
                  <a:lnTo>
                    <a:pt x="4687" y="7862"/>
                  </a:lnTo>
                  <a:lnTo>
                    <a:pt x="8646" y="3903"/>
                  </a:lnTo>
                  <a:lnTo>
                    <a:pt x="5732" y="1021"/>
                  </a:lnTo>
                  <a:cubicBezTo>
                    <a:pt x="5067" y="341"/>
                    <a:pt x="4188"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1248350" y="2406600"/>
              <a:ext cx="80000" cy="79975"/>
            </a:xfrm>
            <a:custGeom>
              <a:avLst/>
              <a:gdLst/>
              <a:ahLst/>
              <a:cxnLst/>
              <a:rect l="l" t="t" r="r" b="b"/>
              <a:pathLst>
                <a:path w="3200" h="3199" extrusionOk="0">
                  <a:moveTo>
                    <a:pt x="3199" y="3199"/>
                  </a:moveTo>
                  <a:lnTo>
                    <a:pt x="286" y="317"/>
                  </a:lnTo>
                  <a:cubicBezTo>
                    <a:pt x="191" y="190"/>
                    <a:pt x="96" y="95"/>
                    <a:pt x="1" y="0"/>
                  </a:cubicBezTo>
                  <a:cubicBezTo>
                    <a:pt x="96" y="95"/>
                    <a:pt x="191" y="190"/>
                    <a:pt x="286" y="3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1231725" y="2331375"/>
              <a:ext cx="1625" cy="10325"/>
            </a:xfrm>
            <a:custGeom>
              <a:avLst/>
              <a:gdLst/>
              <a:ahLst/>
              <a:cxnLst/>
              <a:rect l="l" t="t" r="r" b="b"/>
              <a:pathLst>
                <a:path w="65" h="413" extrusionOk="0">
                  <a:moveTo>
                    <a:pt x="64" y="1"/>
                  </a:moveTo>
                  <a:cubicBezTo>
                    <a:pt x="32" y="127"/>
                    <a:pt x="1" y="254"/>
                    <a:pt x="1" y="412"/>
                  </a:cubicBezTo>
                  <a:cubicBezTo>
                    <a:pt x="1" y="254"/>
                    <a:pt x="32" y="127"/>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1230325" y="2342450"/>
              <a:ext cx="650" cy="21400"/>
            </a:xfrm>
            <a:custGeom>
              <a:avLst/>
              <a:gdLst/>
              <a:ahLst/>
              <a:cxnLst/>
              <a:rect l="l" t="t" r="r" b="b"/>
              <a:pathLst>
                <a:path w="26" h="856" extrusionOk="0">
                  <a:moveTo>
                    <a:pt x="25" y="1"/>
                  </a:moveTo>
                  <a:cubicBezTo>
                    <a:pt x="8" y="153"/>
                    <a:pt x="0" y="304"/>
                    <a:pt x="1" y="456"/>
                  </a:cubicBezTo>
                  <a:lnTo>
                    <a:pt x="1" y="456"/>
                  </a:lnTo>
                  <a:cubicBezTo>
                    <a:pt x="2" y="342"/>
                    <a:pt x="10" y="231"/>
                    <a:pt x="25" y="128"/>
                  </a:cubicBezTo>
                  <a:cubicBezTo>
                    <a:pt x="25" y="64"/>
                    <a:pt x="25" y="33"/>
                    <a:pt x="25" y="1"/>
                  </a:cubicBezTo>
                  <a:close/>
                  <a:moveTo>
                    <a:pt x="1" y="456"/>
                  </a:moveTo>
                  <a:cubicBezTo>
                    <a:pt x="0" y="586"/>
                    <a:pt x="8" y="721"/>
                    <a:pt x="25" y="856"/>
                  </a:cubicBezTo>
                  <a:cubicBezTo>
                    <a:pt x="10" y="723"/>
                    <a:pt x="2" y="589"/>
                    <a:pt x="1"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1233325" y="2331375"/>
              <a:ext cx="25" cy="25"/>
            </a:xfrm>
            <a:custGeom>
              <a:avLst/>
              <a:gdLst/>
              <a:ahLst/>
              <a:cxnLst/>
              <a:rect l="l" t="t" r="r" b="b"/>
              <a:pathLst>
                <a:path w="1" h="1" extrusionOk="0">
                  <a:moveTo>
                    <a:pt x="0" y="1"/>
                  </a:move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1233325" y="2374125"/>
              <a:ext cx="25" cy="1600"/>
            </a:xfrm>
            <a:custGeom>
              <a:avLst/>
              <a:gdLst/>
              <a:ahLst/>
              <a:cxnLst/>
              <a:rect l="l" t="t" r="r" b="b"/>
              <a:pathLst>
                <a:path w="1" h="64" extrusionOk="0">
                  <a:moveTo>
                    <a:pt x="0" y="64"/>
                  </a:moveTo>
                  <a:cubicBezTo>
                    <a:pt x="0" y="32"/>
                    <a:pt x="0" y="1"/>
                    <a:pt x="0" y="1"/>
                  </a:cubicBezTo>
                  <a:cubicBezTo>
                    <a:pt x="0" y="1"/>
                    <a:pt x="0" y="32"/>
                    <a:pt x="0" y="64"/>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1230950" y="2363825"/>
              <a:ext cx="25" cy="825"/>
            </a:xfrm>
            <a:custGeom>
              <a:avLst/>
              <a:gdLst/>
              <a:ahLst/>
              <a:cxnLst/>
              <a:rect l="l" t="t" r="r" b="b"/>
              <a:pathLst>
                <a:path w="1" h="33" extrusionOk="0">
                  <a:moveTo>
                    <a:pt x="0" y="33"/>
                  </a:moveTo>
                  <a:cubicBezTo>
                    <a:pt x="0" y="33"/>
                    <a:pt x="0" y="1"/>
                    <a:pt x="0" y="1"/>
                  </a:cubicBezTo>
                  <a:cubicBezTo>
                    <a:pt x="0" y="1"/>
                    <a:pt x="0" y="33"/>
                    <a:pt x="0" y="33"/>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1230950" y="2341675"/>
              <a:ext cx="800" cy="800"/>
            </a:xfrm>
            <a:custGeom>
              <a:avLst/>
              <a:gdLst/>
              <a:ahLst/>
              <a:cxnLst/>
              <a:rect l="l" t="t" r="r" b="b"/>
              <a:pathLst>
                <a:path w="32" h="32" extrusionOk="0">
                  <a:moveTo>
                    <a:pt x="32" y="0"/>
                  </a:moveTo>
                  <a:cubicBezTo>
                    <a:pt x="32" y="0"/>
                    <a:pt x="0" y="0"/>
                    <a:pt x="0" y="32"/>
                  </a:cubicBezTo>
                  <a:cubicBezTo>
                    <a:pt x="32" y="0"/>
                    <a:pt x="32" y="0"/>
                    <a:pt x="32"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1241225" y="2394725"/>
              <a:ext cx="1625" cy="2400"/>
            </a:xfrm>
            <a:custGeom>
              <a:avLst/>
              <a:gdLst/>
              <a:ahLst/>
              <a:cxnLst/>
              <a:rect l="l" t="t" r="r" b="b"/>
              <a:pathLst>
                <a:path w="65" h="96" extrusionOk="0">
                  <a:moveTo>
                    <a:pt x="64" y="95"/>
                  </a:moveTo>
                  <a:cubicBezTo>
                    <a:pt x="32" y="63"/>
                    <a:pt x="1" y="32"/>
                    <a:pt x="1" y="0"/>
                  </a:cubicBezTo>
                  <a:cubicBezTo>
                    <a:pt x="1" y="32"/>
                    <a:pt x="32" y="63"/>
                    <a:pt x="64"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1246775" y="2403425"/>
              <a:ext cx="1600" cy="3200"/>
            </a:xfrm>
            <a:custGeom>
              <a:avLst/>
              <a:gdLst/>
              <a:ahLst/>
              <a:cxnLst/>
              <a:rect l="l" t="t" r="r" b="b"/>
              <a:pathLst>
                <a:path w="64" h="128" extrusionOk="0">
                  <a:moveTo>
                    <a:pt x="64" y="127"/>
                  </a:moveTo>
                  <a:lnTo>
                    <a:pt x="0"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1233325" y="2331375"/>
              <a:ext cx="25" cy="25"/>
            </a:xfrm>
            <a:custGeom>
              <a:avLst/>
              <a:gdLst/>
              <a:ahLst/>
              <a:cxnLst/>
              <a:rect l="l" t="t" r="r" b="b"/>
              <a:pathLst>
                <a:path w="1" h="1" extrusionOk="0">
                  <a:moveTo>
                    <a:pt x="0" y="1"/>
                  </a:moveTo>
                  <a:lnTo>
                    <a:pt x="0"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1233325" y="2331375"/>
              <a:ext cx="25" cy="25"/>
            </a:xfrm>
            <a:custGeom>
              <a:avLst/>
              <a:gdLst/>
              <a:ahLst/>
              <a:cxnLst/>
              <a:rect l="l" t="t" r="r" b="b"/>
              <a:pathLst>
                <a:path w="1" h="1" extrusionOk="0">
                  <a:moveTo>
                    <a:pt x="0" y="1"/>
                  </a:moveTo>
                  <a:lnTo>
                    <a:pt x="0"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1328325" y="2464375"/>
              <a:ext cx="219325" cy="119975"/>
            </a:xfrm>
            <a:custGeom>
              <a:avLst/>
              <a:gdLst/>
              <a:ahLst/>
              <a:cxnLst/>
              <a:rect l="l" t="t" r="r" b="b"/>
              <a:pathLst>
                <a:path w="8773" h="4799" extrusionOk="0">
                  <a:moveTo>
                    <a:pt x="887" y="1"/>
                  </a:moveTo>
                  <a:lnTo>
                    <a:pt x="0" y="888"/>
                  </a:lnTo>
                  <a:lnTo>
                    <a:pt x="2914" y="3801"/>
                  </a:lnTo>
                  <a:cubicBezTo>
                    <a:pt x="3579" y="4466"/>
                    <a:pt x="4458" y="4799"/>
                    <a:pt x="5337" y="4799"/>
                  </a:cubicBezTo>
                  <a:cubicBezTo>
                    <a:pt x="6215" y="4799"/>
                    <a:pt x="7094" y="4466"/>
                    <a:pt x="7759" y="3801"/>
                  </a:cubicBezTo>
                  <a:cubicBezTo>
                    <a:pt x="7854" y="3706"/>
                    <a:pt x="7949" y="3611"/>
                    <a:pt x="8044" y="3484"/>
                  </a:cubicBezTo>
                  <a:lnTo>
                    <a:pt x="8108" y="3389"/>
                  </a:lnTo>
                  <a:cubicBezTo>
                    <a:pt x="8171" y="3294"/>
                    <a:pt x="8234" y="3231"/>
                    <a:pt x="8266" y="3136"/>
                  </a:cubicBezTo>
                  <a:cubicBezTo>
                    <a:pt x="8298" y="3104"/>
                    <a:pt x="8329" y="3073"/>
                    <a:pt x="8329" y="3041"/>
                  </a:cubicBezTo>
                  <a:cubicBezTo>
                    <a:pt x="8456" y="2788"/>
                    <a:pt x="8583" y="2534"/>
                    <a:pt x="8646" y="2281"/>
                  </a:cubicBezTo>
                  <a:cubicBezTo>
                    <a:pt x="8646" y="2249"/>
                    <a:pt x="8646" y="2218"/>
                    <a:pt x="8678" y="2186"/>
                  </a:cubicBezTo>
                  <a:cubicBezTo>
                    <a:pt x="8678" y="2059"/>
                    <a:pt x="8709" y="1964"/>
                    <a:pt x="8741" y="1838"/>
                  </a:cubicBezTo>
                  <a:cubicBezTo>
                    <a:pt x="8741" y="1806"/>
                    <a:pt x="8741" y="1806"/>
                    <a:pt x="8741" y="1774"/>
                  </a:cubicBezTo>
                  <a:cubicBezTo>
                    <a:pt x="8773" y="1489"/>
                    <a:pt x="8773" y="1204"/>
                    <a:pt x="8741" y="919"/>
                  </a:cubicBezTo>
                  <a:cubicBezTo>
                    <a:pt x="8741" y="919"/>
                    <a:pt x="8709" y="919"/>
                    <a:pt x="8709" y="888"/>
                  </a:cubicBezTo>
                  <a:cubicBezTo>
                    <a:pt x="8709" y="761"/>
                    <a:pt x="8678" y="603"/>
                    <a:pt x="8646" y="476"/>
                  </a:cubicBezTo>
                  <a:cubicBezTo>
                    <a:pt x="8488" y="1046"/>
                    <a:pt x="8203" y="1553"/>
                    <a:pt x="7759" y="1996"/>
                  </a:cubicBezTo>
                  <a:cubicBezTo>
                    <a:pt x="7094" y="2661"/>
                    <a:pt x="6215" y="2994"/>
                    <a:pt x="5337" y="2994"/>
                  </a:cubicBezTo>
                  <a:cubicBezTo>
                    <a:pt x="4458" y="2994"/>
                    <a:pt x="3579" y="2661"/>
                    <a:pt x="2914" y="1996"/>
                  </a:cubicBezTo>
                  <a:lnTo>
                    <a:pt x="887"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1231725" y="2341675"/>
              <a:ext cx="25" cy="800"/>
            </a:xfrm>
            <a:custGeom>
              <a:avLst/>
              <a:gdLst/>
              <a:ahLst/>
              <a:cxnLst/>
              <a:rect l="l" t="t" r="r" b="b"/>
              <a:pathLst>
                <a:path w="1" h="32" extrusionOk="0">
                  <a:moveTo>
                    <a:pt x="1" y="0"/>
                  </a:moveTo>
                  <a:lnTo>
                    <a:pt x="1" y="0"/>
                  </a:lnTo>
                  <a:cubicBezTo>
                    <a:pt x="1" y="0"/>
                    <a:pt x="1" y="0"/>
                    <a:pt x="1" y="32"/>
                  </a:cubicBezTo>
                  <a:lnTo>
                    <a:pt x="1" y="32"/>
                  </a:lnTo>
                  <a:cubicBezTo>
                    <a:pt x="1" y="0"/>
                    <a:pt x="1" y="0"/>
                    <a:pt x="1"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1231725" y="2341675"/>
              <a:ext cx="25" cy="800"/>
            </a:xfrm>
            <a:custGeom>
              <a:avLst/>
              <a:gdLst/>
              <a:ahLst/>
              <a:cxnLst/>
              <a:rect l="l" t="t" r="r" b="b"/>
              <a:pathLst>
                <a:path w="1" h="32" extrusionOk="0">
                  <a:moveTo>
                    <a:pt x="1" y="0"/>
                  </a:moveTo>
                  <a:lnTo>
                    <a:pt x="1" y="0"/>
                  </a:lnTo>
                  <a:cubicBezTo>
                    <a:pt x="1" y="0"/>
                    <a:pt x="1" y="0"/>
                    <a:pt x="1" y="32"/>
                  </a:cubicBezTo>
                  <a:lnTo>
                    <a:pt x="1" y="32"/>
                  </a:lnTo>
                  <a:cubicBezTo>
                    <a:pt x="1" y="0"/>
                    <a:pt x="1" y="0"/>
                    <a:pt x="1"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1230150" y="2331375"/>
              <a:ext cx="120375" cy="155200"/>
            </a:xfrm>
            <a:custGeom>
              <a:avLst/>
              <a:gdLst/>
              <a:ahLst/>
              <a:cxnLst/>
              <a:rect l="l" t="t" r="r" b="b"/>
              <a:pathLst>
                <a:path w="4815" h="6208" extrusionOk="0">
                  <a:moveTo>
                    <a:pt x="127" y="1"/>
                  </a:moveTo>
                  <a:cubicBezTo>
                    <a:pt x="95" y="127"/>
                    <a:pt x="64" y="254"/>
                    <a:pt x="64" y="412"/>
                  </a:cubicBezTo>
                  <a:cubicBezTo>
                    <a:pt x="64" y="412"/>
                    <a:pt x="64" y="412"/>
                    <a:pt x="64" y="444"/>
                  </a:cubicBezTo>
                  <a:cubicBezTo>
                    <a:pt x="0" y="729"/>
                    <a:pt x="0" y="1014"/>
                    <a:pt x="32" y="1299"/>
                  </a:cubicBezTo>
                  <a:cubicBezTo>
                    <a:pt x="32" y="1299"/>
                    <a:pt x="32" y="1331"/>
                    <a:pt x="64" y="1331"/>
                  </a:cubicBezTo>
                  <a:cubicBezTo>
                    <a:pt x="64" y="1457"/>
                    <a:pt x="95" y="1584"/>
                    <a:pt x="127" y="1711"/>
                  </a:cubicBezTo>
                  <a:cubicBezTo>
                    <a:pt x="127" y="1711"/>
                    <a:pt x="127" y="1742"/>
                    <a:pt x="127" y="1774"/>
                  </a:cubicBezTo>
                  <a:cubicBezTo>
                    <a:pt x="222" y="2027"/>
                    <a:pt x="317" y="2281"/>
                    <a:pt x="444" y="2534"/>
                  </a:cubicBezTo>
                  <a:cubicBezTo>
                    <a:pt x="475" y="2566"/>
                    <a:pt x="475" y="2597"/>
                    <a:pt x="507" y="2629"/>
                  </a:cubicBezTo>
                  <a:cubicBezTo>
                    <a:pt x="570" y="2724"/>
                    <a:pt x="602" y="2819"/>
                    <a:pt x="665" y="2882"/>
                  </a:cubicBezTo>
                  <a:lnTo>
                    <a:pt x="760" y="2977"/>
                  </a:lnTo>
                  <a:cubicBezTo>
                    <a:pt x="824" y="3104"/>
                    <a:pt x="919" y="3199"/>
                    <a:pt x="1014" y="3326"/>
                  </a:cubicBezTo>
                  <a:lnTo>
                    <a:pt x="3927" y="6208"/>
                  </a:lnTo>
                  <a:lnTo>
                    <a:pt x="4814" y="5321"/>
                  </a:lnTo>
                  <a:lnTo>
                    <a:pt x="1014" y="1521"/>
                  </a:lnTo>
                  <a:cubicBezTo>
                    <a:pt x="570" y="1077"/>
                    <a:pt x="285" y="539"/>
                    <a:pt x="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1230150" y="2331375"/>
              <a:ext cx="120375" cy="155200"/>
            </a:xfrm>
            <a:custGeom>
              <a:avLst/>
              <a:gdLst/>
              <a:ahLst/>
              <a:cxnLst/>
              <a:rect l="l" t="t" r="r" b="b"/>
              <a:pathLst>
                <a:path w="4815" h="6208" extrusionOk="0">
                  <a:moveTo>
                    <a:pt x="127" y="1"/>
                  </a:moveTo>
                  <a:cubicBezTo>
                    <a:pt x="95" y="127"/>
                    <a:pt x="64" y="254"/>
                    <a:pt x="64" y="412"/>
                  </a:cubicBezTo>
                  <a:cubicBezTo>
                    <a:pt x="64" y="412"/>
                    <a:pt x="64" y="412"/>
                    <a:pt x="64" y="444"/>
                  </a:cubicBezTo>
                  <a:cubicBezTo>
                    <a:pt x="0" y="729"/>
                    <a:pt x="0" y="1014"/>
                    <a:pt x="32" y="1299"/>
                  </a:cubicBezTo>
                  <a:cubicBezTo>
                    <a:pt x="32" y="1299"/>
                    <a:pt x="32" y="1331"/>
                    <a:pt x="64" y="1331"/>
                  </a:cubicBezTo>
                  <a:cubicBezTo>
                    <a:pt x="64" y="1457"/>
                    <a:pt x="95" y="1584"/>
                    <a:pt x="127" y="1711"/>
                  </a:cubicBezTo>
                  <a:cubicBezTo>
                    <a:pt x="127" y="1711"/>
                    <a:pt x="127" y="1742"/>
                    <a:pt x="127" y="1774"/>
                  </a:cubicBezTo>
                  <a:cubicBezTo>
                    <a:pt x="222" y="2027"/>
                    <a:pt x="317" y="2281"/>
                    <a:pt x="444" y="2534"/>
                  </a:cubicBezTo>
                  <a:cubicBezTo>
                    <a:pt x="475" y="2566"/>
                    <a:pt x="475" y="2597"/>
                    <a:pt x="507" y="2629"/>
                  </a:cubicBezTo>
                  <a:cubicBezTo>
                    <a:pt x="570" y="2724"/>
                    <a:pt x="602" y="2819"/>
                    <a:pt x="665" y="2882"/>
                  </a:cubicBezTo>
                  <a:lnTo>
                    <a:pt x="760" y="2977"/>
                  </a:lnTo>
                  <a:cubicBezTo>
                    <a:pt x="824" y="3104"/>
                    <a:pt x="919" y="3199"/>
                    <a:pt x="1014" y="3326"/>
                  </a:cubicBezTo>
                  <a:lnTo>
                    <a:pt x="3927" y="6208"/>
                  </a:lnTo>
                  <a:lnTo>
                    <a:pt x="4814" y="5321"/>
                  </a:lnTo>
                  <a:lnTo>
                    <a:pt x="1014" y="1521"/>
                  </a:lnTo>
                  <a:cubicBezTo>
                    <a:pt x="570" y="1077"/>
                    <a:pt x="285" y="539"/>
                    <a:pt x="1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1294275" y="2279125"/>
              <a:ext cx="116400" cy="67325"/>
            </a:xfrm>
            <a:custGeom>
              <a:avLst/>
              <a:gdLst/>
              <a:ahLst/>
              <a:cxnLst/>
              <a:rect l="l" t="t" r="r" b="b"/>
              <a:pathLst>
                <a:path w="4656" h="2693" extrusionOk="0">
                  <a:moveTo>
                    <a:pt x="3801" y="1711"/>
                  </a:moveTo>
                  <a:cubicBezTo>
                    <a:pt x="3801" y="1711"/>
                    <a:pt x="1964" y="0"/>
                    <a:pt x="412" y="317"/>
                  </a:cubicBezTo>
                  <a:cubicBezTo>
                    <a:pt x="1" y="634"/>
                    <a:pt x="507" y="1425"/>
                    <a:pt x="1584" y="1901"/>
                  </a:cubicBezTo>
                  <a:cubicBezTo>
                    <a:pt x="2629" y="2376"/>
                    <a:pt x="4656" y="2692"/>
                    <a:pt x="3801" y="171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3"/>
          <p:cNvSpPr txBox="1"/>
          <p:nvPr/>
        </p:nvSpPr>
        <p:spPr>
          <a:xfrm>
            <a:off x="3367966" y="459773"/>
            <a:ext cx="5653362" cy="1710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US" sz="3000" b="1" dirty="0">
                <a:solidFill>
                  <a:srgbClr val="00002A"/>
                </a:solidFill>
                <a:highlight>
                  <a:srgbClr val="FFFFFF"/>
                </a:highlight>
                <a:latin typeface="Fira Sans Extra Condensed"/>
                <a:ea typeface="Fira Sans Extra Condensed"/>
                <a:cs typeface="Fira Sans Extra Condensed"/>
                <a:sym typeface="Fira Sans Extra Condensed"/>
              </a:rPr>
              <a:t>Impact of Smoking on Diabetes Prediction Using Logistic Regression and Propensity Score Methods</a:t>
            </a:r>
            <a:endParaRPr sz="3000" b="1" dirty="0">
              <a:solidFill>
                <a:srgbClr val="00002A"/>
              </a:solidFill>
              <a:highlight>
                <a:srgbClr val="FFFFFF"/>
              </a:highlight>
              <a:latin typeface="Fira Sans Extra Condensed"/>
              <a:ea typeface="Fira Sans Extra Condensed"/>
              <a:cs typeface="Fira Sans Extra Condensed"/>
              <a:sym typeface="Fira Sans Extra Condensed"/>
            </a:endParaRPr>
          </a:p>
        </p:txBody>
      </p:sp>
      <p:sp>
        <p:nvSpPr>
          <p:cNvPr id="187" name="Google Shape;187;p13"/>
          <p:cNvSpPr txBox="1"/>
          <p:nvPr/>
        </p:nvSpPr>
        <p:spPr>
          <a:xfrm>
            <a:off x="4093697" y="4392283"/>
            <a:ext cx="4986900" cy="8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latin typeface="Roboto"/>
                <a:ea typeface="Roboto"/>
                <a:cs typeface="Roboto"/>
                <a:sym typeface="Roboto"/>
              </a:rPr>
              <a:t>Presenters:</a:t>
            </a:r>
            <a:r>
              <a:rPr lang="en" dirty="0">
                <a:solidFill>
                  <a:schemeClr val="dk1"/>
                </a:solidFill>
                <a:latin typeface="Roboto"/>
                <a:ea typeface="Roboto"/>
                <a:cs typeface="Roboto"/>
                <a:sym typeface="Roboto"/>
              </a:rPr>
              <a:t> Nguyen Trang, Gomez Maria, Farooqui </a:t>
            </a:r>
            <a:r>
              <a:rPr lang="en" dirty="0" err="1">
                <a:solidFill>
                  <a:schemeClr val="dk1"/>
                </a:solidFill>
                <a:latin typeface="Roboto"/>
                <a:ea typeface="Roboto"/>
                <a:cs typeface="Roboto"/>
                <a:sym typeface="Roboto"/>
              </a:rPr>
              <a:t>Numayr</a:t>
            </a:r>
            <a:r>
              <a:rPr lang="en" dirty="0">
                <a:solidFill>
                  <a:schemeClr val="dk1"/>
                </a:solidFill>
                <a:latin typeface="Roboto"/>
                <a:ea typeface="Roboto"/>
                <a:cs typeface="Roboto"/>
                <a:sym typeface="Roboto"/>
              </a:rPr>
              <a:t>, </a:t>
            </a:r>
            <a:r>
              <a:rPr lang="en" dirty="0" err="1">
                <a:solidFill>
                  <a:schemeClr val="dk1"/>
                </a:solidFill>
                <a:latin typeface="Roboto"/>
                <a:ea typeface="Roboto"/>
                <a:cs typeface="Roboto"/>
                <a:sym typeface="Roboto"/>
              </a:rPr>
              <a:t>Chithajhallu</a:t>
            </a:r>
            <a:r>
              <a:rPr lang="en" dirty="0">
                <a:solidFill>
                  <a:schemeClr val="dk1"/>
                </a:solidFill>
                <a:latin typeface="Roboto"/>
                <a:ea typeface="Roboto"/>
                <a:cs typeface="Roboto"/>
                <a:sym typeface="Roboto"/>
              </a:rPr>
              <a:t> Sai Siva </a:t>
            </a:r>
            <a:r>
              <a:rPr lang="en" dirty="0" err="1">
                <a:solidFill>
                  <a:schemeClr val="dk1"/>
                </a:solidFill>
                <a:latin typeface="Roboto"/>
                <a:ea typeface="Roboto"/>
                <a:cs typeface="Roboto"/>
                <a:sym typeface="Roboto"/>
              </a:rPr>
              <a:t>Deekshita</a:t>
            </a:r>
            <a:endParaRPr dirty="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3"/>
          <p:cNvSpPr txBox="1"/>
          <p:nvPr/>
        </p:nvSpPr>
        <p:spPr>
          <a:xfrm>
            <a:off x="710250" y="25605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REFERENCES</a:t>
            </a:r>
            <a:endParaRPr sz="2500">
              <a:latin typeface="Fira Sans Extra Condensed Medium"/>
              <a:ea typeface="Fira Sans Extra Condensed Medium"/>
              <a:cs typeface="Fira Sans Extra Condensed Medium"/>
              <a:sym typeface="Fira Sans Extra Condensed Medium"/>
            </a:endParaRPr>
          </a:p>
        </p:txBody>
      </p:sp>
      <p:sp>
        <p:nvSpPr>
          <p:cNvPr id="312" name="Google Shape;312;p23"/>
          <p:cNvSpPr txBox="1"/>
          <p:nvPr/>
        </p:nvSpPr>
        <p:spPr>
          <a:xfrm>
            <a:off x="351300" y="882425"/>
            <a:ext cx="87927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
              <a:t>Patient Basics: Type 1 Diabetes Mellitus. 2 Minute Medicine. [accessed 2023 Oct 9]; </a:t>
            </a:r>
            <a:r>
              <a:rPr lang="en" u="sng">
                <a:solidFill>
                  <a:schemeClr val="hlink"/>
                </a:solidFill>
                <a:hlinkClick r:id="rId3"/>
              </a:rPr>
              <a:t>https://www.2minutemedicine.com/patient-basics-type-1-diabetes-mellitus</a:t>
            </a:r>
            <a:r>
              <a:rPr lang="en"/>
              <a:t>.</a:t>
            </a:r>
            <a:endParaRPr/>
          </a:p>
          <a:p>
            <a:pPr marL="457200" lvl="0" indent="-317500" algn="l" rtl="0">
              <a:spcBef>
                <a:spcPts val="0"/>
              </a:spcBef>
              <a:spcAft>
                <a:spcPts val="0"/>
              </a:spcAft>
              <a:buSzPts val="1400"/>
              <a:buAutoNum type="arabicPeriod"/>
            </a:pPr>
            <a:r>
              <a:rPr lang="en"/>
              <a:t>Gray N, Picone G, Sloan F, Yashkin A. Relation between BMI and diabetes mellitus and its complications among US older adults. South Med J. [accessed 2023 Oct 9];108(1):29-36.</a:t>
            </a:r>
            <a:r>
              <a:rPr lang="en">
                <a:uFill>
                  <a:noFill/>
                </a:uFill>
                <a:hlinkClick r:id="rId4"/>
              </a:rPr>
              <a:t> </a:t>
            </a:r>
            <a:r>
              <a:rPr lang="en" u="sng">
                <a:solidFill>
                  <a:schemeClr val="hlink"/>
                </a:solidFill>
                <a:hlinkClick r:id="rId4"/>
              </a:rPr>
              <a:t>https://www.ncbi.nlm.nih.gov/pmc/articles/PMC4457375</a:t>
            </a:r>
            <a:r>
              <a:rPr lang="en" u="sng">
                <a:solidFill>
                  <a:schemeClr val="hlink"/>
                </a:solidFill>
              </a:rPr>
              <a:t>.</a:t>
            </a:r>
            <a:endParaRPr u="sng">
              <a:solidFill>
                <a:schemeClr val="hlink"/>
              </a:solidFill>
            </a:endParaRPr>
          </a:p>
          <a:p>
            <a:pPr marL="457200" lvl="0" indent="-317500" algn="l" rtl="0">
              <a:spcBef>
                <a:spcPts val="0"/>
              </a:spcBef>
              <a:spcAft>
                <a:spcPts val="0"/>
              </a:spcAft>
              <a:buSzPts val="1400"/>
              <a:buAutoNum type="arabicPeriod"/>
            </a:pPr>
            <a:r>
              <a:rPr lang="en"/>
              <a:t>Eschbacher S, Schoen T, Clair C, Schillinger P, Schönenberger S, Risch M, Risch L, Conen D. Association of smoking and nicotine dependence with pre-diabetes in young and healthy adults. Swiss Med Wkly. [accessed 2023 Oct 9];144:w14019.</a:t>
            </a:r>
            <a:r>
              <a:rPr lang="en">
                <a:uFill>
                  <a:noFill/>
                </a:uFill>
                <a:hlinkClick r:id="rId5"/>
              </a:rPr>
              <a:t> </a:t>
            </a:r>
            <a:r>
              <a:rPr lang="en" u="sng">
                <a:solidFill>
                  <a:schemeClr val="hlink"/>
                </a:solidFill>
                <a:hlinkClick r:id="rId5"/>
              </a:rPr>
              <a:t>https://www.ncbi.nlm.nih.gov/pubmed/25295968</a:t>
            </a:r>
            <a:r>
              <a:rPr lang="en" u="sng">
                <a:solidFill>
                  <a:schemeClr val="hlink"/>
                </a:solidFill>
              </a:rPr>
              <a:t>.</a:t>
            </a:r>
            <a:endParaRPr/>
          </a:p>
          <a:p>
            <a:pPr marL="457200" lvl="0" indent="-317500" algn="l" rtl="0">
              <a:spcBef>
                <a:spcPts val="0"/>
              </a:spcBef>
              <a:spcAft>
                <a:spcPts val="0"/>
              </a:spcAft>
              <a:buSzPts val="1400"/>
              <a:buAutoNum type="arabicPeriod"/>
            </a:pPr>
            <a:r>
              <a:rPr lang="en"/>
              <a:t>Rahman, M. A., Zaman, M. M., &amp; Rahman, M. Prevalence and risk factors of type 2 diabetes in Bangladesh: A systematic review. Scientific Reports. [accessed 2023 Oct 9];10:1-10.</a:t>
            </a:r>
            <a:r>
              <a:rPr lang="en">
                <a:uFill>
                  <a:noFill/>
                </a:uFill>
                <a:hlinkClick r:id="rId6"/>
              </a:rPr>
              <a:t> </a:t>
            </a:r>
            <a:r>
              <a:rPr lang="en" u="sng">
                <a:solidFill>
                  <a:schemeClr val="hlink"/>
                </a:solidFill>
                <a:hlinkClick r:id="rId6"/>
              </a:rPr>
              <a:t>https://www.nature.com/articles/s41598-020-66084-9</a:t>
            </a:r>
            <a:r>
              <a:rPr lang="en" u="sng">
                <a:solidFill>
                  <a:schemeClr val="hlink"/>
                </a:solidFill>
              </a:rPr>
              <a:t>.</a:t>
            </a:r>
            <a:endParaRPr/>
          </a:p>
          <a:p>
            <a:pPr marL="457200" lvl="0" indent="-317500" algn="l" rtl="0">
              <a:spcBef>
                <a:spcPts val="0"/>
              </a:spcBef>
              <a:spcAft>
                <a:spcPts val="0"/>
              </a:spcAft>
              <a:buSzPts val="1400"/>
              <a:buAutoNum type="arabicPeriod"/>
            </a:pPr>
            <a:r>
              <a:rPr lang="en"/>
              <a:t>Tsimihodimos V, Gonzalez-Villalpando C, Meigs JB, Ferrannini E. Hypertension and Diabetes Mellitus: Co-prediction and Time Trajectories. Hypertension. [accessed 2023 Oct 9];71(3):422-428.</a:t>
            </a:r>
            <a:r>
              <a:rPr lang="en">
                <a:uFill>
                  <a:noFill/>
                </a:uFill>
                <a:hlinkClick r:id="rId7"/>
              </a:rPr>
              <a:t> </a:t>
            </a:r>
            <a:r>
              <a:rPr lang="en" u="sng">
                <a:solidFill>
                  <a:schemeClr val="hlink"/>
                </a:solidFill>
                <a:hlinkClick r:id="rId7"/>
              </a:rPr>
              <a:t>https://www.ncbi.nlm.nih.gov/pmc/articles/PMC5877818</a:t>
            </a:r>
            <a:r>
              <a:rPr lang="en" u="sng">
                <a:solidFill>
                  <a:schemeClr val="hlink"/>
                </a:solidFill>
              </a:rPr>
              <a:t>.</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p:nvPr/>
        </p:nvSpPr>
        <p:spPr>
          <a:xfrm>
            <a:off x="710250" y="-652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INTRODUCTION</a:t>
            </a:r>
            <a:endParaRPr sz="2500">
              <a:latin typeface="Fira Sans Extra Condensed Medium"/>
              <a:ea typeface="Fira Sans Extra Condensed Medium"/>
              <a:cs typeface="Fira Sans Extra Condensed Medium"/>
              <a:sym typeface="Fira Sans Extra Condensed Medium"/>
            </a:endParaRPr>
          </a:p>
        </p:txBody>
      </p:sp>
      <p:sp>
        <p:nvSpPr>
          <p:cNvPr id="193" name="Google Shape;193;p14"/>
          <p:cNvSpPr/>
          <p:nvPr/>
        </p:nvSpPr>
        <p:spPr>
          <a:xfrm>
            <a:off x="12" y="395768"/>
            <a:ext cx="2557535" cy="252443"/>
          </a:xfrm>
          <a:custGeom>
            <a:avLst/>
            <a:gdLst/>
            <a:ahLst/>
            <a:cxnLst/>
            <a:rect l="l" t="t" r="r" b="b"/>
            <a:pathLst>
              <a:path w="82150" h="8108" extrusionOk="0">
                <a:moveTo>
                  <a:pt x="0" y="1"/>
                </a:moveTo>
                <a:lnTo>
                  <a:pt x="0" y="8108"/>
                </a:lnTo>
                <a:lnTo>
                  <a:pt x="82150" y="8108"/>
                </a:lnTo>
                <a:lnTo>
                  <a:pt x="82150"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BACKGROUND</a:t>
            </a:r>
            <a:endParaRPr b="1">
              <a:solidFill>
                <a:srgbClr val="FFFFFF"/>
              </a:solidFill>
              <a:latin typeface="Fira Sans"/>
              <a:ea typeface="Fira Sans"/>
              <a:cs typeface="Fira Sans"/>
              <a:sym typeface="Fira Sans"/>
            </a:endParaRPr>
          </a:p>
        </p:txBody>
      </p:sp>
      <p:sp>
        <p:nvSpPr>
          <p:cNvPr id="194" name="Google Shape;194;p14"/>
          <p:cNvSpPr/>
          <p:nvPr/>
        </p:nvSpPr>
        <p:spPr>
          <a:xfrm>
            <a:off x="23542" y="4414917"/>
            <a:ext cx="2556570" cy="252443"/>
          </a:xfrm>
          <a:custGeom>
            <a:avLst/>
            <a:gdLst/>
            <a:ahLst/>
            <a:cxnLst/>
            <a:rect l="l" t="t" r="r" b="b"/>
            <a:pathLst>
              <a:path w="82119" h="8108" extrusionOk="0">
                <a:moveTo>
                  <a:pt x="0" y="1"/>
                </a:moveTo>
                <a:lnTo>
                  <a:pt x="0" y="8108"/>
                </a:lnTo>
                <a:lnTo>
                  <a:pt x="82118" y="8108"/>
                </a:lnTo>
                <a:lnTo>
                  <a:pt x="82118"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STUDY PURPOSE</a:t>
            </a:r>
            <a:endParaRPr b="1">
              <a:solidFill>
                <a:srgbClr val="FFFFFF"/>
              </a:solidFill>
              <a:latin typeface="Fira Sans"/>
              <a:ea typeface="Fira Sans"/>
              <a:cs typeface="Fira Sans"/>
              <a:sym typeface="Fira Sans"/>
            </a:endParaRPr>
          </a:p>
        </p:txBody>
      </p:sp>
      <p:sp>
        <p:nvSpPr>
          <p:cNvPr id="195" name="Google Shape;195;p14"/>
          <p:cNvSpPr txBox="1"/>
          <p:nvPr/>
        </p:nvSpPr>
        <p:spPr>
          <a:xfrm>
            <a:off x="0" y="648200"/>
            <a:ext cx="9144000" cy="1707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dirty="0">
                <a:solidFill>
                  <a:schemeClr val="dk1"/>
                </a:solidFill>
                <a:highlight>
                  <a:srgbClr val="FFFFFF"/>
                </a:highlight>
                <a:latin typeface="Times New Roman"/>
                <a:ea typeface="Times New Roman"/>
                <a:cs typeface="Times New Roman"/>
                <a:sym typeface="Times New Roman"/>
              </a:rPr>
              <a:t>Occur when glucose accumulates in the bloodstream due to the pancreas not producing enough insulin or the body's inability to utilize it effectively.</a:t>
            </a:r>
            <a:endParaRPr sz="12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1200"/>
              </a:spcBef>
              <a:spcAft>
                <a:spcPts val="1200"/>
              </a:spcAft>
              <a:buClr>
                <a:schemeClr val="dk1"/>
              </a:buClr>
              <a:buSzPts val="1100"/>
              <a:buFont typeface="Arial"/>
              <a:buNone/>
            </a:pPr>
            <a:endParaRPr sz="1200" dirty="0">
              <a:solidFill>
                <a:schemeClr val="dk1"/>
              </a:solidFill>
              <a:highlight>
                <a:srgbClr val="FFFFFF"/>
              </a:highlight>
              <a:latin typeface="Times New Roman"/>
              <a:ea typeface="Times New Roman"/>
              <a:cs typeface="Times New Roman"/>
              <a:sym typeface="Times New Roman"/>
            </a:endParaRPr>
          </a:p>
        </p:txBody>
      </p:sp>
      <p:pic>
        <p:nvPicPr>
          <p:cNvPr id="196" name="Google Shape;196;p14"/>
          <p:cNvPicPr preferRelativeResize="0"/>
          <p:nvPr/>
        </p:nvPicPr>
        <p:blipFill>
          <a:blip r:embed="rId3">
            <a:alphaModFix/>
          </a:blip>
          <a:stretch>
            <a:fillRect/>
          </a:stretch>
        </p:blipFill>
        <p:spPr>
          <a:xfrm>
            <a:off x="4442269" y="1312471"/>
            <a:ext cx="2583625" cy="1658475"/>
          </a:xfrm>
          <a:prstGeom prst="rect">
            <a:avLst/>
          </a:prstGeom>
          <a:noFill/>
          <a:ln>
            <a:noFill/>
          </a:ln>
        </p:spPr>
      </p:pic>
      <p:pic>
        <p:nvPicPr>
          <p:cNvPr id="197" name="Google Shape;197;p14"/>
          <p:cNvPicPr preferRelativeResize="0"/>
          <p:nvPr/>
        </p:nvPicPr>
        <p:blipFill>
          <a:blip r:embed="rId4">
            <a:alphaModFix/>
          </a:blip>
          <a:stretch>
            <a:fillRect/>
          </a:stretch>
        </p:blipFill>
        <p:spPr>
          <a:xfrm>
            <a:off x="1721024" y="1260498"/>
            <a:ext cx="2748751" cy="1707175"/>
          </a:xfrm>
          <a:prstGeom prst="rect">
            <a:avLst/>
          </a:prstGeom>
          <a:noFill/>
          <a:ln>
            <a:noFill/>
          </a:ln>
        </p:spPr>
      </p:pic>
      <p:sp>
        <p:nvSpPr>
          <p:cNvPr id="198" name="Google Shape;198;p14"/>
          <p:cNvSpPr txBox="1"/>
          <p:nvPr/>
        </p:nvSpPr>
        <p:spPr>
          <a:xfrm>
            <a:off x="1064550" y="3020016"/>
            <a:ext cx="7014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latin typeface="Times New Roman"/>
                <a:ea typeface="Times New Roman"/>
                <a:cs typeface="Times New Roman"/>
                <a:sym typeface="Times New Roman"/>
              </a:rPr>
              <a:t>Figure 1.</a:t>
            </a:r>
            <a:r>
              <a:rPr lang="en" sz="1200" dirty="0">
                <a:latin typeface="Times New Roman"/>
                <a:ea typeface="Times New Roman"/>
                <a:cs typeface="Times New Roman"/>
                <a:sym typeface="Times New Roman"/>
              </a:rPr>
              <a:t> Healthy Balance of Glucose and Insulin vs. Unhealthy Glucose Levels in the Bloodstream [1]</a:t>
            </a:r>
            <a:endParaRPr sz="1200" dirty="0">
              <a:latin typeface="Times New Roman"/>
              <a:ea typeface="Times New Roman"/>
              <a:cs typeface="Times New Roman"/>
              <a:sym typeface="Times New Roman"/>
            </a:endParaRPr>
          </a:p>
        </p:txBody>
      </p:sp>
      <p:sp>
        <p:nvSpPr>
          <p:cNvPr id="199" name="Google Shape;199;p14"/>
          <p:cNvSpPr txBox="1"/>
          <p:nvPr/>
        </p:nvSpPr>
        <p:spPr>
          <a:xfrm>
            <a:off x="0" y="4470848"/>
            <a:ext cx="9096900" cy="769411"/>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Clr>
                <a:schemeClr val="dk1"/>
              </a:buClr>
              <a:buSzPts val="1100"/>
              <a:buFont typeface="Arial"/>
              <a:buNone/>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To investigate the impact of smoking on the prediction of diabetes, particularly using logistic regression and propensity score analysis.</a:t>
            </a:r>
            <a:endParaRPr sz="1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00" name="Google Shape;200;p14"/>
          <p:cNvSpPr/>
          <p:nvPr/>
        </p:nvSpPr>
        <p:spPr>
          <a:xfrm>
            <a:off x="23542" y="3402627"/>
            <a:ext cx="2556570" cy="252443"/>
          </a:xfrm>
          <a:custGeom>
            <a:avLst/>
            <a:gdLst/>
            <a:ahLst/>
            <a:cxnLst/>
            <a:rect l="l" t="t" r="r" b="b"/>
            <a:pathLst>
              <a:path w="82119" h="8108" extrusionOk="0">
                <a:moveTo>
                  <a:pt x="0" y="1"/>
                </a:moveTo>
                <a:lnTo>
                  <a:pt x="0" y="8108"/>
                </a:lnTo>
                <a:lnTo>
                  <a:pt x="82118" y="8108"/>
                </a:lnTo>
                <a:lnTo>
                  <a:pt x="82118"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RESEARCH QUESTION</a:t>
            </a:r>
            <a:endParaRPr b="1">
              <a:solidFill>
                <a:srgbClr val="FFFFFF"/>
              </a:solidFill>
              <a:latin typeface="Fira Sans"/>
              <a:ea typeface="Fira Sans"/>
              <a:cs typeface="Fira Sans"/>
              <a:sym typeface="Fira Sans"/>
            </a:endParaRPr>
          </a:p>
        </p:txBody>
      </p:sp>
      <p:sp>
        <p:nvSpPr>
          <p:cNvPr id="201" name="Google Shape;201;p14"/>
          <p:cNvSpPr txBox="1"/>
          <p:nvPr/>
        </p:nvSpPr>
        <p:spPr>
          <a:xfrm>
            <a:off x="-30457" y="3495922"/>
            <a:ext cx="8908500" cy="677078"/>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1200"/>
              </a:spcAft>
              <a:buClr>
                <a:schemeClr val="dk1"/>
              </a:buClr>
              <a:buSzPts val="1100"/>
              <a:buFont typeface="Arial"/>
              <a:buNone/>
            </a:pPr>
            <a:r>
              <a:rPr lang="en-US" sz="1200" b="0" i="0" dirty="0">
                <a:solidFill>
                  <a:schemeClr val="tx1">
                    <a:lumMod val="75000"/>
                    <a:lumOff val="25000"/>
                  </a:schemeClr>
                </a:solidFill>
                <a:effectLst/>
                <a:latin typeface="Times New Roman" panose="02020603050405020304" pitchFamily="18" charset="0"/>
                <a:cs typeface="Times New Roman" panose="02020603050405020304" pitchFamily="18" charset="0"/>
              </a:rPr>
              <a:t>Does smoking behavior influence the prediction of diabetes incidence, or are there other factors?</a:t>
            </a:r>
          </a:p>
        </p:txBody>
      </p:sp>
      <p:sp>
        <p:nvSpPr>
          <p:cNvPr id="2" name="TextBox 1">
            <a:extLst>
              <a:ext uri="{FF2B5EF4-FFF2-40B4-BE49-F238E27FC236}">
                <a16:creationId xmlns:a16="http://schemas.microsoft.com/office/drawing/2014/main" id="{17E25CF2-F441-27FB-66E8-99E4898FB09D}"/>
              </a:ext>
            </a:extLst>
          </p:cNvPr>
          <p:cNvSpPr txBox="1"/>
          <p:nvPr/>
        </p:nvSpPr>
        <p:spPr>
          <a:xfrm>
            <a:off x="-30457" y="3953252"/>
            <a:ext cx="9414154" cy="461665"/>
          </a:xfrm>
          <a:prstGeom prst="rect">
            <a:avLst/>
          </a:prstGeom>
          <a:noFill/>
        </p:spPr>
        <p:txBody>
          <a:bodyPr wrap="square" rtlCol="0">
            <a:spAutoFit/>
          </a:bodyPr>
          <a:lstStyle/>
          <a:p>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How do logistic regression and propensity score analysis contribute to understanding the relationship between predictors and the incidence of diabetes?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5"/>
          <p:cNvSpPr txBox="1"/>
          <p:nvPr/>
        </p:nvSpPr>
        <p:spPr>
          <a:xfrm>
            <a:off x="710250" y="91205"/>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latin typeface="Fira Sans Extra Condensed Medium"/>
                <a:ea typeface="Fira Sans Extra Condensed Medium"/>
                <a:cs typeface="Fira Sans Extra Condensed Medium"/>
                <a:sym typeface="Fira Sans Extra Condensed Medium"/>
              </a:rPr>
              <a:t>DATA DESCRIPTION</a:t>
            </a:r>
            <a:endParaRPr sz="2500" dirty="0">
              <a:latin typeface="Fira Sans Extra Condensed Medium"/>
              <a:ea typeface="Fira Sans Extra Condensed Medium"/>
              <a:cs typeface="Fira Sans Extra Condensed Medium"/>
              <a:sym typeface="Fira Sans Extra Condensed Medium"/>
            </a:endParaRPr>
          </a:p>
        </p:txBody>
      </p:sp>
      <p:sp>
        <p:nvSpPr>
          <p:cNvPr id="207" name="Google Shape;207;p15"/>
          <p:cNvSpPr/>
          <p:nvPr/>
        </p:nvSpPr>
        <p:spPr>
          <a:xfrm>
            <a:off x="7" y="457206"/>
            <a:ext cx="1791279" cy="306600"/>
          </a:xfrm>
          <a:custGeom>
            <a:avLst/>
            <a:gdLst/>
            <a:ahLst/>
            <a:cxnLst/>
            <a:rect l="l" t="t" r="r" b="b"/>
            <a:pathLst>
              <a:path w="56087" h="9600" extrusionOk="0">
                <a:moveTo>
                  <a:pt x="24324" y="1"/>
                </a:moveTo>
                <a:cubicBezTo>
                  <a:pt x="18939" y="1"/>
                  <a:pt x="13557" y="120"/>
                  <a:pt x="8203" y="359"/>
                </a:cubicBezTo>
                <a:cubicBezTo>
                  <a:pt x="5954" y="486"/>
                  <a:pt x="3484" y="644"/>
                  <a:pt x="1901" y="1499"/>
                </a:cubicBezTo>
                <a:cubicBezTo>
                  <a:pt x="64" y="2449"/>
                  <a:pt x="1" y="4001"/>
                  <a:pt x="64" y="5363"/>
                </a:cubicBezTo>
                <a:cubicBezTo>
                  <a:pt x="96" y="6629"/>
                  <a:pt x="286" y="8054"/>
                  <a:pt x="2122" y="8878"/>
                </a:cubicBezTo>
                <a:cubicBezTo>
                  <a:pt x="3400" y="9468"/>
                  <a:pt x="5174" y="9600"/>
                  <a:pt x="6940" y="9600"/>
                </a:cubicBezTo>
                <a:cubicBezTo>
                  <a:pt x="7450" y="9600"/>
                  <a:pt x="7960" y="9589"/>
                  <a:pt x="8456" y="9575"/>
                </a:cubicBezTo>
                <a:cubicBezTo>
                  <a:pt x="22011" y="9289"/>
                  <a:pt x="35597" y="9004"/>
                  <a:pt x="49151" y="8719"/>
                </a:cubicBezTo>
                <a:cubicBezTo>
                  <a:pt x="50544" y="8688"/>
                  <a:pt x="52001" y="8656"/>
                  <a:pt x="53205" y="8308"/>
                </a:cubicBezTo>
                <a:cubicBezTo>
                  <a:pt x="55358" y="7643"/>
                  <a:pt x="56086" y="6186"/>
                  <a:pt x="55706" y="4919"/>
                </a:cubicBezTo>
                <a:cubicBezTo>
                  <a:pt x="54313" y="264"/>
                  <a:pt x="44971" y="517"/>
                  <a:pt x="38162" y="264"/>
                </a:cubicBezTo>
                <a:cubicBezTo>
                  <a:pt x="33558" y="88"/>
                  <a:pt x="28940" y="1"/>
                  <a:pt x="24324"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Fira Sans"/>
                <a:ea typeface="Fira Sans"/>
                <a:cs typeface="Fira Sans"/>
                <a:sym typeface="Fira Sans"/>
              </a:rPr>
              <a:t>DATA SOURCE</a:t>
            </a:r>
            <a:endParaRPr b="1">
              <a:solidFill>
                <a:srgbClr val="FFFFFF"/>
              </a:solidFill>
              <a:latin typeface="Fira Sans"/>
              <a:ea typeface="Fira Sans"/>
              <a:cs typeface="Fira Sans"/>
              <a:sym typeface="Fira Sans"/>
            </a:endParaRPr>
          </a:p>
        </p:txBody>
      </p:sp>
      <p:sp>
        <p:nvSpPr>
          <p:cNvPr id="208" name="Google Shape;208;p15"/>
          <p:cNvSpPr txBox="1"/>
          <p:nvPr/>
        </p:nvSpPr>
        <p:spPr>
          <a:xfrm>
            <a:off x="345683" y="708552"/>
            <a:ext cx="12474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800"/>
              </a:spcAft>
              <a:buClr>
                <a:schemeClr val="dk1"/>
              </a:buClr>
              <a:buSzPts val="1100"/>
              <a:buFont typeface="Arial"/>
              <a:buNone/>
            </a:pPr>
            <a:r>
              <a:rPr lang="en" sz="1200" b="1" dirty="0">
                <a:solidFill>
                  <a:schemeClr val="dk1"/>
                </a:solidFill>
                <a:highlight>
                  <a:srgbClr val="FFFFFF"/>
                </a:highlight>
                <a:latin typeface="Times New Roman"/>
                <a:ea typeface="Times New Roman"/>
                <a:cs typeface="Times New Roman"/>
                <a:sym typeface="Times New Roman"/>
              </a:rPr>
              <a:t>Kaggle</a:t>
            </a:r>
            <a:endParaRPr b="1" dirty="0">
              <a:solidFill>
                <a:schemeClr val="dk1"/>
              </a:solidFill>
            </a:endParaRPr>
          </a:p>
        </p:txBody>
      </p:sp>
      <p:sp>
        <p:nvSpPr>
          <p:cNvPr id="209" name="Google Shape;209;p15"/>
          <p:cNvSpPr/>
          <p:nvPr/>
        </p:nvSpPr>
        <p:spPr>
          <a:xfrm>
            <a:off x="-10" y="1194531"/>
            <a:ext cx="1791279" cy="306600"/>
          </a:xfrm>
          <a:custGeom>
            <a:avLst/>
            <a:gdLst/>
            <a:ahLst/>
            <a:cxnLst/>
            <a:rect l="l" t="t" r="r" b="b"/>
            <a:pathLst>
              <a:path w="56087" h="9600" extrusionOk="0">
                <a:moveTo>
                  <a:pt x="24307" y="1"/>
                </a:moveTo>
                <a:cubicBezTo>
                  <a:pt x="18930" y="1"/>
                  <a:pt x="13557" y="120"/>
                  <a:pt x="8203" y="359"/>
                </a:cubicBezTo>
                <a:cubicBezTo>
                  <a:pt x="5923" y="486"/>
                  <a:pt x="3484" y="644"/>
                  <a:pt x="1901" y="1499"/>
                </a:cubicBezTo>
                <a:cubicBezTo>
                  <a:pt x="64" y="2449"/>
                  <a:pt x="1" y="4001"/>
                  <a:pt x="32" y="5363"/>
                </a:cubicBezTo>
                <a:cubicBezTo>
                  <a:pt x="96" y="6629"/>
                  <a:pt x="286" y="8054"/>
                  <a:pt x="2091" y="8878"/>
                </a:cubicBezTo>
                <a:cubicBezTo>
                  <a:pt x="3393" y="9468"/>
                  <a:pt x="5153" y="9600"/>
                  <a:pt x="6912" y="9600"/>
                </a:cubicBezTo>
                <a:cubicBezTo>
                  <a:pt x="7420" y="9600"/>
                  <a:pt x="7928" y="9589"/>
                  <a:pt x="8425" y="9575"/>
                </a:cubicBezTo>
                <a:cubicBezTo>
                  <a:pt x="22011" y="9289"/>
                  <a:pt x="35565" y="9004"/>
                  <a:pt x="49151" y="8719"/>
                </a:cubicBezTo>
                <a:cubicBezTo>
                  <a:pt x="50544" y="8688"/>
                  <a:pt x="52001" y="8656"/>
                  <a:pt x="53205" y="8308"/>
                </a:cubicBezTo>
                <a:cubicBezTo>
                  <a:pt x="55358" y="7643"/>
                  <a:pt x="56087" y="6186"/>
                  <a:pt x="55707" y="4919"/>
                </a:cubicBezTo>
                <a:cubicBezTo>
                  <a:pt x="54281" y="264"/>
                  <a:pt x="44971" y="517"/>
                  <a:pt x="38130" y="264"/>
                </a:cubicBezTo>
                <a:cubicBezTo>
                  <a:pt x="33526" y="88"/>
                  <a:pt x="28915" y="1"/>
                  <a:pt x="24307"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Fira Sans"/>
                <a:ea typeface="Fira Sans"/>
                <a:cs typeface="Fira Sans"/>
                <a:sym typeface="Fira Sans"/>
              </a:rPr>
              <a:t>DATA TYPE</a:t>
            </a:r>
            <a:endParaRPr b="1">
              <a:solidFill>
                <a:srgbClr val="FFFFFF"/>
              </a:solidFill>
              <a:latin typeface="Fira Sans"/>
              <a:ea typeface="Fira Sans"/>
              <a:cs typeface="Fira Sans"/>
              <a:sym typeface="Fira Sans"/>
            </a:endParaRPr>
          </a:p>
        </p:txBody>
      </p:sp>
      <p:sp>
        <p:nvSpPr>
          <p:cNvPr id="210" name="Google Shape;210;p15"/>
          <p:cNvSpPr txBox="1"/>
          <p:nvPr/>
        </p:nvSpPr>
        <p:spPr>
          <a:xfrm>
            <a:off x="138926" y="1462135"/>
            <a:ext cx="12474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800"/>
              </a:spcAft>
              <a:buClr>
                <a:schemeClr val="dk1"/>
              </a:buClr>
              <a:buSzPts val="1100"/>
              <a:buFont typeface="Arial"/>
              <a:buNone/>
            </a:pPr>
            <a:r>
              <a:rPr lang="en" sz="1200" b="1" dirty="0">
                <a:solidFill>
                  <a:schemeClr val="dk1"/>
                </a:solidFill>
                <a:highlight>
                  <a:srgbClr val="FFFFFF"/>
                </a:highlight>
                <a:latin typeface="Times New Roman"/>
                <a:ea typeface="Times New Roman"/>
                <a:cs typeface="Times New Roman"/>
                <a:sym typeface="Times New Roman"/>
              </a:rPr>
              <a:t>100,000 patients</a:t>
            </a:r>
            <a:endParaRPr b="1" dirty="0">
              <a:solidFill>
                <a:schemeClr val="dk1"/>
              </a:solidFill>
            </a:endParaRPr>
          </a:p>
        </p:txBody>
      </p:sp>
      <p:graphicFrame>
        <p:nvGraphicFramePr>
          <p:cNvPr id="211" name="Google Shape;211;p15"/>
          <p:cNvGraphicFramePr/>
          <p:nvPr/>
        </p:nvGraphicFramePr>
        <p:xfrm>
          <a:off x="1947250" y="903175"/>
          <a:ext cx="5249500" cy="3337260"/>
        </p:xfrm>
        <a:graphic>
          <a:graphicData uri="http://schemas.openxmlformats.org/drawingml/2006/table">
            <a:tbl>
              <a:tblPr>
                <a:noFill/>
                <a:tableStyleId>{ADD9DEE5-1BBD-4FB6-81CD-914AE9CE6A9B}</a:tableStyleId>
              </a:tblPr>
              <a:tblGrid>
                <a:gridCol w="1589225">
                  <a:extLst>
                    <a:ext uri="{9D8B030D-6E8A-4147-A177-3AD203B41FA5}">
                      <a16:colId xmlns:a16="http://schemas.microsoft.com/office/drawing/2014/main" val="20000"/>
                    </a:ext>
                  </a:extLst>
                </a:gridCol>
                <a:gridCol w="2552875">
                  <a:extLst>
                    <a:ext uri="{9D8B030D-6E8A-4147-A177-3AD203B41FA5}">
                      <a16:colId xmlns:a16="http://schemas.microsoft.com/office/drawing/2014/main" val="20001"/>
                    </a:ext>
                  </a:extLst>
                </a:gridCol>
                <a:gridCol w="1107400">
                  <a:extLst>
                    <a:ext uri="{9D8B030D-6E8A-4147-A177-3AD203B41FA5}">
                      <a16:colId xmlns:a16="http://schemas.microsoft.com/office/drawing/2014/main" val="20002"/>
                    </a:ext>
                  </a:extLst>
                </a:gridCol>
              </a:tblGrid>
              <a:tr h="283900">
                <a:tc>
                  <a:txBody>
                    <a:bodyPr/>
                    <a:lstStyle/>
                    <a:p>
                      <a:pPr marL="0" lvl="0" indent="0" algn="l" rtl="0">
                        <a:spcBef>
                          <a:spcPts val="0"/>
                        </a:spcBef>
                        <a:spcAft>
                          <a:spcPts val="0"/>
                        </a:spcAft>
                        <a:buNone/>
                      </a:pPr>
                      <a:r>
                        <a:rPr lang="en" sz="900">
                          <a:solidFill>
                            <a:schemeClr val="dk1"/>
                          </a:solidFill>
                        </a:rPr>
                        <a:t>Variable Name</a:t>
                      </a:r>
                      <a:endParaRPr sz="900">
                        <a:solidFill>
                          <a:schemeClr val="dk1"/>
                        </a:solidFill>
                      </a:endParaRPr>
                    </a:p>
                  </a:txBody>
                  <a:tcPr marL="91425" marR="91425" marT="91425" marB="91425">
                    <a:solidFill>
                      <a:srgbClr val="F2B9AC"/>
                    </a:solidFill>
                  </a:tcPr>
                </a:tc>
                <a:tc>
                  <a:txBody>
                    <a:bodyPr/>
                    <a:lstStyle/>
                    <a:p>
                      <a:pPr marL="0" lvl="0" indent="0" algn="l" rtl="0">
                        <a:spcBef>
                          <a:spcPts val="0"/>
                        </a:spcBef>
                        <a:spcAft>
                          <a:spcPts val="0"/>
                        </a:spcAft>
                        <a:buNone/>
                      </a:pPr>
                      <a:r>
                        <a:rPr lang="en" sz="900">
                          <a:solidFill>
                            <a:schemeClr val="dk1"/>
                          </a:solidFill>
                        </a:rPr>
                        <a:t>Description</a:t>
                      </a:r>
                      <a:endParaRPr sz="900">
                        <a:solidFill>
                          <a:schemeClr val="dk1"/>
                        </a:solidFill>
                      </a:endParaRPr>
                    </a:p>
                  </a:txBody>
                  <a:tcPr marL="91425" marR="91425" marT="91425" marB="91425">
                    <a:solidFill>
                      <a:srgbClr val="F2B9AC"/>
                    </a:solidFill>
                  </a:tcPr>
                </a:tc>
                <a:tc>
                  <a:txBody>
                    <a:bodyPr/>
                    <a:lstStyle/>
                    <a:p>
                      <a:pPr marL="0" lvl="0" indent="0" algn="l" rtl="0">
                        <a:spcBef>
                          <a:spcPts val="0"/>
                        </a:spcBef>
                        <a:spcAft>
                          <a:spcPts val="0"/>
                        </a:spcAft>
                        <a:buNone/>
                      </a:pPr>
                      <a:r>
                        <a:rPr lang="en" sz="900">
                          <a:solidFill>
                            <a:schemeClr val="dk1"/>
                          </a:solidFill>
                        </a:rPr>
                        <a:t>Data Type</a:t>
                      </a:r>
                      <a:endParaRPr sz="900">
                        <a:solidFill>
                          <a:schemeClr val="dk1"/>
                        </a:solidFill>
                      </a:endParaRPr>
                    </a:p>
                  </a:txBody>
                  <a:tcPr marL="91425" marR="91425" marT="91425" marB="91425">
                    <a:solidFill>
                      <a:srgbClr val="F2B9AC"/>
                    </a:solidFill>
                  </a:tcPr>
                </a:tc>
                <a:extLst>
                  <a:ext uri="{0D108BD9-81ED-4DB2-BD59-A6C34878D82A}">
                    <a16:rowId xmlns:a16="http://schemas.microsoft.com/office/drawing/2014/main" val="10000"/>
                  </a:ext>
                </a:extLst>
              </a:tr>
              <a:tr h="283900">
                <a:tc>
                  <a:txBody>
                    <a:bodyPr/>
                    <a:lstStyle/>
                    <a:p>
                      <a:pPr marL="0" lvl="0" indent="0" algn="l" rtl="0">
                        <a:spcBef>
                          <a:spcPts val="0"/>
                        </a:spcBef>
                        <a:spcAft>
                          <a:spcPts val="0"/>
                        </a:spcAft>
                        <a:buNone/>
                      </a:pPr>
                      <a:r>
                        <a:rPr lang="en" sz="900">
                          <a:solidFill>
                            <a:schemeClr val="dk1"/>
                          </a:solidFill>
                        </a:rPr>
                        <a:t>gender</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Gender of the individual (Female, Male)</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Nominal Category</a:t>
                      </a:r>
                      <a:endParaRPr sz="900">
                        <a:solidFill>
                          <a:schemeClr val="dk1"/>
                        </a:solidFill>
                      </a:endParaRPr>
                    </a:p>
                  </a:txBody>
                  <a:tcPr marL="91425" marR="91425" marT="91425" marB="91425"/>
                </a:tc>
                <a:extLst>
                  <a:ext uri="{0D108BD9-81ED-4DB2-BD59-A6C34878D82A}">
                    <a16:rowId xmlns:a16="http://schemas.microsoft.com/office/drawing/2014/main" val="10001"/>
                  </a:ext>
                </a:extLst>
              </a:tr>
              <a:tr h="311900">
                <a:tc>
                  <a:txBody>
                    <a:bodyPr/>
                    <a:lstStyle/>
                    <a:p>
                      <a:pPr marL="0" lvl="0" indent="0" algn="l" rtl="0">
                        <a:spcBef>
                          <a:spcPts val="0"/>
                        </a:spcBef>
                        <a:spcAft>
                          <a:spcPts val="0"/>
                        </a:spcAft>
                        <a:buNone/>
                      </a:pPr>
                      <a:r>
                        <a:rPr lang="en" sz="900">
                          <a:solidFill>
                            <a:schemeClr val="dk1"/>
                          </a:solidFill>
                        </a:rPr>
                        <a:t>age</a:t>
                      </a:r>
                      <a:endParaRPr sz="900">
                        <a:solidFill>
                          <a:schemeClr val="dk1"/>
                        </a:solidFill>
                      </a:endParaRPr>
                    </a:p>
                  </a:txBody>
                  <a:tcPr marL="91425" marR="91425" marT="91425" marB="91425">
                    <a:solidFill>
                      <a:srgbClr val="FFEADB"/>
                    </a:solidFill>
                  </a:tcPr>
                </a:tc>
                <a:tc>
                  <a:txBody>
                    <a:bodyPr/>
                    <a:lstStyle/>
                    <a:p>
                      <a:pPr marL="0" lvl="0" indent="0" algn="l" rtl="0">
                        <a:spcBef>
                          <a:spcPts val="0"/>
                        </a:spcBef>
                        <a:spcAft>
                          <a:spcPts val="0"/>
                        </a:spcAft>
                        <a:buNone/>
                      </a:pPr>
                      <a:r>
                        <a:rPr lang="en" sz="900">
                          <a:solidFill>
                            <a:schemeClr val="dk1"/>
                          </a:solidFill>
                        </a:rPr>
                        <a:t>Age of the individual</a:t>
                      </a:r>
                      <a:endParaRPr sz="900">
                        <a:solidFill>
                          <a:schemeClr val="dk1"/>
                        </a:solidFill>
                      </a:endParaRPr>
                    </a:p>
                  </a:txBody>
                  <a:tcPr marL="91425" marR="91425" marT="91425" marB="91425">
                    <a:solidFill>
                      <a:srgbClr val="FFEADB"/>
                    </a:solidFill>
                  </a:tcPr>
                </a:tc>
                <a:tc>
                  <a:txBody>
                    <a:bodyPr/>
                    <a:lstStyle/>
                    <a:p>
                      <a:pPr marL="0" lvl="0" indent="0" algn="l" rtl="0">
                        <a:spcBef>
                          <a:spcPts val="0"/>
                        </a:spcBef>
                        <a:spcAft>
                          <a:spcPts val="0"/>
                        </a:spcAft>
                        <a:buNone/>
                      </a:pPr>
                      <a:r>
                        <a:rPr lang="en" sz="900">
                          <a:solidFill>
                            <a:schemeClr val="dk1"/>
                          </a:solidFill>
                        </a:rPr>
                        <a:t>Continuous</a:t>
                      </a:r>
                      <a:endParaRPr sz="900">
                        <a:solidFill>
                          <a:schemeClr val="dk1"/>
                        </a:solidFill>
                      </a:endParaRPr>
                    </a:p>
                  </a:txBody>
                  <a:tcPr marL="91425" marR="91425" marT="91425" marB="91425">
                    <a:solidFill>
                      <a:srgbClr val="FFEADB"/>
                    </a:solidFill>
                  </a:tcPr>
                </a:tc>
                <a:extLst>
                  <a:ext uri="{0D108BD9-81ED-4DB2-BD59-A6C34878D82A}">
                    <a16:rowId xmlns:a16="http://schemas.microsoft.com/office/drawing/2014/main" val="10002"/>
                  </a:ext>
                </a:extLst>
              </a:tr>
              <a:tr h="283900">
                <a:tc>
                  <a:txBody>
                    <a:bodyPr/>
                    <a:lstStyle/>
                    <a:p>
                      <a:pPr marL="0" lvl="0" indent="0" algn="l" rtl="0">
                        <a:spcBef>
                          <a:spcPts val="0"/>
                        </a:spcBef>
                        <a:spcAft>
                          <a:spcPts val="0"/>
                        </a:spcAft>
                        <a:buNone/>
                      </a:pPr>
                      <a:r>
                        <a:rPr lang="en" sz="900">
                          <a:solidFill>
                            <a:schemeClr val="dk1"/>
                          </a:solidFill>
                        </a:rPr>
                        <a:t>hypertension</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Presence of hypertension (0 = no, 1 = yes)</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Discrete</a:t>
                      </a:r>
                      <a:endParaRPr sz="900">
                        <a:solidFill>
                          <a:schemeClr val="dk1"/>
                        </a:solidFill>
                      </a:endParaRPr>
                    </a:p>
                  </a:txBody>
                  <a:tcPr marL="91425" marR="91425" marT="91425" marB="91425"/>
                </a:tc>
                <a:extLst>
                  <a:ext uri="{0D108BD9-81ED-4DB2-BD59-A6C34878D82A}">
                    <a16:rowId xmlns:a16="http://schemas.microsoft.com/office/drawing/2014/main" val="10003"/>
                  </a:ext>
                </a:extLst>
              </a:tr>
              <a:tr h="283900">
                <a:tc>
                  <a:txBody>
                    <a:bodyPr/>
                    <a:lstStyle/>
                    <a:p>
                      <a:pPr marL="0" lvl="0" indent="0" algn="l" rtl="0">
                        <a:spcBef>
                          <a:spcPts val="0"/>
                        </a:spcBef>
                        <a:spcAft>
                          <a:spcPts val="0"/>
                        </a:spcAft>
                        <a:buNone/>
                      </a:pPr>
                      <a:r>
                        <a:rPr lang="en" sz="900">
                          <a:solidFill>
                            <a:schemeClr val="dk1"/>
                          </a:solidFill>
                        </a:rPr>
                        <a:t>heart_disease</a:t>
                      </a:r>
                      <a:endParaRPr sz="900">
                        <a:solidFill>
                          <a:schemeClr val="dk1"/>
                        </a:solidFill>
                      </a:endParaRPr>
                    </a:p>
                  </a:txBody>
                  <a:tcPr marL="91425" marR="91425" marT="91425" marB="91425">
                    <a:solidFill>
                      <a:srgbClr val="FFEADB"/>
                    </a:solidFill>
                  </a:tcPr>
                </a:tc>
                <a:tc>
                  <a:txBody>
                    <a:bodyPr/>
                    <a:lstStyle/>
                    <a:p>
                      <a:pPr marL="0" lvl="0" indent="0" algn="l" rtl="0">
                        <a:spcBef>
                          <a:spcPts val="0"/>
                        </a:spcBef>
                        <a:spcAft>
                          <a:spcPts val="0"/>
                        </a:spcAft>
                        <a:buNone/>
                      </a:pPr>
                      <a:r>
                        <a:rPr lang="en" sz="900">
                          <a:solidFill>
                            <a:schemeClr val="dk1"/>
                          </a:solidFill>
                        </a:rPr>
                        <a:t>Presence of heart disease (0 = no, 1 = yes)</a:t>
                      </a:r>
                      <a:endParaRPr sz="900">
                        <a:solidFill>
                          <a:schemeClr val="dk1"/>
                        </a:solidFill>
                      </a:endParaRPr>
                    </a:p>
                  </a:txBody>
                  <a:tcPr marL="91425" marR="91425" marT="91425" marB="91425">
                    <a:solidFill>
                      <a:srgbClr val="FFEADB"/>
                    </a:solidFill>
                  </a:tcPr>
                </a:tc>
                <a:tc>
                  <a:txBody>
                    <a:bodyPr/>
                    <a:lstStyle/>
                    <a:p>
                      <a:pPr marL="0" lvl="0" indent="0" algn="l" rtl="0">
                        <a:spcBef>
                          <a:spcPts val="0"/>
                        </a:spcBef>
                        <a:spcAft>
                          <a:spcPts val="0"/>
                        </a:spcAft>
                        <a:buNone/>
                      </a:pPr>
                      <a:r>
                        <a:rPr lang="en" sz="900">
                          <a:solidFill>
                            <a:schemeClr val="dk1"/>
                          </a:solidFill>
                        </a:rPr>
                        <a:t>Discrete</a:t>
                      </a:r>
                      <a:endParaRPr sz="900">
                        <a:solidFill>
                          <a:schemeClr val="dk1"/>
                        </a:solidFill>
                      </a:endParaRPr>
                    </a:p>
                  </a:txBody>
                  <a:tcPr marL="91425" marR="91425" marT="91425" marB="91425">
                    <a:solidFill>
                      <a:srgbClr val="FFEADB"/>
                    </a:solidFill>
                  </a:tcPr>
                </a:tc>
                <a:extLst>
                  <a:ext uri="{0D108BD9-81ED-4DB2-BD59-A6C34878D82A}">
                    <a16:rowId xmlns:a16="http://schemas.microsoft.com/office/drawing/2014/main" val="10004"/>
                  </a:ext>
                </a:extLst>
              </a:tr>
              <a:tr h="283900">
                <a:tc>
                  <a:txBody>
                    <a:bodyPr/>
                    <a:lstStyle/>
                    <a:p>
                      <a:pPr marL="0" lvl="0" indent="0" algn="l" rtl="0">
                        <a:spcBef>
                          <a:spcPts val="0"/>
                        </a:spcBef>
                        <a:spcAft>
                          <a:spcPts val="0"/>
                        </a:spcAft>
                        <a:buNone/>
                      </a:pPr>
                      <a:r>
                        <a:rPr lang="en" sz="900">
                          <a:solidFill>
                            <a:schemeClr val="dk1"/>
                          </a:solidFill>
                        </a:rPr>
                        <a:t>smoking_history</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History of smoking (never, current, no info)</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Nominal Category</a:t>
                      </a:r>
                      <a:endParaRPr sz="900">
                        <a:solidFill>
                          <a:schemeClr val="dk1"/>
                        </a:solidFill>
                      </a:endParaRPr>
                    </a:p>
                  </a:txBody>
                  <a:tcPr marL="91425" marR="91425" marT="91425" marB="91425"/>
                </a:tc>
                <a:extLst>
                  <a:ext uri="{0D108BD9-81ED-4DB2-BD59-A6C34878D82A}">
                    <a16:rowId xmlns:a16="http://schemas.microsoft.com/office/drawing/2014/main" val="10005"/>
                  </a:ext>
                </a:extLst>
              </a:tr>
              <a:tr h="283900">
                <a:tc>
                  <a:txBody>
                    <a:bodyPr/>
                    <a:lstStyle/>
                    <a:p>
                      <a:pPr marL="0" lvl="0" indent="0" algn="l" rtl="0">
                        <a:spcBef>
                          <a:spcPts val="0"/>
                        </a:spcBef>
                        <a:spcAft>
                          <a:spcPts val="0"/>
                        </a:spcAft>
                        <a:buNone/>
                      </a:pPr>
                      <a:r>
                        <a:rPr lang="en" sz="900">
                          <a:solidFill>
                            <a:schemeClr val="dk1"/>
                          </a:solidFill>
                        </a:rPr>
                        <a:t>bmi</a:t>
                      </a:r>
                      <a:endParaRPr sz="900">
                        <a:solidFill>
                          <a:schemeClr val="dk1"/>
                        </a:solidFill>
                      </a:endParaRPr>
                    </a:p>
                  </a:txBody>
                  <a:tcPr marL="91425" marR="91425" marT="91425" marB="91425">
                    <a:solidFill>
                      <a:srgbClr val="FFEADB"/>
                    </a:solidFill>
                  </a:tcPr>
                </a:tc>
                <a:tc>
                  <a:txBody>
                    <a:bodyPr/>
                    <a:lstStyle/>
                    <a:p>
                      <a:pPr marL="0" lvl="0" indent="0" algn="l" rtl="0">
                        <a:spcBef>
                          <a:spcPts val="0"/>
                        </a:spcBef>
                        <a:spcAft>
                          <a:spcPts val="0"/>
                        </a:spcAft>
                        <a:buNone/>
                      </a:pPr>
                      <a:r>
                        <a:rPr lang="en" sz="900">
                          <a:solidFill>
                            <a:schemeClr val="dk1"/>
                          </a:solidFill>
                        </a:rPr>
                        <a:t>Body Mass Index (BMI)</a:t>
                      </a:r>
                      <a:endParaRPr sz="900">
                        <a:solidFill>
                          <a:schemeClr val="dk1"/>
                        </a:solidFill>
                      </a:endParaRPr>
                    </a:p>
                  </a:txBody>
                  <a:tcPr marL="91425" marR="91425" marT="91425" marB="91425">
                    <a:solidFill>
                      <a:srgbClr val="FFEADB"/>
                    </a:solidFill>
                  </a:tcPr>
                </a:tc>
                <a:tc>
                  <a:txBody>
                    <a:bodyPr/>
                    <a:lstStyle/>
                    <a:p>
                      <a:pPr marL="0" lvl="0" indent="0" algn="l" rtl="0">
                        <a:spcBef>
                          <a:spcPts val="0"/>
                        </a:spcBef>
                        <a:spcAft>
                          <a:spcPts val="0"/>
                        </a:spcAft>
                        <a:buNone/>
                      </a:pPr>
                      <a:r>
                        <a:rPr lang="en" sz="900">
                          <a:solidFill>
                            <a:schemeClr val="dk1"/>
                          </a:solidFill>
                        </a:rPr>
                        <a:t>Continuous</a:t>
                      </a:r>
                      <a:endParaRPr sz="900">
                        <a:solidFill>
                          <a:schemeClr val="dk1"/>
                        </a:solidFill>
                      </a:endParaRPr>
                    </a:p>
                  </a:txBody>
                  <a:tcPr marL="91425" marR="91425" marT="91425" marB="91425">
                    <a:solidFill>
                      <a:srgbClr val="FFEADB"/>
                    </a:solidFill>
                  </a:tcPr>
                </a:tc>
                <a:extLst>
                  <a:ext uri="{0D108BD9-81ED-4DB2-BD59-A6C34878D82A}">
                    <a16:rowId xmlns:a16="http://schemas.microsoft.com/office/drawing/2014/main" val="10006"/>
                  </a:ext>
                </a:extLst>
              </a:tr>
              <a:tr h="283900">
                <a:tc>
                  <a:txBody>
                    <a:bodyPr/>
                    <a:lstStyle/>
                    <a:p>
                      <a:pPr marL="0" lvl="0" indent="0" algn="l" rtl="0">
                        <a:spcBef>
                          <a:spcPts val="0"/>
                        </a:spcBef>
                        <a:spcAft>
                          <a:spcPts val="0"/>
                        </a:spcAft>
                        <a:buNone/>
                      </a:pPr>
                      <a:r>
                        <a:rPr lang="en" sz="900">
                          <a:solidFill>
                            <a:schemeClr val="dk1"/>
                          </a:solidFill>
                        </a:rPr>
                        <a:t>HbA1c_level</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HbA1c level (average blood sugar over the past 3 months)</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Continuous</a:t>
                      </a:r>
                      <a:endParaRPr sz="900">
                        <a:solidFill>
                          <a:schemeClr val="dk1"/>
                        </a:solidFill>
                      </a:endParaRPr>
                    </a:p>
                  </a:txBody>
                  <a:tcPr marL="91425" marR="91425" marT="91425" marB="91425"/>
                </a:tc>
                <a:extLst>
                  <a:ext uri="{0D108BD9-81ED-4DB2-BD59-A6C34878D82A}">
                    <a16:rowId xmlns:a16="http://schemas.microsoft.com/office/drawing/2014/main" val="10007"/>
                  </a:ext>
                </a:extLst>
              </a:tr>
              <a:tr h="283900">
                <a:tc>
                  <a:txBody>
                    <a:bodyPr/>
                    <a:lstStyle/>
                    <a:p>
                      <a:pPr marL="0" lvl="0" indent="0" algn="l" rtl="0">
                        <a:spcBef>
                          <a:spcPts val="0"/>
                        </a:spcBef>
                        <a:spcAft>
                          <a:spcPts val="0"/>
                        </a:spcAft>
                        <a:buNone/>
                      </a:pPr>
                      <a:r>
                        <a:rPr lang="en" sz="900">
                          <a:solidFill>
                            <a:schemeClr val="dk1"/>
                          </a:solidFill>
                        </a:rPr>
                        <a:t>blood_glucose_level</a:t>
                      </a:r>
                      <a:endParaRPr sz="900">
                        <a:solidFill>
                          <a:schemeClr val="dk1"/>
                        </a:solidFill>
                      </a:endParaRPr>
                    </a:p>
                  </a:txBody>
                  <a:tcPr marL="91425" marR="91425" marT="91425" marB="91425">
                    <a:solidFill>
                      <a:srgbClr val="FFEADB"/>
                    </a:solidFill>
                  </a:tcPr>
                </a:tc>
                <a:tc>
                  <a:txBody>
                    <a:bodyPr/>
                    <a:lstStyle/>
                    <a:p>
                      <a:pPr marL="0" lvl="0" indent="0" algn="l" rtl="0">
                        <a:spcBef>
                          <a:spcPts val="0"/>
                        </a:spcBef>
                        <a:spcAft>
                          <a:spcPts val="0"/>
                        </a:spcAft>
                        <a:buNone/>
                      </a:pPr>
                      <a:r>
                        <a:rPr lang="en" sz="900">
                          <a:solidFill>
                            <a:schemeClr val="dk1"/>
                          </a:solidFill>
                        </a:rPr>
                        <a:t>Blood glucose level</a:t>
                      </a:r>
                      <a:endParaRPr sz="900">
                        <a:solidFill>
                          <a:schemeClr val="dk1"/>
                        </a:solidFill>
                      </a:endParaRPr>
                    </a:p>
                  </a:txBody>
                  <a:tcPr marL="91425" marR="91425" marT="91425" marB="91425">
                    <a:solidFill>
                      <a:srgbClr val="FFEADB"/>
                    </a:solidFill>
                  </a:tcPr>
                </a:tc>
                <a:tc>
                  <a:txBody>
                    <a:bodyPr/>
                    <a:lstStyle/>
                    <a:p>
                      <a:pPr marL="0" lvl="0" indent="0" algn="l" rtl="0">
                        <a:spcBef>
                          <a:spcPts val="0"/>
                        </a:spcBef>
                        <a:spcAft>
                          <a:spcPts val="0"/>
                        </a:spcAft>
                        <a:buNone/>
                      </a:pPr>
                      <a:r>
                        <a:rPr lang="en" sz="900">
                          <a:solidFill>
                            <a:schemeClr val="dk1"/>
                          </a:solidFill>
                        </a:rPr>
                        <a:t>Continuous</a:t>
                      </a:r>
                      <a:endParaRPr sz="900">
                        <a:solidFill>
                          <a:schemeClr val="dk1"/>
                        </a:solidFill>
                      </a:endParaRPr>
                    </a:p>
                  </a:txBody>
                  <a:tcPr marL="91425" marR="91425" marT="91425" marB="91425">
                    <a:solidFill>
                      <a:srgbClr val="FFEADB"/>
                    </a:solidFill>
                  </a:tcPr>
                </a:tc>
                <a:extLst>
                  <a:ext uri="{0D108BD9-81ED-4DB2-BD59-A6C34878D82A}">
                    <a16:rowId xmlns:a16="http://schemas.microsoft.com/office/drawing/2014/main" val="10008"/>
                  </a:ext>
                </a:extLst>
              </a:tr>
              <a:tr h="311900">
                <a:tc>
                  <a:txBody>
                    <a:bodyPr/>
                    <a:lstStyle/>
                    <a:p>
                      <a:pPr marL="0" lvl="0" indent="0" algn="l" rtl="0">
                        <a:spcBef>
                          <a:spcPts val="0"/>
                        </a:spcBef>
                        <a:spcAft>
                          <a:spcPts val="0"/>
                        </a:spcAft>
                        <a:buNone/>
                      </a:pPr>
                      <a:r>
                        <a:rPr lang="en" sz="900">
                          <a:solidFill>
                            <a:schemeClr val="dk1"/>
                          </a:solidFill>
                        </a:rPr>
                        <a:t>diabetes</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Diabetes status (0 = no, 1 = yes)</a:t>
                      </a:r>
                      <a:endParaRPr sz="900">
                        <a:solidFill>
                          <a:schemeClr val="dk1"/>
                        </a:solidFill>
                      </a:endParaRPr>
                    </a:p>
                  </a:txBody>
                  <a:tcPr marL="91425" marR="91425" marT="91425" marB="91425"/>
                </a:tc>
                <a:tc>
                  <a:txBody>
                    <a:bodyPr/>
                    <a:lstStyle/>
                    <a:p>
                      <a:pPr marL="0" lvl="0" indent="0" algn="l" rtl="0">
                        <a:spcBef>
                          <a:spcPts val="0"/>
                        </a:spcBef>
                        <a:spcAft>
                          <a:spcPts val="0"/>
                        </a:spcAft>
                        <a:buNone/>
                      </a:pPr>
                      <a:r>
                        <a:rPr lang="en" sz="900">
                          <a:solidFill>
                            <a:schemeClr val="dk1"/>
                          </a:solidFill>
                        </a:rPr>
                        <a:t>Discrete</a:t>
                      </a:r>
                      <a:endParaRPr sz="900">
                        <a:solidFill>
                          <a:schemeClr val="dk1"/>
                        </a:solidFill>
                      </a:endParaRPr>
                    </a:p>
                  </a:txBody>
                  <a:tcPr marL="91425" marR="91425" marT="91425" marB="91425"/>
                </a:tc>
                <a:extLst>
                  <a:ext uri="{0D108BD9-81ED-4DB2-BD59-A6C34878D82A}">
                    <a16:rowId xmlns:a16="http://schemas.microsoft.com/office/drawing/2014/main" val="10009"/>
                  </a:ext>
                </a:extLst>
              </a:tr>
            </a:tbl>
          </a:graphicData>
        </a:graphic>
      </p:graphicFrame>
      <p:sp>
        <p:nvSpPr>
          <p:cNvPr id="212" name="Google Shape;212;p15"/>
          <p:cNvSpPr txBox="1"/>
          <p:nvPr/>
        </p:nvSpPr>
        <p:spPr>
          <a:xfrm>
            <a:off x="1980850" y="4518475"/>
            <a:ext cx="61674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800"/>
              </a:spcAft>
              <a:buClr>
                <a:schemeClr val="dk1"/>
              </a:buClr>
              <a:buSzPts val="1100"/>
              <a:buFont typeface="Arial"/>
              <a:buNone/>
            </a:pPr>
            <a:r>
              <a:rPr lang="en" sz="1200" b="1">
                <a:solidFill>
                  <a:schemeClr val="dk1"/>
                </a:solidFill>
                <a:highlight>
                  <a:srgbClr val="FFFFFF"/>
                </a:highlight>
                <a:latin typeface="Times New Roman"/>
                <a:ea typeface="Times New Roman"/>
                <a:cs typeface="Times New Roman"/>
                <a:sym typeface="Times New Roman"/>
              </a:rPr>
              <a:t>Table 1: </a:t>
            </a:r>
            <a:r>
              <a:rPr lang="en" sz="1200">
                <a:solidFill>
                  <a:schemeClr val="dk1"/>
                </a:solidFill>
                <a:highlight>
                  <a:srgbClr val="FFFFFF"/>
                </a:highlight>
                <a:latin typeface="Times New Roman"/>
                <a:ea typeface="Times New Roman"/>
                <a:cs typeface="Times New Roman"/>
                <a:sym typeface="Times New Roman"/>
              </a:rPr>
              <a:t>Data Dictionary Table of 9 Contributors to Diabetes Prediction Analysis</a:t>
            </a:r>
            <a:endParaRPr>
              <a:solidFill>
                <a:schemeClr val="dk1"/>
              </a:solidFill>
            </a:endParaRPr>
          </a:p>
        </p:txBody>
      </p:sp>
      <p:sp>
        <p:nvSpPr>
          <p:cNvPr id="213" name="Google Shape;213;p15"/>
          <p:cNvSpPr/>
          <p:nvPr/>
        </p:nvSpPr>
        <p:spPr>
          <a:xfrm>
            <a:off x="7688900" y="234203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658550" y="36901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148250" y="40101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15"/>
          <p:cNvGrpSpPr/>
          <p:nvPr/>
        </p:nvGrpSpPr>
        <p:grpSpPr>
          <a:xfrm rot="7100083" flipH="1">
            <a:off x="318209" y="3041966"/>
            <a:ext cx="643536" cy="377039"/>
            <a:chOff x="-1131628" y="1250953"/>
            <a:chExt cx="695437" cy="407447"/>
          </a:xfrm>
        </p:grpSpPr>
        <p:sp>
          <p:nvSpPr>
            <p:cNvPr id="217" name="Google Shape;217;p1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rot="8494104" flipH="1">
            <a:off x="7795572" y="4611870"/>
            <a:ext cx="643546" cy="377045"/>
            <a:chOff x="-1131628" y="1250953"/>
            <a:chExt cx="695437" cy="407447"/>
          </a:xfrm>
        </p:grpSpPr>
        <p:sp>
          <p:nvSpPr>
            <p:cNvPr id="221" name="Google Shape;221;p1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5"/>
          <p:cNvGrpSpPr/>
          <p:nvPr/>
        </p:nvGrpSpPr>
        <p:grpSpPr>
          <a:xfrm rot="2195402" flipH="1">
            <a:off x="8096704" y="1465655"/>
            <a:ext cx="643538" cy="377040"/>
            <a:chOff x="-1131628" y="1250953"/>
            <a:chExt cx="695437" cy="407447"/>
          </a:xfrm>
        </p:grpSpPr>
        <p:sp>
          <p:nvSpPr>
            <p:cNvPr id="225" name="Google Shape;225;p1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5"/>
          <p:cNvGrpSpPr/>
          <p:nvPr/>
        </p:nvGrpSpPr>
        <p:grpSpPr>
          <a:xfrm rot="-1066506" flipH="1">
            <a:off x="303303" y="4197761"/>
            <a:ext cx="643541" cy="377041"/>
            <a:chOff x="-1131628" y="1250953"/>
            <a:chExt cx="695437" cy="407447"/>
          </a:xfrm>
        </p:grpSpPr>
        <p:sp>
          <p:nvSpPr>
            <p:cNvPr id="229" name="Google Shape;229;p1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15"/>
          <p:cNvSpPr/>
          <p:nvPr/>
        </p:nvSpPr>
        <p:spPr>
          <a:xfrm>
            <a:off x="8486600" y="31431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1397325" y="46852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261100" y="23210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6"/>
          <p:cNvSpPr txBox="1"/>
          <p:nvPr/>
        </p:nvSpPr>
        <p:spPr>
          <a:xfrm>
            <a:off x="802650" y="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DATA CLEANING AND PREPROCESSING</a:t>
            </a:r>
            <a:endParaRPr sz="2500">
              <a:latin typeface="Fira Sans Extra Condensed Medium"/>
              <a:ea typeface="Fira Sans Extra Condensed Medium"/>
              <a:cs typeface="Fira Sans Extra Condensed Medium"/>
              <a:sym typeface="Fira Sans Extra Condensed Medium"/>
            </a:endParaRPr>
          </a:p>
        </p:txBody>
      </p:sp>
      <p:sp>
        <p:nvSpPr>
          <p:cNvPr id="240" name="Google Shape;240;p16"/>
          <p:cNvSpPr/>
          <p:nvPr/>
        </p:nvSpPr>
        <p:spPr>
          <a:xfrm>
            <a:off x="0" y="629700"/>
            <a:ext cx="2982897" cy="252422"/>
          </a:xfrm>
          <a:custGeom>
            <a:avLst/>
            <a:gdLst/>
            <a:ahLst/>
            <a:cxnLst/>
            <a:rect l="l" t="t" r="r" b="b"/>
            <a:pathLst>
              <a:path w="82150" h="8108" extrusionOk="0">
                <a:moveTo>
                  <a:pt x="0" y="1"/>
                </a:moveTo>
                <a:lnTo>
                  <a:pt x="0" y="8108"/>
                </a:lnTo>
                <a:lnTo>
                  <a:pt x="82150" y="8108"/>
                </a:lnTo>
                <a:lnTo>
                  <a:pt x="82150"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b="1">
                <a:solidFill>
                  <a:schemeClr val="dk1"/>
                </a:solidFill>
                <a:latin typeface="Fira Sans"/>
                <a:ea typeface="Fira Sans"/>
                <a:cs typeface="Fira Sans"/>
                <a:sym typeface="Fira Sans"/>
              </a:rPr>
              <a:t>HANDLING MISSING VALUES</a:t>
            </a:r>
            <a:endParaRPr b="1">
              <a:solidFill>
                <a:schemeClr val="dk1"/>
              </a:solidFill>
              <a:latin typeface="Fira Sans"/>
              <a:ea typeface="Fira Sans"/>
              <a:cs typeface="Fira Sans"/>
              <a:sym typeface="Fira Sans"/>
            </a:endParaRPr>
          </a:p>
        </p:txBody>
      </p:sp>
      <p:sp>
        <p:nvSpPr>
          <p:cNvPr id="241" name="Google Shape;241;p16"/>
          <p:cNvSpPr/>
          <p:nvPr/>
        </p:nvSpPr>
        <p:spPr>
          <a:xfrm>
            <a:off x="0" y="1083175"/>
            <a:ext cx="3946075" cy="252422"/>
          </a:xfrm>
          <a:custGeom>
            <a:avLst/>
            <a:gdLst/>
            <a:ahLst/>
            <a:cxnLst/>
            <a:rect l="l" t="t" r="r" b="b"/>
            <a:pathLst>
              <a:path w="82150" h="8108" extrusionOk="0">
                <a:moveTo>
                  <a:pt x="0" y="1"/>
                </a:moveTo>
                <a:lnTo>
                  <a:pt x="0" y="8108"/>
                </a:lnTo>
                <a:lnTo>
                  <a:pt x="82150" y="8108"/>
                </a:lnTo>
                <a:lnTo>
                  <a:pt x="82150"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solidFill>
                  <a:schemeClr val="dk1"/>
                </a:solidFill>
                <a:latin typeface="Fira Sans"/>
                <a:ea typeface="Fira Sans"/>
                <a:cs typeface="Fira Sans"/>
                <a:sym typeface="Fira Sans"/>
              </a:rPr>
              <a:t>OUTLIER TREATMENT AND DETECTION </a:t>
            </a:r>
            <a:endParaRPr sz="1700" b="1">
              <a:solidFill>
                <a:schemeClr val="dk1"/>
              </a:solidFill>
              <a:latin typeface="Fira Sans"/>
              <a:ea typeface="Fira Sans"/>
              <a:cs typeface="Fira Sans"/>
              <a:sym typeface="Fira Sans"/>
            </a:endParaRPr>
          </a:p>
        </p:txBody>
      </p:sp>
      <p:pic>
        <p:nvPicPr>
          <p:cNvPr id="242" name="Google Shape;242;p16"/>
          <p:cNvPicPr preferRelativeResize="0"/>
          <p:nvPr/>
        </p:nvPicPr>
        <p:blipFill>
          <a:blip r:embed="rId3">
            <a:alphaModFix/>
          </a:blip>
          <a:stretch>
            <a:fillRect/>
          </a:stretch>
        </p:blipFill>
        <p:spPr>
          <a:xfrm>
            <a:off x="2444545" y="1346451"/>
            <a:ext cx="4357506" cy="3020850"/>
          </a:xfrm>
          <a:prstGeom prst="rect">
            <a:avLst/>
          </a:prstGeom>
          <a:noFill/>
          <a:ln>
            <a:noFill/>
          </a:ln>
        </p:spPr>
      </p:pic>
      <p:sp>
        <p:nvSpPr>
          <p:cNvPr id="243" name="Google Shape;243;p16"/>
          <p:cNvSpPr txBox="1"/>
          <p:nvPr/>
        </p:nvSpPr>
        <p:spPr>
          <a:xfrm>
            <a:off x="1045488" y="4367288"/>
            <a:ext cx="70530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800"/>
              </a:spcAft>
              <a:buClr>
                <a:schemeClr val="dk1"/>
              </a:buClr>
              <a:buSzPts val="1100"/>
              <a:buFont typeface="Arial"/>
              <a:buNone/>
            </a:pPr>
            <a:r>
              <a:rPr lang="en" sz="1200" b="1">
                <a:solidFill>
                  <a:schemeClr val="dk1"/>
                </a:solidFill>
                <a:highlight>
                  <a:srgbClr val="FFFFFF"/>
                </a:highlight>
                <a:latin typeface="Times New Roman"/>
                <a:ea typeface="Times New Roman"/>
                <a:cs typeface="Times New Roman"/>
                <a:sym typeface="Times New Roman"/>
              </a:rPr>
              <a:t>Figure 1. </a:t>
            </a:r>
            <a:r>
              <a:rPr lang="en" sz="1200">
                <a:solidFill>
                  <a:schemeClr val="dk1"/>
                </a:solidFill>
                <a:highlight>
                  <a:srgbClr val="FFFFFF"/>
                </a:highlight>
                <a:latin typeface="Times New Roman"/>
                <a:ea typeface="Times New Roman"/>
                <a:cs typeface="Times New Roman"/>
                <a:sym typeface="Times New Roman"/>
              </a:rPr>
              <a:t>Box Plots of Distribution 4 Continuous Variables of the Dataset</a:t>
            </a:r>
            <a:endParaRPr>
              <a:solidFill>
                <a:schemeClr val="dk1"/>
              </a:solidFill>
            </a:endParaRPr>
          </a:p>
        </p:txBody>
      </p:sp>
      <p:sp>
        <p:nvSpPr>
          <p:cNvPr id="244" name="Google Shape;244;p16"/>
          <p:cNvSpPr/>
          <p:nvPr/>
        </p:nvSpPr>
        <p:spPr>
          <a:xfrm>
            <a:off x="1" y="4736600"/>
            <a:ext cx="4367814" cy="252422"/>
          </a:xfrm>
          <a:custGeom>
            <a:avLst/>
            <a:gdLst/>
            <a:ahLst/>
            <a:cxnLst/>
            <a:rect l="l" t="t" r="r" b="b"/>
            <a:pathLst>
              <a:path w="82150" h="8108" extrusionOk="0">
                <a:moveTo>
                  <a:pt x="0" y="1"/>
                </a:moveTo>
                <a:lnTo>
                  <a:pt x="0" y="8108"/>
                </a:lnTo>
                <a:lnTo>
                  <a:pt x="82150" y="8108"/>
                </a:lnTo>
                <a:lnTo>
                  <a:pt x="82150"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solidFill>
                  <a:schemeClr val="dk1"/>
                </a:solidFill>
                <a:latin typeface="Fira Sans"/>
                <a:ea typeface="Fira Sans"/>
                <a:cs typeface="Fira Sans"/>
                <a:sym typeface="Fira Sans"/>
              </a:rPr>
              <a:t>DIMENSIONALITY REDUCTION TECHNIQUES </a:t>
            </a:r>
            <a:endParaRPr sz="1700" b="1">
              <a:solidFill>
                <a:schemeClr val="dk1"/>
              </a:solidFill>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7"/>
          <p:cNvSpPr txBox="1"/>
          <p:nvPr/>
        </p:nvSpPr>
        <p:spPr>
          <a:xfrm>
            <a:off x="822413" y="9621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latin typeface="Fira Sans Extra Condensed Medium"/>
                <a:ea typeface="Fira Sans Extra Condensed Medium"/>
                <a:cs typeface="Fira Sans Extra Condensed Medium"/>
                <a:sym typeface="Fira Sans Extra Condensed Medium"/>
              </a:rPr>
              <a:t>DATA VISUALIZATION</a:t>
            </a:r>
            <a:endParaRPr sz="2500" dirty="0">
              <a:latin typeface="Fira Sans Extra Condensed Medium"/>
              <a:ea typeface="Fira Sans Extra Condensed Medium"/>
              <a:cs typeface="Fira Sans Extra Condensed Medium"/>
              <a:sym typeface="Fira Sans Extra Condensed Medium"/>
            </a:endParaRPr>
          </a:p>
        </p:txBody>
      </p:sp>
      <p:pic>
        <p:nvPicPr>
          <p:cNvPr id="250" name="Google Shape;250;p17"/>
          <p:cNvPicPr preferRelativeResize="0"/>
          <p:nvPr/>
        </p:nvPicPr>
        <p:blipFill>
          <a:blip r:embed="rId3">
            <a:alphaModFix/>
          </a:blip>
          <a:stretch>
            <a:fillRect/>
          </a:stretch>
        </p:blipFill>
        <p:spPr>
          <a:xfrm>
            <a:off x="75400" y="769500"/>
            <a:ext cx="4548050" cy="3896600"/>
          </a:xfrm>
          <a:prstGeom prst="rect">
            <a:avLst/>
          </a:prstGeom>
          <a:noFill/>
          <a:ln>
            <a:noFill/>
          </a:ln>
        </p:spPr>
      </p:pic>
      <p:sp>
        <p:nvSpPr>
          <p:cNvPr id="251" name="Google Shape;251;p17"/>
          <p:cNvSpPr txBox="1"/>
          <p:nvPr/>
        </p:nvSpPr>
        <p:spPr>
          <a:xfrm>
            <a:off x="-1600" y="4621170"/>
            <a:ext cx="4019400" cy="36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800"/>
              </a:spcAft>
              <a:buClr>
                <a:schemeClr val="dk1"/>
              </a:buClr>
              <a:buSzPts val="1100"/>
              <a:buFont typeface="Arial"/>
              <a:buNone/>
            </a:pPr>
            <a:r>
              <a:rPr lang="en" sz="1200" b="1" dirty="0">
                <a:solidFill>
                  <a:srgbClr val="333333"/>
                </a:solidFill>
                <a:highlight>
                  <a:srgbClr val="FFFFFF"/>
                </a:highlight>
                <a:latin typeface="Times New Roman"/>
                <a:ea typeface="Times New Roman"/>
                <a:cs typeface="Times New Roman"/>
                <a:sym typeface="Times New Roman"/>
              </a:rPr>
              <a:t>Figure 2. </a:t>
            </a:r>
            <a:r>
              <a:rPr lang="en" sz="1200" dirty="0">
                <a:solidFill>
                  <a:srgbClr val="333333"/>
                </a:solidFill>
                <a:highlight>
                  <a:srgbClr val="FFFFFF"/>
                </a:highlight>
                <a:latin typeface="Times New Roman"/>
                <a:ea typeface="Times New Roman"/>
                <a:cs typeface="Times New Roman"/>
                <a:sym typeface="Times New Roman"/>
              </a:rPr>
              <a:t>Visualizing distributions of Categorical Variables</a:t>
            </a:r>
            <a:endParaRPr dirty="0"/>
          </a:p>
        </p:txBody>
      </p:sp>
      <p:pic>
        <p:nvPicPr>
          <p:cNvPr id="252" name="Google Shape;252;p17"/>
          <p:cNvPicPr preferRelativeResize="0"/>
          <p:nvPr/>
        </p:nvPicPr>
        <p:blipFill>
          <a:blip r:embed="rId4">
            <a:alphaModFix/>
          </a:blip>
          <a:stretch>
            <a:fillRect/>
          </a:stretch>
        </p:blipFill>
        <p:spPr>
          <a:xfrm>
            <a:off x="4684163" y="455068"/>
            <a:ext cx="4443550" cy="1467750"/>
          </a:xfrm>
          <a:prstGeom prst="rect">
            <a:avLst/>
          </a:prstGeom>
          <a:noFill/>
          <a:ln>
            <a:noFill/>
          </a:ln>
        </p:spPr>
      </p:pic>
      <p:pic>
        <p:nvPicPr>
          <p:cNvPr id="253" name="Google Shape;253;p17"/>
          <p:cNvPicPr preferRelativeResize="0"/>
          <p:nvPr/>
        </p:nvPicPr>
        <p:blipFill>
          <a:blip r:embed="rId5">
            <a:alphaModFix/>
          </a:blip>
          <a:stretch>
            <a:fillRect/>
          </a:stretch>
        </p:blipFill>
        <p:spPr>
          <a:xfrm>
            <a:off x="4684163" y="1886215"/>
            <a:ext cx="4443550" cy="1380150"/>
          </a:xfrm>
          <a:prstGeom prst="rect">
            <a:avLst/>
          </a:prstGeom>
          <a:noFill/>
          <a:ln>
            <a:noFill/>
          </a:ln>
        </p:spPr>
      </p:pic>
      <p:pic>
        <p:nvPicPr>
          <p:cNvPr id="254" name="Google Shape;254;p17"/>
          <p:cNvPicPr preferRelativeResize="0"/>
          <p:nvPr/>
        </p:nvPicPr>
        <p:blipFill>
          <a:blip r:embed="rId6">
            <a:alphaModFix/>
          </a:blip>
          <a:stretch>
            <a:fillRect/>
          </a:stretch>
        </p:blipFill>
        <p:spPr>
          <a:xfrm>
            <a:off x="4682929" y="3269869"/>
            <a:ext cx="4425600" cy="1316025"/>
          </a:xfrm>
          <a:prstGeom prst="rect">
            <a:avLst/>
          </a:prstGeom>
          <a:noFill/>
          <a:ln>
            <a:noFill/>
          </a:ln>
        </p:spPr>
      </p:pic>
      <p:sp>
        <p:nvSpPr>
          <p:cNvPr id="255" name="Google Shape;255;p17"/>
          <p:cNvSpPr txBox="1"/>
          <p:nvPr/>
        </p:nvSpPr>
        <p:spPr>
          <a:xfrm>
            <a:off x="5193675" y="4905150"/>
            <a:ext cx="397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6" name="Google Shape;256;p17"/>
          <p:cNvSpPr txBox="1"/>
          <p:nvPr/>
        </p:nvSpPr>
        <p:spPr>
          <a:xfrm>
            <a:off x="5059850" y="4477896"/>
            <a:ext cx="3813600" cy="1220817"/>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200" b="1" dirty="0">
                <a:solidFill>
                  <a:srgbClr val="333333"/>
                </a:solidFill>
                <a:highlight>
                  <a:schemeClr val="lt1"/>
                </a:highlight>
                <a:latin typeface="Times New Roman"/>
                <a:ea typeface="Times New Roman"/>
                <a:cs typeface="Times New Roman"/>
                <a:sym typeface="Times New Roman"/>
              </a:rPr>
              <a:t>Figure 3. </a:t>
            </a:r>
            <a:r>
              <a:rPr lang="en" sz="1200" dirty="0">
                <a:solidFill>
                  <a:srgbClr val="333333"/>
                </a:solidFill>
                <a:highlight>
                  <a:srgbClr val="FFFFFF"/>
                </a:highlight>
                <a:latin typeface="Times New Roman"/>
                <a:ea typeface="Times New Roman"/>
                <a:cs typeface="Times New Roman"/>
                <a:sym typeface="Times New Roman"/>
              </a:rPr>
              <a:t>Barplot of smoking status, hypertension, heart disease, and diabetes status</a:t>
            </a:r>
            <a:endParaRPr sz="1200" dirty="0">
              <a:solidFill>
                <a:srgbClr val="333333"/>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800"/>
              </a:spcAft>
              <a:buClr>
                <a:schemeClr val="dk1"/>
              </a:buClr>
              <a:buSzPts val="1100"/>
              <a:buFont typeface="Arial"/>
              <a:buNone/>
            </a:pPr>
            <a:endParaRPr sz="1200" b="1" dirty="0">
              <a:solidFill>
                <a:srgbClr val="333333"/>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18"/>
          <p:cNvSpPr txBox="1"/>
          <p:nvPr/>
        </p:nvSpPr>
        <p:spPr>
          <a:xfrm>
            <a:off x="1053550" y="-2750"/>
            <a:ext cx="7723500" cy="693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800"/>
              </a:spcBef>
              <a:spcAft>
                <a:spcPts val="800"/>
              </a:spcAft>
              <a:buClr>
                <a:schemeClr val="dk1"/>
              </a:buClr>
              <a:buSzPts val="1100"/>
              <a:buFont typeface="Arial"/>
              <a:buNone/>
            </a:pPr>
            <a:r>
              <a:rPr lang="en" sz="2400" b="1" dirty="0">
                <a:solidFill>
                  <a:srgbClr val="333333"/>
                </a:solidFill>
                <a:latin typeface="Fira Sans Extra Condensed"/>
                <a:ea typeface="Fira Sans Extra Condensed"/>
                <a:cs typeface="Fira Sans Extra Condensed"/>
                <a:sym typeface="Fira Sans Extra Condensed"/>
              </a:rPr>
              <a:t>                                            </a:t>
            </a:r>
            <a:r>
              <a:rPr lang="en" sz="2500" b="1" dirty="0">
                <a:solidFill>
                  <a:srgbClr val="333333"/>
                </a:solidFill>
                <a:latin typeface="Fira Sans Extra Condensed"/>
                <a:ea typeface="Fira Sans Extra Condensed"/>
                <a:cs typeface="Fira Sans Extra Condensed"/>
                <a:sym typeface="Fira Sans Extra Condensed"/>
              </a:rPr>
              <a:t> CORRELATION MATRIX </a:t>
            </a:r>
            <a:endParaRPr sz="2500" dirty="0">
              <a:latin typeface="Fira Sans Extra Condensed Medium"/>
              <a:ea typeface="Fira Sans Extra Condensed Medium"/>
              <a:cs typeface="Fira Sans Extra Condensed Medium"/>
              <a:sym typeface="Fira Sans Extra Condensed Medium"/>
            </a:endParaRPr>
          </a:p>
        </p:txBody>
      </p:sp>
      <p:sp>
        <p:nvSpPr>
          <p:cNvPr id="263" name="Google Shape;263;p18"/>
          <p:cNvSpPr txBox="1"/>
          <p:nvPr/>
        </p:nvSpPr>
        <p:spPr>
          <a:xfrm>
            <a:off x="2720735" y="4363500"/>
            <a:ext cx="7226100" cy="780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 sz="1200" b="1" dirty="0">
                <a:solidFill>
                  <a:srgbClr val="333333"/>
                </a:solidFill>
                <a:highlight>
                  <a:srgbClr val="FFFFFF"/>
                </a:highlight>
                <a:latin typeface="Times New Roman"/>
                <a:ea typeface="Times New Roman"/>
                <a:cs typeface="Times New Roman"/>
                <a:sym typeface="Times New Roman"/>
              </a:rPr>
              <a:t>Figure 4. </a:t>
            </a:r>
            <a:r>
              <a:rPr lang="en" sz="1200" dirty="0">
                <a:solidFill>
                  <a:srgbClr val="333333"/>
                </a:solidFill>
                <a:highlight>
                  <a:srgbClr val="FFFFFF"/>
                </a:highlight>
                <a:latin typeface="Times New Roman"/>
                <a:ea typeface="Times New Roman"/>
                <a:cs typeface="Times New Roman"/>
                <a:sym typeface="Times New Roman"/>
              </a:rPr>
              <a:t>Heatmap Correlation between Predictors and Diabetes  </a:t>
            </a:r>
            <a:endParaRPr dirty="0"/>
          </a:p>
          <a:p>
            <a:pPr marL="0" lvl="0" indent="0" algn="l" rtl="0">
              <a:spcBef>
                <a:spcPts val="800"/>
              </a:spcBef>
              <a:spcAft>
                <a:spcPts val="0"/>
              </a:spcAft>
              <a:buNone/>
            </a:pPr>
            <a:endParaRPr dirty="0"/>
          </a:p>
        </p:txBody>
      </p:sp>
      <p:pic>
        <p:nvPicPr>
          <p:cNvPr id="5" name="Picture 4" descr="A diagram of a number of diabetes&#10;&#10;Description automatically generated with medium confidence">
            <a:extLst>
              <a:ext uri="{FF2B5EF4-FFF2-40B4-BE49-F238E27FC236}">
                <a16:creationId xmlns:a16="http://schemas.microsoft.com/office/drawing/2014/main" id="{6A1A9F5F-340A-9C01-0866-5441B8A3723A}"/>
              </a:ext>
            </a:extLst>
          </p:cNvPr>
          <p:cNvPicPr>
            <a:picLocks noChangeAspect="1"/>
          </p:cNvPicPr>
          <p:nvPr/>
        </p:nvPicPr>
        <p:blipFill>
          <a:blip r:embed="rId3"/>
          <a:stretch>
            <a:fillRect/>
          </a:stretch>
        </p:blipFill>
        <p:spPr>
          <a:xfrm>
            <a:off x="2447647" y="720118"/>
            <a:ext cx="4248705" cy="37032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p:nvPr/>
        </p:nvSpPr>
        <p:spPr>
          <a:xfrm>
            <a:off x="150" y="-6525"/>
            <a:ext cx="9880500" cy="680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800"/>
              </a:spcBef>
              <a:spcAft>
                <a:spcPts val="800"/>
              </a:spcAft>
              <a:buClr>
                <a:schemeClr val="dk1"/>
              </a:buClr>
              <a:buSzPts val="1100"/>
              <a:buFont typeface="Arial"/>
              <a:buNone/>
            </a:pPr>
            <a:endParaRPr sz="2100">
              <a:latin typeface="Fira Sans Extra Condensed Medium"/>
              <a:ea typeface="Fira Sans Extra Condensed Medium"/>
              <a:cs typeface="Fira Sans Extra Condensed Medium"/>
              <a:sym typeface="Fira Sans Extra Condensed Medium"/>
            </a:endParaRPr>
          </a:p>
        </p:txBody>
      </p:sp>
      <p:sp>
        <p:nvSpPr>
          <p:cNvPr id="269" name="Google Shape;269;p19"/>
          <p:cNvSpPr txBox="1"/>
          <p:nvPr/>
        </p:nvSpPr>
        <p:spPr>
          <a:xfrm>
            <a:off x="0" y="-6525"/>
            <a:ext cx="9144000" cy="680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 sz="2200" b="1" dirty="0">
                <a:solidFill>
                  <a:schemeClr val="dk1"/>
                </a:solidFill>
                <a:latin typeface="Fira Sans Extra Condensed"/>
                <a:ea typeface="Fira Sans Extra Condensed"/>
                <a:cs typeface="Fira Sans Extra Condensed"/>
                <a:sym typeface="Fira Sans Extra Condensed"/>
              </a:rPr>
              <a:t>PREDICTING FACTORS ASSOCIATED WITH DIABETES: LOGISTIC REGRESSION ANALYSIS</a:t>
            </a:r>
            <a:r>
              <a:rPr lang="en" sz="2200" b="1" dirty="0">
                <a:solidFill>
                  <a:srgbClr val="333333"/>
                </a:solidFill>
                <a:latin typeface="Fira Sans Extra Condensed"/>
                <a:ea typeface="Fira Sans Extra Condensed"/>
                <a:cs typeface="Fira Sans Extra Condensed"/>
                <a:sym typeface="Fira Sans Extra Condensed"/>
              </a:rPr>
              <a:t>               </a:t>
            </a:r>
            <a:r>
              <a:rPr lang="en" sz="2400" b="1" dirty="0">
                <a:solidFill>
                  <a:srgbClr val="333333"/>
                </a:solidFill>
                <a:latin typeface="Fira Sans Extra Condensed"/>
                <a:ea typeface="Fira Sans Extra Condensed"/>
                <a:cs typeface="Fira Sans Extra Condensed"/>
                <a:sym typeface="Fira Sans Extra Condensed"/>
              </a:rPr>
              <a:t>                             </a:t>
            </a:r>
            <a:r>
              <a:rPr lang="en" sz="2500" b="1" dirty="0">
                <a:solidFill>
                  <a:srgbClr val="333333"/>
                </a:solidFill>
                <a:latin typeface="Fira Sans Extra Condensed"/>
                <a:ea typeface="Fira Sans Extra Condensed"/>
                <a:cs typeface="Fira Sans Extra Condensed"/>
                <a:sym typeface="Fira Sans Extra Condensed"/>
              </a:rPr>
              <a:t> </a:t>
            </a:r>
            <a:endParaRPr sz="2500" dirty="0">
              <a:latin typeface="Fira Sans Extra Condensed Medium"/>
              <a:ea typeface="Fira Sans Extra Condensed Medium"/>
              <a:cs typeface="Fira Sans Extra Condensed Medium"/>
              <a:sym typeface="Fira Sans Extra Condensed Medium"/>
            </a:endParaRPr>
          </a:p>
        </p:txBody>
      </p:sp>
      <p:sp>
        <p:nvSpPr>
          <p:cNvPr id="270" name="Google Shape;270;p19"/>
          <p:cNvSpPr/>
          <p:nvPr/>
        </p:nvSpPr>
        <p:spPr>
          <a:xfrm>
            <a:off x="12" y="643280"/>
            <a:ext cx="2557535" cy="252443"/>
          </a:xfrm>
          <a:custGeom>
            <a:avLst/>
            <a:gdLst/>
            <a:ahLst/>
            <a:cxnLst/>
            <a:rect l="l" t="t" r="r" b="b"/>
            <a:pathLst>
              <a:path w="82150" h="8108" extrusionOk="0">
                <a:moveTo>
                  <a:pt x="0" y="1"/>
                </a:moveTo>
                <a:lnTo>
                  <a:pt x="0" y="8108"/>
                </a:lnTo>
                <a:lnTo>
                  <a:pt x="82150" y="8108"/>
                </a:lnTo>
                <a:lnTo>
                  <a:pt x="82150"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HYPOTHESIS TESTING</a:t>
            </a:r>
            <a:endParaRPr b="1">
              <a:solidFill>
                <a:srgbClr val="FFFFFF"/>
              </a:solidFill>
              <a:latin typeface="Fira Sans"/>
              <a:ea typeface="Fira Sans"/>
              <a:cs typeface="Fira Sans"/>
              <a:sym typeface="Fira Sans"/>
            </a:endParaRPr>
          </a:p>
        </p:txBody>
      </p:sp>
      <p:sp>
        <p:nvSpPr>
          <p:cNvPr id="271" name="Google Shape;271;p19"/>
          <p:cNvSpPr txBox="1"/>
          <p:nvPr/>
        </p:nvSpPr>
        <p:spPr>
          <a:xfrm>
            <a:off x="150" y="1003600"/>
            <a:ext cx="9144000" cy="81455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i="1" dirty="0">
                <a:solidFill>
                  <a:srgbClr val="333333"/>
                </a:solidFill>
                <a:highlight>
                  <a:srgbClr val="FFFFFF"/>
                </a:highlight>
                <a:latin typeface="Times New Roman"/>
                <a:ea typeface="Times New Roman"/>
                <a:cs typeface="Times New Roman"/>
                <a:sym typeface="Times New Roman"/>
              </a:rPr>
              <a:t>Null Hypothesis</a:t>
            </a:r>
            <a:r>
              <a:rPr lang="en" sz="1200" dirty="0">
                <a:solidFill>
                  <a:srgbClr val="333333"/>
                </a:solidFill>
                <a:highlight>
                  <a:srgbClr val="FFFFFF"/>
                </a:highlight>
                <a:latin typeface="Times New Roman"/>
                <a:ea typeface="Times New Roman"/>
                <a:cs typeface="Times New Roman"/>
                <a:sym typeface="Times New Roman"/>
              </a:rPr>
              <a:t>: There is no significant relationship between the predictor variables and the probability of having diabetes.</a:t>
            </a:r>
            <a:endParaRPr sz="1200" dirty="0">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800"/>
              </a:spcAft>
              <a:buClr>
                <a:schemeClr val="dk1"/>
              </a:buClr>
              <a:buSzPts val="1100"/>
              <a:buFont typeface="Arial"/>
              <a:buNone/>
            </a:pPr>
            <a:r>
              <a:rPr lang="en" sz="1200" i="1" dirty="0">
                <a:solidFill>
                  <a:srgbClr val="333333"/>
                </a:solidFill>
                <a:highlight>
                  <a:srgbClr val="FFFFFF"/>
                </a:highlight>
                <a:latin typeface="Times New Roman"/>
                <a:ea typeface="Times New Roman"/>
                <a:cs typeface="Times New Roman"/>
                <a:sym typeface="Times New Roman"/>
              </a:rPr>
              <a:t>Alternative Hypothesis</a:t>
            </a:r>
            <a:r>
              <a:rPr lang="en" sz="1200" dirty="0">
                <a:solidFill>
                  <a:srgbClr val="333333"/>
                </a:solidFill>
                <a:highlight>
                  <a:srgbClr val="FFFFFF"/>
                </a:highlight>
                <a:latin typeface="Times New Roman"/>
                <a:ea typeface="Times New Roman"/>
                <a:cs typeface="Times New Roman"/>
                <a:sym typeface="Times New Roman"/>
              </a:rPr>
              <a:t>: There is a significant relationship between at least one of the predictor variables and the probability of having diabetes.</a:t>
            </a:r>
            <a:endParaRPr sz="1200" b="1" dirty="0">
              <a:solidFill>
                <a:srgbClr val="333333"/>
              </a:solidFill>
              <a:highlight>
                <a:srgbClr val="FFFFFF"/>
              </a:highlight>
              <a:latin typeface="Times New Roman"/>
              <a:ea typeface="Times New Roman"/>
              <a:cs typeface="Times New Roman"/>
              <a:sym typeface="Times New Roman"/>
            </a:endParaRPr>
          </a:p>
        </p:txBody>
      </p:sp>
      <p:sp>
        <p:nvSpPr>
          <p:cNvPr id="273" name="Google Shape;273;p19"/>
          <p:cNvSpPr txBox="1"/>
          <p:nvPr/>
        </p:nvSpPr>
        <p:spPr>
          <a:xfrm>
            <a:off x="-275208" y="3905567"/>
            <a:ext cx="9144000" cy="369300"/>
          </a:xfrm>
          <a:prstGeom prst="rect">
            <a:avLst/>
          </a:prstGeom>
          <a:noFill/>
          <a:ln>
            <a:noFill/>
          </a:ln>
        </p:spPr>
        <p:txBody>
          <a:bodyPr spcFirstLastPara="1" wrap="square" lIns="91425" tIns="91425" rIns="91425" bIns="91425" anchor="t" anchorCtr="0">
            <a:spAutoFit/>
          </a:bodyPr>
          <a:lstStyle/>
          <a:p>
            <a:pPr marL="1828800" lvl="0" indent="0" algn="l" rtl="0">
              <a:lnSpc>
                <a:spcPct val="150000"/>
              </a:lnSpc>
              <a:spcBef>
                <a:spcPts val="1200"/>
              </a:spcBef>
              <a:spcAft>
                <a:spcPts val="1200"/>
              </a:spcAft>
              <a:buClr>
                <a:schemeClr val="dk1"/>
              </a:buClr>
              <a:buSzPts val="1100"/>
              <a:buFont typeface="Arial"/>
              <a:buNone/>
            </a:pPr>
            <a:r>
              <a:rPr lang="en" sz="1200" b="1" dirty="0">
                <a:solidFill>
                  <a:srgbClr val="333333"/>
                </a:solidFill>
                <a:highlight>
                  <a:srgbClr val="FFFFFF"/>
                </a:highlight>
                <a:latin typeface="Times New Roman"/>
                <a:ea typeface="Times New Roman"/>
                <a:cs typeface="Times New Roman"/>
                <a:sym typeface="Times New Roman"/>
              </a:rPr>
              <a:t>                     Table 2</a:t>
            </a:r>
            <a:r>
              <a:rPr lang="en" sz="1200" dirty="0">
                <a:solidFill>
                  <a:srgbClr val="333333"/>
                </a:solidFill>
                <a:highlight>
                  <a:srgbClr val="FFFFFF"/>
                </a:highlight>
                <a:latin typeface="Times New Roman"/>
                <a:ea typeface="Times New Roman"/>
                <a:cs typeface="Times New Roman"/>
                <a:sym typeface="Times New Roman"/>
              </a:rPr>
              <a:t>. Summary of logistic regression model for diabetes incidence</a:t>
            </a:r>
            <a:endParaRPr dirty="0"/>
          </a:p>
        </p:txBody>
      </p:sp>
      <p:sp>
        <p:nvSpPr>
          <p:cNvPr id="274" name="Google Shape;274;p19"/>
          <p:cNvSpPr/>
          <p:nvPr/>
        </p:nvSpPr>
        <p:spPr>
          <a:xfrm>
            <a:off x="0" y="1708899"/>
            <a:ext cx="2557535" cy="252443"/>
          </a:xfrm>
          <a:custGeom>
            <a:avLst/>
            <a:gdLst/>
            <a:ahLst/>
            <a:cxnLst/>
            <a:rect l="l" t="t" r="r" b="b"/>
            <a:pathLst>
              <a:path w="82150" h="8108" extrusionOk="0">
                <a:moveTo>
                  <a:pt x="0" y="1"/>
                </a:moveTo>
                <a:lnTo>
                  <a:pt x="0" y="8108"/>
                </a:lnTo>
                <a:lnTo>
                  <a:pt x="82150" y="8108"/>
                </a:lnTo>
                <a:lnTo>
                  <a:pt x="82150"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RESULTS</a:t>
            </a:r>
            <a:endParaRPr b="1">
              <a:solidFill>
                <a:srgbClr val="FFFFFF"/>
              </a:solidFill>
              <a:latin typeface="Fira Sans"/>
              <a:ea typeface="Fira Sans"/>
              <a:cs typeface="Fira Sans"/>
              <a:sym typeface="Fira Sans"/>
            </a:endParaRPr>
          </a:p>
        </p:txBody>
      </p:sp>
      <p:sp>
        <p:nvSpPr>
          <p:cNvPr id="4" name="TextBox 3">
            <a:extLst>
              <a:ext uri="{FF2B5EF4-FFF2-40B4-BE49-F238E27FC236}">
                <a16:creationId xmlns:a16="http://schemas.microsoft.com/office/drawing/2014/main" id="{91318D73-0D44-DAD5-402B-D5997C4CF473}"/>
              </a:ext>
            </a:extLst>
          </p:cNvPr>
          <p:cNvSpPr txBox="1"/>
          <p:nvPr/>
        </p:nvSpPr>
        <p:spPr>
          <a:xfrm>
            <a:off x="1" y="4500220"/>
            <a:ext cx="9144000" cy="461665"/>
          </a:xfrm>
          <a:prstGeom prst="rect">
            <a:avLst/>
          </a:prstGeom>
          <a:noFill/>
        </p:spPr>
        <p:txBody>
          <a:bodyPr wrap="square" rtlCol="0">
            <a:spAutoFit/>
          </a:bodyPr>
          <a:lstStyle/>
          <a:p>
            <a:r>
              <a:rPr lang="en-US" sz="1200" b="0" i="0" u="none" strike="noStrike" dirty="0">
                <a:solidFill>
                  <a:srgbClr val="333333"/>
                </a:solidFill>
                <a:effectLst/>
                <a:latin typeface="Times New Roman" panose="02020603050405020304" pitchFamily="18" charset="0"/>
              </a:rPr>
              <a:t>Current smoking and former smoking status </a:t>
            </a:r>
            <a:r>
              <a:rPr lang="en-US" sz="1200" dirty="0">
                <a:solidFill>
                  <a:srgbClr val="333333"/>
                </a:solidFill>
                <a:latin typeface="Times New Roman" panose="02020603050405020304" pitchFamily="18" charset="0"/>
              </a:rPr>
              <a:t>are </a:t>
            </a:r>
            <a:r>
              <a:rPr lang="en-US" sz="1200" b="0" i="0" u="none" strike="noStrike" dirty="0">
                <a:solidFill>
                  <a:srgbClr val="333333"/>
                </a:solidFill>
                <a:effectLst/>
                <a:latin typeface="Times New Roman" panose="02020603050405020304" pitchFamily="18" charset="0"/>
              </a:rPr>
              <a:t>the most significant and positive impacts associated with the probability of having diabetes. As the presence of current and former smoking increases, the probability of diabetes also increases.</a:t>
            </a:r>
            <a:endParaRPr lang="en-US" sz="1200" dirty="0"/>
          </a:p>
        </p:txBody>
      </p:sp>
      <p:pic>
        <p:nvPicPr>
          <p:cNvPr id="9" name="Picture 8" descr="A screenshot of a computer&#10;&#10;Description automatically generated">
            <a:extLst>
              <a:ext uri="{FF2B5EF4-FFF2-40B4-BE49-F238E27FC236}">
                <a16:creationId xmlns:a16="http://schemas.microsoft.com/office/drawing/2014/main" id="{1D6D0EA5-4F2F-51EF-1F1F-D18C1A22DAFE}"/>
              </a:ext>
            </a:extLst>
          </p:cNvPr>
          <p:cNvPicPr>
            <a:picLocks noChangeAspect="1"/>
          </p:cNvPicPr>
          <p:nvPr/>
        </p:nvPicPr>
        <p:blipFill>
          <a:blip r:embed="rId3"/>
          <a:stretch>
            <a:fillRect/>
          </a:stretch>
        </p:blipFill>
        <p:spPr>
          <a:xfrm>
            <a:off x="2387802" y="1999069"/>
            <a:ext cx="4368395" cy="20948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1"/>
          <p:cNvSpPr txBox="1"/>
          <p:nvPr/>
        </p:nvSpPr>
        <p:spPr>
          <a:xfrm>
            <a:off x="0" y="0"/>
            <a:ext cx="9144000" cy="680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800"/>
              </a:spcBef>
              <a:spcAft>
                <a:spcPts val="800"/>
              </a:spcAft>
              <a:buClr>
                <a:schemeClr val="dk1"/>
              </a:buClr>
              <a:buSzPts val="1100"/>
              <a:buFont typeface="Arial"/>
              <a:buNone/>
            </a:pPr>
            <a:r>
              <a:rPr lang="en" sz="2300" b="1">
                <a:solidFill>
                  <a:srgbClr val="333333"/>
                </a:solidFill>
                <a:latin typeface="Fira Sans Extra Condensed"/>
                <a:ea typeface="Fira Sans Extra Condensed"/>
                <a:cs typeface="Fira Sans Extra Condensed"/>
                <a:sym typeface="Fira Sans Extra Condensed"/>
              </a:rPr>
              <a:t>PREDICTING DIABETES USING PROPENSITY SCORE METHOD</a:t>
            </a:r>
            <a:endParaRPr sz="2500">
              <a:latin typeface="Fira Sans Extra Condensed Medium"/>
              <a:ea typeface="Fira Sans Extra Condensed Medium"/>
              <a:cs typeface="Fira Sans Extra Condensed Medium"/>
              <a:sym typeface="Fira Sans Extra Condensed Medium"/>
            </a:endParaRPr>
          </a:p>
        </p:txBody>
      </p:sp>
      <p:sp>
        <p:nvSpPr>
          <p:cNvPr id="293" name="Google Shape;293;p21"/>
          <p:cNvSpPr/>
          <p:nvPr/>
        </p:nvSpPr>
        <p:spPr>
          <a:xfrm>
            <a:off x="12" y="725055"/>
            <a:ext cx="2557535" cy="252443"/>
          </a:xfrm>
          <a:custGeom>
            <a:avLst/>
            <a:gdLst/>
            <a:ahLst/>
            <a:cxnLst/>
            <a:rect l="l" t="t" r="r" b="b"/>
            <a:pathLst>
              <a:path w="82150" h="8108" extrusionOk="0">
                <a:moveTo>
                  <a:pt x="0" y="1"/>
                </a:moveTo>
                <a:lnTo>
                  <a:pt x="0" y="8108"/>
                </a:lnTo>
                <a:lnTo>
                  <a:pt x="82150" y="8108"/>
                </a:lnTo>
                <a:lnTo>
                  <a:pt x="82150"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TREATMENT VARIABLE</a:t>
            </a:r>
            <a:endParaRPr b="1">
              <a:solidFill>
                <a:srgbClr val="FFFFFF"/>
              </a:solidFill>
              <a:latin typeface="Fira Sans"/>
              <a:ea typeface="Fira Sans"/>
              <a:cs typeface="Fira Sans"/>
              <a:sym typeface="Fira Sans"/>
            </a:endParaRPr>
          </a:p>
        </p:txBody>
      </p:sp>
      <p:sp>
        <p:nvSpPr>
          <p:cNvPr id="294" name="Google Shape;294;p21"/>
          <p:cNvSpPr txBox="1"/>
          <p:nvPr/>
        </p:nvSpPr>
        <p:spPr>
          <a:xfrm>
            <a:off x="2557550" y="649225"/>
            <a:ext cx="6586500" cy="4041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800"/>
              </a:spcBef>
              <a:spcAft>
                <a:spcPts val="800"/>
              </a:spcAft>
              <a:buNone/>
            </a:pPr>
            <a:r>
              <a:rPr lang="en" sz="1800" i="1" dirty="0">
                <a:solidFill>
                  <a:srgbClr val="333333"/>
                </a:solidFill>
                <a:highlight>
                  <a:srgbClr val="FFFFFF"/>
                </a:highlight>
                <a:latin typeface="Times New Roman"/>
                <a:ea typeface="Times New Roman"/>
                <a:cs typeface="Times New Roman"/>
                <a:sym typeface="Times New Roman"/>
              </a:rPr>
              <a:t>Smoking Status: 1 = current smoker and  0 = never smoker</a:t>
            </a:r>
            <a:endParaRPr sz="1800" i="1" dirty="0">
              <a:solidFill>
                <a:srgbClr val="333333"/>
              </a:solidFill>
              <a:highlight>
                <a:srgbClr val="FFFFFF"/>
              </a:highlight>
              <a:latin typeface="Times New Roman"/>
              <a:ea typeface="Times New Roman"/>
              <a:cs typeface="Times New Roman"/>
              <a:sym typeface="Times New Roman"/>
            </a:endParaRPr>
          </a:p>
        </p:txBody>
      </p:sp>
      <p:sp>
        <p:nvSpPr>
          <p:cNvPr id="295" name="Google Shape;295;p21"/>
          <p:cNvSpPr/>
          <p:nvPr/>
        </p:nvSpPr>
        <p:spPr>
          <a:xfrm>
            <a:off x="12" y="1128478"/>
            <a:ext cx="2557535" cy="252443"/>
          </a:xfrm>
          <a:custGeom>
            <a:avLst/>
            <a:gdLst/>
            <a:ahLst/>
            <a:cxnLst/>
            <a:rect l="l" t="t" r="r" b="b"/>
            <a:pathLst>
              <a:path w="82150" h="8108" extrusionOk="0">
                <a:moveTo>
                  <a:pt x="0" y="1"/>
                </a:moveTo>
                <a:lnTo>
                  <a:pt x="0" y="8108"/>
                </a:lnTo>
                <a:lnTo>
                  <a:pt x="82150" y="8108"/>
                </a:lnTo>
                <a:lnTo>
                  <a:pt x="82150"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PURPOSE</a:t>
            </a:r>
            <a:endParaRPr b="1">
              <a:solidFill>
                <a:srgbClr val="FFFFFF"/>
              </a:solidFill>
              <a:latin typeface="Fira Sans"/>
              <a:ea typeface="Fira Sans"/>
              <a:cs typeface="Fira Sans"/>
              <a:sym typeface="Fira Sans"/>
            </a:endParaRPr>
          </a:p>
        </p:txBody>
      </p:sp>
      <p:sp>
        <p:nvSpPr>
          <p:cNvPr id="296" name="Google Shape;296;p21"/>
          <p:cNvSpPr txBox="1"/>
          <p:nvPr/>
        </p:nvSpPr>
        <p:spPr>
          <a:xfrm>
            <a:off x="-12" y="1302150"/>
            <a:ext cx="9144000" cy="84122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800"/>
              </a:spcAft>
              <a:buClr>
                <a:schemeClr val="dk1"/>
              </a:buClr>
              <a:buSzPts val="1100"/>
              <a:buFont typeface="Arial"/>
              <a:buNone/>
            </a:pPr>
            <a:r>
              <a:rPr lang="en" sz="1200" dirty="0">
                <a:solidFill>
                  <a:srgbClr val="333333"/>
                </a:solidFill>
                <a:latin typeface="Times New Roman"/>
                <a:ea typeface="Times New Roman"/>
                <a:cs typeface="Times New Roman"/>
                <a:sym typeface="Times New Roman"/>
              </a:rPr>
              <a:t>To match current smokers with never-smokers based on their propensity scores (i.e., the predicted probability of being a current smoker based on observed covariates). Standard covariates include age, hypertension, heart disease, BMI, etc.</a:t>
            </a:r>
            <a:endParaRPr dirty="0"/>
          </a:p>
        </p:txBody>
      </p:sp>
      <p:pic>
        <p:nvPicPr>
          <p:cNvPr id="297" name="Google Shape;297;p21"/>
          <p:cNvPicPr preferRelativeResize="0"/>
          <p:nvPr/>
        </p:nvPicPr>
        <p:blipFill>
          <a:blip r:embed="rId3">
            <a:alphaModFix/>
          </a:blip>
          <a:stretch>
            <a:fillRect/>
          </a:stretch>
        </p:blipFill>
        <p:spPr>
          <a:xfrm>
            <a:off x="114775" y="1998625"/>
            <a:ext cx="4294274" cy="2737975"/>
          </a:xfrm>
          <a:prstGeom prst="rect">
            <a:avLst/>
          </a:prstGeom>
          <a:noFill/>
          <a:ln>
            <a:noFill/>
          </a:ln>
        </p:spPr>
      </p:pic>
      <p:pic>
        <p:nvPicPr>
          <p:cNvPr id="298" name="Google Shape;298;p21"/>
          <p:cNvPicPr preferRelativeResize="0"/>
          <p:nvPr/>
        </p:nvPicPr>
        <p:blipFill>
          <a:blip r:embed="rId4">
            <a:alphaModFix/>
          </a:blip>
          <a:stretch>
            <a:fillRect/>
          </a:stretch>
        </p:blipFill>
        <p:spPr>
          <a:xfrm>
            <a:off x="4580255" y="1946070"/>
            <a:ext cx="4392526" cy="2582419"/>
          </a:xfrm>
          <a:prstGeom prst="rect">
            <a:avLst/>
          </a:prstGeom>
          <a:noFill/>
          <a:ln>
            <a:noFill/>
          </a:ln>
        </p:spPr>
      </p:pic>
      <p:sp>
        <p:nvSpPr>
          <p:cNvPr id="299" name="Google Shape;299;p21"/>
          <p:cNvSpPr txBox="1"/>
          <p:nvPr/>
        </p:nvSpPr>
        <p:spPr>
          <a:xfrm>
            <a:off x="1118580" y="4504392"/>
            <a:ext cx="4190100" cy="36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1200"/>
              </a:spcAft>
              <a:buNone/>
            </a:pPr>
            <a:r>
              <a:rPr lang="en" sz="1200" b="1" dirty="0">
                <a:solidFill>
                  <a:srgbClr val="333333"/>
                </a:solidFill>
                <a:highlight>
                  <a:srgbClr val="FFFFFF"/>
                </a:highlight>
                <a:latin typeface="Times New Roman"/>
                <a:ea typeface="Times New Roman"/>
                <a:cs typeface="Times New Roman"/>
                <a:sym typeface="Times New Roman"/>
              </a:rPr>
              <a:t> Figure 5.</a:t>
            </a:r>
            <a:r>
              <a:rPr lang="en" sz="1200" dirty="0">
                <a:solidFill>
                  <a:srgbClr val="333333"/>
                </a:solidFill>
                <a:highlight>
                  <a:srgbClr val="FFFFFF"/>
                </a:highlight>
                <a:latin typeface="Times New Roman"/>
                <a:ea typeface="Times New Roman"/>
                <a:cs typeface="Times New Roman"/>
                <a:sym typeface="Times New Roman"/>
              </a:rPr>
              <a:t> Covariate Balance </a:t>
            </a:r>
            <a:endParaRPr dirty="0"/>
          </a:p>
        </p:txBody>
      </p:sp>
      <p:sp>
        <p:nvSpPr>
          <p:cNvPr id="300" name="Google Shape;300;p21"/>
          <p:cNvSpPr txBox="1"/>
          <p:nvPr/>
        </p:nvSpPr>
        <p:spPr>
          <a:xfrm>
            <a:off x="5698847" y="4503488"/>
            <a:ext cx="4190100" cy="36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1200"/>
              </a:spcAft>
              <a:buNone/>
            </a:pPr>
            <a:r>
              <a:rPr lang="en" sz="1200" b="1" dirty="0">
                <a:solidFill>
                  <a:srgbClr val="333333"/>
                </a:solidFill>
                <a:highlight>
                  <a:srgbClr val="FFFFFF"/>
                </a:highlight>
                <a:latin typeface="Times New Roman"/>
                <a:ea typeface="Times New Roman"/>
                <a:cs typeface="Times New Roman"/>
                <a:sym typeface="Times New Roman"/>
              </a:rPr>
              <a:t>Table 5. </a:t>
            </a:r>
            <a:r>
              <a:rPr lang="en" sz="1200" dirty="0">
                <a:solidFill>
                  <a:srgbClr val="333333"/>
                </a:solidFill>
                <a:highlight>
                  <a:srgbClr val="FFFFFF"/>
                </a:highlight>
                <a:latin typeface="Times New Roman"/>
                <a:ea typeface="Times New Roman"/>
                <a:cs typeface="Times New Roman"/>
                <a:sym typeface="Times New Roman"/>
              </a:rPr>
              <a:t>Regression Analysis Results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2"/>
          <p:cNvSpPr txBox="1"/>
          <p:nvPr/>
        </p:nvSpPr>
        <p:spPr>
          <a:xfrm>
            <a:off x="710250" y="549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CONCLUSION</a:t>
            </a:r>
            <a:endParaRPr sz="2500">
              <a:latin typeface="Fira Sans Extra Condensed Medium"/>
              <a:ea typeface="Fira Sans Extra Condensed Medium"/>
              <a:cs typeface="Fira Sans Extra Condensed Medium"/>
              <a:sym typeface="Fira Sans Extra Condensed Medium"/>
            </a:endParaRPr>
          </a:p>
        </p:txBody>
      </p:sp>
      <p:sp>
        <p:nvSpPr>
          <p:cNvPr id="306" name="Google Shape;306;p22"/>
          <p:cNvSpPr txBox="1"/>
          <p:nvPr/>
        </p:nvSpPr>
        <p:spPr>
          <a:xfrm>
            <a:off x="476725" y="729250"/>
            <a:ext cx="8455500" cy="3836918"/>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800"/>
              </a:spcBef>
              <a:spcAft>
                <a:spcPts val="0"/>
              </a:spcAft>
              <a:buClr>
                <a:schemeClr val="dk1"/>
              </a:buClr>
              <a:buSzPts val="1100"/>
              <a:buFont typeface="Arial"/>
              <a:buNone/>
            </a:pPr>
            <a:r>
              <a:rPr lang="en" sz="1200" b="1" dirty="0">
                <a:solidFill>
                  <a:srgbClr val="333333"/>
                </a:solidFill>
                <a:highlight>
                  <a:srgbClr val="FFFFFF"/>
                </a:highlight>
                <a:latin typeface="Times New Roman"/>
                <a:ea typeface="Times New Roman"/>
                <a:cs typeface="Times New Roman"/>
                <a:sym typeface="Times New Roman"/>
              </a:rPr>
              <a:t>Smoking:</a:t>
            </a:r>
            <a:r>
              <a:rPr lang="en" sz="1200" dirty="0">
                <a:solidFill>
                  <a:srgbClr val="333333"/>
                </a:solidFill>
                <a:highlight>
                  <a:srgbClr val="FFFFFF"/>
                </a:highlight>
                <a:latin typeface="Times New Roman"/>
                <a:ea typeface="Times New Roman"/>
                <a:cs typeface="Times New Roman"/>
                <a:sym typeface="Times New Roman"/>
              </a:rPr>
              <a:t> The results from the logistic regression suggest that, once we control for other factors like age, hypertension, heart disease, BMI, HbA1c level, and blood glucose level, being a current smoker does not have a statistically significant effect on the likelihood of having diabetes compared to those who have never smoked.</a:t>
            </a:r>
            <a:endParaRPr sz="1200" dirty="0">
              <a:solidFill>
                <a:srgbClr val="333333"/>
              </a:solidFill>
              <a:highlight>
                <a:srgbClr val="FFFFFF"/>
              </a:highlight>
              <a:latin typeface="Times New Roman"/>
              <a:ea typeface="Times New Roman"/>
              <a:cs typeface="Times New Roman"/>
              <a:sym typeface="Times New Roman"/>
            </a:endParaRPr>
          </a:p>
          <a:p>
            <a:pPr marL="0" lvl="0" indent="0" rtl="0">
              <a:lnSpc>
                <a:spcPct val="150000"/>
              </a:lnSpc>
              <a:spcBef>
                <a:spcPts val="800"/>
              </a:spcBef>
              <a:spcAft>
                <a:spcPts val="0"/>
              </a:spcAft>
              <a:buClr>
                <a:schemeClr val="dk1"/>
              </a:buClr>
              <a:buSzPts val="1100"/>
              <a:buFont typeface="Arial"/>
              <a:buNone/>
            </a:pPr>
            <a:r>
              <a:rPr lang="en" sz="1200" b="1" dirty="0">
                <a:solidFill>
                  <a:srgbClr val="333333"/>
                </a:solidFill>
                <a:highlight>
                  <a:srgbClr val="FFFFFF"/>
                </a:highlight>
                <a:latin typeface="Times New Roman"/>
                <a:ea typeface="Times New Roman"/>
                <a:cs typeface="Times New Roman"/>
                <a:sym typeface="Times New Roman"/>
              </a:rPr>
              <a:t>Further Research: </a:t>
            </a:r>
            <a:br>
              <a:rPr lang="en" sz="1200" dirty="0">
                <a:solidFill>
                  <a:srgbClr val="333333"/>
                </a:solidFill>
                <a:highlight>
                  <a:srgbClr val="FFFFFF"/>
                </a:highlight>
                <a:latin typeface="Times New Roman"/>
                <a:ea typeface="Times New Roman"/>
                <a:cs typeface="Times New Roman"/>
                <a:sym typeface="Times New Roman"/>
              </a:rPr>
            </a:br>
            <a:r>
              <a:rPr lang="en" sz="1200" dirty="0">
                <a:solidFill>
                  <a:srgbClr val="333333"/>
                </a:solidFill>
                <a:highlight>
                  <a:srgbClr val="FFFFFF"/>
                </a:highlight>
                <a:latin typeface="Times New Roman"/>
                <a:ea typeface="Times New Roman"/>
                <a:cs typeface="Times New Roman"/>
                <a:sym typeface="Times New Roman"/>
              </a:rPr>
              <a:t>While our current data suggests that being a smoker does not have a statistically significant effect on the likelihood of having diabetes compared to those who have never smoked, it's crucial to consider the broader context. Smoking has been linked to several mechanisms that increase the risk of developing type 2 diabetes, such as insulin resistance, chronic inflammation, changes in fat distribution, direct effects on the pancreas, cellular disruptions, increased belly fat, lifestyle factors, and hormonal disruptions. Each of these mechanisms offers a pathway through which smoking can influence diabetes risk.</a:t>
            </a:r>
            <a:endParaRPr sz="1200" dirty="0">
              <a:solidFill>
                <a:srgbClr val="333333"/>
              </a:solidFill>
              <a:highlight>
                <a:srgbClr val="FFFFFF"/>
              </a:highlight>
              <a:latin typeface="Times New Roman"/>
              <a:ea typeface="Times New Roman"/>
              <a:cs typeface="Times New Roman"/>
              <a:sym typeface="Times New Roman"/>
            </a:endParaRPr>
          </a:p>
          <a:p>
            <a:pPr marL="0" lvl="0" indent="0" algn="just" rtl="0">
              <a:lnSpc>
                <a:spcPct val="150000"/>
              </a:lnSpc>
              <a:spcBef>
                <a:spcPts val="800"/>
              </a:spcBef>
              <a:spcAft>
                <a:spcPts val="0"/>
              </a:spcAft>
              <a:buClr>
                <a:schemeClr val="dk1"/>
              </a:buClr>
              <a:buSzPts val="1100"/>
              <a:buFont typeface="Arial"/>
              <a:buNone/>
            </a:pPr>
            <a:endParaRPr dirty="0"/>
          </a:p>
          <a:p>
            <a:pPr marL="0" lvl="0" indent="0" algn="just" rtl="0">
              <a:lnSpc>
                <a:spcPct val="150000"/>
              </a:lnSpc>
              <a:spcBef>
                <a:spcPts val="800"/>
              </a:spcBef>
              <a:spcAft>
                <a:spcPts val="800"/>
              </a:spcAft>
              <a:buClr>
                <a:schemeClr val="dk1"/>
              </a:buClr>
              <a:buSzPts val="1100"/>
              <a:buFont typeface="Arial"/>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949</Words>
  <Application>Microsoft Macintosh PowerPoint</Application>
  <PresentationFormat>On-screen Show (16:9)</PresentationFormat>
  <Paragraphs>80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Fira Sans</vt:lpstr>
      <vt:lpstr>Roboto</vt:lpstr>
      <vt:lpstr>Arial</vt:lpstr>
      <vt:lpstr>Fira Sans Extra Condensed Medium</vt:lpstr>
      <vt:lpstr>Fira Sans Extra Condensed</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Trang Thi Thuy Nguyen</cp:lastModifiedBy>
  <cp:revision>6</cp:revision>
  <dcterms:modified xsi:type="dcterms:W3CDTF">2023-10-10T07:09:01Z</dcterms:modified>
</cp:coreProperties>
</file>