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12192000"/>
  <p:embeddedFontLst>
    <p:embeddedFont>
      <p:font typeface="Arial Black" panose="020B0604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a13AOtsnDmpjok/ca6WnVh0sl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21"/>
  </p:normalViewPr>
  <p:slideViewPr>
    <p:cSldViewPr snapToGrid="0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914400"/>
            <a:ext cx="4572225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31ef137e_0_0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3931ef1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31ef137e_0_8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23931ef13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31ef137e_0_14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3931ef13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931ef13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914400"/>
            <a:ext cx="45723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3931ef137e_0_22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iesmarketcap.com/netflix/marketca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lobaldata.com/data-insights/technology--media-and-telecom/netflix-loses-almost-a-million-subscribers-in-last-quarter/#:~:text=In%20April%202022%2C%20the%20company,loss%20between%20April%20and%20July" TargetMode="External"/><Relationship Id="rId4" Type="http://schemas.openxmlformats.org/officeDocument/2006/relationships/hyperlink" Target="https://help.netflix.com/en/node/1416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0" y="1750070"/>
            <a:ext cx="76068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746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Financial Performance Analysis of Netflix 2002 - 2022 and Growth Forecasts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80905" y="4157516"/>
            <a:ext cx="7416215" cy="84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Presenters: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Nguyen &amp; Qi Wang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Mercer University Stetson School of Business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833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560959" y="0"/>
            <a:ext cx="4627993" cy="6856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 descr="preencoded.png"/>
          <p:cNvPicPr preferRelativeResize="0"/>
          <p:nvPr/>
        </p:nvPicPr>
        <p:blipFill rotWithShape="1">
          <a:blip r:embed="rId3">
            <a:alphaModFix/>
          </a:blip>
          <a:srcRect l="26698" t="31374" r="28265" b="31913"/>
          <a:stretch/>
        </p:blipFill>
        <p:spPr>
          <a:xfrm>
            <a:off x="7606800" y="0"/>
            <a:ext cx="4582151" cy="68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72" y="3857219"/>
            <a:ext cx="104749" cy="12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3931ef137e_0_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3931ef137e_0_0"/>
          <p:cNvSpPr txBox="1"/>
          <p:nvPr/>
        </p:nvSpPr>
        <p:spPr>
          <a:xfrm>
            <a:off x="104749" y="80623"/>
            <a:ext cx="332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3931ef137e_0_0" descr="Diagram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t="3598" r="1390" b="5994"/>
          <a:stretch/>
        </p:blipFill>
        <p:spPr>
          <a:xfrm>
            <a:off x="4087625" y="0"/>
            <a:ext cx="7770599" cy="52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3931ef13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2012" y="5218075"/>
            <a:ext cx="7361825" cy="19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3931ef137e_0_0"/>
          <p:cNvSpPr txBox="1"/>
          <p:nvPr/>
        </p:nvSpPr>
        <p:spPr>
          <a:xfrm>
            <a:off x="171802" y="3160262"/>
            <a:ext cx="3596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Three variables: show relatively stable growth since 2002.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2098F-6167-6318-1E9E-82A84C92334A}"/>
              </a:ext>
            </a:extLst>
          </p:cNvPr>
          <p:cNvSpPr/>
          <p:nvPr/>
        </p:nvSpPr>
        <p:spPr>
          <a:xfrm>
            <a:off x="10228521" y="881023"/>
            <a:ext cx="1286539" cy="12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B19087-7B95-5244-BA01-D8D9C85E5572}"/>
              </a:ext>
            </a:extLst>
          </p:cNvPr>
          <p:cNvSpPr/>
          <p:nvPr/>
        </p:nvSpPr>
        <p:spPr>
          <a:xfrm>
            <a:off x="11031415" y="762000"/>
            <a:ext cx="351693" cy="11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8D14A-F28B-2642-2EF5-54D05D37B0AC}"/>
              </a:ext>
            </a:extLst>
          </p:cNvPr>
          <p:cNvSpPr/>
          <p:nvPr/>
        </p:nvSpPr>
        <p:spPr>
          <a:xfrm>
            <a:off x="10228521" y="1195754"/>
            <a:ext cx="1576617" cy="140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0B3D7-7C8A-F00D-73CC-6610DE759AC3}"/>
              </a:ext>
            </a:extLst>
          </p:cNvPr>
          <p:cNvSpPr/>
          <p:nvPr/>
        </p:nvSpPr>
        <p:spPr>
          <a:xfrm>
            <a:off x="11301046" y="1066684"/>
            <a:ext cx="644769" cy="150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F0DC8-6A0B-C7CA-C80B-888E60A6154E}"/>
              </a:ext>
            </a:extLst>
          </p:cNvPr>
          <p:cNvSpPr/>
          <p:nvPr/>
        </p:nvSpPr>
        <p:spPr>
          <a:xfrm>
            <a:off x="10228521" y="1514475"/>
            <a:ext cx="984934" cy="247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C4E1B-C61A-A935-EFBB-084F38124A8A}"/>
              </a:ext>
            </a:extLst>
          </p:cNvPr>
          <p:cNvSpPr/>
          <p:nvPr/>
        </p:nvSpPr>
        <p:spPr>
          <a:xfrm>
            <a:off x="10772775" y="1336430"/>
            <a:ext cx="440680" cy="2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638A7B-B2DE-3F9F-7D38-0CBE2F025A73}"/>
              </a:ext>
            </a:extLst>
          </p:cNvPr>
          <p:cNvCxnSpPr>
            <a:cxnSpLocks/>
          </p:cNvCxnSpPr>
          <p:nvPr/>
        </p:nvCxnSpPr>
        <p:spPr>
          <a:xfrm flipH="1" flipV="1">
            <a:off x="10736981" y="1465501"/>
            <a:ext cx="135807" cy="115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3931ef137e_0_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3931ef137e_0_8"/>
          <p:cNvSpPr txBox="1"/>
          <p:nvPr/>
        </p:nvSpPr>
        <p:spPr>
          <a:xfrm>
            <a:off x="104749" y="-2"/>
            <a:ext cx="332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3931ef137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075" y="1043354"/>
            <a:ext cx="8872276" cy="581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3931ef137e_0_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3931ef137e_0_14"/>
          <p:cNvSpPr txBox="1"/>
          <p:nvPr/>
        </p:nvSpPr>
        <p:spPr>
          <a:xfrm>
            <a:off x="104749" y="80623"/>
            <a:ext cx="332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3931ef137e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63" y="4924413"/>
            <a:ext cx="82391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3931ef137e_0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708" y="0"/>
            <a:ext cx="5705668" cy="492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3931ef137e_0_14"/>
          <p:cNvSpPr txBox="1"/>
          <p:nvPr/>
        </p:nvSpPr>
        <p:spPr>
          <a:xfrm>
            <a:off x="289996" y="2273913"/>
            <a:ext cx="3893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A strong positive correlation between these variables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931ef137e_0_22"/>
          <p:cNvSpPr txBox="1"/>
          <p:nvPr/>
        </p:nvSpPr>
        <p:spPr>
          <a:xfrm>
            <a:off x="104749" y="80623"/>
            <a:ext cx="3324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3931ef137e_0_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3931ef137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75" y="1761675"/>
            <a:ext cx="1830089" cy="17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3931ef137e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300" y="603825"/>
            <a:ext cx="9637150" cy="22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931ef137e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150" y="1917150"/>
            <a:ext cx="5728475" cy="7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931ef137e_0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5300" y="3036675"/>
            <a:ext cx="4084626" cy="2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3931ef137e_0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3950" y="3146875"/>
            <a:ext cx="7965801" cy="8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3931ef137e_0_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6374" y="4216450"/>
            <a:ext cx="6374999" cy="2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5;g23931ef137e_0_22" descr="preencoded.png">
            <a:extLst>
              <a:ext uri="{FF2B5EF4-FFF2-40B4-BE49-F238E27FC236}">
                <a16:creationId xmlns:a16="http://schemas.microsoft.com/office/drawing/2014/main" id="{B6A73151-3362-E83E-D120-8575D3279A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4749" cy="17616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19E15-9107-BDED-604D-2D97E6C6D4C5}"/>
              </a:ext>
            </a:extLst>
          </p:cNvPr>
          <p:cNvSpPr txBox="1"/>
          <p:nvPr/>
        </p:nvSpPr>
        <p:spPr>
          <a:xfrm>
            <a:off x="261257" y="285008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3317A-F84F-46CB-1704-27BED27ECB05}"/>
              </a:ext>
            </a:extLst>
          </p:cNvPr>
          <p:cNvSpPr txBox="1"/>
          <p:nvPr/>
        </p:nvSpPr>
        <p:spPr>
          <a:xfrm>
            <a:off x="308758" y="1531917"/>
            <a:ext cx="11883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Market capitalization of Netflix (NFLX). </a:t>
            </a:r>
            <a:r>
              <a:rPr lang="en-US" dirty="0">
                <a:hlinkClick r:id="rId3"/>
              </a:rPr>
              <a:t>https://companiesmarketcap.com/netflix/marketcap/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   Countries where Netflix is available . </a:t>
            </a:r>
            <a:r>
              <a:rPr lang="en-US" dirty="0">
                <a:hlinkClick r:id="rId4"/>
              </a:rPr>
              <a:t>https://help.netflix.com/en/node/14164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   Netflix Loses Almost a Million Subscribers in Last Quarter. </a:t>
            </a:r>
            <a:r>
              <a:rPr lang="en-US" dirty="0">
                <a:hlinkClick r:id="rId5"/>
              </a:rPr>
              <a:t>https://www.globaldata.com/data-insights/technology--media-and-telecom/netflix-loses-almost-a-million-subscribers-in-last-quarter/#:~:text=In%20April%202022%2C%20the%20company,loss%20between%20April%20and%20July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   From DVDs to streaming, here's the incredible history of Netflix. https://</a:t>
            </a:r>
            <a:r>
              <a:rPr lang="en-US" dirty="0" err="1"/>
              <a:t>interestingengineering.com</a:t>
            </a:r>
            <a:r>
              <a:rPr lang="en-US" dirty="0"/>
              <a:t>/culture/the-fascinating-history-of-</a:t>
            </a:r>
            <a:r>
              <a:rPr lang="en-US" dirty="0" err="1"/>
              <a:t>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2292600" y="4772425"/>
            <a:ext cx="76068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679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638375" y="5499625"/>
            <a:ext cx="4434188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Presenters: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Nguyen &amp; Qi Wang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833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197" y="4772419"/>
            <a:ext cx="104749" cy="129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8025" y="1097875"/>
            <a:ext cx="5475949" cy="3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1995650" y="2533675"/>
            <a:ext cx="6679500" cy="929700"/>
          </a:xfrm>
          <a:prstGeom prst="rect">
            <a:avLst/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29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925112" y="2562465"/>
            <a:ext cx="54468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81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-4541848" y="599579"/>
            <a:ext cx="13444129" cy="6258416"/>
            <a:chOff x="-5263260" y="-804946"/>
            <a:chExt cx="13444129" cy="6258416"/>
          </a:xfrm>
        </p:grpSpPr>
        <p:sp>
          <p:nvSpPr>
            <p:cNvPr id="26" name="Google Shape;26;p2"/>
            <p:cNvSpPr/>
            <p:nvPr/>
          </p:nvSpPr>
          <p:spPr>
            <a:xfrm>
              <a:off x="-5263260" y="-804946"/>
              <a:ext cx="6258416" cy="6258416"/>
            </a:xfrm>
            <a:prstGeom prst="blockArc">
              <a:avLst>
                <a:gd name="adj1" fmla="val 18260629"/>
                <a:gd name="adj2" fmla="val 3430792"/>
                <a:gd name="adj3" fmla="val 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6119" y="-186469"/>
              <a:ext cx="7205700" cy="8721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>
              <a:off x="975169" y="-231644"/>
              <a:ext cx="72057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9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3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2325" y="-262461"/>
              <a:ext cx="1162200" cy="1162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95939" y="2451722"/>
              <a:ext cx="6836100" cy="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1159964" y="2451734"/>
              <a:ext cx="68361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9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VISUALIZATION ANALYSIS</a:t>
              </a:r>
              <a:endParaRPr sz="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9173" y="2313571"/>
              <a:ext cx="1162200" cy="1162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1863" y="3730500"/>
              <a:ext cx="7350300" cy="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990904" y="3730491"/>
              <a:ext cx="7174200" cy="9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79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6850" y="3585903"/>
              <a:ext cx="1162200" cy="1162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8" y="146801"/>
            <a:ext cx="1777900" cy="10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1091485" y="2417421"/>
            <a:ext cx="1162200" cy="1162200"/>
          </a:xfrm>
          <a:prstGeom prst="ellipse">
            <a:avLst/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1882650" y="2562475"/>
            <a:ext cx="7589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7950" tIns="99050" rIns="99050" bIns="990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8" y="146801"/>
            <a:ext cx="1777900" cy="100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1"/>
          <p:cNvGrpSpPr/>
          <p:nvPr/>
        </p:nvGrpSpPr>
        <p:grpSpPr>
          <a:xfrm>
            <a:off x="2031900" y="719666"/>
            <a:ext cx="8189820" cy="5404227"/>
            <a:chOff x="-100" y="0"/>
            <a:chExt cx="8189820" cy="5404227"/>
          </a:xfrm>
        </p:grpSpPr>
        <p:cxnSp>
          <p:nvCxnSpPr>
            <p:cNvPr id="46" name="Google Shape;46;p11"/>
            <p:cNvCxnSpPr/>
            <p:nvPr/>
          </p:nvCxnSpPr>
          <p:spPr>
            <a:xfrm>
              <a:off x="0" y="0"/>
              <a:ext cx="8128000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11"/>
            <p:cNvSpPr/>
            <p:nvPr/>
          </p:nvSpPr>
          <p:spPr>
            <a:xfrm>
              <a:off x="0" y="0"/>
              <a:ext cx="1625600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1"/>
            <p:cNvSpPr txBox="1"/>
            <p:nvPr/>
          </p:nvSpPr>
          <p:spPr>
            <a:xfrm>
              <a:off x="-100" y="554711"/>
              <a:ext cx="1625600" cy="863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dirty="0"/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747520" y="123031"/>
              <a:ext cx="6380480" cy="2460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 txBox="1"/>
            <p:nvPr/>
          </p:nvSpPr>
          <p:spPr>
            <a:xfrm>
              <a:off x="1698598" y="123034"/>
              <a:ext cx="6429502" cy="246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285750" marR="0" lvl="0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 pitchFamily="34" charset="0"/>
                <a:buChar char="•"/>
              </a:pPr>
              <a:endPara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 dirty="0"/>
                <a:t> 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Netflix: a dominant company in on-demand media industry.</a:t>
              </a:r>
              <a:endParaRPr dirty="0"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 dirty="0"/>
                <a:t>C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ompany’s market value:</a:t>
              </a:r>
              <a:r>
                <a:rPr lang="en-US" sz="1600" dirty="0"/>
                <a:t> 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$ 142.99 billion USD </a:t>
              </a:r>
              <a:r>
                <a:rPr lang="en-US" sz="160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" name="Google Shape;51;p11"/>
            <p:cNvCxnSpPr/>
            <p:nvPr/>
          </p:nvCxnSpPr>
          <p:spPr>
            <a:xfrm>
              <a:off x="1625599" y="1499218"/>
              <a:ext cx="6502400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E1C1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11"/>
            <p:cNvCxnSpPr/>
            <p:nvPr/>
          </p:nvCxnSpPr>
          <p:spPr>
            <a:xfrm>
              <a:off x="0" y="1609208"/>
              <a:ext cx="8128000" cy="0"/>
            </a:xfrm>
            <a:prstGeom prst="straightConnector1">
              <a:avLst/>
            </a:prstGeom>
            <a:solidFill>
              <a:srgbClr val="99B958"/>
            </a:solidFill>
            <a:ln w="25400" cap="flat" cmpd="sng">
              <a:solidFill>
                <a:srgbClr val="99B95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11"/>
            <p:cNvSpPr/>
            <p:nvPr/>
          </p:nvSpPr>
          <p:spPr>
            <a:xfrm>
              <a:off x="42850" y="1668976"/>
              <a:ext cx="1625600" cy="270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1"/>
            <p:cNvSpPr txBox="1"/>
            <p:nvPr/>
          </p:nvSpPr>
          <p:spPr>
            <a:xfrm>
              <a:off x="30148" y="2060794"/>
              <a:ext cx="1625600" cy="650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RESEARCH QUESTION</a:t>
              </a:r>
              <a:endParaRPr dirty="0"/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747520" y="1758563"/>
              <a:ext cx="6320184" cy="26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 txBox="1"/>
            <p:nvPr/>
          </p:nvSpPr>
          <p:spPr>
            <a:xfrm>
              <a:off x="1766294" y="1714899"/>
              <a:ext cx="6423426" cy="3101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</a:rPr>
                <a:t>     1.  How many countries is Netflix available in?</a:t>
              </a:r>
              <a:endParaRPr sz="16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</a:rPr>
                <a:t>     2.  How many paid subscribers does Netflix have?</a:t>
              </a:r>
              <a:endParaRPr sz="1600" dirty="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</a:rPr>
                <a:t>     3.  What is the annual Netflix Gross Income and Profits ?</a:t>
              </a:r>
              <a:endParaRPr sz="16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4.  Is there any relationship as well as correlations between      financial performance of the company and subscriber growth?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5.  What will the future performance of Netflix in 5 years?</a:t>
              </a:r>
              <a:endParaRPr dirty="0"/>
            </a:p>
            <a:p>
              <a:pPr marR="0" lvl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</a:pPr>
              <a:endParaRPr lang="en-US" dirty="0"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marR="0" lvl="0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sz="1600" dirty="0"/>
                <a:t>U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nderstand consumer behavior, market trends</a:t>
              </a:r>
              <a:r>
                <a:rPr lang="en-US" sz="1600" dirty="0"/>
                <a:t> &amp; 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company’s business strategy </a:t>
              </a:r>
            </a:p>
            <a:p>
              <a:pPr marL="285750" indent="-285750">
                <a:lnSpc>
                  <a:spcPct val="90000"/>
                </a:lnSpc>
                <a:spcBef>
                  <a:spcPts val="560"/>
                </a:spcBef>
                <a:buSzPts val="1600"/>
                <a:buFont typeface="Arial" panose="020B0604020202020204" pitchFamily="34" charset="0"/>
                <a:buChar char="•"/>
              </a:pPr>
              <a:r>
                <a:rPr lang="en-US" sz="1600" dirty="0"/>
                <a:t>To g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valuable insight of the company’s business and its future  prospects.</a:t>
              </a:r>
              <a:endParaRPr lang="en-US" sz="1600" dirty="0"/>
            </a:p>
            <a:p>
              <a:pPr marR="0" lvl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1600"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1"/>
            <p:cNvCxnSpPr/>
            <p:nvPr/>
          </p:nvCxnSpPr>
          <p:spPr>
            <a:xfrm>
              <a:off x="1625599" y="5404227"/>
              <a:ext cx="6502400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E1C1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" name="Google Shape;52;p11">
            <a:extLst>
              <a:ext uri="{FF2B5EF4-FFF2-40B4-BE49-F238E27FC236}">
                <a16:creationId xmlns:a16="http://schemas.microsoft.com/office/drawing/2014/main" id="{1F62082F-C5E2-4B5A-10D6-FDF0BBA86D70}"/>
              </a:ext>
            </a:extLst>
          </p:cNvPr>
          <p:cNvCxnSpPr/>
          <p:nvPr/>
        </p:nvCxnSpPr>
        <p:spPr>
          <a:xfrm>
            <a:off x="2074850" y="4395800"/>
            <a:ext cx="8128000" cy="0"/>
          </a:xfrm>
          <a:prstGeom prst="straightConnector1">
            <a:avLst/>
          </a:prstGeom>
          <a:solidFill>
            <a:srgbClr val="99B958"/>
          </a:solidFill>
          <a:ln w="25400" cap="flat" cmpd="sng">
            <a:solidFill>
              <a:srgbClr val="99B95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54;p11">
            <a:extLst>
              <a:ext uri="{FF2B5EF4-FFF2-40B4-BE49-F238E27FC236}">
                <a16:creationId xmlns:a16="http://schemas.microsoft.com/office/drawing/2014/main" id="{BF63ACE4-F361-FC2A-E301-D9A38364A576}"/>
              </a:ext>
            </a:extLst>
          </p:cNvPr>
          <p:cNvSpPr txBox="1"/>
          <p:nvPr/>
        </p:nvSpPr>
        <p:spPr>
          <a:xfrm>
            <a:off x="2050774" y="5038731"/>
            <a:ext cx="1625600" cy="65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/>
              <a:t>STUDY GOALS</a:t>
            </a:r>
            <a:endParaRPr dirty="0"/>
          </a:p>
        </p:txBody>
      </p:sp>
      <p:cxnSp>
        <p:nvCxnSpPr>
          <p:cNvPr id="4" name="Google Shape;51;p11">
            <a:extLst>
              <a:ext uri="{FF2B5EF4-FFF2-40B4-BE49-F238E27FC236}">
                <a16:creationId xmlns:a16="http://schemas.microsoft.com/office/drawing/2014/main" id="{41E609E5-61F5-29E5-A5A5-89A1EE02AE70}"/>
              </a:ext>
            </a:extLst>
          </p:cNvPr>
          <p:cNvCxnSpPr/>
          <p:nvPr/>
        </p:nvCxnSpPr>
        <p:spPr>
          <a:xfrm>
            <a:off x="3657599" y="4271522"/>
            <a:ext cx="6502400" cy="0"/>
          </a:xfrm>
          <a:prstGeom prst="straightConnector1">
            <a:avLst/>
          </a:prstGeom>
          <a:solidFill>
            <a:srgbClr val="BF504D"/>
          </a:solidFill>
          <a:ln w="25400" cap="flat" cmpd="sng">
            <a:solidFill>
              <a:srgbClr val="E1C1C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295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2"/>
          <p:cNvGrpSpPr/>
          <p:nvPr/>
        </p:nvGrpSpPr>
        <p:grpSpPr>
          <a:xfrm>
            <a:off x="140480" y="0"/>
            <a:ext cx="11982738" cy="6754516"/>
            <a:chOff x="0" y="3246"/>
            <a:chExt cx="11982738" cy="6251866"/>
          </a:xfrm>
        </p:grpSpPr>
        <p:cxnSp>
          <p:nvCxnSpPr>
            <p:cNvPr id="64" name="Google Shape;64;p12"/>
            <p:cNvCxnSpPr/>
            <p:nvPr/>
          </p:nvCxnSpPr>
          <p:spPr>
            <a:xfrm>
              <a:off x="0" y="3246"/>
              <a:ext cx="11911039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65;p12"/>
            <p:cNvSpPr/>
            <p:nvPr/>
          </p:nvSpPr>
          <p:spPr>
            <a:xfrm>
              <a:off x="0" y="3246"/>
              <a:ext cx="4253962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2"/>
            <p:cNvSpPr txBox="1"/>
            <p:nvPr/>
          </p:nvSpPr>
          <p:spPr>
            <a:xfrm>
              <a:off x="0" y="3246"/>
              <a:ext cx="4454502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DESCRIPTION</a:t>
              </a:r>
              <a:endParaRPr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4454502" y="1509377"/>
              <a:ext cx="6345168" cy="2228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2"/>
            <p:cNvSpPr txBox="1"/>
            <p:nvPr/>
          </p:nvSpPr>
          <p:spPr>
            <a:xfrm>
              <a:off x="4231426" y="1201946"/>
              <a:ext cx="63453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Statista</a:t>
              </a:r>
              <a:br>
                <a:rPr lang="en-US" sz="3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3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4405339" y="2379701"/>
              <a:ext cx="7505699" cy="2649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 txBox="1"/>
            <p:nvPr/>
          </p:nvSpPr>
          <p:spPr>
            <a:xfrm>
              <a:off x="4253962" y="1836689"/>
              <a:ext cx="7505700" cy="2539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dirty="0"/>
                <a:t>Dataset: 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2400" dirty="0"/>
                <a:t>1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rows</a:t>
              </a:r>
              <a:r>
                <a:rPr lang="en-US" sz="2400" dirty="0"/>
                <a:t>, 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 columns</a:t>
              </a:r>
              <a:r>
                <a:rPr lang="en-US" sz="2400" dirty="0"/>
                <a:t>, 21 observations, &amp; 11 variables.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target variables in this dataset</a:t>
              </a:r>
              <a:r>
                <a:rPr lang="en-US" sz="2400" dirty="0"/>
                <a:t>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/>
                <a:t>C</a:t>
              </a:r>
              <a:r>
                <a:rPr lang="en-US" sz="2400" b="1" i="0" u="none" strike="noStrike" cap="none" dirty="0">
                  <a:solidFill>
                    <a:srgbClr val="000000"/>
                  </a:solidFill>
                </a:rPr>
                <a:t>ategorical variables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“ Regions”, “ Countries”, “</a:t>
              </a:r>
              <a:r>
                <a:rPr lang="en-US" sz="2400" dirty="0"/>
                <a:t>Subscriber Groups”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/>
                <a:t>C</a:t>
              </a:r>
              <a:r>
                <a:rPr lang="en-US" sz="2400" b="1" i="0" u="none" strike="noStrike" cap="none" dirty="0">
                  <a:solidFill>
                    <a:srgbClr val="000000"/>
                  </a:solidFill>
                </a:rPr>
                <a:t>ontinuous variables</a:t>
              </a:r>
              <a:r>
                <a:rPr lang="en-US" sz="2400" dirty="0"/>
                <a:t>: 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“Number of Subscribers” “Gross Income”, “Marketing Expenses”, “Profits”</a:t>
              </a:r>
              <a:endParaRPr dirty="0"/>
            </a:p>
          </p:txBody>
        </p:sp>
        <p:cxnSp>
          <p:nvCxnSpPr>
            <p:cNvPr id="72" name="Google Shape;72;p12"/>
            <p:cNvCxnSpPr/>
            <p:nvPr/>
          </p:nvCxnSpPr>
          <p:spPr>
            <a:xfrm>
              <a:off x="4333638" y="3204576"/>
              <a:ext cx="7649100" cy="0"/>
            </a:xfrm>
            <a:prstGeom prst="straightConnector1">
              <a:avLst/>
            </a:prstGeom>
            <a:solidFill>
              <a:srgbClr val="BF504D"/>
            </a:solidFill>
            <a:ln w="25400" cap="flat" cmpd="sng">
              <a:solidFill>
                <a:srgbClr val="E1C1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2"/>
            <p:cNvCxnSpPr/>
            <p:nvPr/>
          </p:nvCxnSpPr>
          <p:spPr>
            <a:xfrm>
              <a:off x="71699" y="2100296"/>
              <a:ext cx="11911039" cy="0"/>
            </a:xfrm>
            <a:prstGeom prst="straightConnector1">
              <a:avLst/>
            </a:prstGeom>
            <a:solidFill>
              <a:srgbClr val="BB9952"/>
            </a:solidFill>
            <a:ln w="25400" cap="flat" cmpd="sng">
              <a:solidFill>
                <a:srgbClr val="BB995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749061" y="1308167"/>
              <a:ext cx="2375227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749060" y="1123770"/>
              <a:ext cx="2375227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Source</a:t>
              </a:r>
              <a:endParaRPr dirty="0"/>
            </a:p>
          </p:txBody>
        </p:sp>
        <p:cxnSp>
          <p:nvCxnSpPr>
            <p:cNvPr id="76" name="Google Shape;76;p12"/>
            <p:cNvCxnSpPr/>
            <p:nvPr/>
          </p:nvCxnSpPr>
          <p:spPr>
            <a:xfrm>
              <a:off x="0" y="6255112"/>
              <a:ext cx="11911039" cy="0"/>
            </a:xfrm>
            <a:prstGeom prst="straightConnector1">
              <a:avLst/>
            </a:prstGeom>
            <a:solidFill>
              <a:srgbClr val="99B958"/>
            </a:solidFill>
            <a:ln w="25400" cap="flat" cmpd="sng">
              <a:solidFill>
                <a:srgbClr val="99B95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2"/>
            <p:cNvSpPr/>
            <p:nvPr/>
          </p:nvSpPr>
          <p:spPr>
            <a:xfrm>
              <a:off x="820527" y="3822296"/>
              <a:ext cx="2375227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 txBox="1"/>
            <p:nvPr/>
          </p:nvSpPr>
          <p:spPr>
            <a:xfrm>
              <a:off x="820527" y="3822296"/>
              <a:ext cx="2375227" cy="65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lang="en-US" sz="3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Type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218955" y="141575"/>
            <a:ext cx="12188952" cy="54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2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ANALYSIS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23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476131" y="1027104"/>
            <a:ext cx="12188952" cy="59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8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 descr="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880842"/>
            <a:ext cx="7772400" cy="59471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104749" y="2147926"/>
            <a:ext cx="42910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Netflix: streaming &gt; 190 countries 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" descr="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67533"/>
            <a:ext cx="5538814" cy="27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2377930" y="4756581"/>
            <a:ext cx="19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 of Subscribers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61" y="1188363"/>
            <a:ext cx="11296676" cy="52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104747" y="174984"/>
            <a:ext cx="332430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04749" y="80623"/>
            <a:ext cx="332430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6273800" y="3994150"/>
            <a:ext cx="467190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Netflix’s audience: more popular with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younger consumers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with older generations.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9C126E-AF4D-A8BC-6141-76B8BAF6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9" y="1130300"/>
            <a:ext cx="55626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104749" y="80623"/>
            <a:ext cx="332430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" descr="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1700" y="292550"/>
            <a:ext cx="7449675" cy="460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7666537" y="4725693"/>
            <a:ext cx="5740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08200" y="5111704"/>
            <a:ext cx="119838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2Q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2022: </a:t>
            </a:r>
            <a:r>
              <a:rPr lang="en-US" dirty="0">
                <a:solidFill>
                  <a:schemeClr val="dk1"/>
                </a:solidFill>
              </a:rPr>
              <a:t>nearly a 1 million subscribers loss between April and July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US" b="1" dirty="0">
                <a:solidFill>
                  <a:schemeClr val="dk1"/>
                </a:solidFill>
              </a:rPr>
              <a:t>was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 Losing Subscribers?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war in Ukraine, the company decided to stop its activity in Russia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Subscription price increasing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United States and Canada</a:t>
            </a:r>
            <a:endParaRPr lang="en-US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Too many competitors - streaming services available </a:t>
            </a:r>
            <a:r>
              <a:rPr lang="en-US" baseline="30000" dirty="0">
                <a:solidFill>
                  <a:schemeClr val="dk1"/>
                </a:solidFill>
              </a:rPr>
              <a:t>3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4749" cy="176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104749" y="80623"/>
            <a:ext cx="332430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7" descr="Chart, waterfall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640080"/>
            <a:ext cx="7772400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44700" y="1994744"/>
            <a:ext cx="43749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2002, primarily focused on growing DVD rental business </a:t>
            </a:r>
            <a:r>
              <a:rPr lang="en-US" sz="1700" baseline="30000" dirty="0"/>
              <a:t>4</a:t>
            </a:r>
            <a:r>
              <a:rPr lang="en-US" sz="1700" dirty="0"/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Company's expenses exceeded revenue from DVD rentals, resulting in a negative net income in 2022</a:t>
            </a:r>
            <a:endParaRPr sz="1700" dirty="0"/>
          </a:p>
        </p:txBody>
      </p:sp>
      <p:sp>
        <p:nvSpPr>
          <p:cNvPr id="124" name="Google Shape;124;p7"/>
          <p:cNvSpPr txBox="1"/>
          <p:nvPr/>
        </p:nvSpPr>
        <p:spPr>
          <a:xfrm>
            <a:off x="44700" y="4175898"/>
            <a:ext cx="4374900" cy="16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In 2021, company’s profit: $5,116.23 millions.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In 2022, company’s profit was $ 4491.92 millions, a $624 millions decline from 2021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503</Words>
  <Application>Microsoft Macintosh PowerPoint</Application>
  <PresentationFormat>Widescreen</PresentationFormat>
  <Paragraphs>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Microsoft Office User</cp:lastModifiedBy>
  <cp:revision>3</cp:revision>
  <dcterms:created xsi:type="dcterms:W3CDTF">2023-04-20T21:38:47Z</dcterms:created>
  <dcterms:modified xsi:type="dcterms:W3CDTF">2023-04-27T15:14:49Z</dcterms:modified>
</cp:coreProperties>
</file>