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61" r:id="rId2"/>
    <p:sldId id="362" r:id="rId3"/>
    <p:sldId id="366" r:id="rId4"/>
    <p:sldId id="364" r:id="rId5"/>
    <p:sldId id="367" r:id="rId6"/>
    <p:sldId id="368" r:id="rId7"/>
    <p:sldId id="369" r:id="rId8"/>
    <p:sldId id="370" r:id="rId9"/>
    <p:sldId id="376" r:id="rId10"/>
    <p:sldId id="378" r:id="rId11"/>
    <p:sldId id="371" r:id="rId12"/>
    <p:sldId id="373" r:id="rId13"/>
    <p:sldId id="374" r:id="rId14"/>
    <p:sldId id="375" r:id="rId15"/>
    <p:sldId id="389" r:id="rId16"/>
    <p:sldId id="380" r:id="rId17"/>
    <p:sldId id="381" r:id="rId18"/>
    <p:sldId id="382" r:id="rId19"/>
    <p:sldId id="383" r:id="rId20"/>
    <p:sldId id="385" r:id="rId21"/>
    <p:sldId id="384" r:id="rId22"/>
    <p:sldId id="388" r:id="rId23"/>
    <p:sldId id="386" r:id="rId24"/>
    <p:sldId id="387" r:id="rId25"/>
  </p:sldIdLst>
  <p:sldSz cx="9144000" cy="6858000" type="screen4x3"/>
  <p:notesSz cx="7302500" cy="9586913"/>
  <p:custDataLst>
    <p:tags r:id="rId2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1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1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1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1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>
          <p15:clr>
            <a:srgbClr val="A4A3A4"/>
          </p15:clr>
        </p15:guide>
        <p15:guide id="2" pos="14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CC00CC"/>
    <a:srgbClr val="FFFF00"/>
    <a:srgbClr val="000000"/>
    <a:srgbClr val="618FFD"/>
    <a:srgbClr val="990000"/>
    <a:srgbClr val="FF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5" autoAdjust="0"/>
    <p:restoredTop sz="94790" autoAdjust="0"/>
  </p:normalViewPr>
  <p:slideViewPr>
    <p:cSldViewPr snapToGrid="0" showGuides="1">
      <p:cViewPr varScale="1">
        <p:scale>
          <a:sx n="79" d="100"/>
          <a:sy n="79" d="100"/>
        </p:scale>
        <p:origin x="972" y="96"/>
      </p:cViewPr>
      <p:guideLst>
        <p:guide orient="horz" pos="640"/>
        <p:guide pos="14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30"/>
    </p:cViewPr>
  </p:sorterViewPr>
  <p:notesViewPr>
    <p:cSldViewPr snapToGrid="0" showGuides="1">
      <p:cViewPr varScale="1">
        <p:scale>
          <a:sx n="85" d="100"/>
          <a:sy n="85" d="100"/>
        </p:scale>
        <p:origin x="-1596" y="-78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Expected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Sheet1!$H$3:$H$8</c:f>
              <c:numCache>
                <c:formatCode>m"/"d;@</c:formatCode>
                <c:ptCount val="6"/>
                <c:pt idx="0">
                  <c:v>42502</c:v>
                </c:pt>
                <c:pt idx="1">
                  <c:v>42514</c:v>
                </c:pt>
                <c:pt idx="2">
                  <c:v>42521</c:v>
                </c:pt>
                <c:pt idx="3">
                  <c:v>42527</c:v>
                </c:pt>
                <c:pt idx="4">
                  <c:v>42534</c:v>
                </c:pt>
                <c:pt idx="5">
                  <c:v>42541</c:v>
                </c:pt>
              </c:numCache>
            </c:numRef>
          </c:xVal>
          <c:yVal>
            <c:numRef>
              <c:f>Sheet1!$J$3:$J$8</c:f>
              <c:numCache>
                <c:formatCode>General</c:formatCode>
                <c:ptCount val="6"/>
                <c:pt idx="0">
                  <c:v>54</c:v>
                </c:pt>
                <c:pt idx="1">
                  <c:v>176</c:v>
                </c:pt>
                <c:pt idx="2">
                  <c:v>268</c:v>
                </c:pt>
                <c:pt idx="3">
                  <c:v>340</c:v>
                </c:pt>
                <c:pt idx="4">
                  <c:v>432</c:v>
                </c:pt>
                <c:pt idx="5">
                  <c:v>501</c:v>
                </c:pt>
              </c:numCache>
            </c:numRef>
          </c:yVal>
          <c:smooth val="1"/>
        </c:ser>
        <c:ser>
          <c:idx val="1"/>
          <c:order val="1"/>
          <c:tx>
            <c:v>Actual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Sheet1!$H$3:$H$8</c:f>
              <c:numCache>
                <c:formatCode>m"/"d;@</c:formatCode>
                <c:ptCount val="6"/>
                <c:pt idx="0">
                  <c:v>42502</c:v>
                </c:pt>
                <c:pt idx="1">
                  <c:v>42514</c:v>
                </c:pt>
                <c:pt idx="2">
                  <c:v>42521</c:v>
                </c:pt>
                <c:pt idx="3">
                  <c:v>42527</c:v>
                </c:pt>
                <c:pt idx="4">
                  <c:v>42534</c:v>
                </c:pt>
                <c:pt idx="5">
                  <c:v>42541</c:v>
                </c:pt>
              </c:numCache>
            </c:numRef>
          </c:xVal>
          <c:yVal>
            <c:numRef>
              <c:f>Sheet1!$L$3:$L$8</c:f>
              <c:numCache>
                <c:formatCode>General</c:formatCode>
                <c:ptCount val="6"/>
                <c:pt idx="0">
                  <c:v>60</c:v>
                </c:pt>
                <c:pt idx="1">
                  <c:v>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875744"/>
        <c:axId val="228875352"/>
      </c:scatterChart>
      <c:valAx>
        <c:axId val="228875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&quot;/&quot;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8875352"/>
        <c:crosses val="autoZero"/>
        <c:crossBetween val="midCat"/>
      </c:valAx>
      <c:valAx>
        <c:axId val="228875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88757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ko-KR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ko-KR"/>
              <a:t>©</a:t>
            </a:r>
            <a:r>
              <a:rPr lang="en-US" altLang="ko-KR">
                <a:cs typeface="+mn-cs"/>
              </a:rPr>
              <a:t>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936F9D3-F040-4BD7-8FE2-A738C46298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0963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0EC15C8-049F-489E-81E5-5CFAC44942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5212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3124239-B5FB-4BA4-9F36-617BF61381CB}" type="slidenum">
              <a:rPr lang="en-US" altLang="ko-KR" sz="1200" b="0" smtClean="0">
                <a:latin typeface="Times New Roman" panose="02020603050405020304" pitchFamily="18" charset="0"/>
              </a:rPr>
              <a:pPr/>
              <a:t>0</a:t>
            </a:fld>
            <a:endParaRPr lang="en-US" altLang="ko-KR" sz="1200" b="0" smtClean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38630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8D21AE2A-0BBF-45A3-98DD-A21AF88B2E1F}" type="slidenum">
              <a:rPr lang="en-US" altLang="ko-KR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ko-KR" sz="1200" b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5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EC15C8-049F-489E-81E5-5CFAC449429C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413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36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38175" y="1362075"/>
            <a:ext cx="7896225" cy="49720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1835C8-3B94-4AAB-96A3-71854D1327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2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362075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defRPr/>
            </a:pPr>
            <a:endParaRPr lang="en-US" altLang="ko-KR" b="0" smtClean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029" name="Rectangle 20"/>
          <p:cNvSpPr>
            <a:spLocks noChangeArrowheads="1"/>
          </p:cNvSpPr>
          <p:nvPr userDrawn="1"/>
        </p:nvSpPr>
        <p:spPr bwMode="auto">
          <a:xfrm>
            <a:off x="0" y="0"/>
            <a:ext cx="412750" cy="4448175"/>
          </a:xfrm>
          <a:prstGeom prst="rect">
            <a:avLst/>
          </a:prstGeom>
          <a:gradFill rotWithShape="0">
            <a:gsLst>
              <a:gs pos="0">
                <a:srgbClr val="99000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defRPr/>
            </a:pPr>
            <a:endParaRPr lang="ko-KR" altLang="en-US" smtClean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pic>
        <p:nvPicPr>
          <p:cNvPr id="1030" name="Picture 26" descr="cmuredwhit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33338"/>
            <a:ext cx="9810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5659DA5-6D55-414D-80C6-59D480A8DA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marL="119063"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marL="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2pPr>
      <a:lvl3pPr marL="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3pPr>
      <a:lvl4pPr marL="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4pPr>
      <a:lvl5pPr marL="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5pPr>
      <a:lvl6pPr marL="5762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4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6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78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70000"/>
        <a:buFont typeface="Wingdings 2" panose="05020102010507070707" pitchFamily="18" charset="2"/>
        <a:buChar char="¢"/>
        <a:defRPr sz="2400" b="1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69913" y="1725613"/>
            <a:ext cx="8277225" cy="1470025"/>
          </a:xfrm>
        </p:spPr>
        <p:txBody>
          <a:bodyPr anchor="ctr"/>
          <a:lstStyle/>
          <a:p>
            <a:r>
              <a:rPr lang="en-US" altLang="ko-KR" sz="4000" dirty="0" smtClean="0">
                <a:ea typeface="굴림" panose="020B0600000101010101" pitchFamily="50" charset="-127"/>
              </a:rPr>
              <a:t>Sure-Park:</a:t>
            </a:r>
            <a:br>
              <a:rPr lang="en-US" altLang="ko-KR" sz="4000" dirty="0" smtClean="0">
                <a:ea typeface="굴림" panose="020B0600000101010101" pitchFamily="50" charset="-127"/>
              </a:rPr>
            </a:br>
            <a:r>
              <a:rPr lang="en-US" altLang="ko-KR" sz="4000" dirty="0" smtClean="0">
                <a:ea typeface="굴림" panose="020B0600000101010101" pitchFamily="50" charset="-127"/>
              </a:rPr>
              <a:t>Parking lot</a:t>
            </a:r>
            <a:r>
              <a:rPr lang="ko-KR" altLang="en-US" sz="4000" smtClean="0">
                <a:ea typeface="굴림" panose="020B0600000101010101" pitchFamily="50" charset="-127"/>
              </a:rPr>
              <a:t> </a:t>
            </a:r>
            <a:r>
              <a:rPr lang="en-US" altLang="ko-KR" sz="4000" dirty="0" smtClean="0">
                <a:ea typeface="굴림" panose="020B0600000101010101" pitchFamily="50" charset="-127"/>
              </a:rPr>
              <a:t>management </a:t>
            </a:r>
            <a:r>
              <a:rPr lang="en-US" altLang="ko-KR" sz="4000" dirty="0" smtClean="0">
                <a:ea typeface="굴림" panose="020B0600000101010101" pitchFamily="50" charset="-127"/>
              </a:rPr>
              <a:t>system</a:t>
            </a:r>
            <a:endParaRPr lang="en-US" altLang="ko-KR" sz="2800" dirty="0" smtClean="0">
              <a:ea typeface="굴림" panose="020B0600000101010101" pitchFamily="50" charset="-127"/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58925" y="4119563"/>
            <a:ext cx="6400800" cy="1752600"/>
          </a:xfrm>
        </p:spPr>
        <p:txBody>
          <a:bodyPr/>
          <a:lstStyle/>
          <a:p>
            <a:r>
              <a:rPr lang="en-US" altLang="ko-KR" sz="2800" b="0" dirty="0" smtClean="0">
                <a:ea typeface="굴림" panose="020B0600000101010101" pitchFamily="50" charset="-127"/>
              </a:rPr>
              <a:t>2016/6/24</a:t>
            </a:r>
            <a:endParaRPr lang="en-US" altLang="ko-KR" sz="2800" b="0" dirty="0" smtClean="0">
              <a:ea typeface="굴림" panose="020B0600000101010101" pitchFamily="50" charset="-127"/>
            </a:endParaRPr>
          </a:p>
          <a:p>
            <a:r>
              <a:rPr lang="en-US" altLang="ko-KR" sz="2800" b="0" dirty="0" smtClean="0">
                <a:ea typeface="굴림" panose="020B0600000101010101" pitchFamily="50" charset="-127"/>
              </a:rPr>
              <a:t>5 (Oh!)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Architecture drivers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System sequence diagram : 3.1 Parking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1026" name="그림 1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03" y="1989010"/>
            <a:ext cx="52578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6047329" y="1989010"/>
            <a:ext cx="294953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Based on </a:t>
            </a:r>
            <a:r>
              <a:rPr lang="en-US" altLang="ko-KR" sz="1800" dirty="0" err="1" smtClean="0">
                <a:ea typeface="굴림" panose="020B0600000101010101" pitchFamily="50" charset="-127"/>
              </a:rPr>
              <a:t>usecase</a:t>
            </a:r>
            <a:r>
              <a:rPr lang="en-US" altLang="ko-KR" sz="1800" dirty="0" smtClean="0">
                <a:ea typeface="굴림" panose="020B0600000101010101" pitchFamily="50" charset="-127"/>
              </a:rPr>
              <a:t> scenario,</a:t>
            </a:r>
            <a:br>
              <a:rPr lang="en-US" altLang="ko-KR" sz="1800" dirty="0" smtClean="0">
                <a:ea typeface="굴림" panose="020B0600000101010101" pitchFamily="50" charset="-127"/>
              </a:rPr>
            </a:br>
            <a:r>
              <a:rPr lang="en-US" altLang="ko-KR" sz="1800" dirty="0" smtClean="0">
                <a:ea typeface="굴림" panose="020B0600000101010101" pitchFamily="50" charset="-127"/>
              </a:rPr>
              <a:t>we made system sequence diagram for each </a:t>
            </a:r>
            <a:r>
              <a:rPr lang="en-US" altLang="ko-KR" sz="1800" dirty="0" err="1" smtClean="0">
                <a:ea typeface="굴림" panose="020B0600000101010101" pitchFamily="50" charset="-127"/>
              </a:rPr>
              <a:t>usecase</a:t>
            </a:r>
            <a:r>
              <a:rPr lang="en-US" altLang="ko-KR" sz="1800" dirty="0" smtClean="0">
                <a:ea typeface="굴림" panose="020B0600000101010101" pitchFamily="50" charset="-127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ko-KR" sz="1800" dirty="0" smtClean="0"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Based on this system sequence diagrams, we will design interfaces between sub-systems.</a:t>
            </a:r>
            <a:endParaRPr lang="ko-KR" altLang="en-US" sz="18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9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Architecture drivers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Functional </a:t>
            </a:r>
            <a:r>
              <a:rPr lang="en-US" altLang="ko-KR" dirty="0"/>
              <a:t>requirements with “High” priority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32843"/>
              </p:ext>
            </p:extLst>
          </p:nvPr>
        </p:nvGraphicFramePr>
        <p:xfrm>
          <a:off x="619125" y="1977311"/>
          <a:ext cx="8030889" cy="4241416"/>
        </p:xfrm>
        <a:graphic>
          <a:graphicData uri="http://schemas.openxmlformats.org/drawingml/2006/table">
            <a:tbl>
              <a:tblPr/>
              <a:tblGrid>
                <a:gridCol w="673647"/>
                <a:gridCol w="641131"/>
                <a:gridCol w="6716111"/>
              </a:tblGrid>
              <a:tr h="345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#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Functional Requirements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85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FR-101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provide daily average occupancy of selected parking lot.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FR-108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provide the parking state per parking space.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FR-121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shall be able to set grace period for each parking lot.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FR-126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be able to manage account-specific authorities.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FR-134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1.6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shall be able to add an additional parking lot.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FR-201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2.1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shall be able to provide at least one method for parking reservation.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FR-308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3.1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System shall be able to detect the parking slot that driver parked.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FR-313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3.2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System shall request to pay parking fee with registered card, when driver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unparking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42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Architecture drivers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Quality attributes with “High” priority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78666"/>
              </p:ext>
            </p:extLst>
          </p:nvPr>
        </p:nvGraphicFramePr>
        <p:xfrm>
          <a:off x="619125" y="1977310"/>
          <a:ext cx="8030889" cy="3252881"/>
        </p:xfrm>
        <a:graphic>
          <a:graphicData uri="http://schemas.openxmlformats.org/drawingml/2006/table">
            <a:tbl>
              <a:tblPr/>
              <a:tblGrid>
                <a:gridCol w="579054"/>
                <a:gridCol w="588580"/>
                <a:gridCol w="1128719"/>
                <a:gridCol w="5734536"/>
              </a:tblGrid>
              <a:tr h="4030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#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Ability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669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QA-04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1.2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Performance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When the system should deliver a notification to the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attendant, it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must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be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delivered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within 3 seconds.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9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QA-07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1.5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Security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be able to restrict access to each function of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account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authority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9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QA-10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2.1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Performance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shall provide confirmation information within 3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seconds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on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parking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reservation complete.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9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QA-11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3.1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Reliability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System shall be able to detect arrival of driver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99%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at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entry/exit gate of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parking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lot.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9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QA-14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Availability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parking system shall be available for 24 * 7 * 365 without stop.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98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Architecture drivers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Constraints - Business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609822"/>
              </p:ext>
            </p:extLst>
          </p:nvPr>
        </p:nvGraphicFramePr>
        <p:xfrm>
          <a:off x="638175" y="1941663"/>
          <a:ext cx="7896225" cy="3712320"/>
        </p:xfrm>
        <a:graphic>
          <a:graphicData uri="http://schemas.openxmlformats.org/drawingml/2006/table">
            <a:tbl>
              <a:tblPr/>
              <a:tblGrid>
                <a:gridCol w="700295"/>
                <a:gridCol w="914400"/>
                <a:gridCol w="6281530"/>
              </a:tblGrid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CST-01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more efficiently utilize personnel and reduce the number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of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people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required to operate any given garage reducing operating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costs.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CST-02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reduce traffic congestion and the chance for accidents inside the parking facilities reducing liabilities.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CST-03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be scalable to N facilities.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CST-04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reduce driver frustration and enable them to easily find 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parking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facility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with available parking slots and reserve them.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CST-05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more efficiently utilize the space in their parking facilities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thereby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increasing profits.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parking lot system only accept a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driver with reservation.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parking lot system only accept a credit card for payment.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4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Architecture drivers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Constraints - Technical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5827"/>
              </p:ext>
            </p:extLst>
          </p:nvPr>
        </p:nvGraphicFramePr>
        <p:xfrm>
          <a:off x="638175" y="1941663"/>
          <a:ext cx="7896225" cy="2570880"/>
        </p:xfrm>
        <a:graphic>
          <a:graphicData uri="http://schemas.openxmlformats.org/drawingml/2006/table">
            <a:tbl>
              <a:tblPr/>
              <a:tblGrid>
                <a:gridCol w="700295"/>
                <a:gridCol w="927652"/>
                <a:gridCol w="6268278"/>
              </a:tblGrid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CST-08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Technical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need network for reservation, payment and management.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CST-09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Technical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need some data storing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mechanism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for store data (reservation, payment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, revenue and so on)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CST-10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Technical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cannot change the type of controller, sensors, or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actuators (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 g. gate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lift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servo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), although use multiple controllers to accommodate a larger facility.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CST-11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Technical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must check with the owner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before using open software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CST-12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Technical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not store driver's payment information as it is.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1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Architecture drivers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Initial design – Allocation view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88" y="1905849"/>
            <a:ext cx="6771606" cy="46473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05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Risks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identified several risks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38028"/>
              </p:ext>
            </p:extLst>
          </p:nvPr>
        </p:nvGraphicFramePr>
        <p:xfrm>
          <a:off x="638175" y="1941663"/>
          <a:ext cx="7896225" cy="2144160"/>
        </p:xfrm>
        <a:graphic>
          <a:graphicData uri="http://schemas.openxmlformats.org/drawingml/2006/table">
            <a:tbl>
              <a:tblPr/>
              <a:tblGrid>
                <a:gridCol w="755196"/>
                <a:gridCol w="1088572"/>
                <a:gridCol w="1088572"/>
                <a:gridCol w="4963885"/>
              </a:tblGrid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Impact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Probability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Risk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No experience on developing with Arduino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No experience on developing with server-client system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Too short time for project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Requirement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change occurred by customer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Difficulty on scale up of parking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lots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38175" y="4212728"/>
            <a:ext cx="59222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1800" b="0" dirty="0" smtClean="0">
                <a:ea typeface="굴림" panose="020B0600000101010101" pitchFamily="50" charset="-127"/>
              </a:rPr>
              <a:t>* Impact defines between 1 (minimal) to 5 (catastrophe)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1800" b="0" dirty="0" smtClean="0">
                <a:ea typeface="굴림" panose="020B0600000101010101" pitchFamily="50" charset="-127"/>
              </a:rPr>
              <a:t>* Probability defines between 1 (unlikely) to 5 (likely)</a:t>
            </a:r>
            <a:endParaRPr lang="ko-KR" altLang="en-US" sz="1800" b="0" dirty="0"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38175" y="2997200"/>
            <a:ext cx="7896225" cy="7366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0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Risks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are ready to mitigate identified risks.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961245"/>
              </p:ext>
            </p:extLst>
          </p:nvPr>
        </p:nvGraphicFramePr>
        <p:xfrm>
          <a:off x="638175" y="1941663"/>
          <a:ext cx="7877173" cy="2778960"/>
        </p:xfrm>
        <a:graphic>
          <a:graphicData uri="http://schemas.openxmlformats.org/drawingml/2006/table">
            <a:tbl>
              <a:tblPr/>
              <a:tblGrid>
                <a:gridCol w="784225"/>
                <a:gridCol w="2057400"/>
                <a:gridCol w="3365500"/>
                <a:gridCol w="1670048"/>
              </a:tblGrid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Risk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Mitigation plan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Expectation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Too short time for project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 We will work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at weekend to make more time to work.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 We will make centralized design to manage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system complexity in one place.</a:t>
                      </a:r>
                    </a:p>
                    <a:p>
                      <a:pPr algn="l" fontAlgn="ctr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 We will choose an experienced way</a:t>
                      </a:r>
                      <a:b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 develop UI applications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Probability will goes down 5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 or 2</a:t>
                      </a:r>
                      <a:b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at 6/1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Requirement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change</a:t>
                      </a:r>
                    </a:p>
                    <a:p>
                      <a:pPr algn="l" fontAlgn="ctr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occurred by customer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 We will ask customer every day whether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requirements are changed or not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 We will make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a strong design for</a:t>
                      </a:r>
                      <a:b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requirement change.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Probability will goes down 4 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 at 6/5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2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Project plans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made a strong iterative plans to achieve goal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4" y="1911349"/>
            <a:ext cx="7419975" cy="4755726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88094" y="2368543"/>
            <a:ext cx="375703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0000"/>
                <a:lumOff val="80000"/>
              </a:schemeClr>
            </a:solidFill>
          </a:ln>
          <a:extLst/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b="0" dirty="0">
                <a:ea typeface="굴림" panose="020B0600000101010101" pitchFamily="50" charset="-127"/>
              </a:rPr>
              <a:t>1 week for 1 </a:t>
            </a:r>
            <a:r>
              <a:rPr lang="en-US" altLang="ko-KR" sz="1800" b="0" dirty="0" err="1">
                <a:ea typeface="굴림" panose="020B0600000101010101" pitchFamily="50" charset="-127"/>
              </a:rPr>
              <a:t>usecase</a:t>
            </a:r>
            <a:r>
              <a:rPr lang="en-US" altLang="ko-KR" sz="1800" b="0" dirty="0">
                <a:ea typeface="굴림" panose="020B0600000101010101" pitchFamily="50" charset="-127"/>
              </a:rPr>
              <a:t> group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b="0" dirty="0">
                <a:ea typeface="굴림" panose="020B0600000101010101" pitchFamily="50" charset="-127"/>
              </a:rPr>
              <a:t>Test is also completed in each week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b="0" dirty="0">
                <a:ea typeface="굴림" panose="020B0600000101010101" pitchFamily="50" charset="-127"/>
              </a:rPr>
              <a:t>1 week for buffer to mitigate risks</a:t>
            </a:r>
          </a:p>
        </p:txBody>
      </p:sp>
    </p:spTree>
    <p:extLst>
      <p:ext uri="{BB962C8B-B14F-4D97-AF65-F5344CB8AC3E}">
        <p14:creationId xmlns:p14="http://schemas.microsoft.com/office/powerpoint/2010/main" val="11593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Project plans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Detailed plans for first week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1457" y="5840327"/>
            <a:ext cx="343699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0000"/>
                <a:lumOff val="80000"/>
              </a:schemeClr>
            </a:solidFill>
          </a:ln>
          <a:extLst/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b="0" dirty="0" smtClean="0">
                <a:ea typeface="굴림" panose="020B0600000101010101" pitchFamily="50" charset="-127"/>
              </a:rPr>
              <a:t>Plan is changed due to test and reading assignment for 1</a:t>
            </a:r>
            <a:r>
              <a:rPr lang="en-US" altLang="ko-KR" sz="1800" b="0" baseline="30000" dirty="0" smtClean="0">
                <a:ea typeface="굴림" panose="020B0600000101010101" pitchFamily="50" charset="-127"/>
              </a:rPr>
              <a:t>st</a:t>
            </a:r>
            <a:r>
              <a:rPr lang="en-US" altLang="ko-KR" sz="1800" b="0" dirty="0" smtClean="0">
                <a:ea typeface="굴림" panose="020B0600000101010101" pitchFamily="50" charset="-127"/>
              </a:rPr>
              <a:t> week</a:t>
            </a:r>
            <a:endParaRPr lang="en-US" altLang="ko-KR" sz="1800" b="0" dirty="0">
              <a:ea typeface="굴림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49" y="1916027"/>
            <a:ext cx="8086725" cy="3552825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</p:pic>
      <p:cxnSp>
        <p:nvCxnSpPr>
          <p:cNvPr id="8" name="직선 화살표 연결선 7"/>
          <p:cNvCxnSpPr/>
          <p:nvPr/>
        </p:nvCxnSpPr>
        <p:spPr bwMode="auto">
          <a:xfrm flipV="1">
            <a:off x="466724" y="3364992"/>
            <a:ext cx="362332" cy="2486450"/>
          </a:xfrm>
          <a:prstGeom prst="straightConnector1">
            <a:avLst/>
          </a:prstGeom>
          <a:solidFill>
            <a:srgbClr val="DDDDDD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1142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Contents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Overview</a:t>
            </a:r>
          </a:p>
          <a:p>
            <a:r>
              <a:rPr lang="en-US" altLang="ko-KR" dirty="0" smtClean="0">
                <a:ea typeface="굴림" panose="020B0600000101010101" pitchFamily="50" charset="-127"/>
              </a:rPr>
              <a:t>Architecture </a:t>
            </a:r>
            <a:r>
              <a:rPr lang="en-US" altLang="ko-KR" dirty="0" smtClean="0">
                <a:ea typeface="굴림" panose="020B0600000101010101" pitchFamily="50" charset="-127"/>
              </a:rPr>
              <a:t>drivers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Functional requirements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Quality attributes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Constraints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Initial design</a:t>
            </a:r>
          </a:p>
          <a:p>
            <a:r>
              <a:rPr lang="en-US" altLang="ko-KR" dirty="0" smtClean="0">
                <a:ea typeface="굴림" panose="020B0600000101010101" pitchFamily="50" charset="-127"/>
              </a:rPr>
              <a:t>Risks</a:t>
            </a:r>
            <a:endParaRPr lang="ko-KR" altLang="en-US" smtClean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Project plans</a:t>
            </a:r>
          </a:p>
        </p:txBody>
      </p:sp>
      <p:sp>
        <p:nvSpPr>
          <p:cNvPr id="8196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A280DE-B4DB-47B7-940A-6F92DC3174A7}" type="slidenum">
              <a:rPr lang="ko-KR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ko-KR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Project plans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Roles and Responsibility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999865"/>
              </p:ext>
            </p:extLst>
          </p:nvPr>
        </p:nvGraphicFramePr>
        <p:xfrm>
          <a:off x="638175" y="1941663"/>
          <a:ext cx="7896225" cy="4000320"/>
        </p:xfrm>
        <a:graphic>
          <a:graphicData uri="http://schemas.openxmlformats.org/drawingml/2006/table">
            <a:tbl>
              <a:tblPr/>
              <a:tblGrid>
                <a:gridCol w="2239137"/>
                <a:gridCol w="2139696"/>
                <a:gridCol w="2139696"/>
                <a:gridCol w="1377696"/>
              </a:tblGrid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Role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Primary owner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Secondary owner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Remarks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Project Manager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Jaedo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Sanghee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Architect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Sanghee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Requirement Manager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Kimoon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Sanghee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Test Manager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Daedon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Jeon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Sanghee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Web-server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developer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Yongchul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Park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Jaedo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App developer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Kimoon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Jaedo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Jin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Andriod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App 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Experts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Embedded system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developer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Daedon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Jeon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Embedded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system expert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Configuration manager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Yongchul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Park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Sanghee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Database manager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Sanghee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Yongchul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Park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0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Project plans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Time logs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681529"/>
              </p:ext>
            </p:extLst>
          </p:nvPr>
        </p:nvGraphicFramePr>
        <p:xfrm>
          <a:off x="1176528" y="2059559"/>
          <a:ext cx="7357872" cy="4073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97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Appendix.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Level 1</a:t>
            </a:r>
            <a:endParaRPr lang="ko-KR" altLang="en-US"/>
          </a:p>
        </p:txBody>
      </p:sp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32" y="1895682"/>
            <a:ext cx="7529719" cy="438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35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 </a:t>
            </a:r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en-US" altLang="ko-KR" dirty="0" smtClean="0"/>
              <a:t>scenario example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3.1 Parking</a:t>
            </a:r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032676" y="1914980"/>
          <a:ext cx="6892122" cy="4623135"/>
        </p:xfrm>
        <a:graphic>
          <a:graphicData uri="http://schemas.openxmlformats.org/drawingml/2006/table">
            <a:tbl>
              <a:tblPr/>
              <a:tblGrid>
                <a:gridCol w="3309433"/>
                <a:gridCol w="3582689"/>
              </a:tblGrid>
              <a:tr h="3096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Use Case Title : Parking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Use Case ID : UC 3.1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28319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General use case description: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This use case describe how to park a car in parking lot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574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Entities involved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: Driver, Attendant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410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Preconditions: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driver arrives parking lot within grace period of reservation.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Primary use case flow of events: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1. System recognize arrival of driver.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2. System request to enter the confirmation information.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3. Driver enters confirmation information.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4. System verify confirmation information.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5. System display park space identifier.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6. System open the entry gate.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7. System turn a green right on to show where to park.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8. Driver park at assigned parking lot.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445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9. System recognize parking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successfully ….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Primary use case post-conditions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Driver park a car in assigned parking lot.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Alternate use case #4-A, #8-A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4-A.1 If driver's confirmation information is not valid, system call nearest attendant.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8-A.1 If driver do not park a car at assigned parking lot, system recognize this problem.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445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8-A.2 System reallocate problem-making car's assigned parking lot to its parked place.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0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 </a:t>
            </a:r>
            <a:r>
              <a:rPr lang="en-US" altLang="ko-KR" dirty="0" smtClean="0"/>
              <a:t>QA </a:t>
            </a:r>
            <a:r>
              <a:rPr lang="en-US" altLang="ko-KR" dirty="0"/>
              <a:t>scenario example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3.1 Parking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19869"/>
              </p:ext>
            </p:extLst>
          </p:nvPr>
        </p:nvGraphicFramePr>
        <p:xfrm>
          <a:off x="820736" y="1955347"/>
          <a:ext cx="7713664" cy="3081108"/>
        </p:xfrm>
        <a:graphic>
          <a:graphicData uri="http://schemas.openxmlformats.org/drawingml/2006/table">
            <a:tbl>
              <a:tblPr/>
              <a:tblGrid>
                <a:gridCol w="2038182"/>
                <a:gridCol w="5675482"/>
              </a:tblGrid>
              <a:tr h="427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QA-11 (Performance)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Source of stimulus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Driver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Stimulus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Driver arrives at the entry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gate (entry IR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detector).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Artifacts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Arduino system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Environment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Driver is detected by entry IR detector.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Response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Arrival of driver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Response measure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system requires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99%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rate of success as a detection of arrival.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0. Overview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0243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2D7FFD-E268-4A8B-9DAF-45893FE90741}" type="slidenum">
              <a:rPr lang="ko-KR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ko-KR" altLang="en-US" sz="1200"/>
          </a:p>
        </p:txBody>
      </p:sp>
      <p:sp>
        <p:nvSpPr>
          <p:cNvPr id="1024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The project sponsors is Geoff’s Transportation and Parking Services (GPTS LLC).</a:t>
            </a: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GPTS LLC own several parking garages and lots,</a:t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dirty="0" smtClean="0">
                <a:ea typeface="굴림" panose="020B0600000101010101" pitchFamily="50" charset="-127"/>
              </a:rPr>
              <a:t>have concerns about inefficiencies in their parking garages and lots.</a:t>
            </a: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We have to enable drivers to easily find a parking facility with available parking slots and reserve them.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1. Contexts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1267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5974BD-1661-4AA3-9654-B8A02E9663F8}" type="slidenum">
              <a:rPr lang="ko-KR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ko-KR" altLang="en-US" sz="1200"/>
          </a:p>
        </p:txBody>
      </p:sp>
      <p:graphicFrame>
        <p:nvGraphicFramePr>
          <p:cNvPr id="5" name="내용 개체 틀 7"/>
          <p:cNvGraphicFramePr>
            <a:graphicFrameLocks/>
          </p:cNvGraphicFramePr>
          <p:nvPr/>
        </p:nvGraphicFramePr>
        <p:xfrm>
          <a:off x="698500" y="1022350"/>
          <a:ext cx="7797800" cy="1855968"/>
        </p:xfrm>
        <a:graphic>
          <a:graphicData uri="http://schemas.openxmlformats.org/drawingml/2006/table">
            <a:tbl>
              <a:tblPr/>
              <a:tblGrid>
                <a:gridCol w="1676400"/>
                <a:gridCol w="6121400"/>
              </a:tblGrid>
              <a:tr h="44870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Market Context</a:t>
                      </a:r>
                    </a:p>
                  </a:txBody>
                  <a:tcPr marL="72000" marR="72000" marT="71976" marB="719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Stakeholders</a:t>
                      </a:r>
                    </a:p>
                  </a:txBody>
                  <a:tcPr marL="72000" marR="72000" marT="71976" marB="719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Owner,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Driver(s), Attendant(s), Development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Team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76" marB="719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Functional</a:t>
                      </a:r>
                    </a:p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Expectations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76" marB="719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Reduction driver frustration and enable them to easily find a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parking</a:t>
                      </a:r>
                    </a:p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facility with available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parking slots and reserve them.</a:t>
                      </a:r>
                    </a:p>
                  </a:txBody>
                  <a:tcPr marL="72000" marR="72000" marT="71976" marB="719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System Access</a:t>
                      </a:r>
                    </a:p>
                  </a:txBody>
                  <a:tcPr marL="72000" marR="72000" marT="71976" marB="719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Users want to access the system via laptops, pads, phones.</a:t>
                      </a:r>
                    </a:p>
                  </a:txBody>
                  <a:tcPr marL="72000" marR="72000" marT="71976" marB="719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98500" y="2935288"/>
          <a:ext cx="7797800" cy="3419475"/>
        </p:xfrm>
        <a:graphic>
          <a:graphicData uri="http://schemas.openxmlformats.org/drawingml/2006/table">
            <a:tbl>
              <a:tblPr/>
              <a:tblGrid>
                <a:gridCol w="1681843"/>
                <a:gridCol w="6115957"/>
              </a:tblGrid>
              <a:tr h="44882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Organizational Context</a:t>
                      </a:r>
                    </a:p>
                  </a:txBody>
                  <a:tcPr marL="72000" marR="72000" marT="71988" marB="719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Roles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and</a:t>
                      </a:r>
                    </a:p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Responsibilities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88" marB="719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Project Manager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Architect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Requirement Manager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Test Manager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Development Team</a:t>
                      </a:r>
                    </a:p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 : Server developer (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 logic)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 : UI Application developer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 : Embedded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system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developer (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Arduino)</a:t>
                      </a:r>
                    </a:p>
                  </a:txBody>
                  <a:tcPr marL="72000" marR="72000" marT="71988" marB="719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Team culture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88" marB="719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AutoNum type="arabicPeriod"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Open-minded</a:t>
                      </a:r>
                    </a:p>
                    <a:p>
                      <a:pPr marL="342900" indent="-342900" algn="l" fontAlgn="ctr">
                        <a:buAutoNum type="arabicPeriod"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Be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the first</a:t>
                      </a:r>
                    </a:p>
                    <a:p>
                      <a:pPr marL="342900" indent="-342900" algn="l" fontAlgn="ctr">
                        <a:buAutoNum type="arabicPeriod"/>
                      </a:pP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Make customer happy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88" marB="719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1. Contexts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2291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F05EA7-FB84-46AC-9BE1-DC0998A1B1AD}" type="slidenum">
              <a:rPr lang="ko-KR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ko-KR" altLang="en-US" sz="1200"/>
          </a:p>
        </p:txBody>
      </p:sp>
      <p:graphicFrame>
        <p:nvGraphicFramePr>
          <p:cNvPr id="5" name="내용 개체 틀 7"/>
          <p:cNvGraphicFramePr>
            <a:graphicFrameLocks/>
          </p:cNvGraphicFramePr>
          <p:nvPr/>
        </p:nvGraphicFramePr>
        <p:xfrm>
          <a:off x="698500" y="1022350"/>
          <a:ext cx="7797800" cy="2875308"/>
        </p:xfrm>
        <a:graphic>
          <a:graphicData uri="http://schemas.openxmlformats.org/drawingml/2006/table">
            <a:tbl>
              <a:tblPr/>
              <a:tblGrid>
                <a:gridCol w="1676400"/>
                <a:gridCol w="6121400"/>
              </a:tblGrid>
              <a:tr h="44868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Context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Date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of delivery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6/24, 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Time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resources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1,050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hours (35 Working days * 6 Hours * 5 People)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Strategy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More efficiently utilize the space in their parking facilities thereby</a:t>
                      </a:r>
                    </a:p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increasing profits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Cost obligations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More efficiently utilize personnel and reduce the number of people</a:t>
                      </a:r>
                    </a:p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required to operate any given garage reducing operating costs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Profit model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Selling management &amp; reservation system for parking equipment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2787352"/>
              </p:ext>
            </p:extLst>
          </p:nvPr>
        </p:nvGraphicFramePr>
        <p:xfrm>
          <a:off x="698500" y="3960813"/>
          <a:ext cx="7797800" cy="2000249"/>
        </p:xfrm>
        <a:graphic>
          <a:graphicData uri="http://schemas.openxmlformats.org/drawingml/2006/table">
            <a:tbl>
              <a:tblPr/>
              <a:tblGrid>
                <a:gridCol w="1676400"/>
                <a:gridCol w="6121400"/>
              </a:tblGrid>
              <a:tr h="44883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Technical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Context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7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Languages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Java (Android), C/C++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(Arduino)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Tools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Android Studio, Arduino IDE, Eclipse, MySQL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Operating System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Windows, Arduino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Sketch, Android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Hardware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Laptop,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Arduino MEGA 2560 (Wi-Fi enabled), Android devices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1969" marB="7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1. Contexts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3315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D9B2C8-0DE7-4A1D-91A8-71302E36CF5B}" type="slidenum">
              <a:rPr lang="ko-KR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ko-KR" altLang="en-US" sz="1200"/>
          </a:p>
        </p:txBody>
      </p:sp>
      <p:sp>
        <p:nvSpPr>
          <p:cNvPr id="13316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Stakeholders and their expectations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63575" y="2063750"/>
            <a:ext cx="831850" cy="1093788"/>
            <a:chOff x="663575" y="2063750"/>
            <a:chExt cx="831850" cy="1093788"/>
          </a:xfrm>
        </p:grpSpPr>
        <p:pic>
          <p:nvPicPr>
            <p:cNvPr id="13317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425" y="2063750"/>
              <a:ext cx="438150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8" name="TextBox 6"/>
            <p:cNvSpPr txBox="1">
              <a:spLocks noChangeArrowheads="1"/>
            </p:cNvSpPr>
            <p:nvPr/>
          </p:nvSpPr>
          <p:spPr bwMode="auto">
            <a:xfrm>
              <a:off x="663575" y="2787650"/>
              <a:ext cx="8318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7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ea typeface="굴림" panose="020B0600000101010101" pitchFamily="50" charset="-127"/>
                </a:rPr>
                <a:t>Owner</a:t>
              </a:r>
              <a:endParaRPr lang="ko-KR" altLang="en-US" sz="1800">
                <a:ea typeface="굴림" panose="020B0600000101010101" pitchFamily="50" charset="-127"/>
              </a:endParaRPr>
            </a:p>
          </p:txBody>
        </p:sp>
      </p:grpSp>
      <p:sp>
        <p:nvSpPr>
          <p:cNvPr id="13319" name="TextBox 7"/>
          <p:cNvSpPr txBox="1">
            <a:spLocks noChangeArrowheads="1"/>
          </p:cNvSpPr>
          <p:nvPr/>
        </p:nvSpPr>
        <p:spPr bwMode="auto">
          <a:xfrm>
            <a:off x="1717938" y="1956931"/>
            <a:ext cx="728028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Concern about inefficiencies in their parking garages and lots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More efficiently utilize the space in their parking facilities thereby increasing profits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Reduce traffic congestion and the chance for accidents inside the parking facilities reducing liabilities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More efficiently utilize personnel and reduce the number of people required to operate any given garage reducing operating costs</a:t>
            </a:r>
            <a:endParaRPr lang="ko-KR" altLang="en-US" sz="1800" dirty="0">
              <a:ea typeface="굴림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93272" y="4318607"/>
            <a:ext cx="772456" cy="1093232"/>
            <a:chOff x="693272" y="2063750"/>
            <a:chExt cx="772456" cy="1093232"/>
          </a:xfrm>
        </p:grpSpPr>
        <p:pic>
          <p:nvPicPr>
            <p:cNvPr id="10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425" y="2063750"/>
              <a:ext cx="438150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693272" y="2787650"/>
              <a:ext cx="7724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7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 smtClean="0">
                  <a:ea typeface="굴림" panose="020B0600000101010101" pitchFamily="50" charset="-127"/>
                </a:rPr>
                <a:t>Driver</a:t>
              </a:r>
              <a:endParaRPr lang="ko-KR" altLang="en-US" sz="1800">
                <a:ea typeface="굴림" panose="020B0600000101010101" pitchFamily="50" charset="-127"/>
              </a:endParaRPr>
            </a:p>
          </p:txBody>
        </p:sp>
      </p:grp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1717938" y="4211788"/>
            <a:ext cx="7280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Reduce frustration and easily find parking in desired locations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System is easy to use and reserve a parking slot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1. Contexts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3315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D9B2C8-0DE7-4A1D-91A8-71302E36CF5B}" type="slidenum">
              <a:rPr lang="ko-KR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ko-KR" altLang="en-US" sz="1200"/>
          </a:p>
        </p:txBody>
      </p:sp>
      <p:sp>
        <p:nvSpPr>
          <p:cNvPr id="13316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Stakeholders and their expectations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42249" y="2063750"/>
            <a:ext cx="1474506" cy="1370231"/>
            <a:chOff x="342249" y="2063750"/>
            <a:chExt cx="1474506" cy="1370231"/>
          </a:xfrm>
        </p:grpSpPr>
        <p:pic>
          <p:nvPicPr>
            <p:cNvPr id="13317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425" y="2063750"/>
              <a:ext cx="438150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8" name="TextBox 6"/>
            <p:cNvSpPr txBox="1">
              <a:spLocks noChangeArrowheads="1"/>
            </p:cNvSpPr>
            <p:nvPr/>
          </p:nvSpPr>
          <p:spPr bwMode="auto">
            <a:xfrm>
              <a:off x="342249" y="2787650"/>
              <a:ext cx="147450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7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 smtClean="0">
                  <a:ea typeface="굴림" panose="020B0600000101010101" pitchFamily="50" charset="-127"/>
                </a:rPr>
                <a:t>Development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 smtClean="0">
                  <a:ea typeface="굴림" panose="020B0600000101010101" pitchFamily="50" charset="-127"/>
                </a:rPr>
                <a:t>Team</a:t>
              </a:r>
              <a:endParaRPr lang="ko-KR" altLang="en-US" sz="1800">
                <a:ea typeface="굴림" panose="020B0600000101010101" pitchFamily="50" charset="-127"/>
              </a:endParaRPr>
            </a:p>
          </p:txBody>
        </p:sp>
      </p:grpSp>
      <p:sp>
        <p:nvSpPr>
          <p:cNvPr id="13319" name="TextBox 7"/>
          <p:cNvSpPr txBox="1">
            <a:spLocks noChangeArrowheads="1"/>
          </p:cNvSpPr>
          <p:nvPr/>
        </p:nvSpPr>
        <p:spPr bwMode="auto">
          <a:xfrm>
            <a:off x="1717938" y="1956931"/>
            <a:ext cx="72802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Want to develop in due-date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Want to stabilize the requirements in early stage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Want to design a system with modifiability, performance, and reliability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Want to have sufficient time to test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Want to take a rest and enjoy beautiful Pittsburgh</a:t>
            </a:r>
            <a:endParaRPr lang="ko-KR" altLang="en-US" sz="1800" dirty="0">
              <a:ea typeface="굴림" panose="020B0600000101010101" pitchFamily="50" charset="-127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04824" y="4605060"/>
            <a:ext cx="11493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ea typeface="굴림" panose="020B0600000101010101" pitchFamily="50" charset="-127"/>
              </a:rPr>
              <a:t>Attendant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1717938" y="3774341"/>
            <a:ext cx="72802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err="1" smtClean="0">
                <a:ea typeface="굴림" panose="020B0600000101010101" pitchFamily="50" charset="-127"/>
              </a:rPr>
              <a:t>Hehe</a:t>
            </a:r>
            <a:r>
              <a:rPr lang="en-US" altLang="ko-KR" sz="1800" dirty="0" smtClean="0">
                <a:ea typeface="굴림" panose="020B0600000101010101" pitchFamily="50" charset="-127"/>
              </a:rPr>
              <a:t>, </a:t>
            </a:r>
            <a:r>
              <a:rPr lang="en-US" altLang="ko-KR" sz="1800" dirty="0" err="1" smtClean="0">
                <a:ea typeface="굴림" panose="020B0600000101010101" pitchFamily="50" charset="-127"/>
              </a:rPr>
              <a:t>nakalru</a:t>
            </a:r>
            <a:r>
              <a:rPr lang="en-US" altLang="ko-KR" sz="1800" dirty="0" smtClean="0">
                <a:ea typeface="굴림" panose="020B0600000101010101" pitchFamily="50" charset="-127"/>
              </a:rPr>
              <a:t>?</a:t>
            </a:r>
            <a:endParaRPr lang="ko-KR" altLang="en-US" sz="1800" dirty="0">
              <a:ea typeface="굴림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7"/>
          <a:stretch/>
        </p:blipFill>
        <p:spPr>
          <a:xfrm>
            <a:off x="816107" y="3806607"/>
            <a:ext cx="723900" cy="7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Contexts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System context diagram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993451" y="6171935"/>
            <a:ext cx="41019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Actors</a:t>
            </a:r>
            <a:endParaRPr lang="ko-KR" altLang="en-US" sz="1800" dirty="0">
              <a:ea typeface="굴림" panose="020B0600000101010101" pitchFamily="50" charset="-127"/>
            </a:endParaRPr>
          </a:p>
        </p:txBody>
      </p:sp>
      <p:pic>
        <p:nvPicPr>
          <p:cNvPr id="12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01" y="5828096"/>
            <a:ext cx="4381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7"/>
          <a:stretch/>
        </p:blipFill>
        <p:spPr>
          <a:xfrm>
            <a:off x="1269551" y="5814474"/>
            <a:ext cx="723900" cy="737522"/>
          </a:xfrm>
          <a:prstGeom prst="rect">
            <a:avLst/>
          </a:prstGeom>
        </p:spPr>
      </p:pic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4036477" y="6171935"/>
            <a:ext cx="19753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External System</a:t>
            </a:r>
            <a:endParaRPr lang="ko-KR" altLang="en-US" sz="1800" dirty="0"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03" y="2022453"/>
            <a:ext cx="7957068" cy="35652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7"/>
          <a:stretch/>
        </p:blipFill>
        <p:spPr>
          <a:xfrm>
            <a:off x="7802879" y="4323340"/>
            <a:ext cx="782573" cy="79729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025" y="5778422"/>
            <a:ext cx="6286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5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Architecture drivers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Detailed </a:t>
            </a:r>
            <a:r>
              <a:rPr lang="en-US" altLang="ko-KR" dirty="0" err="1" smtClean="0"/>
              <a:t>usecases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641194"/>
            <a:ext cx="5078387" cy="276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70" y="4326149"/>
            <a:ext cx="33147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1691102"/>
            <a:ext cx="51720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72267" y="5487786"/>
            <a:ext cx="12638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1800" u="sng" dirty="0" smtClean="0">
                <a:ea typeface="굴림" panose="020B0600000101010101" pitchFamily="50" charset="-127"/>
              </a:rPr>
              <a:t>1. Manage</a:t>
            </a:r>
            <a:endParaRPr lang="ko-KR" altLang="en-US" sz="1800" u="sng" dirty="0"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48641" y="6005242"/>
            <a:ext cx="17807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1800" u="sng" dirty="0" smtClean="0">
                <a:ea typeface="굴림" panose="020B0600000101010101" pitchFamily="50" charset="-127"/>
              </a:rPr>
              <a:t>2. Reserve a slot</a:t>
            </a:r>
            <a:endParaRPr lang="ko-KR" altLang="en-US" sz="1800" u="sng" dirty="0"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393428" y="3211242"/>
            <a:ext cx="144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1800" u="sng" dirty="0" smtClean="0">
                <a:ea typeface="굴림" panose="020B0600000101010101" pitchFamily="50" charset="-127"/>
              </a:rPr>
              <a:t>3. Park a car</a:t>
            </a:r>
            <a:endParaRPr lang="ko-KR" altLang="en-US" sz="1800" u="sng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71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class1">
  <a:themeElements>
    <a:clrScheme name="class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508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508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class1</Template>
  <TotalTime>4671</TotalTime>
  <Words>1502</Words>
  <Application>Microsoft Office PowerPoint</Application>
  <PresentationFormat>화면 슬라이드 쇼(4:3)</PresentationFormat>
  <Paragraphs>366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굴림</vt:lpstr>
      <vt:lpstr>맑은 고딕</vt:lpstr>
      <vt:lpstr>Arial</vt:lpstr>
      <vt:lpstr>Arial Narrow</vt:lpstr>
      <vt:lpstr>Calibri</vt:lpstr>
      <vt:lpstr>Times New Roman</vt:lpstr>
      <vt:lpstr>Wingdings</vt:lpstr>
      <vt:lpstr>Wingdings 2</vt:lpstr>
      <vt:lpstr>class1</vt:lpstr>
      <vt:lpstr>Sure-Park: Parking lot management system</vt:lpstr>
      <vt:lpstr>Contents</vt:lpstr>
      <vt:lpstr>0. Overview</vt:lpstr>
      <vt:lpstr>1. Contexts</vt:lpstr>
      <vt:lpstr>1. Contexts</vt:lpstr>
      <vt:lpstr>1. Contexts</vt:lpstr>
      <vt:lpstr>1. Contexts</vt:lpstr>
      <vt:lpstr>1. Contexts</vt:lpstr>
      <vt:lpstr>2. Architecture drivers</vt:lpstr>
      <vt:lpstr>2. Architecture drivers</vt:lpstr>
      <vt:lpstr>2. Architecture drivers</vt:lpstr>
      <vt:lpstr>2. Architecture drivers</vt:lpstr>
      <vt:lpstr>2. Architecture drivers</vt:lpstr>
      <vt:lpstr>2. Architecture drivers</vt:lpstr>
      <vt:lpstr>2. Architecture drivers</vt:lpstr>
      <vt:lpstr>3. Risks</vt:lpstr>
      <vt:lpstr>3. Risks</vt:lpstr>
      <vt:lpstr>4. Project plans</vt:lpstr>
      <vt:lpstr>4. Project plans</vt:lpstr>
      <vt:lpstr>4. Project plans</vt:lpstr>
      <vt:lpstr>4. Project plans</vt:lpstr>
      <vt:lpstr>Appendix. Usecase diagram</vt:lpstr>
      <vt:lpstr>Appendix. Usecase scenario example</vt:lpstr>
      <vt:lpstr>Appendix. QA scenario example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Presentation</dc:title>
  <dc:creator>5 Team</dc:creator>
  <cp:lastModifiedBy>이상희/선임연구원/SW아키텍처팀(sanghee3.lee@lge.com)</cp:lastModifiedBy>
  <cp:revision>660</cp:revision>
  <cp:lastPrinted>1999-09-20T15:19:18Z</cp:lastPrinted>
  <dcterms:created xsi:type="dcterms:W3CDTF">2005-01-09T16:09:43Z</dcterms:created>
  <dcterms:modified xsi:type="dcterms:W3CDTF">2016-06-21T19:46:39Z</dcterms:modified>
</cp:coreProperties>
</file>