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1" r:id="rId2"/>
    <p:sldId id="362" r:id="rId3"/>
    <p:sldId id="366" r:id="rId4"/>
    <p:sldId id="370" r:id="rId5"/>
    <p:sldId id="376" r:id="rId6"/>
    <p:sldId id="373" r:id="rId7"/>
    <p:sldId id="374" r:id="rId8"/>
    <p:sldId id="375" r:id="rId9"/>
    <p:sldId id="389" r:id="rId10"/>
    <p:sldId id="390" r:id="rId11"/>
    <p:sldId id="380" r:id="rId12"/>
    <p:sldId id="381" r:id="rId13"/>
    <p:sldId id="382" r:id="rId14"/>
    <p:sldId id="383" r:id="rId15"/>
    <p:sldId id="385" r:id="rId16"/>
    <p:sldId id="384" r:id="rId17"/>
    <p:sldId id="388" r:id="rId18"/>
    <p:sldId id="386" r:id="rId19"/>
    <p:sldId id="387" r:id="rId20"/>
  </p:sldIdLst>
  <p:sldSz cx="9144000" cy="6858000" type="screen4x3"/>
  <p:notesSz cx="7302500" cy="9586913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>
          <p15:clr>
            <a:srgbClr val="A4A3A4"/>
          </p15:clr>
        </p15:guide>
        <p15:guide id="2" pos="1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00CC"/>
    <a:srgbClr val="FFFF00"/>
    <a:srgbClr val="000000"/>
    <a:srgbClr val="618FFD"/>
    <a:srgbClr val="990000"/>
    <a:srgbClr val="FF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5" autoAdjust="0"/>
    <p:restoredTop sz="94790" autoAdjust="0"/>
  </p:normalViewPr>
  <p:slideViewPr>
    <p:cSldViewPr snapToGrid="0" showGuides="1">
      <p:cViewPr varScale="1">
        <p:scale>
          <a:sx n="75" d="100"/>
          <a:sy n="75" d="100"/>
        </p:scale>
        <p:origin x="1062" y="72"/>
      </p:cViewPr>
      <p:guideLst>
        <p:guide orient="horz" pos="640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0"/>
    </p:cViewPr>
  </p:sorterViewPr>
  <p:notesViewPr>
    <p:cSldViewPr snapToGrid="0" showGuides="1">
      <p:cViewPr varScale="1">
        <p:scale>
          <a:sx n="85" d="100"/>
          <a:sy n="85" d="100"/>
        </p:scale>
        <p:origin x="-1596" y="-78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Expected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Sheet1!$J$3:$J$8</c:f>
              <c:numCache>
                <c:formatCode>General</c:formatCode>
                <c:ptCount val="6"/>
                <c:pt idx="0">
                  <c:v>54</c:v>
                </c:pt>
                <c:pt idx="1">
                  <c:v>176</c:v>
                </c:pt>
                <c:pt idx="2">
                  <c:v>268</c:v>
                </c:pt>
                <c:pt idx="3">
                  <c:v>340</c:v>
                </c:pt>
                <c:pt idx="4">
                  <c:v>432</c:v>
                </c:pt>
                <c:pt idx="5">
                  <c:v>501</c:v>
                </c:pt>
              </c:numCache>
            </c:numRef>
          </c:yVal>
          <c:smooth val="1"/>
        </c:ser>
        <c:ser>
          <c:idx val="1"/>
          <c:order val="1"/>
          <c:tx>
            <c:v>Actual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Sheet1!$L$3:$L$8</c:f>
              <c:numCache>
                <c:formatCode>General</c:formatCode>
                <c:ptCount val="6"/>
                <c:pt idx="0">
                  <c:v>60</c:v>
                </c:pt>
                <c:pt idx="1">
                  <c:v>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589520"/>
        <c:axId val="341589128"/>
      </c:scatterChart>
      <c:valAx>
        <c:axId val="341589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1589128"/>
        <c:crosses val="autoZero"/>
        <c:crossBetween val="midCat"/>
      </c:valAx>
      <c:valAx>
        <c:axId val="34158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1589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©</a:t>
            </a:r>
            <a:r>
              <a:rPr lang="en-US" altLang="ko-KR">
                <a:cs typeface="+mn-cs"/>
              </a:rPr>
              <a:t>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36F9D3-F040-4BD7-8FE2-A738C46298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96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EC15C8-049F-489E-81E5-5CFAC44942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212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3124239-B5FB-4BA4-9F36-617BF61381CB}" type="slidenum">
              <a:rPr lang="en-US" altLang="ko-KR" sz="1200" b="0" smtClean="0">
                <a:latin typeface="Times New Roman" panose="02020603050405020304" pitchFamily="18" charset="0"/>
              </a:rPr>
              <a:pPr/>
              <a:t>0</a:t>
            </a:fld>
            <a:endParaRPr lang="en-US" altLang="ko-KR" sz="1200" b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3863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D21AE2A-0BBF-45A3-98DD-A21AF88B2E1F}" type="slidenum">
              <a:rPr lang="en-US" altLang="ko-KR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ko-KR" sz="12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15C8-049F-489E-81E5-5CFAC449429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13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38175" y="1362075"/>
            <a:ext cx="7896225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1835C8-3B94-4AAB-96A3-71854D1327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2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362075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defRPr/>
            </a:pPr>
            <a:endParaRPr lang="en-US" altLang="ko-KR" b="0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29" name="Rectangle 20"/>
          <p:cNvSpPr>
            <a:spLocks noChangeArrowheads="1"/>
          </p:cNvSpPr>
          <p:nvPr userDrawn="1"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030" name="Picture 26" descr="cmuredwhit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33338"/>
            <a:ext cx="9810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5659DA5-6D55-414D-80C6-59D480A8DA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anose="05020102010507070707" pitchFamily="18" charset="2"/>
        <a:buChar char="¢"/>
        <a:defRPr sz="240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9913" y="1725613"/>
            <a:ext cx="8277225" cy="1470025"/>
          </a:xfrm>
        </p:spPr>
        <p:txBody>
          <a:bodyPr anchor="ctr"/>
          <a:lstStyle/>
          <a:p>
            <a:r>
              <a:rPr lang="en-US" altLang="ko-KR" sz="4000" dirty="0" smtClean="0">
                <a:ea typeface="굴림" panose="020B0600000101010101" pitchFamily="50" charset="-127"/>
              </a:rPr>
              <a:t>Sure-Park:</a:t>
            </a:r>
            <a:br>
              <a:rPr lang="en-US" altLang="ko-KR" sz="4000" dirty="0" smtClean="0">
                <a:ea typeface="굴림" panose="020B0600000101010101" pitchFamily="50" charset="-127"/>
              </a:rPr>
            </a:br>
            <a:r>
              <a:rPr lang="en-US" altLang="ko-KR" sz="4000" dirty="0" smtClean="0">
                <a:ea typeface="굴림" panose="020B0600000101010101" pitchFamily="50" charset="-127"/>
              </a:rPr>
              <a:t>Parking lot</a:t>
            </a:r>
            <a:r>
              <a:rPr lang="ko-KR" altLang="en-US" sz="4000" smtClean="0">
                <a:ea typeface="굴림" panose="020B0600000101010101" pitchFamily="50" charset="-127"/>
              </a:rPr>
              <a:t> </a:t>
            </a:r>
            <a:r>
              <a:rPr lang="en-US" altLang="ko-KR" sz="4000" dirty="0" smtClean="0">
                <a:ea typeface="굴림" panose="020B0600000101010101" pitchFamily="50" charset="-127"/>
              </a:rPr>
              <a:t>management system</a:t>
            </a:r>
            <a:endParaRPr lang="en-US" altLang="ko-KR" sz="2800" dirty="0" smtClean="0">
              <a:ea typeface="굴림" panose="020B0600000101010101" pitchFamily="50" charset="-127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58925" y="4119563"/>
            <a:ext cx="6400800" cy="1752600"/>
          </a:xfrm>
        </p:spPr>
        <p:txBody>
          <a:bodyPr/>
          <a:lstStyle/>
          <a:p>
            <a:r>
              <a:rPr lang="en-US" altLang="ko-KR" sz="2800" b="0" dirty="0" smtClean="0">
                <a:ea typeface="굴림" panose="020B0600000101010101" pitchFamily="50" charset="-127"/>
              </a:rPr>
              <a:t>2016/6/24</a:t>
            </a:r>
          </a:p>
          <a:p>
            <a:r>
              <a:rPr lang="en-US" altLang="ko-KR" sz="2800" b="0" dirty="0" smtClean="0">
                <a:ea typeface="굴림" panose="020B0600000101010101" pitchFamily="50" charset="-127"/>
              </a:rPr>
              <a:t>5 (Oh!)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208" y="528935"/>
            <a:ext cx="28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Dynamic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0" y="1997966"/>
            <a:ext cx="8135773" cy="37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Risks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identified several risks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38028"/>
              </p:ext>
            </p:extLst>
          </p:nvPr>
        </p:nvGraphicFramePr>
        <p:xfrm>
          <a:off x="638175" y="1941663"/>
          <a:ext cx="7896225" cy="2144160"/>
        </p:xfrm>
        <a:graphic>
          <a:graphicData uri="http://schemas.openxmlformats.org/drawingml/2006/table">
            <a:tbl>
              <a:tblPr/>
              <a:tblGrid>
                <a:gridCol w="755196"/>
                <a:gridCol w="1088572"/>
                <a:gridCol w="1088572"/>
                <a:gridCol w="4963885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Impact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No experience on developing with Arduino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No experience on developing with server-client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 short time for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change occurred by customer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Difficulty on scale up of parking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lots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8175" y="4212728"/>
            <a:ext cx="5922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b="0" dirty="0" smtClean="0">
                <a:ea typeface="굴림" panose="020B0600000101010101" pitchFamily="50" charset="-127"/>
              </a:rPr>
              <a:t>* Impact defines between 1 (minimal) to 5 (catastrophe)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b="0" dirty="0" smtClean="0">
                <a:ea typeface="굴림" panose="020B0600000101010101" pitchFamily="50" charset="-127"/>
              </a:rPr>
              <a:t>* Probability defines between 1 (unlikely) to 5 (likely)</a:t>
            </a:r>
            <a:endParaRPr lang="ko-KR" altLang="en-US" sz="1800" b="0" dirty="0"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38175" y="2997200"/>
            <a:ext cx="7896225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Risks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are ready to mitigate identified risks.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61245"/>
              </p:ext>
            </p:extLst>
          </p:nvPr>
        </p:nvGraphicFramePr>
        <p:xfrm>
          <a:off x="638175" y="1941663"/>
          <a:ext cx="7877173" cy="2778960"/>
        </p:xfrm>
        <a:graphic>
          <a:graphicData uri="http://schemas.openxmlformats.org/drawingml/2006/table">
            <a:tbl>
              <a:tblPr/>
              <a:tblGrid>
                <a:gridCol w="784225"/>
                <a:gridCol w="2057400"/>
                <a:gridCol w="3365500"/>
                <a:gridCol w="1670048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Mitigation plan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Expectation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 short time for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work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at weekend to make more time to work.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make centralized design to manage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system complexity in one place.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choose an experienced way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 develop UI applications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 will goes down 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 or 2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 6/1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change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occurred by customer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ask customer every day whether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requirements are changed or not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make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 strong design for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change.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 will goes down 4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 at 6/5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2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made a strong iterative plans to achieve goal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" y="1911349"/>
            <a:ext cx="7419975" cy="4755726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88094" y="2368543"/>
            <a:ext cx="375703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  <a:extLst/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1 week for 1 </a:t>
            </a:r>
            <a:r>
              <a:rPr lang="en-US" altLang="ko-KR" sz="1800" b="0" dirty="0" err="1">
                <a:ea typeface="굴림" panose="020B0600000101010101" pitchFamily="50" charset="-127"/>
              </a:rPr>
              <a:t>usecase</a:t>
            </a:r>
            <a:r>
              <a:rPr lang="en-US" altLang="ko-KR" sz="1800" b="0" dirty="0">
                <a:ea typeface="굴림" panose="020B0600000101010101" pitchFamily="50" charset="-127"/>
              </a:rPr>
              <a:t> group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Test is also completed in each week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1 week for buffer to mitigate risks</a:t>
            </a:r>
          </a:p>
        </p:txBody>
      </p:sp>
    </p:spTree>
    <p:extLst>
      <p:ext uri="{BB962C8B-B14F-4D97-AF65-F5344CB8AC3E}">
        <p14:creationId xmlns:p14="http://schemas.microsoft.com/office/powerpoint/2010/main" val="1159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Detailed plans for first week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1457" y="5840327"/>
            <a:ext cx="34369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  <a:extLst/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ea typeface="굴림" panose="020B0600000101010101" pitchFamily="50" charset="-127"/>
              </a:rPr>
              <a:t>Plan is changed due to test and reading assignment for 1</a:t>
            </a:r>
            <a:r>
              <a:rPr lang="en-US" altLang="ko-KR" sz="1800" b="0" baseline="30000" dirty="0" smtClean="0">
                <a:ea typeface="굴림" panose="020B0600000101010101" pitchFamily="50" charset="-127"/>
              </a:rPr>
              <a:t>st</a:t>
            </a:r>
            <a:r>
              <a:rPr lang="en-US" altLang="ko-KR" sz="1800" b="0" dirty="0" smtClean="0">
                <a:ea typeface="굴림" panose="020B0600000101010101" pitchFamily="50" charset="-127"/>
              </a:rPr>
              <a:t> week</a:t>
            </a:r>
            <a:endParaRPr lang="en-US" altLang="ko-KR" sz="1800" b="0" dirty="0"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9" y="1916027"/>
            <a:ext cx="8086725" cy="3552825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466724" y="3364992"/>
            <a:ext cx="362332" cy="2486450"/>
          </a:xfrm>
          <a:prstGeom prst="straightConnector1">
            <a:avLst/>
          </a:prstGeom>
          <a:solidFill>
            <a:srgbClr val="DDDDDD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14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Roles and Responsibility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99865"/>
              </p:ext>
            </p:extLst>
          </p:nvPr>
        </p:nvGraphicFramePr>
        <p:xfrm>
          <a:off x="638175" y="1941663"/>
          <a:ext cx="7896225" cy="4000320"/>
        </p:xfrm>
        <a:graphic>
          <a:graphicData uri="http://schemas.openxmlformats.org/drawingml/2006/table">
            <a:tbl>
              <a:tblPr/>
              <a:tblGrid>
                <a:gridCol w="2239137"/>
                <a:gridCol w="2139696"/>
                <a:gridCol w="2139696"/>
                <a:gridCol w="1377696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Role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owner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Secondary owner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Remarks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Project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Architect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Kimoon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Test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Daedon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Jeon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Web-server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App 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Kimoon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Andriod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App 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Embedded system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Daedon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Jeon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Embedded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expert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Configuration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Database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 logs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81529"/>
              </p:ext>
            </p:extLst>
          </p:nvPr>
        </p:nvGraphicFramePr>
        <p:xfrm>
          <a:off x="1176528" y="2059559"/>
          <a:ext cx="7357872" cy="407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7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Level 1</a:t>
            </a:r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2" y="1895682"/>
            <a:ext cx="7529719" cy="43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en-US" altLang="ko-KR" dirty="0" smtClean="0"/>
              <a:t>scenario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Parking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032676" y="1914980"/>
          <a:ext cx="6892122" cy="4623135"/>
        </p:xfrm>
        <a:graphic>
          <a:graphicData uri="http://schemas.openxmlformats.org/drawingml/2006/table">
            <a:tbl>
              <a:tblPr/>
              <a:tblGrid>
                <a:gridCol w="3309433"/>
                <a:gridCol w="3582689"/>
              </a:tblGrid>
              <a:tr h="309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 Case Title : Parking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 Case ID : UC 3.1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8319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General use case description: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This use case describe how to park a car in parking lot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57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Entities involved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: Driver, Attendant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41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Preconditions: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driver arrives parking lot within grace period of reservation.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use case flow of events: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 System recognize arrival of driver.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2. System request to enter the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3. Driver enters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4. System verify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5. System display park space identifier.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6. System open the entry gate.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7. System turn a green right on to show where to park.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8. Driver park at assigned parking lot.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44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9. System recognize parking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successfully 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use case post-conditions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Driver park a car in assigned parking lot.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Alternate use case #4-A, #8-A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4-A.1 If driver's confirmation information is not valid, system call nearest attendant.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8-A.1 If driver do not park a car at assigned parking lot, system recognize this problem.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44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8-A.2 System reallocate problem-making car's assigned parking lot to its parked place.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</a:t>
            </a:r>
            <a:r>
              <a:rPr lang="en-US" altLang="ko-KR" dirty="0" smtClean="0"/>
              <a:t>QA </a:t>
            </a:r>
            <a:r>
              <a:rPr lang="en-US" altLang="ko-KR" dirty="0"/>
              <a:t>scenario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Parking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19869"/>
              </p:ext>
            </p:extLst>
          </p:nvPr>
        </p:nvGraphicFramePr>
        <p:xfrm>
          <a:off x="820736" y="1955347"/>
          <a:ext cx="7713664" cy="3081108"/>
        </p:xfrm>
        <a:graphic>
          <a:graphicData uri="http://schemas.openxmlformats.org/drawingml/2006/table">
            <a:tbl>
              <a:tblPr/>
              <a:tblGrid>
                <a:gridCol w="2038182"/>
                <a:gridCol w="5675482"/>
              </a:tblGrid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QA-11 (Performance)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Source of stimulus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Stimulus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 arrives at the entry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(entry IR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detector).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Artifacts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Arduino system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Environment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 is detected by entry IR detector.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of driver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Response measure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system requires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99%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rate of success as a detection of arrival.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Contents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Overview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Analysis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Architecture drivers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Design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Dynamic perspective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Static perspective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Physical perspective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Test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Project Management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Plans, Time log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Risk</a:t>
            </a:r>
            <a:endParaRPr lang="ko-KR" altLang="en-US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Lessons learned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A280DE-B4DB-47B7-940A-6F92DC3174A7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1. </a:t>
            </a:r>
            <a:r>
              <a:rPr lang="en-US" altLang="ko-KR" dirty="0" smtClean="0">
                <a:ea typeface="굴림" panose="020B0600000101010101" pitchFamily="50" charset="-127"/>
              </a:rPr>
              <a:t>Overview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D7FFD-E268-4A8B-9DAF-45893FE90741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ko-KR" altLang="en-US" sz="1200"/>
          </a:p>
        </p:txBody>
      </p:sp>
      <p:sp>
        <p:nvSpPr>
          <p:cNvPr id="1024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The project sponsors is Geoff’s Transportation and Parking Services (GPTS LLC).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GPTS LLC own several parking garages and lots,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have concerns about inefficiencies in their parking garages and lots.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We have to enable drivers to easily find a parking facility with available parking slots and reserve them.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Overview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context diagram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993451" y="6171935"/>
            <a:ext cx="4101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Actors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1" y="5828096"/>
            <a:ext cx="438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1269551" y="5814474"/>
            <a:ext cx="723900" cy="737522"/>
          </a:xfrm>
          <a:prstGeom prst="rect">
            <a:avLst/>
          </a:prstGeom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36477" y="6171935"/>
            <a:ext cx="19753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External System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03" y="2022453"/>
            <a:ext cx="7957068" cy="35652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7802879" y="4323340"/>
            <a:ext cx="782573" cy="797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025" y="5778422"/>
            <a:ext cx="628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Functional requirements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641194"/>
            <a:ext cx="5078387" cy="27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70" y="4326149"/>
            <a:ext cx="33147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691102"/>
            <a:ext cx="51720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72267" y="5487786"/>
            <a:ext cx="126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1. Manage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48641" y="6005242"/>
            <a:ext cx="1780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2. Reserve a slot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93428" y="3211242"/>
            <a:ext cx="144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3. Park a car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3643" y="528935"/>
            <a:ext cx="2710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Architecture drivers</a:t>
            </a:r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Quality attributes with “High” priority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78666"/>
              </p:ext>
            </p:extLst>
          </p:nvPr>
        </p:nvGraphicFramePr>
        <p:xfrm>
          <a:off x="619125" y="1977310"/>
          <a:ext cx="8030889" cy="3252881"/>
        </p:xfrm>
        <a:graphic>
          <a:graphicData uri="http://schemas.openxmlformats.org/drawingml/2006/table">
            <a:tbl>
              <a:tblPr/>
              <a:tblGrid>
                <a:gridCol w="579054"/>
                <a:gridCol w="588580"/>
                <a:gridCol w="1128719"/>
                <a:gridCol w="5734536"/>
              </a:tblGrid>
              <a:tr h="403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#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Ability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QA-04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1.2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When the system should deliver a notification to the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attendant, it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must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delivered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within 3 seconds.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QA-07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1.5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Security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able to restrict access to each function of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account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authority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QA-10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2.1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provide confirmation information within 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seconds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on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reservation complete.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3.1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Reliability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shall be able to detect arrival of driver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99%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entry/exit gate of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lot.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Availability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system shall be available for 24 * 7 * 365 without stop.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33643" y="528935"/>
            <a:ext cx="2710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Architecture drivers</a:t>
            </a:r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Constraints - Business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09822"/>
              </p:ext>
            </p:extLst>
          </p:nvPr>
        </p:nvGraphicFramePr>
        <p:xfrm>
          <a:off x="638175" y="1941663"/>
          <a:ext cx="7896225" cy="3712320"/>
        </p:xfrm>
        <a:graphic>
          <a:graphicData uri="http://schemas.openxmlformats.org/drawingml/2006/table">
            <a:tbl>
              <a:tblPr/>
              <a:tblGrid>
                <a:gridCol w="700295"/>
                <a:gridCol w="914400"/>
                <a:gridCol w="6281530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more efficiently utilize personnel and reduce the number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of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people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required to operate any given garage reducing operating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costs.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CST-02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reduce traffic congestion and the chance for accidents inside the parking facilities reducing liabilities.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CST-03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scalable to N facilities.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CST-04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reduce driver frustration and enable them to easily find 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facility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with available parking slots and reserve them.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CST-05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more efficiently utilize the space in their parking facilities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thereby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increasing profits.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lot system only accept 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driver with reservation.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lot system only accept a credit card for payment.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3643" y="528935"/>
            <a:ext cx="2710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Architecture drivers</a:t>
            </a:r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Constraints - Technical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5827"/>
              </p:ext>
            </p:extLst>
          </p:nvPr>
        </p:nvGraphicFramePr>
        <p:xfrm>
          <a:off x="638175" y="1941663"/>
          <a:ext cx="7896225" cy="2570880"/>
        </p:xfrm>
        <a:graphic>
          <a:graphicData uri="http://schemas.openxmlformats.org/drawingml/2006/table">
            <a:tbl>
              <a:tblPr/>
              <a:tblGrid>
                <a:gridCol w="700295"/>
                <a:gridCol w="927652"/>
                <a:gridCol w="6268278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CST-08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need network for reservation, payment and management.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CST-09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need some data storing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mechanism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for store data (reservation, payment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, revenue and so on)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CST-10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cannot change the type of controller, sensors, or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actuators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 g. gate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lift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servo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), although use multiple controllers to accommodate a larger facility.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must check with the owner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before using open software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CST-12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not store driver's payment information as it is.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3643" y="528935"/>
            <a:ext cx="2710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Architecture drivers</a:t>
            </a:r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208" y="528935"/>
            <a:ext cx="28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Dynamic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882173"/>
            <a:ext cx="7877175" cy="44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lass1">
  <a:themeElements>
    <a:clrScheme name="clas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4973</TotalTime>
  <Words>1045</Words>
  <Application>Microsoft Office PowerPoint</Application>
  <PresentationFormat>화면 슬라이드 쇼(4:3)</PresentationFormat>
  <Paragraphs>276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굴림</vt:lpstr>
      <vt:lpstr>맑은 고딕</vt:lpstr>
      <vt:lpstr>Arial</vt:lpstr>
      <vt:lpstr>Arial Narrow</vt:lpstr>
      <vt:lpstr>Calibri</vt:lpstr>
      <vt:lpstr>Times New Roman</vt:lpstr>
      <vt:lpstr>Wingdings</vt:lpstr>
      <vt:lpstr>Wingdings 2</vt:lpstr>
      <vt:lpstr>class1</vt:lpstr>
      <vt:lpstr>Sure-Park: Parking lot management system</vt:lpstr>
      <vt:lpstr>Contents</vt:lpstr>
      <vt:lpstr>1. Overview</vt:lpstr>
      <vt:lpstr>1. Overview</vt:lpstr>
      <vt:lpstr>2. Analysis</vt:lpstr>
      <vt:lpstr>2. Analysis</vt:lpstr>
      <vt:lpstr>2. Analysis</vt:lpstr>
      <vt:lpstr>2. Analysis</vt:lpstr>
      <vt:lpstr>3. Design</vt:lpstr>
      <vt:lpstr>3. Design</vt:lpstr>
      <vt:lpstr>3. Risks</vt:lpstr>
      <vt:lpstr>3. Risks</vt:lpstr>
      <vt:lpstr>4. Project plans</vt:lpstr>
      <vt:lpstr>4. Project plans</vt:lpstr>
      <vt:lpstr>4. Project plans</vt:lpstr>
      <vt:lpstr>4. Project plans</vt:lpstr>
      <vt:lpstr>Appendix. Usecase diagram</vt:lpstr>
      <vt:lpstr>Appendix. Usecase scenario example</vt:lpstr>
      <vt:lpstr>Appendix. QA scenario example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Presentation</dc:title>
  <dc:creator>5 Team</dc:creator>
  <cp:lastModifiedBy>이상희/선임연구원/SW아키텍처팀(sanghee3.lee@lge.com)</cp:lastModifiedBy>
  <cp:revision>666</cp:revision>
  <cp:lastPrinted>1999-09-20T15:19:18Z</cp:lastPrinted>
  <dcterms:created xsi:type="dcterms:W3CDTF">2005-01-09T16:09:43Z</dcterms:created>
  <dcterms:modified xsi:type="dcterms:W3CDTF">2016-06-22T01:07:25Z</dcterms:modified>
</cp:coreProperties>
</file>