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bookmarkIdSeed="2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61" r:id="rId2"/>
    <p:sldId id="362" r:id="rId3"/>
    <p:sldId id="366" r:id="rId4"/>
    <p:sldId id="414" r:id="rId5"/>
    <p:sldId id="391" r:id="rId6"/>
    <p:sldId id="392" r:id="rId7"/>
    <p:sldId id="376" r:id="rId8"/>
    <p:sldId id="394" r:id="rId9"/>
    <p:sldId id="424" r:id="rId10"/>
    <p:sldId id="389" r:id="rId11"/>
    <p:sldId id="390" r:id="rId12"/>
    <p:sldId id="397" r:id="rId13"/>
    <p:sldId id="425" r:id="rId14"/>
    <p:sldId id="399" r:id="rId15"/>
    <p:sldId id="400" r:id="rId16"/>
    <p:sldId id="421" r:id="rId17"/>
    <p:sldId id="423" r:id="rId18"/>
    <p:sldId id="422" r:id="rId19"/>
    <p:sldId id="403" r:id="rId20"/>
    <p:sldId id="402" r:id="rId21"/>
    <p:sldId id="401" r:id="rId22"/>
    <p:sldId id="405" r:id="rId23"/>
    <p:sldId id="404" r:id="rId24"/>
    <p:sldId id="406" r:id="rId25"/>
    <p:sldId id="408" r:id="rId26"/>
    <p:sldId id="409" r:id="rId27"/>
    <p:sldId id="410" r:id="rId28"/>
    <p:sldId id="411" r:id="rId29"/>
    <p:sldId id="413" r:id="rId30"/>
    <p:sldId id="412" r:id="rId31"/>
    <p:sldId id="415" r:id="rId32"/>
    <p:sldId id="416" r:id="rId33"/>
    <p:sldId id="417" r:id="rId34"/>
    <p:sldId id="418" r:id="rId35"/>
    <p:sldId id="419" r:id="rId36"/>
    <p:sldId id="420" r:id="rId37"/>
  </p:sldIdLst>
  <p:sldSz cx="9144000" cy="6858000" type="screen4x3"/>
  <p:notesSz cx="7010400" cy="9236075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99"/>
    <a:srgbClr val="CC00CC"/>
    <a:srgbClr val="FFFF00"/>
    <a:srgbClr val="000000"/>
    <a:srgbClr val="618FFD"/>
    <a:srgbClr val="990000"/>
    <a:srgbClr val="FF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5" autoAdjust="0"/>
    <p:restoredTop sz="94790" autoAdjust="0"/>
  </p:normalViewPr>
  <p:slideViewPr>
    <p:cSldViewPr snapToGrid="0" showGuides="1">
      <p:cViewPr varScale="1">
        <p:scale>
          <a:sx n="79" d="100"/>
          <a:sy n="79" d="100"/>
        </p:scale>
        <p:origin x="972" y="96"/>
      </p:cViewPr>
      <p:guideLst>
        <p:guide orient="horz" pos="1230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30"/>
    </p:cViewPr>
  </p:sorterViewPr>
  <p:notesViewPr>
    <p:cSldViewPr snapToGrid="0" showGuides="1">
      <p:cViewPr varScale="1">
        <p:scale>
          <a:sx n="85" d="100"/>
          <a:sy n="85" d="100"/>
        </p:scale>
        <p:origin x="-1596" y="-7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sanghee3.lee\Desktop\&#48373;&#49324;&#48376;%20(5Team)%20Time%20logs_v2_16062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sanghee3.lee\Desktop\&#48373;&#49324;&#48376;%20(5Team)%20Time%20logs_v2_1606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 logs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Graph!$J$2</c:f>
              <c:strCache>
                <c:ptCount val="1"/>
                <c:pt idx="0">
                  <c:v>Planned value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Graph!$H$3:$H$8</c:f>
              <c:numCache>
                <c:formatCode>m"/"d;@</c:formatCode>
                <c:ptCount val="6"/>
                <c:pt idx="0">
                  <c:v>42502</c:v>
                </c:pt>
                <c:pt idx="1">
                  <c:v>42514</c:v>
                </c:pt>
                <c:pt idx="2">
                  <c:v>42521</c:v>
                </c:pt>
                <c:pt idx="3">
                  <c:v>42527</c:v>
                </c:pt>
                <c:pt idx="4">
                  <c:v>42534</c:v>
                </c:pt>
                <c:pt idx="5">
                  <c:v>42541</c:v>
                </c:pt>
              </c:numCache>
            </c:numRef>
          </c:xVal>
          <c:yVal>
            <c:numRef>
              <c:f>Graph!$J$3:$J$8</c:f>
              <c:numCache>
                <c:formatCode>General</c:formatCode>
                <c:ptCount val="6"/>
                <c:pt idx="0">
                  <c:v>54</c:v>
                </c:pt>
                <c:pt idx="1">
                  <c:v>124</c:v>
                </c:pt>
                <c:pt idx="2">
                  <c:v>224</c:v>
                </c:pt>
                <c:pt idx="3">
                  <c:v>296</c:v>
                </c:pt>
                <c:pt idx="4">
                  <c:v>388</c:v>
                </c:pt>
                <c:pt idx="5">
                  <c:v>457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Graph!$L$2</c:f>
              <c:strCache>
                <c:ptCount val="1"/>
                <c:pt idx="0">
                  <c:v>Actual cost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Graph!$H$3:$H$8</c:f>
              <c:numCache>
                <c:formatCode>m"/"d;@</c:formatCode>
                <c:ptCount val="6"/>
                <c:pt idx="0">
                  <c:v>42502</c:v>
                </c:pt>
                <c:pt idx="1">
                  <c:v>42514</c:v>
                </c:pt>
                <c:pt idx="2">
                  <c:v>42521</c:v>
                </c:pt>
                <c:pt idx="3">
                  <c:v>42527</c:v>
                </c:pt>
                <c:pt idx="4">
                  <c:v>42534</c:v>
                </c:pt>
                <c:pt idx="5">
                  <c:v>42541</c:v>
                </c:pt>
              </c:numCache>
            </c:numRef>
          </c:xVal>
          <c:yVal>
            <c:numRef>
              <c:f>Graph!$L$3:$L$8</c:f>
              <c:numCache>
                <c:formatCode>General</c:formatCode>
                <c:ptCount val="6"/>
                <c:pt idx="0">
                  <c:v>60</c:v>
                </c:pt>
                <c:pt idx="1">
                  <c:v>138</c:v>
                </c:pt>
                <c:pt idx="2">
                  <c:v>252</c:v>
                </c:pt>
                <c:pt idx="3">
                  <c:v>365</c:v>
                </c:pt>
                <c:pt idx="4">
                  <c:v>520</c:v>
                </c:pt>
                <c:pt idx="5">
                  <c:v>765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Graph!$N$2</c:f>
              <c:strCache>
                <c:ptCount val="1"/>
                <c:pt idx="0">
                  <c:v>Earned value</c:v>
                </c:pt>
              </c:strCache>
            </c:strRef>
          </c:tx>
          <c:xVal>
            <c:numRef>
              <c:f>Graph!$H$3:$H$8</c:f>
              <c:numCache>
                <c:formatCode>m"/"d;@</c:formatCode>
                <c:ptCount val="6"/>
                <c:pt idx="0">
                  <c:v>42502</c:v>
                </c:pt>
                <c:pt idx="1">
                  <c:v>42514</c:v>
                </c:pt>
                <c:pt idx="2">
                  <c:v>42521</c:v>
                </c:pt>
                <c:pt idx="3">
                  <c:v>42527</c:v>
                </c:pt>
                <c:pt idx="4">
                  <c:v>42534</c:v>
                </c:pt>
                <c:pt idx="5">
                  <c:v>42541</c:v>
                </c:pt>
              </c:numCache>
            </c:numRef>
          </c:xVal>
          <c:yVal>
            <c:numRef>
              <c:f>Graph!$N$3:$N$8</c:f>
              <c:numCache>
                <c:formatCode>General</c:formatCode>
                <c:ptCount val="6"/>
                <c:pt idx="0">
                  <c:v>60</c:v>
                </c:pt>
                <c:pt idx="1">
                  <c:v>122.4</c:v>
                </c:pt>
                <c:pt idx="2">
                  <c:v>207.9</c:v>
                </c:pt>
                <c:pt idx="3">
                  <c:v>281.35000000000002</c:v>
                </c:pt>
                <c:pt idx="4">
                  <c:v>358.85</c:v>
                </c:pt>
                <c:pt idx="5">
                  <c:v>456.85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2465104"/>
        <c:axId val="332465496"/>
      </c:scatterChart>
      <c:valAx>
        <c:axId val="332465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/&quot;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54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2465496"/>
        <c:crosses val="autoZero"/>
        <c:crossBetween val="midCat"/>
      </c:valAx>
      <c:valAx>
        <c:axId val="33246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24651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Variance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Graph!$O$2</c:f>
              <c:strCache>
                <c:ptCount val="1"/>
                <c:pt idx="0">
                  <c:v>sv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Graph!$H$3:$H$8</c:f>
              <c:numCache>
                <c:formatCode>m"/"d;@</c:formatCode>
                <c:ptCount val="6"/>
                <c:pt idx="0">
                  <c:v>42502</c:v>
                </c:pt>
                <c:pt idx="1">
                  <c:v>42514</c:v>
                </c:pt>
                <c:pt idx="2">
                  <c:v>42521</c:v>
                </c:pt>
                <c:pt idx="3">
                  <c:v>42527</c:v>
                </c:pt>
                <c:pt idx="4">
                  <c:v>42534</c:v>
                </c:pt>
                <c:pt idx="5">
                  <c:v>42541</c:v>
                </c:pt>
              </c:numCache>
            </c:numRef>
          </c:xVal>
          <c:yVal>
            <c:numRef>
              <c:f>Graph!$O$3:$O$8</c:f>
              <c:numCache>
                <c:formatCode>General</c:formatCode>
                <c:ptCount val="6"/>
                <c:pt idx="0">
                  <c:v>0</c:v>
                </c:pt>
                <c:pt idx="1">
                  <c:v>-7.5999999999999943</c:v>
                </c:pt>
                <c:pt idx="2">
                  <c:v>-14.5</c:v>
                </c:pt>
                <c:pt idx="3">
                  <c:v>1.4500000000000028</c:v>
                </c:pt>
                <c:pt idx="4">
                  <c:v>-14.5</c:v>
                </c:pt>
                <c:pt idx="5">
                  <c:v>29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Graph!$Q$2</c:f>
              <c:strCache>
                <c:ptCount val="1"/>
                <c:pt idx="0">
                  <c:v>cv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Graph!$H$3:$H$8</c:f>
              <c:numCache>
                <c:formatCode>m"/"d;@</c:formatCode>
                <c:ptCount val="6"/>
                <c:pt idx="0">
                  <c:v>42502</c:v>
                </c:pt>
                <c:pt idx="1">
                  <c:v>42514</c:v>
                </c:pt>
                <c:pt idx="2">
                  <c:v>42521</c:v>
                </c:pt>
                <c:pt idx="3">
                  <c:v>42527</c:v>
                </c:pt>
                <c:pt idx="4">
                  <c:v>42534</c:v>
                </c:pt>
                <c:pt idx="5">
                  <c:v>42541</c:v>
                </c:pt>
              </c:numCache>
            </c:numRef>
          </c:xVal>
          <c:yVal>
            <c:numRef>
              <c:f>Graph!$Q$3:$Q$8</c:f>
              <c:numCache>
                <c:formatCode>General</c:formatCode>
                <c:ptCount val="6"/>
                <c:pt idx="0">
                  <c:v>-6</c:v>
                </c:pt>
                <c:pt idx="1">
                  <c:v>-15.599999999999994</c:v>
                </c:pt>
                <c:pt idx="2">
                  <c:v>-28.5</c:v>
                </c:pt>
                <c:pt idx="3">
                  <c:v>-39.549999999999997</c:v>
                </c:pt>
                <c:pt idx="4">
                  <c:v>-77.5</c:v>
                </c:pt>
                <c:pt idx="5">
                  <c:v>-147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955744"/>
        <c:axId val="289956528"/>
      </c:scatterChart>
      <c:valAx>
        <c:axId val="289955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/&quot;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9956528"/>
        <c:crosses val="autoZero"/>
        <c:crossBetween val="midCat"/>
      </c:valAx>
      <c:valAx>
        <c:axId val="28995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99557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Performance index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Graph!$P$2</c:f>
              <c:strCache>
                <c:ptCount val="1"/>
                <c:pt idx="0">
                  <c:v>spi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Graph!$H$3:$H$8</c:f>
              <c:numCache>
                <c:formatCode>m"/"d;@</c:formatCode>
                <c:ptCount val="6"/>
                <c:pt idx="0">
                  <c:v>42502</c:v>
                </c:pt>
                <c:pt idx="1">
                  <c:v>42514</c:v>
                </c:pt>
                <c:pt idx="2">
                  <c:v>42521</c:v>
                </c:pt>
                <c:pt idx="3">
                  <c:v>42527</c:v>
                </c:pt>
                <c:pt idx="4">
                  <c:v>42534</c:v>
                </c:pt>
                <c:pt idx="5">
                  <c:v>42541</c:v>
                </c:pt>
              </c:numCache>
            </c:numRef>
          </c:xVal>
          <c:yVal>
            <c:numRef>
              <c:f>Graph!$P$3:$P$8</c:f>
              <c:numCache>
                <c:formatCode>General</c:formatCode>
                <c:ptCount val="6"/>
                <c:pt idx="0">
                  <c:v>1.1111111111111112</c:v>
                </c:pt>
                <c:pt idx="1">
                  <c:v>0.98709677419354847</c:v>
                </c:pt>
                <c:pt idx="2">
                  <c:v>0.92812499999999998</c:v>
                </c:pt>
                <c:pt idx="3">
                  <c:v>0.95050675675675689</c:v>
                </c:pt>
                <c:pt idx="4">
                  <c:v>0.9248711340206186</c:v>
                </c:pt>
                <c:pt idx="5">
                  <c:v>0.99967177242888405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Graph!$R$2</c:f>
              <c:strCache>
                <c:ptCount val="1"/>
                <c:pt idx="0">
                  <c:v>cpi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Graph!$H$3:$H$8</c:f>
              <c:numCache>
                <c:formatCode>m"/"d;@</c:formatCode>
                <c:ptCount val="6"/>
                <c:pt idx="0">
                  <c:v>42502</c:v>
                </c:pt>
                <c:pt idx="1">
                  <c:v>42514</c:v>
                </c:pt>
                <c:pt idx="2">
                  <c:v>42521</c:v>
                </c:pt>
                <c:pt idx="3">
                  <c:v>42527</c:v>
                </c:pt>
                <c:pt idx="4">
                  <c:v>42534</c:v>
                </c:pt>
                <c:pt idx="5">
                  <c:v>42541</c:v>
                </c:pt>
              </c:numCache>
            </c:numRef>
          </c:xVal>
          <c:yVal>
            <c:numRef>
              <c:f>Graph!$R$3:$R$8</c:f>
              <c:numCache>
                <c:formatCode>General</c:formatCode>
                <c:ptCount val="6"/>
                <c:pt idx="0">
                  <c:v>0.9</c:v>
                </c:pt>
                <c:pt idx="1">
                  <c:v>0.8</c:v>
                </c:pt>
                <c:pt idx="2">
                  <c:v>0.75</c:v>
                </c:pt>
                <c:pt idx="3">
                  <c:v>0.65</c:v>
                </c:pt>
                <c:pt idx="4">
                  <c:v>0.5</c:v>
                </c:pt>
                <c:pt idx="5">
                  <c:v>0.4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960448"/>
        <c:axId val="289960840"/>
      </c:scatterChart>
      <c:valAx>
        <c:axId val="289960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/&quot;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9960840"/>
        <c:crosses val="autoZero"/>
        <c:crossBetween val="midCat"/>
      </c:valAx>
      <c:valAx>
        <c:axId val="28996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9960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328" cy="46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48" tIns="46374" rIns="92748" bIns="46374" numCol="1" anchor="t" anchorCtr="0" compatLnSpc="1">
            <a:prstTxWarp prst="textNoShape">
              <a:avLst/>
            </a:prstTxWarp>
          </a:bodyPr>
          <a:lstStyle>
            <a:lvl1pPr defTabSz="928426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5072" y="0"/>
            <a:ext cx="3005328" cy="46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48" tIns="46374" rIns="92748" bIns="46374" numCol="1" anchor="t" anchorCtr="0" compatLnSpc="1">
            <a:prstTxWarp prst="textNoShape">
              <a:avLst/>
            </a:prstTxWarp>
          </a:bodyPr>
          <a:lstStyle>
            <a:lvl1pPr algn="r" defTabSz="928426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901"/>
            <a:ext cx="3005328" cy="46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48" tIns="46374" rIns="92748" bIns="46374" numCol="1" anchor="b" anchorCtr="0" compatLnSpc="1">
            <a:prstTxWarp prst="textNoShape">
              <a:avLst/>
            </a:prstTxWarp>
          </a:bodyPr>
          <a:lstStyle>
            <a:lvl1pPr defTabSz="928426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/>
              <a:t>©</a:t>
            </a:r>
            <a:r>
              <a:rPr lang="en-US" altLang="ko-KR">
                <a:cs typeface="+mn-cs"/>
              </a:rPr>
              <a:t>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5072" y="8758901"/>
            <a:ext cx="3005328" cy="46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48" tIns="46374" rIns="92748" bIns="46374" numCol="1" anchor="b" anchorCtr="0" compatLnSpc="1">
            <a:prstTxWarp prst="textNoShape">
              <a:avLst/>
            </a:prstTxWarp>
          </a:bodyPr>
          <a:lstStyle>
            <a:lvl1pPr algn="r" defTabSz="928426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936F9D3-F040-4BD7-8FE2-A738C46298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0963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2384" cy="44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956" tIns="43978" rIns="87956" bIns="43978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0208" y="0"/>
            <a:ext cx="3072384" cy="44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956" tIns="43978" rIns="87956" bIns="43978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60400"/>
            <a:ext cx="4697413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0976" y="4404685"/>
            <a:ext cx="5120640" cy="411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956" tIns="43978" rIns="87956" bIns="43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9370"/>
            <a:ext cx="3072384" cy="44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956" tIns="43978" rIns="87956" bIns="43978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0208" y="8809370"/>
            <a:ext cx="3072384" cy="44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956" tIns="43978" rIns="87956" bIns="43978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0EC15C8-049F-489E-81E5-5CFAC44942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5212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14644" indent="-274863"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099452" indent="-219890"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539232" indent="-219890"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979013" indent="-219890"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418794" indent="-21989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858574" indent="-21989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298355" indent="-21989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738136" indent="-21989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3124239-B5FB-4BA4-9F36-617BF61381CB}" type="slidenum">
              <a:rPr lang="en-US" altLang="ko-KR" sz="1200" b="0">
                <a:latin typeface="Times New Roman" panose="02020603050405020304" pitchFamily="18" charset="0"/>
              </a:rPr>
              <a:pPr/>
              <a:t>0</a:t>
            </a:fld>
            <a:endParaRPr lang="en-US" altLang="ko-KR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3863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14644" indent="-274863"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099452" indent="-219890"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539232" indent="-219890"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979013" indent="-219890"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418794" indent="-21989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858574" indent="-21989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298355" indent="-21989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738136" indent="-21989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D21AE2A-0BBF-45A3-98DD-A21AF88B2E1F}" type="slidenum">
              <a:rPr lang="en-US" altLang="ko-KR" sz="1200" b="0">
                <a:latin typeface="Times New Roman" panose="02020603050405020304" pitchFamily="18" charset="0"/>
              </a:rPr>
              <a:pPr/>
              <a:t>1</a:t>
            </a:fld>
            <a:endParaRPr lang="en-US" altLang="ko-KR" sz="12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5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en-US" altLang="ko-KR" baseline="0" dirty="0" smtClean="0"/>
              <a:t> of</a:t>
            </a:r>
            <a:r>
              <a:rPr lang="ko-KR" altLang="en-US" baseline="0" smtClean="0"/>
              <a:t> </a:t>
            </a:r>
            <a:r>
              <a:rPr lang="en-US" altLang="ko-KR" baseline="0" dirty="0" smtClean="0"/>
              <a:t>requirements </a:t>
            </a:r>
            <a:r>
              <a:rPr lang="ko-KR" altLang="en-US" baseline="0" smtClean="0"/>
              <a:t>는 좋은 기준이 아니다</a:t>
            </a:r>
            <a:r>
              <a:rPr lang="en-US" altLang="ko-KR" baseline="0" dirty="0" smtClean="0"/>
              <a:t>. -&gt; ok, </a:t>
            </a:r>
            <a:r>
              <a:rPr lang="ko-KR" altLang="en-US" baseline="0" smtClean="0"/>
              <a:t>참고용으로 사용하였다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C15C8-049F-489E-81E5-5CFAC449429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12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6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38175" y="1362075"/>
            <a:ext cx="7896225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1835C8-3B94-4AAB-96A3-71854D1327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2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362075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defRPr/>
            </a:pPr>
            <a:endParaRPr lang="en-US" altLang="ko-KR" b="0" smtClean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029" name="Rectangle 20"/>
          <p:cNvSpPr>
            <a:spLocks noChangeArrowheads="1"/>
          </p:cNvSpPr>
          <p:nvPr userDrawn="1"/>
        </p:nvSpPr>
        <p:spPr bwMode="auto">
          <a:xfrm>
            <a:off x="0" y="0"/>
            <a:ext cx="412750" cy="4448175"/>
          </a:xfrm>
          <a:prstGeom prst="rect">
            <a:avLst/>
          </a:prstGeom>
          <a:gradFill rotWithShape="0">
            <a:gsLst>
              <a:gs pos="0">
                <a:srgbClr val="99000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endParaRPr lang="ko-KR" altLang="en-US" smtClean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pic>
        <p:nvPicPr>
          <p:cNvPr id="1030" name="Picture 26" descr="cmuredwhit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33338"/>
            <a:ext cx="9810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5659DA5-6D55-414D-80C6-59D480A8DA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marL="119063"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2pPr>
      <a:lvl3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3pPr>
      <a:lvl4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4pPr>
      <a:lvl5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5pPr>
      <a:lvl6pPr marL="5762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4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6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78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0000"/>
        <a:buFont typeface="Wingdings 2" panose="05020102010507070707" pitchFamily="18" charset="2"/>
        <a:buChar char="¢"/>
        <a:defRPr sz="2400" b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5.xml"/><Relationship Id="rId4" Type="http://schemas.openxmlformats.org/officeDocument/2006/relationships/slide" Target="slide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69913" y="1725613"/>
            <a:ext cx="8277225" cy="1470025"/>
          </a:xfrm>
        </p:spPr>
        <p:txBody>
          <a:bodyPr anchor="ctr"/>
          <a:lstStyle/>
          <a:p>
            <a:r>
              <a:rPr lang="en-US" altLang="ko-KR" sz="4000" dirty="0" smtClean="0">
                <a:ea typeface="굴림" panose="020B0600000101010101" pitchFamily="50" charset="-127"/>
              </a:rPr>
              <a:t>Sure-Park:</a:t>
            </a:r>
            <a:br>
              <a:rPr lang="en-US" altLang="ko-KR" sz="4000" dirty="0" smtClean="0">
                <a:ea typeface="굴림" panose="020B0600000101010101" pitchFamily="50" charset="-127"/>
              </a:rPr>
            </a:br>
            <a:r>
              <a:rPr lang="en-US" altLang="ko-KR" sz="4000" dirty="0" smtClean="0">
                <a:ea typeface="굴림" panose="020B0600000101010101" pitchFamily="50" charset="-127"/>
              </a:rPr>
              <a:t>Parking lot</a:t>
            </a:r>
            <a:r>
              <a:rPr lang="ko-KR" altLang="en-US" sz="4000" smtClean="0">
                <a:ea typeface="굴림" panose="020B0600000101010101" pitchFamily="50" charset="-127"/>
              </a:rPr>
              <a:t> </a:t>
            </a:r>
            <a:r>
              <a:rPr lang="en-US" altLang="ko-KR" sz="4000" dirty="0" smtClean="0">
                <a:ea typeface="굴림" panose="020B0600000101010101" pitchFamily="50" charset="-127"/>
              </a:rPr>
              <a:t>management system</a:t>
            </a:r>
            <a:endParaRPr lang="en-US" altLang="ko-KR" sz="2800" dirty="0" smtClean="0">
              <a:ea typeface="굴림" panose="020B0600000101010101" pitchFamily="50" charset="-127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58925" y="4119563"/>
            <a:ext cx="6400800" cy="1752600"/>
          </a:xfrm>
        </p:spPr>
        <p:txBody>
          <a:bodyPr/>
          <a:lstStyle/>
          <a:p>
            <a:r>
              <a:rPr lang="en-US" altLang="ko-KR" sz="2800" b="0" dirty="0" smtClean="0">
                <a:ea typeface="굴림" panose="020B0600000101010101" pitchFamily="50" charset="-127"/>
              </a:rPr>
              <a:t>2016/6/24</a:t>
            </a:r>
          </a:p>
          <a:p>
            <a:r>
              <a:rPr lang="en-US" altLang="ko-KR" sz="2800" b="0" dirty="0" smtClean="0">
                <a:ea typeface="굴림" panose="020B0600000101010101" pitchFamily="50" charset="-127"/>
              </a:rPr>
              <a:t>5 (Oh!)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Alternative #1 : client-server #1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00208" y="528935"/>
            <a:ext cx="284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Dynamic perspective</a:t>
            </a:r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952625"/>
            <a:ext cx="7791843" cy="4403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007" y="6379085"/>
            <a:ext cx="563456" cy="4423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62463" y="646175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stCxn id="14" idx="3"/>
            <a:endCxn id="18" idx="1"/>
          </p:cNvCxnSpPr>
          <p:nvPr/>
        </p:nvCxnSpPr>
        <p:spPr>
          <a:xfrm>
            <a:off x="2886213" y="6600255"/>
            <a:ext cx="315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31" y="6494909"/>
            <a:ext cx="268382" cy="2106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32424" y="6461754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Connector (server-client)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605473" y="6600253"/>
            <a:ext cx="412241" cy="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29598" y="646175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Connector (database)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08" y="6494909"/>
            <a:ext cx="268382" cy="2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Alternative </a:t>
            </a:r>
            <a:r>
              <a:rPr lang="en-US" altLang="ko-KR" dirty="0" smtClean="0"/>
              <a:t>#2 </a:t>
            </a:r>
            <a:r>
              <a:rPr lang="en-US" altLang="ko-KR" dirty="0"/>
              <a:t>: client-server </a:t>
            </a:r>
            <a:r>
              <a:rPr lang="en-US" altLang="ko-KR" dirty="0" smtClean="0"/>
              <a:t>#2 (integrated server)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00208" y="528935"/>
            <a:ext cx="284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Dynamic perspective</a:t>
            </a:r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952625"/>
            <a:ext cx="8135773" cy="37002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007" y="6379085"/>
            <a:ext cx="563456" cy="4423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2463" y="646175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>
            <a:stCxn id="11" idx="3"/>
            <a:endCxn id="15" idx="1"/>
          </p:cNvCxnSpPr>
          <p:nvPr/>
        </p:nvCxnSpPr>
        <p:spPr>
          <a:xfrm>
            <a:off x="2886213" y="6600255"/>
            <a:ext cx="315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31" y="6494909"/>
            <a:ext cx="268382" cy="2106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32424" y="6461754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Connector (server-client)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605473" y="6600253"/>
            <a:ext cx="412241" cy="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29598" y="646175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Connector (database)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08" y="6494909"/>
            <a:ext cx="268382" cy="2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Alternative </a:t>
            </a:r>
            <a:r>
              <a:rPr lang="en-US" altLang="ko-KR" dirty="0" smtClean="0"/>
              <a:t>#3 </a:t>
            </a:r>
            <a:r>
              <a:rPr lang="en-US" altLang="ko-KR" dirty="0"/>
              <a:t>: </a:t>
            </a:r>
            <a:r>
              <a:rPr lang="en-US" altLang="ko-KR" dirty="0" smtClean="0"/>
              <a:t>shared repository with middleware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00208" y="528935"/>
            <a:ext cx="284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Dynamic perspective</a:t>
            </a:r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952625"/>
            <a:ext cx="5156988" cy="47471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665" y="5732546"/>
            <a:ext cx="563456" cy="4423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12121" y="581521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stCxn id="12" idx="3"/>
            <a:endCxn id="16" idx="1"/>
          </p:cNvCxnSpPr>
          <p:nvPr/>
        </p:nvCxnSpPr>
        <p:spPr>
          <a:xfrm>
            <a:off x="6324671" y="6448825"/>
            <a:ext cx="315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289" y="6343479"/>
            <a:ext cx="268382" cy="2106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93521" y="631032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66" y="6343479"/>
            <a:ext cx="268382" cy="2106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33746" y="5802492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Asynchronous Bus</a:t>
            </a:r>
          </a:p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TCP/IP</a:t>
            </a:r>
          </a:p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No centralized server</a:t>
            </a:r>
          </a:p>
        </p:txBody>
      </p:sp>
    </p:spTree>
    <p:extLst>
      <p:ext uri="{BB962C8B-B14F-4D97-AF65-F5344CB8AC3E}">
        <p14:creationId xmlns:p14="http://schemas.microsoft.com/office/powerpoint/2010/main" val="23546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Decision by quality attributes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00208" y="528935"/>
            <a:ext cx="284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Dynamic perspective</a:t>
            </a:r>
            <a:endParaRPr lang="ko-KR" altLang="en-US">
              <a:latin typeface="Calibri" panose="020F050202020403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280932"/>
              </p:ext>
            </p:extLst>
          </p:nvPr>
        </p:nvGraphicFramePr>
        <p:xfrm>
          <a:off x="638175" y="1939113"/>
          <a:ext cx="8171997" cy="4316638"/>
        </p:xfrm>
        <a:graphic>
          <a:graphicData uri="http://schemas.openxmlformats.org/drawingml/2006/table">
            <a:tbl>
              <a:tblPr firstRow="1" firstCol="1" bandRow="1"/>
              <a:tblGrid>
                <a:gridCol w="1278170"/>
                <a:gridCol w="2682535"/>
                <a:gridCol w="2683437"/>
                <a:gridCol w="1527855"/>
              </a:tblGrid>
              <a:tr h="3638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Alternatives</a:t>
                      </a:r>
                      <a:endParaRPr lang="ko-KR" sz="12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4777" marR="54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Promotes</a:t>
                      </a:r>
                      <a:endParaRPr lang="ko-KR" sz="12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4777" marR="54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Inhibits</a:t>
                      </a:r>
                      <a:endParaRPr lang="ko-KR" sz="12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4777" marR="54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Remarks</a:t>
                      </a:r>
                      <a:endParaRPr lang="ko-KR" sz="12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54777" marR="54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342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Client-Server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(#1)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777" marR="54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100" b="1" u="sng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Extensibility</a:t>
                      </a:r>
                      <a:r>
                        <a:rPr lang="en-US" altLang="ko-KR" sz="1100" b="0" u="none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: we can add multiple clients without any modification of program.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altLang="ko-KR" sz="1100" b="0" u="none" dirty="0" smtClean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100" b="1" u="sng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Modifiability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and </a:t>
                      </a:r>
                      <a:r>
                        <a:rPr lang="en-US" altLang="ko-KR" sz="1100" b="1" u="sng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reusability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:</a:t>
                      </a:r>
                      <a:b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by factoring out common services and having to modify these in a single location, or a small number of locations.</a:t>
                      </a:r>
                      <a:endParaRPr lang="ko-KR" alt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777" marR="54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1" u="sng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Availability</a:t>
                      </a: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Server can be a single point of failure.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1" u="sng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Performance</a:t>
                      </a: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: Server can be a </a:t>
                      </a:r>
                      <a:r>
                        <a:rPr lang="en-US" sz="1100" u="none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performance bottleneck</a:t>
                      </a:r>
                      <a:endParaRPr lang="ko-KR" sz="1100" u="none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777" marR="54777" marT="28910" marB="289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We need additional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tactics for compensation of availability and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performance.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777" marR="54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2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Client-Server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(#2)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777" marR="54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100" b="1" u="sng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Scalability</a:t>
                      </a:r>
                      <a:r>
                        <a:rPr lang="en-US" altLang="ko-KR" sz="1100" b="0" u="none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: multiple server can support better performance.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altLang="ko-KR" sz="1100" b="0" u="none" dirty="0" smtClean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100" b="1" u="sng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Modifiability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and </a:t>
                      </a:r>
                      <a:r>
                        <a:rPr lang="en-US" altLang="ko-KR" sz="1100" b="1" u="sng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reusability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:</a:t>
                      </a:r>
                      <a:b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by factoring out common services and having to modify these in a single location, or a small number of locations.</a:t>
                      </a:r>
                      <a:endParaRPr lang="ko-KR" alt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777" marR="54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100" b="1" u="sng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Availability</a:t>
                      </a:r>
                      <a:r>
                        <a:rPr lang="en-US" altLang="ko-KR" sz="1100" baseline="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Server can be a single point of failure.</a:t>
                      </a:r>
                    </a:p>
                  </a:txBody>
                  <a:tcPr marL="54777" marR="54777" marT="28910" marB="289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Server is proved to be a </a:t>
                      </a:r>
                      <a:r>
                        <a:rPr lang="en-US" altLang="ko-KR" sz="1100" b="1" u="sng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performance bottleneck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 Arduino cannot support server role.</a:t>
                      </a:r>
                      <a:endParaRPr lang="ko-KR" altLang="ko-KR" sz="1100" smtClean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777" marR="54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6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Shared repository </a:t>
                      </a: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w/Middleware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(#3)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777" marR="547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1" u="sng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Modifiability</a:t>
                      </a:r>
                      <a:r>
                        <a:rPr lang="en-US" sz="1100" b="0" u="none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: activities are performed</a:t>
                      </a:r>
                      <a:r>
                        <a:rPr lang="en-US" sz="1100" b="0" u="none" baseline="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by data, not by services. It removes dependency between services.</a:t>
                      </a:r>
                      <a:endParaRPr lang="ko-KR" sz="1100" b="0" u="none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1" u="sng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Portability</a:t>
                      </a: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and </a:t>
                      </a:r>
                      <a:r>
                        <a:rPr lang="en-US" sz="1100" b="1" u="sng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interoperability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defining 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standard </a:t>
                      </a: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interfaces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777" marR="54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100" b="1" u="sng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Availability</a:t>
                      </a:r>
                      <a:r>
                        <a:rPr lang="en-US" altLang="ko-KR" sz="1100" baseline="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Repository can be a single point of failure.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100" b="1" u="sng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Performance</a:t>
                      </a:r>
                      <a:r>
                        <a:rPr lang="en-US" altLang="ko-KR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: Repository can be a </a:t>
                      </a:r>
                      <a:r>
                        <a:rPr lang="en-US" altLang="ko-KR" sz="1100" u="none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performance bottleneck. This</a:t>
                      </a:r>
                      <a:r>
                        <a:rPr lang="en-US" altLang="ko-KR" sz="1100" u="none" baseline="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architecture cannot make simultaneous response.</a:t>
                      </a:r>
                      <a:endParaRPr lang="ko-KR" altLang="ko-KR" sz="1100" u="none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777" marR="54777" marT="28910" marB="289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We</a:t>
                      </a: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need additional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tactics for compensation of availability and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Performance, especially on response time.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777" marR="547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Early design decision + dynamic perspective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91259" y="528935"/>
            <a:ext cx="275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Physical perspective</a:t>
            </a:r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890817"/>
            <a:ext cx="5843938" cy="46480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879" y="1890817"/>
            <a:ext cx="721429" cy="7060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04953" y="2284918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Physical device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859045" y="2893616"/>
            <a:ext cx="315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04953" y="2746124"/>
            <a:ext cx="1706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Wireless connection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849" y="352233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715" y="3257526"/>
            <a:ext cx="107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TCP/IP, </a:t>
            </a:r>
            <a:r>
              <a:rPr lang="en-US" altLang="ko-K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715" y="4720616"/>
            <a:ext cx="107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TCP/IP, </a:t>
            </a:r>
            <a:r>
              <a:rPr lang="en-US" altLang="ko-K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9281" y="2319897"/>
            <a:ext cx="107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TCP/IP, </a:t>
            </a:r>
            <a:r>
              <a:rPr lang="en-US" altLang="ko-K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78465" y="3904706"/>
            <a:ext cx="107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TCP/IP, </a:t>
            </a:r>
            <a:r>
              <a:rPr lang="en-US" altLang="ko-K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47131" y="5929739"/>
            <a:ext cx="107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TCP/IP, </a:t>
            </a:r>
            <a:r>
              <a:rPr lang="en-US" altLang="ko-K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7849" y="5649718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2477" y="483955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25115" y="4582116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Laptop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2477" y="31651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Decomposition : functional decomposition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00446" y="528935"/>
            <a:ext cx="2443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Static perspective</a:t>
            </a:r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952625"/>
            <a:ext cx="8078970" cy="39633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6243460"/>
            <a:ext cx="563456" cy="4423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1631" y="6326129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6447" y="6326129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032584" y="6465872"/>
            <a:ext cx="315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0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Decomposition : </a:t>
            </a:r>
            <a:r>
              <a:rPr lang="en-US" altLang="ko-KR" dirty="0" err="1" smtClean="0"/>
              <a:t>ParkServer</a:t>
            </a:r>
            <a:r>
              <a:rPr lang="en-US" altLang="ko-KR" dirty="0" smtClean="0"/>
              <a:t> (Layered)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93586" y="528935"/>
            <a:ext cx="2450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Calibri" panose="020F0502020204030204" pitchFamily="34" charset="0"/>
              </a:rPr>
              <a:t>Static perspective</a:t>
            </a:r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1937135"/>
            <a:ext cx="6790436" cy="4681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039" y="2134756"/>
            <a:ext cx="563456" cy="4423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14495" y="2217425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3156" y="2659764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609293" y="2799507"/>
            <a:ext cx="315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auto">
          <a:xfrm>
            <a:off x="1036320" y="3060193"/>
            <a:ext cx="5852160" cy="0"/>
          </a:xfrm>
          <a:prstGeom prst="line">
            <a:avLst/>
          </a:prstGeom>
          <a:solidFill>
            <a:srgbClr val="DDDDDD"/>
          </a:solidFill>
          <a:ln w="28575" cap="flat" cmpd="sng" algn="ctr">
            <a:solidFill>
              <a:srgbClr val="CC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연결선 13"/>
          <p:cNvCxnSpPr/>
          <p:nvPr/>
        </p:nvCxnSpPr>
        <p:spPr bwMode="auto">
          <a:xfrm>
            <a:off x="1036320" y="4876801"/>
            <a:ext cx="5852160" cy="0"/>
          </a:xfrm>
          <a:prstGeom prst="line">
            <a:avLst/>
          </a:prstGeom>
          <a:solidFill>
            <a:srgbClr val="DDDDDD"/>
          </a:solidFill>
          <a:ln w="28575" cap="flat" cmpd="sng" algn="ctr">
            <a:solidFill>
              <a:srgbClr val="CC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190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Decomposition : </a:t>
            </a:r>
            <a:r>
              <a:rPr lang="en-US" altLang="ko-KR" dirty="0" err="1" smtClean="0"/>
              <a:t>ParkHere</a:t>
            </a:r>
            <a:r>
              <a:rPr lang="en-US" altLang="ko-KR" dirty="0" smtClean="0"/>
              <a:t> (MVC)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93586" y="528935"/>
            <a:ext cx="2450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Calibri" panose="020F0502020204030204" pitchFamily="34" charset="0"/>
              </a:rPr>
              <a:t>Static perspective</a:t>
            </a:r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463" y="2134756"/>
            <a:ext cx="563456" cy="4423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77919" y="2217425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6580" y="2659764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72717" y="2799507"/>
            <a:ext cx="315095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36580" y="3102103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72717" y="3241846"/>
            <a:ext cx="1458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/>
          <p:cNvSpPr/>
          <p:nvPr/>
        </p:nvSpPr>
        <p:spPr bwMode="auto">
          <a:xfrm rot="5400000">
            <a:off x="7750587" y="3138680"/>
            <a:ext cx="216000" cy="21600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36580" y="3526921"/>
            <a:ext cx="1245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Generalization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7572717" y="3666664"/>
            <a:ext cx="145892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이등변 삼각형 16"/>
          <p:cNvSpPr/>
          <p:nvPr/>
        </p:nvSpPr>
        <p:spPr bwMode="auto">
          <a:xfrm rot="5400000">
            <a:off x="7750587" y="3563498"/>
            <a:ext cx="216000" cy="21600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952625"/>
            <a:ext cx="6722522" cy="461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ParkServer</a:t>
            </a:r>
            <a:r>
              <a:rPr lang="en-US" altLang="ko-KR" dirty="0" smtClean="0"/>
              <a:t> : dynamic perspective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97534" y="528935"/>
            <a:ext cx="254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Sub-system design</a:t>
            </a:r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1952625"/>
            <a:ext cx="4909966" cy="4593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808" y="5157869"/>
            <a:ext cx="563456" cy="4423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9264" y="524053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>
            <a:stCxn id="10" idx="3"/>
            <a:endCxn id="12" idx="1"/>
          </p:cNvCxnSpPr>
          <p:nvPr/>
        </p:nvCxnSpPr>
        <p:spPr>
          <a:xfrm>
            <a:off x="5961814" y="5874148"/>
            <a:ext cx="315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32" y="5768802"/>
            <a:ext cx="268382" cy="2106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30664" y="5735647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Connector (post</a:t>
            </a:r>
            <a:r>
              <a:rPr lang="en-US" altLang="ko-KR" sz="1200" smtClean="0">
                <a:latin typeface="Arial" panose="020B0604020202020204" pitchFamily="34" charset="0"/>
                <a:cs typeface="Arial" panose="020B0604020202020204" pitchFamily="34" charset="0"/>
              </a:rPr>
              <a:t>, callback)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09" y="5768802"/>
            <a:ext cx="268382" cy="210692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5872913" y="6235433"/>
            <a:ext cx="5040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30664" y="6096932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Connector (call-return)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Flexible structure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63696" y="528935"/>
            <a:ext cx="2280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Database design</a:t>
            </a:r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5122" name="Picture 2" descr="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51" y="1954097"/>
            <a:ext cx="5263967" cy="47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2560320" y="4730496"/>
            <a:ext cx="3645408" cy="199097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097024" y="1877492"/>
            <a:ext cx="1353312" cy="25847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706368" y="1877492"/>
            <a:ext cx="3694176" cy="2584780"/>
          </a:xfrm>
          <a:custGeom>
            <a:avLst/>
            <a:gdLst>
              <a:gd name="connsiteX0" fmla="*/ 0 w 2011680"/>
              <a:gd name="connsiteY0" fmla="*/ 0 h 2584780"/>
              <a:gd name="connsiteX1" fmla="*/ 2011680 w 2011680"/>
              <a:gd name="connsiteY1" fmla="*/ 0 h 2584780"/>
              <a:gd name="connsiteX2" fmla="*/ 2011680 w 2011680"/>
              <a:gd name="connsiteY2" fmla="*/ 2584780 h 2584780"/>
              <a:gd name="connsiteX3" fmla="*/ 0 w 2011680"/>
              <a:gd name="connsiteY3" fmla="*/ 2584780 h 2584780"/>
              <a:gd name="connsiteX4" fmla="*/ 0 w 2011680"/>
              <a:gd name="connsiteY4" fmla="*/ 0 h 2584780"/>
              <a:gd name="connsiteX0" fmla="*/ 0 w 3694176"/>
              <a:gd name="connsiteY0" fmla="*/ 0 h 2584780"/>
              <a:gd name="connsiteX1" fmla="*/ 3694176 w 3694176"/>
              <a:gd name="connsiteY1" fmla="*/ 0 h 2584780"/>
              <a:gd name="connsiteX2" fmla="*/ 2011680 w 3694176"/>
              <a:gd name="connsiteY2" fmla="*/ 2584780 h 2584780"/>
              <a:gd name="connsiteX3" fmla="*/ 0 w 3694176"/>
              <a:gd name="connsiteY3" fmla="*/ 2584780 h 2584780"/>
              <a:gd name="connsiteX4" fmla="*/ 0 w 3694176"/>
              <a:gd name="connsiteY4" fmla="*/ 0 h 2584780"/>
              <a:gd name="connsiteX0" fmla="*/ 0 w 3694176"/>
              <a:gd name="connsiteY0" fmla="*/ 0 h 2584780"/>
              <a:gd name="connsiteX1" fmla="*/ 3694176 w 3694176"/>
              <a:gd name="connsiteY1" fmla="*/ 0 h 2584780"/>
              <a:gd name="connsiteX2" fmla="*/ 3194304 w 3694176"/>
              <a:gd name="connsiteY2" fmla="*/ 743788 h 2584780"/>
              <a:gd name="connsiteX3" fmla="*/ 2011680 w 3694176"/>
              <a:gd name="connsiteY3" fmla="*/ 2584780 h 2584780"/>
              <a:gd name="connsiteX4" fmla="*/ 0 w 3694176"/>
              <a:gd name="connsiteY4" fmla="*/ 2584780 h 2584780"/>
              <a:gd name="connsiteX5" fmla="*/ 0 w 3694176"/>
              <a:gd name="connsiteY5" fmla="*/ 0 h 2584780"/>
              <a:gd name="connsiteX0" fmla="*/ 0 w 3706368"/>
              <a:gd name="connsiteY0" fmla="*/ 0 h 2584780"/>
              <a:gd name="connsiteX1" fmla="*/ 3694176 w 3706368"/>
              <a:gd name="connsiteY1" fmla="*/ 0 h 2584780"/>
              <a:gd name="connsiteX2" fmla="*/ 3706368 w 3706368"/>
              <a:gd name="connsiteY2" fmla="*/ 755980 h 2584780"/>
              <a:gd name="connsiteX3" fmla="*/ 2011680 w 3706368"/>
              <a:gd name="connsiteY3" fmla="*/ 2584780 h 2584780"/>
              <a:gd name="connsiteX4" fmla="*/ 0 w 3706368"/>
              <a:gd name="connsiteY4" fmla="*/ 2584780 h 2584780"/>
              <a:gd name="connsiteX5" fmla="*/ 0 w 3706368"/>
              <a:gd name="connsiteY5" fmla="*/ 0 h 2584780"/>
              <a:gd name="connsiteX0" fmla="*/ 0 w 3706368"/>
              <a:gd name="connsiteY0" fmla="*/ 0 h 2584780"/>
              <a:gd name="connsiteX1" fmla="*/ 3694176 w 3706368"/>
              <a:gd name="connsiteY1" fmla="*/ 0 h 2584780"/>
              <a:gd name="connsiteX2" fmla="*/ 3706368 w 3706368"/>
              <a:gd name="connsiteY2" fmla="*/ 755980 h 2584780"/>
              <a:gd name="connsiteX3" fmla="*/ 2011680 w 3706368"/>
              <a:gd name="connsiteY3" fmla="*/ 2584780 h 2584780"/>
              <a:gd name="connsiteX4" fmla="*/ 3096768 w 3706368"/>
              <a:gd name="connsiteY4" fmla="*/ 1365580 h 2584780"/>
              <a:gd name="connsiteX5" fmla="*/ 0 w 3706368"/>
              <a:gd name="connsiteY5" fmla="*/ 2584780 h 2584780"/>
              <a:gd name="connsiteX6" fmla="*/ 0 w 3706368"/>
              <a:gd name="connsiteY6" fmla="*/ 0 h 2584780"/>
              <a:gd name="connsiteX0" fmla="*/ 0 w 3706368"/>
              <a:gd name="connsiteY0" fmla="*/ 0 h 2584780"/>
              <a:gd name="connsiteX1" fmla="*/ 3694176 w 3706368"/>
              <a:gd name="connsiteY1" fmla="*/ 0 h 2584780"/>
              <a:gd name="connsiteX2" fmla="*/ 3706368 w 3706368"/>
              <a:gd name="connsiteY2" fmla="*/ 755980 h 2584780"/>
              <a:gd name="connsiteX3" fmla="*/ 2011680 w 3706368"/>
              <a:gd name="connsiteY3" fmla="*/ 2584780 h 2584780"/>
              <a:gd name="connsiteX4" fmla="*/ 2084832 w 3706368"/>
              <a:gd name="connsiteY4" fmla="*/ 1048588 h 2584780"/>
              <a:gd name="connsiteX5" fmla="*/ 0 w 3706368"/>
              <a:gd name="connsiteY5" fmla="*/ 2584780 h 2584780"/>
              <a:gd name="connsiteX6" fmla="*/ 0 w 3706368"/>
              <a:gd name="connsiteY6" fmla="*/ 0 h 2584780"/>
              <a:gd name="connsiteX0" fmla="*/ 0 w 3706368"/>
              <a:gd name="connsiteY0" fmla="*/ 0 h 2584780"/>
              <a:gd name="connsiteX1" fmla="*/ 3694176 w 3706368"/>
              <a:gd name="connsiteY1" fmla="*/ 0 h 2584780"/>
              <a:gd name="connsiteX2" fmla="*/ 3706368 w 3706368"/>
              <a:gd name="connsiteY2" fmla="*/ 755980 h 2584780"/>
              <a:gd name="connsiteX3" fmla="*/ 2279904 w 3706368"/>
              <a:gd name="connsiteY3" fmla="*/ 1182700 h 2584780"/>
              <a:gd name="connsiteX4" fmla="*/ 2084832 w 3706368"/>
              <a:gd name="connsiteY4" fmla="*/ 1048588 h 2584780"/>
              <a:gd name="connsiteX5" fmla="*/ 0 w 3706368"/>
              <a:gd name="connsiteY5" fmla="*/ 2584780 h 2584780"/>
              <a:gd name="connsiteX6" fmla="*/ 0 w 3706368"/>
              <a:gd name="connsiteY6" fmla="*/ 0 h 2584780"/>
              <a:gd name="connsiteX0" fmla="*/ 0 w 3706368"/>
              <a:gd name="connsiteY0" fmla="*/ 0 h 2596972"/>
              <a:gd name="connsiteX1" fmla="*/ 3694176 w 3706368"/>
              <a:gd name="connsiteY1" fmla="*/ 0 h 2596972"/>
              <a:gd name="connsiteX2" fmla="*/ 3706368 w 3706368"/>
              <a:gd name="connsiteY2" fmla="*/ 755980 h 2596972"/>
              <a:gd name="connsiteX3" fmla="*/ 2279904 w 3706368"/>
              <a:gd name="connsiteY3" fmla="*/ 1182700 h 2596972"/>
              <a:gd name="connsiteX4" fmla="*/ 2267712 w 3706368"/>
              <a:gd name="connsiteY4" fmla="*/ 2596972 h 2596972"/>
              <a:gd name="connsiteX5" fmla="*/ 0 w 3706368"/>
              <a:gd name="connsiteY5" fmla="*/ 2584780 h 2596972"/>
              <a:gd name="connsiteX6" fmla="*/ 0 w 3706368"/>
              <a:gd name="connsiteY6" fmla="*/ 0 h 2596972"/>
              <a:gd name="connsiteX0" fmla="*/ 0 w 3706368"/>
              <a:gd name="connsiteY0" fmla="*/ 0 h 2596972"/>
              <a:gd name="connsiteX1" fmla="*/ 3694176 w 3706368"/>
              <a:gd name="connsiteY1" fmla="*/ 0 h 2596972"/>
              <a:gd name="connsiteX2" fmla="*/ 3706368 w 3706368"/>
              <a:gd name="connsiteY2" fmla="*/ 755980 h 2596972"/>
              <a:gd name="connsiteX3" fmla="*/ 2267712 w 3706368"/>
              <a:gd name="connsiteY3" fmla="*/ 853516 h 2596972"/>
              <a:gd name="connsiteX4" fmla="*/ 2267712 w 3706368"/>
              <a:gd name="connsiteY4" fmla="*/ 2596972 h 2596972"/>
              <a:gd name="connsiteX5" fmla="*/ 0 w 3706368"/>
              <a:gd name="connsiteY5" fmla="*/ 2584780 h 2596972"/>
              <a:gd name="connsiteX6" fmla="*/ 0 w 3706368"/>
              <a:gd name="connsiteY6" fmla="*/ 0 h 2596972"/>
              <a:gd name="connsiteX0" fmla="*/ 0 w 3694176"/>
              <a:gd name="connsiteY0" fmla="*/ 0 h 2596972"/>
              <a:gd name="connsiteX1" fmla="*/ 3694176 w 3694176"/>
              <a:gd name="connsiteY1" fmla="*/ 0 h 2596972"/>
              <a:gd name="connsiteX2" fmla="*/ 3694176 w 3694176"/>
              <a:gd name="connsiteY2" fmla="*/ 1170508 h 2596972"/>
              <a:gd name="connsiteX3" fmla="*/ 2267712 w 3694176"/>
              <a:gd name="connsiteY3" fmla="*/ 853516 h 2596972"/>
              <a:gd name="connsiteX4" fmla="*/ 2267712 w 3694176"/>
              <a:gd name="connsiteY4" fmla="*/ 2596972 h 2596972"/>
              <a:gd name="connsiteX5" fmla="*/ 0 w 3694176"/>
              <a:gd name="connsiteY5" fmla="*/ 2584780 h 2596972"/>
              <a:gd name="connsiteX6" fmla="*/ 0 w 3694176"/>
              <a:gd name="connsiteY6" fmla="*/ 0 h 2596972"/>
              <a:gd name="connsiteX0" fmla="*/ 0 w 3694176"/>
              <a:gd name="connsiteY0" fmla="*/ 0 h 2596972"/>
              <a:gd name="connsiteX1" fmla="*/ 3694176 w 3694176"/>
              <a:gd name="connsiteY1" fmla="*/ 0 h 2596972"/>
              <a:gd name="connsiteX2" fmla="*/ 3694176 w 3694176"/>
              <a:gd name="connsiteY2" fmla="*/ 1170508 h 2596972"/>
              <a:gd name="connsiteX3" fmla="*/ 2267712 w 3694176"/>
              <a:gd name="connsiteY3" fmla="*/ 1150696 h 2596972"/>
              <a:gd name="connsiteX4" fmla="*/ 2267712 w 3694176"/>
              <a:gd name="connsiteY4" fmla="*/ 2596972 h 2596972"/>
              <a:gd name="connsiteX5" fmla="*/ 0 w 3694176"/>
              <a:gd name="connsiteY5" fmla="*/ 2584780 h 2596972"/>
              <a:gd name="connsiteX6" fmla="*/ 0 w 3694176"/>
              <a:gd name="connsiteY6" fmla="*/ 0 h 2596972"/>
              <a:gd name="connsiteX0" fmla="*/ 0 w 3694176"/>
              <a:gd name="connsiteY0" fmla="*/ 0 h 2596972"/>
              <a:gd name="connsiteX1" fmla="*/ 3694176 w 3694176"/>
              <a:gd name="connsiteY1" fmla="*/ 0 h 2596972"/>
              <a:gd name="connsiteX2" fmla="*/ 3694176 w 3694176"/>
              <a:gd name="connsiteY2" fmla="*/ 1170508 h 2596972"/>
              <a:gd name="connsiteX3" fmla="*/ 2275332 w 3694176"/>
              <a:gd name="connsiteY3" fmla="*/ 1173556 h 2596972"/>
              <a:gd name="connsiteX4" fmla="*/ 2267712 w 3694176"/>
              <a:gd name="connsiteY4" fmla="*/ 2596972 h 2596972"/>
              <a:gd name="connsiteX5" fmla="*/ 0 w 3694176"/>
              <a:gd name="connsiteY5" fmla="*/ 2584780 h 2596972"/>
              <a:gd name="connsiteX6" fmla="*/ 0 w 3694176"/>
              <a:gd name="connsiteY6" fmla="*/ 0 h 2596972"/>
              <a:gd name="connsiteX0" fmla="*/ 0 w 3694176"/>
              <a:gd name="connsiteY0" fmla="*/ 0 h 2596972"/>
              <a:gd name="connsiteX1" fmla="*/ 3694176 w 3694176"/>
              <a:gd name="connsiteY1" fmla="*/ 0 h 2596972"/>
              <a:gd name="connsiteX2" fmla="*/ 3694176 w 3694176"/>
              <a:gd name="connsiteY2" fmla="*/ 1170508 h 2596972"/>
              <a:gd name="connsiteX3" fmla="*/ 2275332 w 3694176"/>
              <a:gd name="connsiteY3" fmla="*/ 1173556 h 2596972"/>
              <a:gd name="connsiteX4" fmla="*/ 2286762 w 3694176"/>
              <a:gd name="connsiteY4" fmla="*/ 2596972 h 2596972"/>
              <a:gd name="connsiteX5" fmla="*/ 0 w 3694176"/>
              <a:gd name="connsiteY5" fmla="*/ 2584780 h 2596972"/>
              <a:gd name="connsiteX6" fmla="*/ 0 w 3694176"/>
              <a:gd name="connsiteY6" fmla="*/ 0 h 2596972"/>
              <a:gd name="connsiteX0" fmla="*/ 0 w 3694176"/>
              <a:gd name="connsiteY0" fmla="*/ 0 h 2596972"/>
              <a:gd name="connsiteX1" fmla="*/ 3694176 w 3694176"/>
              <a:gd name="connsiteY1" fmla="*/ 0 h 2596972"/>
              <a:gd name="connsiteX2" fmla="*/ 3694176 w 3694176"/>
              <a:gd name="connsiteY2" fmla="*/ 1170508 h 2596972"/>
              <a:gd name="connsiteX3" fmla="*/ 2275332 w 3694176"/>
              <a:gd name="connsiteY3" fmla="*/ 1173556 h 2596972"/>
              <a:gd name="connsiteX4" fmla="*/ 2286762 w 3694176"/>
              <a:gd name="connsiteY4" fmla="*/ 2596972 h 2596972"/>
              <a:gd name="connsiteX5" fmla="*/ 0 w 3694176"/>
              <a:gd name="connsiteY5" fmla="*/ 2584780 h 2596972"/>
              <a:gd name="connsiteX6" fmla="*/ 0 w 3694176"/>
              <a:gd name="connsiteY6" fmla="*/ 0 h 2596972"/>
              <a:gd name="connsiteX0" fmla="*/ 0 w 3694176"/>
              <a:gd name="connsiteY0" fmla="*/ 0 h 2584780"/>
              <a:gd name="connsiteX1" fmla="*/ 3694176 w 3694176"/>
              <a:gd name="connsiteY1" fmla="*/ 0 h 2584780"/>
              <a:gd name="connsiteX2" fmla="*/ 3694176 w 3694176"/>
              <a:gd name="connsiteY2" fmla="*/ 1170508 h 2584780"/>
              <a:gd name="connsiteX3" fmla="*/ 2275332 w 3694176"/>
              <a:gd name="connsiteY3" fmla="*/ 1173556 h 2584780"/>
              <a:gd name="connsiteX4" fmla="*/ 2286762 w 3694176"/>
              <a:gd name="connsiteY4" fmla="*/ 2584780 h 2584780"/>
              <a:gd name="connsiteX5" fmla="*/ 0 w 3694176"/>
              <a:gd name="connsiteY5" fmla="*/ 2584780 h 2584780"/>
              <a:gd name="connsiteX6" fmla="*/ 0 w 3694176"/>
              <a:gd name="connsiteY6" fmla="*/ 0 h 2584780"/>
              <a:gd name="connsiteX0" fmla="*/ 0 w 3694176"/>
              <a:gd name="connsiteY0" fmla="*/ 0 h 2584780"/>
              <a:gd name="connsiteX1" fmla="*/ 3694176 w 3694176"/>
              <a:gd name="connsiteY1" fmla="*/ 0 h 2584780"/>
              <a:gd name="connsiteX2" fmla="*/ 3694176 w 3694176"/>
              <a:gd name="connsiteY2" fmla="*/ 1170508 h 2584780"/>
              <a:gd name="connsiteX3" fmla="*/ 2275332 w 3694176"/>
              <a:gd name="connsiteY3" fmla="*/ 1173556 h 2584780"/>
              <a:gd name="connsiteX4" fmla="*/ 2274570 w 3694176"/>
              <a:gd name="connsiteY4" fmla="*/ 2584780 h 2584780"/>
              <a:gd name="connsiteX5" fmla="*/ 0 w 3694176"/>
              <a:gd name="connsiteY5" fmla="*/ 2584780 h 2584780"/>
              <a:gd name="connsiteX6" fmla="*/ 0 w 3694176"/>
              <a:gd name="connsiteY6" fmla="*/ 0 h 258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4176" h="2584780">
                <a:moveTo>
                  <a:pt x="0" y="0"/>
                </a:moveTo>
                <a:lnTo>
                  <a:pt x="3694176" y="0"/>
                </a:lnTo>
                <a:lnTo>
                  <a:pt x="3694176" y="1170508"/>
                </a:lnTo>
                <a:lnTo>
                  <a:pt x="2275332" y="1173556"/>
                </a:lnTo>
                <a:lnTo>
                  <a:pt x="2274570" y="2584780"/>
                </a:lnTo>
                <a:lnTo>
                  <a:pt x="0" y="258478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355398" y="3279647"/>
            <a:ext cx="1159065" cy="145084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489" y="2479986"/>
            <a:ext cx="171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u="sng" dirty="0" smtClean="0">
                <a:latin typeface="Calibri" panose="020F0502020204030204" pitchFamily="34" charset="0"/>
              </a:rPr>
              <a:t>Storing statistic data</a:t>
            </a:r>
          </a:p>
          <a:p>
            <a:r>
              <a:rPr lang="en-US" altLang="ko-KR" sz="1400" b="0" dirty="0" smtClean="0">
                <a:latin typeface="Calibri" panose="020F0502020204030204" pitchFamily="34" charset="0"/>
              </a:rPr>
              <a:t>: occupancy rate</a:t>
            </a:r>
          </a:p>
          <a:p>
            <a:r>
              <a:rPr lang="en-US" altLang="ko-KR" sz="1400" b="0" dirty="0" smtClean="0">
                <a:latin typeface="Calibri" panose="020F0502020204030204" pitchFamily="34" charset="0"/>
              </a:rPr>
              <a:t>: change history for parking fee, grace period</a:t>
            </a:r>
            <a:endParaRPr lang="ko-KR" altLang="en-US" sz="1400" b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1648" y="5004811"/>
            <a:ext cx="2147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u="sng" dirty="0" smtClean="0">
                <a:latin typeface="Calibri" panose="020F0502020204030204" pitchFamily="34" charset="0"/>
              </a:rPr>
              <a:t>Storing reservation data</a:t>
            </a:r>
          </a:p>
          <a:p>
            <a:r>
              <a:rPr lang="en-US" altLang="ko-KR" sz="1400" b="0" dirty="0" smtClean="0">
                <a:latin typeface="Calibri" panose="020F0502020204030204" pitchFamily="34" charset="0"/>
              </a:rPr>
              <a:t>: reservation data created when driver request reservation</a:t>
            </a:r>
          </a:p>
          <a:p>
            <a:r>
              <a:rPr lang="en-US" altLang="ko-KR" sz="1400" b="0" dirty="0" smtClean="0">
                <a:latin typeface="Calibri" panose="020F0502020204030204" pitchFamily="34" charset="0"/>
              </a:rPr>
              <a:t>: parking data created when parking happened</a:t>
            </a:r>
            <a:endParaRPr lang="ko-KR" altLang="en-US" sz="1400" b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7289" y="1877492"/>
            <a:ext cx="15369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u="sng" dirty="0" smtClean="0">
                <a:latin typeface="Calibri" panose="020F0502020204030204" pitchFamily="34" charset="0"/>
              </a:rPr>
              <a:t>User data</a:t>
            </a:r>
          </a:p>
          <a:p>
            <a:r>
              <a:rPr lang="en-US" altLang="ko-KR" sz="1400" b="0" dirty="0" smtClean="0">
                <a:latin typeface="Calibri" panose="020F0502020204030204" pitchFamily="34" charset="0"/>
              </a:rPr>
              <a:t>: user data for actors</a:t>
            </a:r>
          </a:p>
          <a:p>
            <a:r>
              <a:rPr lang="en-US" altLang="ko-KR" sz="1400" b="0" dirty="0" smtClean="0">
                <a:latin typeface="Calibri" panose="020F0502020204030204" pitchFamily="34" charset="0"/>
              </a:rPr>
              <a:t>: preparation for authority expands</a:t>
            </a:r>
            <a:endParaRPr lang="ko-KR" altLang="en-US" sz="1400" b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47289" y="3349159"/>
            <a:ext cx="15369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u="sng" dirty="0" smtClean="0">
                <a:latin typeface="Calibri" panose="020F0502020204030204" pitchFamily="34" charset="0"/>
              </a:rPr>
              <a:t>Parking lot data</a:t>
            </a:r>
          </a:p>
          <a:p>
            <a:r>
              <a:rPr lang="en-US" altLang="ko-KR" sz="1400" b="0" dirty="0" smtClean="0">
                <a:latin typeface="Calibri" panose="020F0502020204030204" pitchFamily="34" charset="0"/>
              </a:rPr>
              <a:t>: data for multiple parking lots</a:t>
            </a:r>
          </a:p>
          <a:p>
            <a:r>
              <a:rPr lang="en-US" altLang="ko-KR" sz="1400" b="0" dirty="0" smtClean="0">
                <a:latin typeface="Calibri" panose="020F0502020204030204" pitchFamily="34" charset="0"/>
              </a:rPr>
              <a:t>: fee, grace period is stored in here</a:t>
            </a:r>
            <a:endParaRPr lang="ko-KR" altLang="en-US" sz="1400" b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Contents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Overview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Project in detail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Analysis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Design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Test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Management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Lessons learned</a:t>
            </a:r>
          </a:p>
        </p:txBody>
      </p:sp>
      <p:sp>
        <p:nvSpPr>
          <p:cNvPr id="8196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A280DE-B4DB-47B7-940A-6F92DC3174A7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ko-K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Performance</a:t>
            </a:r>
          </a:p>
          <a:p>
            <a:pPr lvl="1"/>
            <a:r>
              <a:rPr lang="en-US" altLang="ko-KR" dirty="0" smtClean="0"/>
              <a:t>Manage sampling rate</a:t>
            </a:r>
          </a:p>
          <a:p>
            <a:pPr lvl="1"/>
            <a:r>
              <a:rPr lang="en-US" altLang="ko-KR" dirty="0" smtClean="0"/>
              <a:t>Schedule resource</a:t>
            </a:r>
          </a:p>
          <a:p>
            <a:r>
              <a:rPr lang="en-US" altLang="ko-KR" dirty="0" smtClean="0"/>
              <a:t>Availability</a:t>
            </a:r>
          </a:p>
          <a:p>
            <a:pPr lvl="1"/>
            <a:r>
              <a:rPr lang="en-US" altLang="ko-KR" dirty="0" smtClean="0"/>
              <a:t>Heartbeat</a:t>
            </a:r>
          </a:p>
          <a:p>
            <a:pPr lvl="1"/>
            <a:r>
              <a:rPr lang="en-US" altLang="ko-KR" dirty="0" smtClean="0"/>
              <a:t>Timestamp</a:t>
            </a:r>
          </a:p>
          <a:p>
            <a:r>
              <a:rPr lang="en-US" altLang="ko-KR" dirty="0" smtClean="0"/>
              <a:t>Security</a:t>
            </a:r>
          </a:p>
          <a:p>
            <a:pPr lvl="1"/>
            <a:r>
              <a:rPr lang="en-US" altLang="ko-KR" dirty="0" smtClean="0"/>
              <a:t>Authentication actors</a:t>
            </a:r>
          </a:p>
          <a:p>
            <a:pPr lvl="1"/>
            <a:r>
              <a:rPr lang="en-US" altLang="ko-KR" dirty="0" smtClean="0"/>
              <a:t>Encrypt data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15047" y="528935"/>
            <a:ext cx="202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Various tactics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6" name="실행 단추: 앞으로 또는 다음 5">
            <a:hlinkClick r:id="rId2" action="ppaction://hlinksldjump" highlightClick="1"/>
          </p:cNvPr>
          <p:cNvSpPr/>
          <p:nvPr/>
        </p:nvSpPr>
        <p:spPr bwMode="auto">
          <a:xfrm>
            <a:off x="3840480" y="1853184"/>
            <a:ext cx="280416" cy="268224"/>
          </a:xfrm>
          <a:prstGeom prst="actionButtonForwardNex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7" name="실행 단추: 앞으로 또는 다음 6">
            <a:hlinkClick r:id="rId2" action="ppaction://hlinksldjump" highlightClick="1"/>
          </p:cNvPr>
          <p:cNvSpPr/>
          <p:nvPr/>
        </p:nvSpPr>
        <p:spPr bwMode="auto">
          <a:xfrm>
            <a:off x="3438144" y="2243328"/>
            <a:ext cx="280416" cy="268224"/>
          </a:xfrm>
          <a:prstGeom prst="actionButtonForwardNex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8" name="실행 단추: 앞으로 또는 다음 7">
            <a:hlinkClick r:id="rId3" action="ppaction://hlinksldjump" highlightClick="1"/>
          </p:cNvPr>
          <p:cNvSpPr/>
          <p:nvPr/>
        </p:nvSpPr>
        <p:spPr bwMode="auto">
          <a:xfrm>
            <a:off x="2627376" y="3035808"/>
            <a:ext cx="280416" cy="268224"/>
          </a:xfrm>
          <a:prstGeom prst="actionButtonForwardNex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9" name="실행 단추: 앞으로 또는 다음 8">
            <a:hlinkClick r:id="rId4" action="ppaction://hlinksldjump" highlightClick="1"/>
          </p:cNvPr>
          <p:cNvSpPr/>
          <p:nvPr/>
        </p:nvSpPr>
        <p:spPr bwMode="auto">
          <a:xfrm>
            <a:off x="2718816" y="3407283"/>
            <a:ext cx="280416" cy="268224"/>
          </a:xfrm>
          <a:prstGeom prst="actionButtonForwardNex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0" name="실행 단추: 앞으로 또는 다음 9">
            <a:hlinkClick r:id="rId5" action="ppaction://hlinksldjump" highlightClick="1"/>
          </p:cNvPr>
          <p:cNvSpPr/>
          <p:nvPr/>
        </p:nvSpPr>
        <p:spPr bwMode="auto">
          <a:xfrm>
            <a:off x="3816096" y="4206240"/>
            <a:ext cx="280416" cy="268224"/>
          </a:xfrm>
          <a:prstGeom prst="actionButtonForwardNex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1" name="실행 단추: 앞으로 또는 다음 10">
            <a:hlinkClick r:id="rId6" action="ppaction://hlinksldjump" highlightClick="1"/>
          </p:cNvPr>
          <p:cNvSpPr/>
          <p:nvPr/>
        </p:nvSpPr>
        <p:spPr bwMode="auto">
          <a:xfrm>
            <a:off x="2865120" y="4578096"/>
            <a:ext cx="280416" cy="268224"/>
          </a:xfrm>
          <a:prstGeom prst="actionButtonForwardNex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One more thing, usability</a:t>
            </a:r>
          </a:p>
          <a:p>
            <a:pPr lvl="1"/>
            <a:r>
              <a:rPr lang="en-US" altLang="ko-KR" dirty="0" smtClean="0"/>
              <a:t>To make our system better, we promote usability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Easy to use, User friendly, Easy to handle…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15047" y="528935"/>
            <a:ext cx="202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Various tactics</a:t>
            </a:r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84" y="3247834"/>
            <a:ext cx="4352544" cy="23292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906" y="3247834"/>
            <a:ext cx="3051354" cy="23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Traceability matrix</a:t>
            </a:r>
          </a:p>
          <a:p>
            <a:pPr lvl="1"/>
            <a:r>
              <a:rPr lang="en-US" altLang="ko-KR" dirty="0" smtClean="0"/>
              <a:t>We coverer every requirements in design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We will check the functional coverage by test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90599" y="528935"/>
            <a:ext cx="165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Verification</a:t>
            </a:r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317242"/>
            <a:ext cx="8099237" cy="10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Test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64 test cases for integration, system level test</a:t>
            </a:r>
          </a:p>
          <a:p>
            <a:pPr lvl="1"/>
            <a:r>
              <a:rPr lang="en-US" altLang="ko-KR" dirty="0" smtClean="0"/>
              <a:t>Unit test is done by developer</a:t>
            </a:r>
          </a:p>
          <a:p>
            <a:pPr lvl="1"/>
            <a:r>
              <a:rPr lang="en-US" altLang="ko-KR" dirty="0" smtClean="0"/>
              <a:t>Integration test : 26 test cases</a:t>
            </a:r>
          </a:p>
          <a:p>
            <a:pPr lvl="1"/>
            <a:r>
              <a:rPr lang="en-US" altLang="ko-KR" dirty="0" smtClean="0"/>
              <a:t>System test : 38 test cases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Test results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45259"/>
              </p:ext>
            </p:extLst>
          </p:nvPr>
        </p:nvGraphicFramePr>
        <p:xfrm>
          <a:off x="1049528" y="3793108"/>
          <a:ext cx="5408421" cy="1416785"/>
        </p:xfrm>
        <a:graphic>
          <a:graphicData uri="http://schemas.openxmlformats.org/drawingml/2006/table">
            <a:tbl>
              <a:tblPr firstRow="1" firstCol="1" bandRow="1"/>
              <a:tblGrid>
                <a:gridCol w="1090384"/>
                <a:gridCol w="1043921"/>
                <a:gridCol w="1091372"/>
                <a:gridCol w="1091372"/>
                <a:gridCol w="1091372"/>
              </a:tblGrid>
              <a:tr h="364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Level</a:t>
                      </a:r>
                      <a:endParaRPr lang="ko-KR" sz="1600" b="1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# of TC</a:t>
                      </a:r>
                      <a:endParaRPr lang="ko-KR" sz="1600" b="1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6/22</a:t>
                      </a:r>
                      <a:endParaRPr lang="ko-KR" sz="1600" b="1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6/23</a:t>
                      </a:r>
                      <a:endParaRPr lang="ko-KR" sz="1600" b="1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6/24</a:t>
                      </a:r>
                      <a:endParaRPr lang="ko-KR" sz="1600" b="1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50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Integration</a:t>
                      </a:r>
                      <a:endParaRPr lang="ko-KR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</a:t>
                      </a:r>
                      <a:endParaRPr lang="ko-KR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</a:t>
                      </a:r>
                      <a:endParaRPr lang="ko-KR" sz="14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</a:t>
                      </a:r>
                      <a:endParaRPr lang="ko-KR" sz="14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</a:t>
                      </a:r>
                      <a:endParaRPr lang="ko-KR" sz="14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System</a:t>
                      </a:r>
                      <a:endParaRPr lang="ko-KR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38</a:t>
                      </a:r>
                      <a:endParaRPr lang="ko-KR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14</a:t>
                      </a:r>
                      <a:endParaRPr lang="ko-KR" sz="14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38</a:t>
                      </a:r>
                      <a:endParaRPr lang="ko-KR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38</a:t>
                      </a:r>
                      <a:endParaRPr lang="ko-KR" sz="14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  <a:endParaRPr lang="ko-KR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64</a:t>
                      </a:r>
                      <a:endParaRPr lang="ko-KR" sz="14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37 (58%)</a:t>
                      </a:r>
                      <a:endParaRPr lang="ko-KR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64 (100%)</a:t>
                      </a:r>
                      <a:endParaRPr lang="ko-KR" sz="14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64 (100%)</a:t>
                      </a:r>
                      <a:endParaRPr lang="ko-KR" sz="14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Test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Once again, usability</a:t>
            </a:r>
          </a:p>
          <a:p>
            <a:pPr lvl="1"/>
            <a:r>
              <a:rPr lang="en-US" altLang="ko-KR" dirty="0" smtClean="0"/>
              <a:t>Reduced time using QR code : 5.3 </a:t>
            </a:r>
            <a:r>
              <a:rPr lang="en-US" altLang="ko-KR" dirty="0" smtClean="0">
                <a:sym typeface="Wingdings" panose="05000000000000000000" pitchFamily="2" charset="2"/>
              </a:rPr>
              <a:t> 2.0 seconds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Customer survey for satisfaction (5 people)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2017"/>
              </p:ext>
            </p:extLst>
          </p:nvPr>
        </p:nvGraphicFramePr>
        <p:xfrm>
          <a:off x="1439672" y="2683636"/>
          <a:ext cx="4290568" cy="2667039"/>
        </p:xfrm>
        <a:graphic>
          <a:graphicData uri="http://schemas.openxmlformats.org/drawingml/2006/table">
            <a:tbl>
              <a:tblPr firstRow="1" firstCol="1" bandRow="1"/>
              <a:tblGrid>
                <a:gridCol w="1450352"/>
                <a:gridCol w="1388550"/>
                <a:gridCol w="1451666"/>
              </a:tblGrid>
              <a:tr h="364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Criteria</a:t>
                      </a:r>
                      <a:endParaRPr lang="ko-KR" sz="1600" b="1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altLang="ko-KR" sz="1600" b="1" baseline="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Team</a:t>
                      </a:r>
                      <a:endParaRPr lang="ko-KR" sz="1600" b="1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Other team</a:t>
                      </a:r>
                      <a:endParaRPr lang="ko-KR" sz="1600" b="1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1" u="sng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Overall satisfaction</a:t>
                      </a:r>
                      <a:endParaRPr lang="ko-KR" sz="1400" b="1" u="sng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1" u="sng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4.4</a:t>
                      </a:r>
                      <a:endParaRPr lang="ko-KR" sz="1400" b="1" u="sng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1" u="sng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ko-KR" sz="1400" b="1" u="sng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Easy to use</a:t>
                      </a:r>
                      <a:endParaRPr lang="ko-KR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  <a:endParaRPr lang="ko-KR" sz="1400" b="1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ko-KR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User</a:t>
                      </a:r>
                      <a:r>
                        <a:rPr lang="en-US" altLang="ko-KR" sz="1400" baseline="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friendly</a:t>
                      </a:r>
                      <a:endParaRPr lang="ko-KR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endParaRPr lang="ko-KR" sz="1400" b="1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ko-KR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Easy to handle</a:t>
                      </a:r>
                      <a:endParaRPr lang="ko-KR" sz="14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endParaRPr lang="ko-KR" sz="1400" b="1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ko-KR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Speed</a:t>
                      </a:r>
                      <a:endParaRPr lang="ko-KR" sz="14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  <a:endParaRPr lang="ko-KR" sz="1400" b="1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ko-KR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Preference</a:t>
                      </a:r>
                      <a:endParaRPr lang="ko-KR" sz="14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endParaRPr lang="ko-KR" sz="1400" b="1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ko-KR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4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Project management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Time log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237217"/>
              </p:ext>
            </p:extLst>
          </p:nvPr>
        </p:nvGraphicFramePr>
        <p:xfrm>
          <a:off x="638175" y="1952625"/>
          <a:ext cx="8128454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64343" y="2645228"/>
            <a:ext cx="5008038" cy="46166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latin typeface="Calibri" panose="020F0502020204030204" pitchFamily="34" charset="0"/>
              </a:rPr>
              <a:t>We use pretty much time to complete</a:t>
            </a:r>
            <a:endParaRPr lang="ko-KR" altLang="en-US" u="sng">
              <a:latin typeface="Calibri" panose="020F0502020204030204" pitchFamily="34" charset="0"/>
            </a:endParaRPr>
          </a:p>
        </p:txBody>
      </p:sp>
      <p:sp>
        <p:nvSpPr>
          <p:cNvPr id="10" name="오른쪽 대괄호 9"/>
          <p:cNvSpPr/>
          <p:nvPr/>
        </p:nvSpPr>
        <p:spPr bwMode="auto">
          <a:xfrm>
            <a:off x="8055428" y="2876060"/>
            <a:ext cx="145143" cy="1187940"/>
          </a:xfrm>
          <a:prstGeom prst="rightBracket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23256" y="3368149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latin typeface="Calibri" panose="020F0502020204030204" pitchFamily="34" charset="0"/>
              </a:rPr>
              <a:t>272 hour!</a:t>
            </a:r>
            <a:endParaRPr lang="ko-KR" altLang="en-US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Project management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Variance analysis on schedule and cost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736227"/>
              </p:ext>
            </p:extLst>
          </p:nvPr>
        </p:nvGraphicFramePr>
        <p:xfrm>
          <a:off x="622300" y="1952625"/>
          <a:ext cx="8013700" cy="4201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3" y="3966029"/>
            <a:ext cx="4022448" cy="1569660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latin typeface="Calibri" panose="020F0502020204030204" pitchFamily="34" charset="0"/>
              </a:rPr>
              <a:t>Typical project style of Korean</a:t>
            </a:r>
          </a:p>
          <a:p>
            <a:pPr marL="285750" indent="-285750">
              <a:buFontTx/>
              <a:buChar char="-"/>
            </a:pPr>
            <a:r>
              <a:rPr lang="en-US" altLang="ko-KR" sz="1800" b="0" dirty="0" smtClean="0">
                <a:latin typeface="Calibri" panose="020F0502020204030204" pitchFamily="34" charset="0"/>
              </a:rPr>
              <a:t>Not accurate estimation at planning</a:t>
            </a:r>
            <a:br>
              <a:rPr lang="en-US" altLang="ko-KR" sz="1800" b="0" dirty="0" smtClean="0">
                <a:latin typeface="Calibri" panose="020F0502020204030204" pitchFamily="34" charset="0"/>
              </a:rPr>
            </a:br>
            <a:r>
              <a:rPr lang="en-US" altLang="ko-KR" sz="1800" b="0" dirty="0" smtClean="0">
                <a:latin typeface="Calibri" panose="020F0502020204030204" pitchFamily="34" charset="0"/>
              </a:rPr>
              <a:t>but no changes on planning</a:t>
            </a:r>
          </a:p>
          <a:p>
            <a:pPr marL="285750" indent="-285750">
              <a:buFontTx/>
              <a:buChar char="-"/>
            </a:pPr>
            <a:r>
              <a:rPr lang="en-US" altLang="ko-KR" sz="1800" b="0" dirty="0" smtClean="0">
                <a:latin typeface="Calibri" panose="020F0502020204030204" pitchFamily="34" charset="0"/>
              </a:rPr>
              <a:t>Pouring efforts at the end of project</a:t>
            </a:r>
          </a:p>
          <a:p>
            <a:pPr marL="285750" indent="-285750">
              <a:buFontTx/>
              <a:buChar char="-"/>
            </a:pPr>
            <a:r>
              <a:rPr lang="en-US" altLang="ko-KR" sz="1800" b="0" dirty="0" smtClean="0">
                <a:latin typeface="Calibri" panose="020F0502020204030204" pitchFamily="34" charset="0"/>
              </a:rPr>
              <a:t>Finally successful</a:t>
            </a:r>
          </a:p>
        </p:txBody>
      </p:sp>
    </p:spTree>
    <p:extLst>
      <p:ext uri="{BB962C8B-B14F-4D97-AF65-F5344CB8AC3E}">
        <p14:creationId xmlns:p14="http://schemas.microsoft.com/office/powerpoint/2010/main" val="42333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Project management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Performance index analysis on schedule and cost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481095"/>
              </p:ext>
            </p:extLst>
          </p:nvPr>
        </p:nvGraphicFramePr>
        <p:xfrm>
          <a:off x="622299" y="1952625"/>
          <a:ext cx="7766957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/>
          <p:cNvSpPr/>
          <p:nvPr/>
        </p:nvSpPr>
        <p:spPr bwMode="auto">
          <a:xfrm>
            <a:off x="957943" y="2641600"/>
            <a:ext cx="7184571" cy="638629"/>
          </a:xfrm>
          <a:prstGeom prst="rect">
            <a:avLst/>
          </a:prstGeom>
          <a:solidFill>
            <a:srgbClr val="00B050">
              <a:alpha val="1098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957943" y="3296557"/>
            <a:ext cx="7184571" cy="2451100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1648" y="4328921"/>
            <a:ext cx="3109536" cy="46166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u="sng" dirty="0" smtClean="0">
                <a:latin typeface="Calibri" panose="020F0502020204030204" pitchFamily="34" charset="0"/>
              </a:rPr>
              <a:t>Cost-inefficient project</a:t>
            </a:r>
          </a:p>
        </p:txBody>
      </p:sp>
    </p:spTree>
    <p:extLst>
      <p:ext uri="{BB962C8B-B14F-4D97-AF65-F5344CB8AC3E}">
        <p14:creationId xmlns:p14="http://schemas.microsoft.com/office/powerpoint/2010/main" val="2359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Project management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Plan was wrong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6148" name="Picture 4" descr="http://www.recycle2cloud.com/images/agile_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0" y="2701696"/>
            <a:ext cx="9033380" cy="352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29640" y="2099388"/>
            <a:ext cx="1739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Calibri" panose="020F0502020204030204" pitchFamily="34" charset="0"/>
              </a:rPr>
              <a:t>What we want</a:t>
            </a:r>
            <a:endParaRPr lang="ko-KR" altLang="en-US" sz="2000" u="sng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6772" y="2099388"/>
            <a:ext cx="1477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Calibri" panose="020F0502020204030204" pitchFamily="34" charset="0"/>
              </a:rPr>
              <a:t>What we do</a:t>
            </a:r>
            <a:endParaRPr lang="ko-KR" altLang="en-US" sz="2000" u="sng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Project management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Risks are not mitigated, issues are hard to manage</a:t>
            </a:r>
          </a:p>
          <a:p>
            <a:pPr lvl="1"/>
            <a:r>
              <a:rPr lang="en-US" altLang="ko-KR" dirty="0" smtClean="0"/>
              <a:t>No experience about Arduino</a:t>
            </a:r>
          </a:p>
          <a:p>
            <a:pPr lvl="1"/>
            <a:r>
              <a:rPr lang="en-US" altLang="ko-KR" dirty="0" smtClean="0"/>
              <a:t>No experience about Client-server system</a:t>
            </a:r>
          </a:p>
          <a:p>
            <a:pPr lvl="1"/>
            <a:r>
              <a:rPr lang="en-US" altLang="ko-KR" dirty="0" smtClean="0"/>
              <a:t>Not familiar with JSON</a:t>
            </a:r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Why?</a:t>
            </a:r>
          </a:p>
          <a:p>
            <a:pPr lvl="1"/>
            <a:r>
              <a:rPr lang="en-US" altLang="ko-KR" dirty="0" smtClean="0"/>
              <a:t>Learning curve was steeper than we imagined</a:t>
            </a:r>
          </a:p>
          <a:p>
            <a:pPr lvl="1"/>
            <a:r>
              <a:rPr lang="en-US" altLang="ko-KR" dirty="0" smtClean="0"/>
              <a:t>Poor estimation made schedule delayed more</a:t>
            </a:r>
          </a:p>
          <a:p>
            <a:pPr lvl="1"/>
            <a:r>
              <a:rPr lang="en-US" altLang="ko-KR" dirty="0" smtClean="0"/>
              <a:t>Additional issues came out before we mitigated risks</a:t>
            </a:r>
          </a:p>
          <a:p>
            <a:pPr lvl="2"/>
            <a:r>
              <a:rPr lang="en-US" altLang="ko-KR" dirty="0" smtClean="0"/>
              <a:t>e.g. JSON library is not stable…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1. Overview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0243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2D7FFD-E268-4A8B-9DAF-45893FE90741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ko-KR" altLang="en-US" sz="1200"/>
          </a:p>
        </p:txBody>
      </p:sp>
      <p:sp>
        <p:nvSpPr>
          <p:cNvPr id="1024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The project sponsors is Geoff’s Transportation and Parking Services (GPTS LLC).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GPTS LLC own several parking garages and lots,</a:t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have concerns about inefficiencies in their parking garages and lots.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We have to enable drivers to easily find a parking facility with available parking slots and reserve them.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Lessons learned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Different people, different experience,</a:t>
            </a:r>
            <a:br>
              <a:rPr lang="en-US" altLang="ko-KR" dirty="0" smtClean="0"/>
            </a:br>
            <a:r>
              <a:rPr lang="en-US" altLang="ko-KR" dirty="0" smtClean="0"/>
              <a:t>and different understanding</a:t>
            </a:r>
          </a:p>
          <a:p>
            <a:r>
              <a:rPr lang="en-US" altLang="ko-KR" dirty="0" smtClean="0"/>
              <a:t>Interface, interface, and interface!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Do not believe entirely open source</a:t>
            </a:r>
          </a:p>
          <a:p>
            <a:r>
              <a:rPr lang="en-US" altLang="ko-KR" dirty="0" smtClean="0"/>
              <a:t>Used to implement, not used to design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Poor estimation</a:t>
            </a:r>
          </a:p>
          <a:p>
            <a:pPr lvl="1"/>
            <a:r>
              <a:rPr lang="en-US" altLang="ko-KR" dirty="0" smtClean="0"/>
              <a:t>project management is hard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Appendix. Performance tactics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Manage sampling rate : best sampling rate for sensors</a:t>
            </a:r>
          </a:p>
          <a:p>
            <a:pPr lvl="1"/>
            <a:r>
              <a:rPr lang="en-US" altLang="ko-KR" dirty="0" smtClean="0"/>
              <a:t>More sampling makes better accuracy</a:t>
            </a:r>
          </a:p>
          <a:p>
            <a:pPr lvl="1"/>
            <a:r>
              <a:rPr lang="en-US" altLang="ko-KR" dirty="0" smtClean="0"/>
              <a:t>Less sampling makes better performance</a:t>
            </a:r>
          </a:p>
          <a:p>
            <a:pPr lvl="1"/>
            <a:r>
              <a:rPr lang="en-US" altLang="ko-KR" dirty="0" smtClean="0"/>
              <a:t>Best answer is 5 time, between accuracy and performance</a:t>
            </a:r>
          </a:p>
          <a:p>
            <a:r>
              <a:rPr lang="en-US" altLang="ko-KR" dirty="0" smtClean="0"/>
              <a:t>Sensor control process : #2</a:t>
            </a:r>
          </a:p>
          <a:p>
            <a:pPr lvl="1"/>
            <a:endParaRPr lang="ko-KR" altLang="en-US" dirty="0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29" y="3446632"/>
            <a:ext cx="5796000" cy="1446471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229" y="5085698"/>
            <a:ext cx="5796000" cy="1453214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960310" y="4055156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Calibri" panose="020F0502020204030204" pitchFamily="34" charset="0"/>
              </a:rPr>
              <a:t>#1</a:t>
            </a:r>
            <a:endParaRPr lang="ko-KR" altLang="en-US" sz="2000" u="sng">
              <a:latin typeface="Calibri" panose="020F050202020403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60310" y="5720689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smtClean="0">
                <a:latin typeface="Calibri" panose="020F0502020204030204" pitchFamily="34" charset="0"/>
              </a:rPr>
              <a:t>#2</a:t>
            </a:r>
            <a:endParaRPr lang="ko-KR" altLang="en-US" sz="2000" u="sng">
              <a:latin typeface="Calibri" panose="020F050202020403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263229" y="3889862"/>
            <a:ext cx="1714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 smtClean="0">
                <a:latin typeface="Calibri" panose="020F0502020204030204" pitchFamily="34" charset="0"/>
              </a:rPr>
              <a:t>Sometimes sensor  goes wrong with consecutive request</a:t>
            </a:r>
            <a:endParaRPr lang="ko-KR" altLang="en-US" sz="1400" b="0">
              <a:latin typeface="Calibri" panose="020F050202020403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63229" y="5667422"/>
            <a:ext cx="171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 smtClean="0">
                <a:latin typeface="Calibri" panose="020F0502020204030204" pitchFamily="34" charset="0"/>
              </a:rPr>
              <a:t>We can get stable sensor values</a:t>
            </a:r>
            <a:endParaRPr lang="ko-KR" altLang="en-US" sz="1400" b="0">
              <a:latin typeface="Calibri" panose="020F0502020204030204" pitchFamily="34" charset="0"/>
            </a:endParaRPr>
          </a:p>
        </p:txBody>
      </p:sp>
      <p:sp>
        <p:nvSpPr>
          <p:cNvPr id="140" name="실행 단추: 홈 139">
            <a:hlinkClick r:id="rId4" action="ppaction://hlinksldjump" highlightClick="1"/>
          </p:cNvPr>
          <p:cNvSpPr/>
          <p:nvPr/>
        </p:nvSpPr>
        <p:spPr bwMode="auto">
          <a:xfrm>
            <a:off x="8598569" y="6310121"/>
            <a:ext cx="438912" cy="457581"/>
          </a:xfrm>
          <a:prstGeom prst="actionButtonHom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Appendix. Performance tactics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Schedule resource</a:t>
            </a:r>
          </a:p>
          <a:p>
            <a:pPr lvl="1"/>
            <a:r>
              <a:rPr lang="en-US" altLang="ko-KR" dirty="0"/>
              <a:t>In order to achieve low latency between </a:t>
            </a:r>
            <a:r>
              <a:rPr lang="en-US" altLang="ko-KR" dirty="0" smtClean="0"/>
              <a:t>devices, </a:t>
            </a:r>
            <a:r>
              <a:rPr lang="en-US" altLang="ko-KR" dirty="0"/>
              <a:t>Arduino controls devices when the messages are arrived, and Arduino also sends the sensor values to server right after it gets.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32788" y="3291142"/>
            <a:ext cx="2895372" cy="64617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Network (send/receive)</a:t>
            </a:r>
            <a:endParaRPr lang="ko-KR" altLang="en-US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56631" y="4242118"/>
            <a:ext cx="2895372" cy="64617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Control devices</a:t>
            </a:r>
            <a:endParaRPr lang="ko-KR" altLang="en-US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80474" y="5193094"/>
            <a:ext cx="2895372" cy="64617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Monitor sensors</a:t>
            </a:r>
            <a:endParaRPr lang="ko-KR" altLang="en-US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" name="꺾인 연결선 11"/>
          <p:cNvCxnSpPr>
            <a:stCxn id="9" idx="1"/>
            <a:endCxn id="10" idx="0"/>
          </p:cNvCxnSpPr>
          <p:nvPr/>
        </p:nvCxnSpPr>
        <p:spPr>
          <a:xfrm rot="10800000" flipH="1" flipV="1">
            <a:off x="1432787" y="3614230"/>
            <a:ext cx="2171529" cy="627888"/>
          </a:xfrm>
          <a:prstGeom prst="bentConnector4">
            <a:avLst>
              <a:gd name="adj1" fmla="val -10527"/>
              <a:gd name="adj2" fmla="val 757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0" idx="1"/>
            <a:endCxn id="11" idx="0"/>
          </p:cNvCxnSpPr>
          <p:nvPr/>
        </p:nvCxnSpPr>
        <p:spPr>
          <a:xfrm rot="10800000" flipH="1" flipV="1">
            <a:off x="2156630" y="4565206"/>
            <a:ext cx="2171529" cy="627888"/>
          </a:xfrm>
          <a:prstGeom prst="bentConnector4">
            <a:avLst>
              <a:gd name="adj1" fmla="val -10527"/>
              <a:gd name="adj2" fmla="val 757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3"/>
            <a:endCxn id="9" idx="3"/>
          </p:cNvCxnSpPr>
          <p:nvPr/>
        </p:nvCxnSpPr>
        <p:spPr>
          <a:xfrm flipH="1" flipV="1">
            <a:off x="4328160" y="3614230"/>
            <a:ext cx="1447686" cy="1901952"/>
          </a:xfrm>
          <a:prstGeom prst="bentConnector3">
            <a:avLst>
              <a:gd name="adj1" fmla="val -157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실행 단추: 홈 15">
            <a:hlinkClick r:id="rId2" action="ppaction://hlinksldjump" highlightClick="1"/>
          </p:cNvPr>
          <p:cNvSpPr/>
          <p:nvPr/>
        </p:nvSpPr>
        <p:spPr bwMode="auto">
          <a:xfrm>
            <a:off x="8598569" y="6310121"/>
            <a:ext cx="438912" cy="457581"/>
          </a:xfrm>
          <a:prstGeom prst="actionButtonHom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4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Appendix. Availability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Heartbeat every 5 seconds</a:t>
            </a:r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o inform alive, normal, safe and stable</a:t>
            </a:r>
          </a:p>
          <a:p>
            <a:pPr lvl="1"/>
            <a:r>
              <a:rPr lang="en-US" altLang="ko-KR" dirty="0" smtClean="0"/>
              <a:t>Server knows device status, and notifies to attendant if failure detected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34" y="2920953"/>
            <a:ext cx="6859905" cy="3435397"/>
          </a:xfrm>
          <a:prstGeom prst="rect">
            <a:avLst/>
          </a:prstGeom>
        </p:spPr>
      </p:pic>
      <p:sp>
        <p:nvSpPr>
          <p:cNvPr id="16" name="실행 단추: 홈 15">
            <a:hlinkClick r:id="rId3" action="ppaction://hlinksldjump" highlightClick="1"/>
          </p:cNvPr>
          <p:cNvSpPr/>
          <p:nvPr/>
        </p:nvSpPr>
        <p:spPr bwMode="auto">
          <a:xfrm>
            <a:off x="8598569" y="6310121"/>
            <a:ext cx="438912" cy="457581"/>
          </a:xfrm>
          <a:prstGeom prst="actionButtonHom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Appendix. Availability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Timestamp</a:t>
            </a:r>
          </a:p>
          <a:p>
            <a:pPr lvl="1"/>
            <a:r>
              <a:rPr lang="en-US" altLang="ko-KR" dirty="0" smtClean="0"/>
              <a:t>To ensure the message transmission and reception</a:t>
            </a:r>
          </a:p>
          <a:p>
            <a:pPr lvl="1"/>
            <a:r>
              <a:rPr lang="en-US" altLang="ko-KR" dirty="0" smtClean="0"/>
              <a:t>Applying between </a:t>
            </a:r>
            <a:r>
              <a:rPr lang="en-US" altLang="ko-KR" dirty="0" err="1" smtClean="0"/>
              <a:t>ParkServer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ParkingLot</a:t>
            </a:r>
            <a:endParaRPr lang="ko-KR" altLang="en-US" dirty="0"/>
          </a:p>
        </p:txBody>
      </p:sp>
      <p:sp>
        <p:nvSpPr>
          <p:cNvPr id="7" name="실행 단추: 홈 6">
            <a:hlinkClick r:id="rId2" action="ppaction://hlinksldjump" highlightClick="1"/>
          </p:cNvPr>
          <p:cNvSpPr/>
          <p:nvPr/>
        </p:nvSpPr>
        <p:spPr bwMode="auto">
          <a:xfrm>
            <a:off x="8598569" y="6310121"/>
            <a:ext cx="438912" cy="457581"/>
          </a:xfrm>
          <a:prstGeom prst="actionButtonHom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56" y="2773489"/>
            <a:ext cx="6629400" cy="2676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75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Appendix. Security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Authentication actors</a:t>
            </a:r>
          </a:p>
          <a:p>
            <a:pPr lvl="1"/>
            <a:r>
              <a:rPr lang="en-US" altLang="ko-KR" dirty="0"/>
              <a:t>System uses id/password to identify and authenticate actors. When any clients want to connect server, they should send message for authentication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server checks authentication information then grants connection to client</a:t>
            </a:r>
            <a:r>
              <a:rPr lang="en-US" altLang="ko-KR" dirty="0" smtClean="0"/>
              <a:t>. If it fails, server disconnect.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30" y="3637979"/>
            <a:ext cx="7042213" cy="224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실행 단추: 홈 6">
            <a:hlinkClick r:id="rId3" action="ppaction://hlinksldjump" highlightClick="1"/>
          </p:cNvPr>
          <p:cNvSpPr/>
          <p:nvPr/>
        </p:nvSpPr>
        <p:spPr bwMode="auto">
          <a:xfrm>
            <a:off x="8598569" y="6310121"/>
            <a:ext cx="438912" cy="457581"/>
          </a:xfrm>
          <a:prstGeom prst="actionButtonHom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Appendix. Security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Encrypt data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/>
              <a:t>“XXTEA” encryption </a:t>
            </a:r>
            <a:r>
              <a:rPr lang="en-US" altLang="ko-KR" dirty="0" smtClean="0"/>
              <a:t>algorithm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Arduino performance issue arise</a:t>
            </a:r>
          </a:p>
          <a:p>
            <a:pPr lvl="2"/>
            <a:r>
              <a:rPr lang="en-US" altLang="ko-KR" dirty="0" smtClean="0"/>
              <a:t>It </a:t>
            </a:r>
            <a:r>
              <a:rPr lang="en-US" altLang="ko-KR" dirty="0"/>
              <a:t>takes more than 5 seconds to encrypt ~200 bytes message.</a:t>
            </a:r>
            <a:endParaRPr lang="ko-KR" altLang="ko-KR"/>
          </a:p>
          <a:p>
            <a:pPr lvl="2"/>
            <a:r>
              <a:rPr lang="en-US" altLang="ko-KR" dirty="0" smtClean="0"/>
              <a:t>Arduino </a:t>
            </a:r>
            <a:r>
              <a:rPr lang="en-US" altLang="ko-KR" dirty="0"/>
              <a:t>also has a kind of limit to handle long message, experimentally under 200 bytes. But encryption makes message more than 1.5 times to 3 times. We already designed almost 200 bytes sized message, so it is hard to apply encryption thoroughly.</a:t>
            </a:r>
            <a:endParaRPr lang="ko-KR" altLang="ko-KR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At </a:t>
            </a:r>
            <a:r>
              <a:rPr lang="en-US" altLang="ko-KR" dirty="0"/>
              <a:t>this point, we decide to adopt encryption with small values, credit card information and password information.</a:t>
            </a:r>
            <a:endParaRPr lang="ko-KR" altLang="ko-KR"/>
          </a:p>
          <a:p>
            <a:pPr lvl="1"/>
            <a:endParaRPr lang="en-US" altLang="ko-KR" dirty="0" smtClean="0"/>
          </a:p>
        </p:txBody>
      </p:sp>
      <p:sp>
        <p:nvSpPr>
          <p:cNvPr id="7" name="실행 단추: 홈 6">
            <a:hlinkClick r:id="rId2" action="ppaction://hlinksldjump" highlightClick="1"/>
          </p:cNvPr>
          <p:cNvSpPr/>
          <p:nvPr/>
        </p:nvSpPr>
        <p:spPr bwMode="auto">
          <a:xfrm>
            <a:off x="8598569" y="6310121"/>
            <a:ext cx="438912" cy="457581"/>
          </a:xfrm>
          <a:prstGeom prst="actionButtonHom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Overview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System context diagram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993451" y="6171935"/>
            <a:ext cx="41019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Actors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pic>
        <p:nvPicPr>
          <p:cNvPr id="12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01" y="5828096"/>
            <a:ext cx="4381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7"/>
          <a:stretch/>
        </p:blipFill>
        <p:spPr>
          <a:xfrm>
            <a:off x="1269551" y="5814474"/>
            <a:ext cx="723900" cy="737522"/>
          </a:xfrm>
          <a:prstGeom prst="rect">
            <a:avLst/>
          </a:prstGeom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036477" y="6171935"/>
            <a:ext cx="19753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External System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03" y="2022453"/>
            <a:ext cx="7957068" cy="35652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7"/>
          <a:stretch/>
        </p:blipFill>
        <p:spPr>
          <a:xfrm>
            <a:off x="7802879" y="4323340"/>
            <a:ext cx="782573" cy="79729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025" y="5778422"/>
            <a:ext cx="6286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Analysis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analyzed system with</a:t>
            </a:r>
          </a:p>
          <a:p>
            <a:pPr lvl="1"/>
            <a:r>
              <a:rPr lang="en-US" altLang="ko-KR" dirty="0" smtClean="0"/>
              <a:t>18 quality attributes</a:t>
            </a:r>
          </a:p>
          <a:p>
            <a:pPr lvl="1"/>
            <a:r>
              <a:rPr lang="en-US" altLang="ko-KR" dirty="0" smtClean="0"/>
              <a:t>64 functional requirements</a:t>
            </a:r>
          </a:p>
          <a:p>
            <a:pPr lvl="1"/>
            <a:r>
              <a:rPr lang="en-US" altLang="ko-KR" dirty="0" smtClean="0"/>
              <a:t>9 business/technical constraints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We made a baseline with customer (6/14)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37" y="3848100"/>
            <a:ext cx="5497513" cy="2269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435835" y="4391733"/>
            <a:ext cx="5145383" cy="707886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Calibri" panose="020F0502020204030204" pitchFamily="34" charset="0"/>
              </a:rPr>
              <a:t>Customer said</a:t>
            </a:r>
          </a:p>
          <a:p>
            <a:r>
              <a:rPr lang="en-US" altLang="ko-KR" sz="2000" u="sng" dirty="0" smtClean="0">
                <a:latin typeface="Calibri" panose="020F0502020204030204" pitchFamily="34" charset="0"/>
              </a:rPr>
              <a:t>: “Your requirements seem reasonable to me!”</a:t>
            </a:r>
            <a:endParaRPr lang="ko-KR" altLang="en-US" sz="2000" u="sng">
              <a:latin typeface="Calibri" panose="020F0502020204030204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 flipV="1">
            <a:off x="3111500" y="5160665"/>
            <a:ext cx="228600" cy="186035"/>
          </a:xfrm>
          <a:prstGeom prst="straightConnector1">
            <a:avLst/>
          </a:prstGeom>
          <a:solidFill>
            <a:srgbClr val="DDDDDD"/>
          </a:solidFill>
          <a:ln w="508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연결선 9"/>
          <p:cNvCxnSpPr/>
          <p:nvPr/>
        </p:nvCxnSpPr>
        <p:spPr bwMode="auto">
          <a:xfrm>
            <a:off x="1181100" y="5448300"/>
            <a:ext cx="1828800" cy="0"/>
          </a:xfrm>
          <a:prstGeom prst="line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827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Analysis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Significant quality attributes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01222"/>
              </p:ext>
            </p:extLst>
          </p:nvPr>
        </p:nvGraphicFramePr>
        <p:xfrm>
          <a:off x="638175" y="1972310"/>
          <a:ext cx="7413624" cy="3120389"/>
        </p:xfrm>
        <a:graphic>
          <a:graphicData uri="http://schemas.openxmlformats.org/drawingml/2006/table">
            <a:tbl>
              <a:tblPr firstRow="1" firstCol="1" bandRow="1"/>
              <a:tblGrid>
                <a:gridCol w="731555"/>
                <a:gridCol w="4953315"/>
                <a:gridCol w="796738"/>
                <a:gridCol w="932016"/>
              </a:tblGrid>
              <a:tr h="388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QA ID</a:t>
                      </a:r>
                      <a:endParaRPr lang="ko-KR" sz="14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Quality Attributes</a:t>
                      </a:r>
                      <a:endParaRPr lang="ko-KR" sz="14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Priority</a:t>
                      </a:r>
                      <a:endParaRPr lang="ko-KR" sz="14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Difficulty</a:t>
                      </a:r>
                      <a:endParaRPr lang="ko-KR" sz="14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539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QA-18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 u="sng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Usability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 User shall be comfortable using parking lot.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H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H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QA-08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 u="sng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Extensibility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 Owner 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add a parking 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maximum 5.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H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QA-14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 u="sng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Availability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 System shall be available for 24 * 7 * 365 without stop.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H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H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QA-17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 u="sng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Performance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 System shall make a response 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in 3 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seconds.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H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H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3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QA-15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 u="sng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Security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 System shall store private data with encryption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L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오른쪽 대괄호 6"/>
          <p:cNvSpPr/>
          <p:nvPr/>
        </p:nvSpPr>
        <p:spPr bwMode="auto">
          <a:xfrm>
            <a:off x="8216900" y="2959100"/>
            <a:ext cx="190500" cy="1548000"/>
          </a:xfrm>
          <a:prstGeom prst="rightBracke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8" name="오른쪽 대괄호 7"/>
          <p:cNvSpPr/>
          <p:nvPr/>
        </p:nvSpPr>
        <p:spPr bwMode="auto">
          <a:xfrm>
            <a:off x="8216900" y="2400299"/>
            <a:ext cx="190500" cy="460375"/>
          </a:xfrm>
          <a:prstGeom prst="rightBracke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07400" y="2444158"/>
            <a:ext cx="49084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800" b="0" dirty="0" smtClean="0">
                <a:latin typeface="Calibri" panose="020F0502020204030204" pitchFamily="34" charset="0"/>
              </a:rPr>
              <a:t>①</a:t>
            </a:r>
            <a:endParaRPr lang="ko-KR" altLang="en-US" sz="1800" b="0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7400" y="3511035"/>
            <a:ext cx="49084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800" b="0" dirty="0" smtClean="0">
                <a:latin typeface="Calibri" panose="020F0502020204030204" pitchFamily="34" charset="0"/>
              </a:rPr>
              <a:t>②</a:t>
            </a:r>
            <a:endParaRPr lang="ko-KR" altLang="en-US" sz="1800" b="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175" y="5429674"/>
            <a:ext cx="274754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800" dirty="0" smtClean="0">
                <a:latin typeface="Calibri" panose="020F0502020204030204" pitchFamily="34" charset="0"/>
              </a:rPr>
              <a:t>① </a:t>
            </a:r>
            <a:r>
              <a:rPr lang="en-US" altLang="ko-KR" sz="1800" u="sng" dirty="0" smtClean="0">
                <a:latin typeface="Calibri" panose="020F0502020204030204" pitchFamily="34" charset="0"/>
              </a:rPr>
              <a:t>what we really focused</a:t>
            </a:r>
            <a:endParaRPr lang="ko-KR" altLang="en-US" sz="1800" u="sng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3284" y="5429674"/>
            <a:ext cx="25146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800" b="0" dirty="0" smtClean="0">
                <a:latin typeface="Calibri" panose="020F0502020204030204" pitchFamily="34" charset="0"/>
              </a:rPr>
              <a:t>② </a:t>
            </a:r>
            <a:r>
              <a:rPr lang="en-US" altLang="ko-KR" sz="1800" b="0" dirty="0" smtClean="0">
                <a:latin typeface="Calibri" panose="020F0502020204030204" pitchFamily="34" charset="0"/>
              </a:rPr>
              <a:t>what every team did</a:t>
            </a:r>
            <a:endParaRPr lang="ko-KR" altLang="en-US" sz="1800" b="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0092" y="5429674"/>
            <a:ext cx="23712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800" b="0" dirty="0" smtClean="0">
                <a:latin typeface="Calibri" panose="020F0502020204030204" pitchFamily="34" charset="0"/>
              </a:rPr>
              <a:t>③ </a:t>
            </a:r>
            <a:r>
              <a:rPr lang="en-US" altLang="ko-KR" sz="1800" b="0" dirty="0" smtClean="0">
                <a:latin typeface="Calibri" panose="020F0502020204030204" pitchFamily="34" charset="0"/>
              </a:rPr>
              <a:t>Relatively easy one</a:t>
            </a:r>
            <a:endParaRPr lang="ko-KR" altLang="en-US" sz="1800" b="0" dirty="0">
              <a:latin typeface="Calibri" panose="020F0502020204030204" pitchFamily="34" charset="0"/>
            </a:endParaRPr>
          </a:p>
        </p:txBody>
      </p:sp>
      <p:sp>
        <p:nvSpPr>
          <p:cNvPr id="14" name="오른쪽 대괄호 13"/>
          <p:cNvSpPr/>
          <p:nvPr/>
        </p:nvSpPr>
        <p:spPr bwMode="auto">
          <a:xfrm>
            <a:off x="8216900" y="4568710"/>
            <a:ext cx="190500" cy="460375"/>
          </a:xfrm>
          <a:prstGeom prst="rightBracke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07400" y="4626285"/>
            <a:ext cx="49084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800" b="0" dirty="0" smtClean="0">
                <a:latin typeface="Calibri" panose="020F0502020204030204" pitchFamily="34" charset="0"/>
              </a:rPr>
              <a:t>③</a:t>
            </a:r>
            <a:endParaRPr lang="ko-KR" altLang="en-US" sz="18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altLang="ko-KR" dirty="0" smtClean="0"/>
              <a:t>2. Analysis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functional requirements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641194"/>
            <a:ext cx="5078387" cy="276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70" y="4326149"/>
            <a:ext cx="33147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2" y="1691102"/>
            <a:ext cx="51720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72267" y="5487786"/>
            <a:ext cx="12638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u="sng" dirty="0" smtClean="0">
                <a:ea typeface="굴림" panose="020B0600000101010101" pitchFamily="50" charset="-127"/>
              </a:rPr>
              <a:t>1. Manage</a:t>
            </a:r>
            <a:endParaRPr lang="ko-KR" altLang="en-US" sz="1800" u="sng" dirty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48641" y="6005242"/>
            <a:ext cx="1780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u="sng" dirty="0" smtClean="0">
                <a:ea typeface="굴림" panose="020B0600000101010101" pitchFamily="50" charset="-127"/>
              </a:rPr>
              <a:t>2. Reserve a slot</a:t>
            </a:r>
            <a:endParaRPr lang="ko-KR" altLang="en-US" sz="1800" u="sng" dirty="0"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29928" y="3211242"/>
            <a:ext cx="144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u="sng" dirty="0" smtClean="0">
                <a:ea typeface="굴림" panose="020B0600000101010101" pitchFamily="50" charset="-127"/>
              </a:rPr>
              <a:t>3. Park a car</a:t>
            </a:r>
            <a:endParaRPr lang="ko-KR" altLang="en-US" sz="1800" u="sng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7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Early design decisions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24236"/>
              </p:ext>
            </p:extLst>
          </p:nvPr>
        </p:nvGraphicFramePr>
        <p:xfrm>
          <a:off x="635000" y="1965325"/>
          <a:ext cx="8128000" cy="2466976"/>
        </p:xfrm>
        <a:graphic>
          <a:graphicData uri="http://schemas.openxmlformats.org/drawingml/2006/table">
            <a:tbl>
              <a:tblPr firstRow="1" firstCol="1" bandRow="1"/>
              <a:tblGrid>
                <a:gridCol w="850900"/>
                <a:gridCol w="5969000"/>
                <a:gridCol w="1308100"/>
              </a:tblGrid>
              <a:tr h="397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ID</a:t>
                      </a:r>
                      <a:endParaRPr lang="ko-KR" sz="16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Details</a:t>
                      </a:r>
                      <a:endParaRPr lang="ko-KR" sz="16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Design</a:t>
                      </a:r>
                      <a:endParaRPr lang="ko-KR" sz="16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899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CST-13</a:t>
                      </a:r>
                      <a:endParaRPr lang="ko-KR" sz="14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The system should use Arduino MEGA 2560 (Wi-Fi enabled).</a:t>
                      </a:r>
                      <a:endParaRPr lang="ko-KR" sz="14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Independent parking lot</a:t>
                      </a:r>
                      <a:endParaRPr lang="ko-KR" sz="14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9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FR-201</a:t>
                      </a:r>
                      <a:endParaRPr lang="ko-KR" sz="14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System shall provide at least one 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method for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parking lot reservation.</a:t>
                      </a:r>
                      <a:endParaRPr lang="ko-KR" sz="14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Independent reservation device</a:t>
                      </a:r>
                      <a:endParaRPr lang="ko-KR" sz="14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9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FR-304</a:t>
                      </a:r>
                      <a:endParaRPr lang="ko-KR" sz="14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System should be able to receive the confirmation information from driver.</a:t>
                      </a:r>
                      <a:endParaRPr lang="ko-KR" sz="14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Independent interaction</a:t>
                      </a:r>
                      <a:r>
                        <a:rPr lang="en-US" altLang="ko-KR" sz="1400" baseline="0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device</a:t>
                      </a:r>
                      <a:endParaRPr lang="ko-KR" sz="14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638175" y="4878388"/>
            <a:ext cx="1460501" cy="709612"/>
          </a:xfrm>
          <a:prstGeom prst="rect">
            <a:avLst/>
          </a:prstGeom>
          <a:solidFill>
            <a:srgbClr val="DDDDDD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Parking lot</a:t>
            </a: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08225" y="4878388"/>
            <a:ext cx="1460501" cy="709612"/>
          </a:xfrm>
          <a:prstGeom prst="rect">
            <a:avLst/>
          </a:prstGeom>
          <a:solidFill>
            <a:srgbClr val="DDDDDD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Reservation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Calibri" panose="020F0502020204030204" pitchFamily="34" charset="0"/>
              </a:rPr>
              <a:t>Device(s)</a:t>
            </a: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78275" y="4878388"/>
            <a:ext cx="1460501" cy="709612"/>
          </a:xfrm>
          <a:prstGeom prst="rect">
            <a:avLst/>
          </a:prstGeom>
          <a:solidFill>
            <a:srgbClr val="DDDDDD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Interaction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Calibri" panose="020F0502020204030204" pitchFamily="34" charset="0"/>
              </a:rPr>
              <a:t>Device(s)</a:t>
            </a: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6798" y="5126335"/>
            <a:ext cx="2833468" cy="46166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latin typeface="Calibri" panose="020F0502020204030204" pitchFamily="34" charset="0"/>
              </a:rPr>
              <a:t>: Identified elements</a:t>
            </a:r>
            <a:endParaRPr lang="ko-KR" altLang="en-US" u="sng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Identified roles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3153"/>
              </p:ext>
            </p:extLst>
          </p:nvPr>
        </p:nvGraphicFramePr>
        <p:xfrm>
          <a:off x="638175" y="1952625"/>
          <a:ext cx="8229839" cy="4471295"/>
        </p:xfrm>
        <a:graphic>
          <a:graphicData uri="http://schemas.openxmlformats.org/drawingml/2006/table">
            <a:tbl>
              <a:tblPr firstRow="1" firstCol="1" bandRow="1"/>
              <a:tblGrid>
                <a:gridCol w="1005272"/>
                <a:gridCol w="4761103"/>
                <a:gridCol w="1195497"/>
                <a:gridCol w="1267967"/>
              </a:tblGrid>
              <a:tr h="35572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Roles</a:t>
                      </a:r>
                      <a:endParaRPr lang="ko-KR" sz="14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Responsibility</a:t>
                      </a:r>
                      <a:endParaRPr lang="ko-KR" sz="14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# of </a:t>
                      </a:r>
                      <a:r>
                        <a:rPr lang="en-US" sz="14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reqs</a:t>
                      </a:r>
                      <a:r>
                        <a:rPr lang="en-US" sz="14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ko-KR" sz="14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Assignee</a:t>
                      </a:r>
                      <a:endParaRPr lang="ko-KR" sz="14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632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ParkServer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 manage reservation, parking, statistic data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 manage authority : owner, driver, attendant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36043" marB="360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62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(97%)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Yongchul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Park,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Jaedo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Jin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ParkingLot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 control devices in parking lot by management system's request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 monitor sensors in parking lot and send to management system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36043" marB="360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(25%)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Daedon Jeon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75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ParkHere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 u="sng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Owner)</a:t>
                      </a:r>
                      <a:endParaRPr lang="ko-KR" sz="1200" b="1" u="sng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 display statistics for parking lot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 manage authorities for registered attendants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 manage parking lot price, grace period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 add/remove parking lots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36043" marB="360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17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(27%)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Kimoon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8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 u="sng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Attendant)</a:t>
                      </a:r>
                      <a:endParaRPr lang="ko-KR" sz="1200" b="1" u="sng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 display current status of parking lot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 receive notification for emergency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36043" marB="360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(5%)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3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 u="sng" dirty="0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Driver)</a:t>
                      </a:r>
                      <a:endParaRPr lang="ko-KR" sz="1200" b="1" u="sng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 reserve a parking slot with reservation information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 display reservation information with confirmation information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 can cancel the reservation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36043" marB="360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(19%)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2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ParkView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 interact with driver at entry gate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 display/speak welcome message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 receive confirmation information from driver via QR code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* display/speak assigned parking slot information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36043" marB="360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(5%)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Yongchul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Park</a:t>
                      </a:r>
                      <a:endParaRPr lang="ko-KR" sz="12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8292" marR="682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3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lass1">
  <a:themeElements>
    <a:clrScheme name="class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508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508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class1</Template>
  <TotalTime>7193</TotalTime>
  <Words>1543</Words>
  <Application>Microsoft Office PowerPoint</Application>
  <PresentationFormat>화면 슬라이드 쇼(4:3)</PresentationFormat>
  <Paragraphs>438</Paragraphs>
  <Slides>36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굴림</vt:lpstr>
      <vt:lpstr>맑은 고딕</vt:lpstr>
      <vt:lpstr>Arial</vt:lpstr>
      <vt:lpstr>Arial Narrow</vt:lpstr>
      <vt:lpstr>Calibri</vt:lpstr>
      <vt:lpstr>Times New Roman</vt:lpstr>
      <vt:lpstr>Wingdings</vt:lpstr>
      <vt:lpstr>Wingdings 2</vt:lpstr>
      <vt:lpstr>class1</vt:lpstr>
      <vt:lpstr>Sure-Park: Parking lot management system</vt:lpstr>
      <vt:lpstr>Contents</vt:lpstr>
      <vt:lpstr>1. Overview</vt:lpstr>
      <vt:lpstr>1. Overview</vt:lpstr>
      <vt:lpstr>2. Analysis</vt:lpstr>
      <vt:lpstr>2. Analysis</vt:lpstr>
      <vt:lpstr>2. Analysis</vt:lpstr>
      <vt:lpstr>3. Design</vt:lpstr>
      <vt:lpstr>3. Design</vt:lpstr>
      <vt:lpstr>3. Design</vt:lpstr>
      <vt:lpstr>3. Design</vt:lpstr>
      <vt:lpstr>3. Design</vt:lpstr>
      <vt:lpstr>3. Design</vt:lpstr>
      <vt:lpstr>3. Design</vt:lpstr>
      <vt:lpstr>3. Design</vt:lpstr>
      <vt:lpstr>3. Design</vt:lpstr>
      <vt:lpstr>3. Design</vt:lpstr>
      <vt:lpstr>3. Design</vt:lpstr>
      <vt:lpstr>3. Design</vt:lpstr>
      <vt:lpstr>3. Design</vt:lpstr>
      <vt:lpstr>3. Design</vt:lpstr>
      <vt:lpstr>3. Design</vt:lpstr>
      <vt:lpstr>4. Test</vt:lpstr>
      <vt:lpstr>4. Test</vt:lpstr>
      <vt:lpstr>5. Project management</vt:lpstr>
      <vt:lpstr>5. Project management</vt:lpstr>
      <vt:lpstr>5. Project management</vt:lpstr>
      <vt:lpstr>5. Project management </vt:lpstr>
      <vt:lpstr>5. Project management </vt:lpstr>
      <vt:lpstr>6. Lessons learned</vt:lpstr>
      <vt:lpstr>Appendix. Performance tactics</vt:lpstr>
      <vt:lpstr>Appendix. Performance tactics</vt:lpstr>
      <vt:lpstr>Appendix. Availability</vt:lpstr>
      <vt:lpstr>Appendix. Availability</vt:lpstr>
      <vt:lpstr>Appendix. Security</vt:lpstr>
      <vt:lpstr>Appendix. Security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Presentation</dc:title>
  <dc:creator>5 Team</dc:creator>
  <cp:lastModifiedBy>이상희/선임연구원/SW아키텍처팀(sanghee3.lee@lge.com)</cp:lastModifiedBy>
  <cp:revision>752</cp:revision>
  <cp:lastPrinted>2016-06-24T01:24:41Z</cp:lastPrinted>
  <dcterms:created xsi:type="dcterms:W3CDTF">2005-01-09T16:09:43Z</dcterms:created>
  <dcterms:modified xsi:type="dcterms:W3CDTF">2016-06-24T04:05:52Z</dcterms:modified>
</cp:coreProperties>
</file>