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9532-77D0-4619-85C1-16215F51FB6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113C-DB7C-42D8-AD86-8F60F0F37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7C09-E9B9-466F-8C55-3829234D8B09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B0E-70D5-41E2-AE21-73B2FCAC27DD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1AAC-74CB-4930-8E86-50F18500CD8F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4E09-BEBA-4C74-8525-73B3FF7C8638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86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AF47-C2E6-41B2-BB30-49B2C41D52E8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8D-6322-4312-8957-29914F562E0D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5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E20-B7C8-4EFE-B27A-E981CBAD5067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08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00BA-4D23-43D6-8C26-FD3FF426C839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4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5A-7713-4C58-ADCC-9759F431D2F5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4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686-CF3B-4D4E-A3D2-AA2862FF9F02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D285-511D-4B04-9D13-176E942AB45B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4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2C34-E13D-4300-B4C2-F13E5DB66C16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E10-C596-44B9-A3DC-7EC32893BD49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4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A17-1EF9-4888-8CCA-83AFCCEA2280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F8-581F-4B58-A012-98B7F2F13AF6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636E-78C2-4331-BEEE-9247E6F2BE6A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2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B7A6-4E7A-4CA0-85A2-2B788B4EFA80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BF48E5-E451-41DC-8D7D-303BFE70AD9B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1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01637-AB7B-49F6-AC0E-533A2E54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209794"/>
            <a:ext cx="9440034" cy="104986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Progress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3E4EE1-752E-43BC-859D-3E0B9DFF2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TPR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김광용</a:t>
            </a:r>
            <a:r>
              <a:rPr lang="en-US" altLang="ko-KR" dirty="0"/>
              <a:t>, </a:t>
            </a:r>
            <a:r>
              <a:rPr lang="ko-KR" altLang="en-US" u="sng" dirty="0"/>
              <a:t>백승환</a:t>
            </a:r>
            <a:r>
              <a:rPr lang="en-US" altLang="ko-KR" dirty="0"/>
              <a:t>, </a:t>
            </a:r>
            <a:r>
              <a:rPr lang="ko-KR" altLang="en-US" dirty="0" err="1"/>
              <a:t>조소민</a:t>
            </a:r>
            <a:r>
              <a:rPr lang="en-US" altLang="ko-KR" dirty="0"/>
              <a:t>,</a:t>
            </a:r>
            <a:r>
              <a:rPr lang="ko-KR" altLang="en-US" dirty="0"/>
              <a:t> 주민규</a:t>
            </a:r>
          </a:p>
        </p:txBody>
      </p:sp>
    </p:spTree>
    <p:extLst>
      <p:ext uri="{BB962C8B-B14F-4D97-AF65-F5344CB8AC3E}">
        <p14:creationId xmlns:p14="http://schemas.microsoft.com/office/powerpoint/2010/main" val="426055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B25E54-541B-4516-9618-9F5689F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/>
              <a:t>목차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6A3EE2-75AD-4CC1-992D-CEA6A703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altLang="ko-KR" sz="4000" dirty="0"/>
              <a:t>Model </a:t>
            </a:r>
            <a:r>
              <a:rPr lang="ko-KR" altLang="en-US" sz="4000" dirty="0"/>
              <a:t>학습 그래프</a:t>
            </a:r>
            <a:endParaRPr lang="en-US" altLang="ko-KR" sz="4000" dirty="0"/>
          </a:p>
          <a:p>
            <a:pPr marL="494100" indent="-457200">
              <a:buFont typeface="+mj-lt"/>
              <a:buAutoNum type="arabicPeriod"/>
            </a:pPr>
            <a:r>
              <a:rPr lang="en-US" altLang="ko-KR" sz="4000" dirty="0"/>
              <a:t>Model </a:t>
            </a:r>
            <a:r>
              <a:rPr lang="ko-KR" altLang="en-US" sz="4000" dirty="0"/>
              <a:t>성능</a:t>
            </a:r>
            <a:endParaRPr lang="en-US" altLang="ko-KR" sz="4000" dirty="0"/>
          </a:p>
          <a:p>
            <a:pPr marL="494100" indent="-457200">
              <a:buFont typeface="+mj-lt"/>
              <a:buAutoNum type="arabicPeriod"/>
            </a:pPr>
            <a:r>
              <a:rPr lang="en-US" altLang="ko-KR" sz="4000" dirty="0"/>
              <a:t>ResNet50 </a:t>
            </a:r>
            <a:r>
              <a:rPr lang="ko-KR" altLang="en-US" sz="4000" dirty="0"/>
              <a:t>성능</a:t>
            </a:r>
            <a:endParaRPr lang="en-US" altLang="ko-KR" sz="40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BC6F47B-3C62-4CD2-8DB8-DC9594EA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8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38F8C9-BD85-442E-884E-F38B2247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 </a:t>
            </a:r>
            <a:r>
              <a:rPr lang="ko-KR" alt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학습 그래프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CE5EE928-A557-4235-96B8-4441600C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Epoch</a:t>
            </a:r>
            <a:r>
              <a:rPr lang="ko-KR" alt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별 </a:t>
            </a:r>
            <a:r>
              <a:rPr lang="en-US" altLang="ko-KR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Loss, AUC, Precision, Recall </a:t>
            </a:r>
            <a:r>
              <a:rPr lang="ko-KR" alt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그래프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F8C8D40-C371-45F9-9941-95171C02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27" y="1511343"/>
            <a:ext cx="5592725" cy="38353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904903-C2D4-4A76-AB47-93B8F0D2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EB69B1-A35C-4E8D-84FF-CE80418FDDA6}" type="slidenum">
              <a:rPr lang="ko-KR" altLang="en-US">
                <a:solidFill>
                  <a:srgbClr val="F2F2F2"/>
                </a:solidFill>
              </a:rPr>
              <a:pPr>
                <a:spcAft>
                  <a:spcPts val="600"/>
                </a:spcAft>
              </a:pPr>
              <a:t>3</a:t>
            </a:fld>
            <a:endParaRPr lang="ko-KR" altLang="en-US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3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D95DA-37DB-4542-8F8A-C89E9324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3600"/>
              <a:t>Model </a:t>
            </a:r>
            <a:r>
              <a:rPr lang="ko-KR" altLang="en-US" sz="3600"/>
              <a:t>성능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8EEB04-AB73-4A70-8D7E-28459CC92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17496"/>
              </p:ext>
            </p:extLst>
          </p:nvPr>
        </p:nvGraphicFramePr>
        <p:xfrm>
          <a:off x="632568" y="2770095"/>
          <a:ext cx="10926864" cy="23813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48756">
                  <a:extLst>
                    <a:ext uri="{9D8B030D-6E8A-4147-A177-3AD203B41FA5}">
                      <a16:colId xmlns:a16="http://schemas.microsoft.com/office/drawing/2014/main" val="2610276936"/>
                    </a:ext>
                  </a:extLst>
                </a:gridCol>
                <a:gridCol w="2081711">
                  <a:extLst>
                    <a:ext uri="{9D8B030D-6E8A-4147-A177-3AD203B41FA5}">
                      <a16:colId xmlns:a16="http://schemas.microsoft.com/office/drawing/2014/main" val="1248878784"/>
                    </a:ext>
                  </a:extLst>
                </a:gridCol>
                <a:gridCol w="1561790">
                  <a:extLst>
                    <a:ext uri="{9D8B030D-6E8A-4147-A177-3AD203B41FA5}">
                      <a16:colId xmlns:a16="http://schemas.microsoft.com/office/drawing/2014/main" val="4066938908"/>
                    </a:ext>
                  </a:extLst>
                </a:gridCol>
                <a:gridCol w="2355826">
                  <a:extLst>
                    <a:ext uri="{9D8B030D-6E8A-4147-A177-3AD203B41FA5}">
                      <a16:colId xmlns:a16="http://schemas.microsoft.com/office/drawing/2014/main" val="823454046"/>
                    </a:ext>
                  </a:extLst>
                </a:gridCol>
                <a:gridCol w="1659417">
                  <a:extLst>
                    <a:ext uri="{9D8B030D-6E8A-4147-A177-3AD203B41FA5}">
                      <a16:colId xmlns:a16="http://schemas.microsoft.com/office/drawing/2014/main" val="23016801"/>
                    </a:ext>
                  </a:extLst>
                </a:gridCol>
                <a:gridCol w="1419364">
                  <a:extLst>
                    <a:ext uri="{9D8B030D-6E8A-4147-A177-3AD203B41FA5}">
                      <a16:colId xmlns:a16="http://schemas.microsoft.com/office/drawing/2014/main" val="1971856870"/>
                    </a:ext>
                  </a:extLst>
                </a:gridCol>
              </a:tblGrid>
              <a:tr h="1082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cap="none" spc="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28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cap="none" spc="0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ko-KR" altLang="en-US" sz="28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65467"/>
                  </a:ext>
                </a:extLst>
              </a:tr>
              <a:tr h="60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>
                          <a:solidFill>
                            <a:schemeClr val="tx1"/>
                          </a:solidFill>
                        </a:rPr>
                        <a:t>0.9897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>
                          <a:solidFill>
                            <a:schemeClr val="tx1"/>
                          </a:solidFill>
                        </a:rPr>
                        <a:t>0.9845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>
                          <a:solidFill>
                            <a:schemeClr val="tx1"/>
                          </a:solidFill>
                        </a:rPr>
                        <a:t>0.9845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>
                          <a:solidFill>
                            <a:schemeClr val="tx1"/>
                          </a:solidFill>
                        </a:rPr>
                        <a:t>0.9845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>
                          <a:solidFill>
                            <a:schemeClr val="tx1"/>
                          </a:solidFill>
                        </a:rPr>
                        <a:t>0.9969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37136"/>
                  </a:ext>
                </a:extLst>
              </a:tr>
              <a:tr h="60724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cap="none" spc="0">
                          <a:solidFill>
                            <a:schemeClr val="tx1"/>
                          </a:solidFill>
                        </a:rPr>
                        <a:t>Validation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>
                          <a:solidFill>
                            <a:schemeClr val="tx1"/>
                          </a:solidFill>
                        </a:rPr>
                        <a:t>0.9908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0.9862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0.9862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>
                          <a:solidFill>
                            <a:schemeClr val="tx1"/>
                          </a:solidFill>
                        </a:rPr>
                        <a:t>0.9862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0.9966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27925"/>
                  </a:ext>
                </a:extLst>
              </a:tr>
            </a:tbl>
          </a:graphicData>
        </a:graphic>
      </p:graphicFrame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E0263025-4AFF-448B-8393-F2266917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F2EB69B1-A35C-4E8D-84FF-CE80418FDD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1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0F7D1-2125-4AC6-9DC9-94BCC669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28545-1EF0-4C6D-971C-C01033E1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41E84-2929-470D-A607-766A3C87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63" y="1971675"/>
            <a:ext cx="66008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D95DA-37DB-4542-8F8A-C89E9324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3600" dirty="0"/>
              <a:t>ResNet50 </a:t>
            </a:r>
            <a:r>
              <a:rPr lang="ko-KR" altLang="en-US" sz="3600" dirty="0"/>
              <a:t>성능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8EEB04-AB73-4A70-8D7E-28459CC92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33239"/>
              </p:ext>
            </p:extLst>
          </p:nvPr>
        </p:nvGraphicFramePr>
        <p:xfrm>
          <a:off x="632568" y="2770095"/>
          <a:ext cx="10926864" cy="23813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48756">
                  <a:extLst>
                    <a:ext uri="{9D8B030D-6E8A-4147-A177-3AD203B41FA5}">
                      <a16:colId xmlns:a16="http://schemas.microsoft.com/office/drawing/2014/main" val="2610276936"/>
                    </a:ext>
                  </a:extLst>
                </a:gridCol>
                <a:gridCol w="2081711">
                  <a:extLst>
                    <a:ext uri="{9D8B030D-6E8A-4147-A177-3AD203B41FA5}">
                      <a16:colId xmlns:a16="http://schemas.microsoft.com/office/drawing/2014/main" val="1248878784"/>
                    </a:ext>
                  </a:extLst>
                </a:gridCol>
                <a:gridCol w="1561790">
                  <a:extLst>
                    <a:ext uri="{9D8B030D-6E8A-4147-A177-3AD203B41FA5}">
                      <a16:colId xmlns:a16="http://schemas.microsoft.com/office/drawing/2014/main" val="4066938908"/>
                    </a:ext>
                  </a:extLst>
                </a:gridCol>
                <a:gridCol w="2355826">
                  <a:extLst>
                    <a:ext uri="{9D8B030D-6E8A-4147-A177-3AD203B41FA5}">
                      <a16:colId xmlns:a16="http://schemas.microsoft.com/office/drawing/2014/main" val="823454046"/>
                    </a:ext>
                  </a:extLst>
                </a:gridCol>
                <a:gridCol w="1659417">
                  <a:extLst>
                    <a:ext uri="{9D8B030D-6E8A-4147-A177-3AD203B41FA5}">
                      <a16:colId xmlns:a16="http://schemas.microsoft.com/office/drawing/2014/main" val="23016801"/>
                    </a:ext>
                  </a:extLst>
                </a:gridCol>
                <a:gridCol w="1419364">
                  <a:extLst>
                    <a:ext uri="{9D8B030D-6E8A-4147-A177-3AD203B41FA5}">
                      <a16:colId xmlns:a16="http://schemas.microsoft.com/office/drawing/2014/main" val="1971856870"/>
                    </a:ext>
                  </a:extLst>
                </a:gridCol>
              </a:tblGrid>
              <a:tr h="1082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cap="none" spc="0" dirty="0">
                          <a:solidFill>
                            <a:schemeClr val="tx1"/>
                          </a:solidFill>
                        </a:rPr>
                        <a:t>ResNet50</a:t>
                      </a:r>
                      <a:endParaRPr lang="ko-KR" altLang="en-US" sz="28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cap="none" spc="0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ko-KR" altLang="en-US" sz="28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0" marR="194748" marT="38950" marB="1947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65467"/>
                  </a:ext>
                </a:extLst>
              </a:tr>
              <a:tr h="60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0.9856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0.9783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0.9783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0.9783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0.9946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37136"/>
                  </a:ext>
                </a:extLst>
              </a:tr>
              <a:tr h="60724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Validation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0.9839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0.9759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0.9759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0.9759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cap="none" spc="0" dirty="0">
                          <a:solidFill>
                            <a:schemeClr val="tx1"/>
                          </a:solidFill>
                        </a:rPr>
                        <a:t>0.9966</a:t>
                      </a:r>
                      <a:endParaRPr lang="ko-KR" alt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4748" marT="58424" marB="1947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27925"/>
                  </a:ext>
                </a:extLst>
              </a:tr>
            </a:tbl>
          </a:graphicData>
        </a:graphic>
      </p:graphicFrame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E0263025-4AFF-448B-8393-F2266917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F2EB69B1-A35C-4E8D-84FF-CE80418FDD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6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1326</TotalTime>
  <Words>77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Calisto MT</vt:lpstr>
      <vt:lpstr>Wingdings 2</vt:lpstr>
      <vt:lpstr>슬레이트</vt:lpstr>
      <vt:lpstr>Progress</vt:lpstr>
      <vt:lpstr>목차</vt:lpstr>
      <vt:lpstr>Model 학습 그래프</vt:lpstr>
      <vt:lpstr>Model 성능</vt:lpstr>
      <vt:lpstr>ResNet</vt:lpstr>
      <vt:lpstr>ResNet50 성능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Plastic Classification</dc:title>
  <dc:creator>백승환</dc:creator>
  <cp:lastModifiedBy>승환</cp:lastModifiedBy>
  <cp:revision>53</cp:revision>
  <dcterms:created xsi:type="dcterms:W3CDTF">2021-03-07T12:54:40Z</dcterms:created>
  <dcterms:modified xsi:type="dcterms:W3CDTF">2021-05-10T21:02:18Z</dcterms:modified>
</cp:coreProperties>
</file>