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96" r:id="rId6"/>
    <p:sldId id="261" r:id="rId7"/>
    <p:sldId id="262" r:id="rId8"/>
    <p:sldId id="297" r:id="rId9"/>
    <p:sldId id="298" r:id="rId10"/>
    <p:sldId id="299" r:id="rId11"/>
    <p:sldId id="303" r:id="rId12"/>
    <p:sldId id="304" r:id="rId13"/>
    <p:sldId id="305" r:id="rId14"/>
    <p:sldId id="301" r:id="rId15"/>
    <p:sldId id="270" r:id="rId16"/>
  </p:sldIdLst>
  <p:sldSz cx="9144000" cy="5143500" type="screen16x9"/>
  <p:notesSz cx="6858000" cy="9144000"/>
  <p:embeddedFontLst>
    <p:embeddedFont>
      <p:font typeface="Kanit" pitchFamily="2" charset="-34"/>
      <p:regular r:id="rId18"/>
      <p:bold r:id="rId19"/>
      <p:italic r:id="rId20"/>
      <p:boldItalic r:id="rId21"/>
    </p:embeddedFont>
    <p:embeddedFont>
      <p:font typeface="Kanit Light" pitchFamily="2" charset="-34"/>
      <p:regular r:id="rId22"/>
      <p:bold r:id="rId23"/>
      <p:italic r:id="rId24"/>
      <p:boldItalic r:id="rId25"/>
    </p:embeddedFont>
    <p:embeddedFont>
      <p:font typeface="Open Sans Light" panose="020F0302020204030204" pitchFamily="34" charset="0"/>
      <p:regular r:id="rId26"/>
      <p:italic r:id="rId27"/>
    </p:embeddedFont>
    <p:embeddedFont>
      <p:font typeface="Orbitron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FBEE1-B8CF-4226-AD31-C95E022CF13E}">
  <a:tblStyle styleId="{98FFBEE1-B8CF-4226-AD31-C95E022CF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E55911-1819-4E1D-B321-C374C590B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24"/>
  </p:normalViewPr>
  <p:slideViewPr>
    <p:cSldViewPr snapToGrid="0">
      <p:cViewPr varScale="1">
        <p:scale>
          <a:sx n="121" d="100"/>
          <a:sy n="121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0EEEE3F-064D-68E9-E858-FDE56A533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67A73AEF-B991-D7BD-5832-8C07DB25B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5EFF17C6-BF53-27A4-4180-9DDEEB286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266B6D98-701B-AE6F-C58C-B9FC0515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B2160816-625F-53F5-A12E-DA3EA1A58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5D756FF-147B-6435-BAC8-457858396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5856042-1D4D-999D-B7A1-527B9975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3987143A-8589-2B86-A1D6-BEB0585E9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384F806-D4D3-8297-82A5-D32258188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7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2E683F2-C6AC-9688-D266-458E542E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4D9A7C9-22AF-3B31-228A-B137A2B6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8F8023EA-927B-BF33-D30F-37CEBEAF7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83E542A-7398-0539-78C0-14FAB1C9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D6DE9633-6673-51F8-AF2C-155A556A6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8E344BE-E49A-5339-3BBA-8668A9476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0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D762322-8DFB-AB91-08D2-6C99A14A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933AC3D6-9FE4-03BE-0BB9-4847F3BE0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BCE41756-B25E-1C50-6134-A6427A23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D4DDD27-5A45-A702-1430-312FB834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0E2E302B-FE76-FC78-9EB0-6F4C722B5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78F3D9CE-F94C-FB41-15E6-D0E8051E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5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ED5C3BB-0548-00A5-AC91-887A2D29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ABA7736-BFC5-A284-B68D-A5ED57820C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C2FAE350-5F6D-43DE-BE50-67BB1A7F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Video Game Market Analysis (1996–2020)</a:t>
            </a:r>
            <a:br>
              <a:rPr lang="en" sz="3200" dirty="0"/>
            </a:br>
            <a:br>
              <a:rPr lang="en" sz="3200" dirty="0"/>
            </a:br>
            <a:r>
              <a:rPr lang="en" sz="1050" dirty="0"/>
              <a:t>Using Power BI to uncover sales and rating trends in the gaming industry</a:t>
            </a:r>
            <a:endParaRPr sz="28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015431" y="3702971"/>
            <a:ext cx="2841150" cy="58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 dirty="0"/>
              <a:t>Final Project for the Data Analytics</a:t>
            </a:r>
          </a:p>
          <a:p>
            <a:r>
              <a:rPr lang="en" sz="1100" dirty="0"/>
              <a:t>Course at CyberPro Israel</a:t>
            </a:r>
            <a:endParaRPr lang="ru-RU" sz="11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" name="Google Shape;200;p26">
            <a:extLst>
              <a:ext uri="{FF2B5EF4-FFF2-40B4-BE49-F238E27FC236}">
                <a16:creationId xmlns:a16="http://schemas.microsoft.com/office/drawing/2014/main" id="{F39C0A91-616F-A7C3-8354-03E1674E15A7}"/>
              </a:ext>
            </a:extLst>
          </p:cNvPr>
          <p:cNvSpPr txBox="1">
            <a:spLocks/>
          </p:cNvSpPr>
          <p:nvPr/>
        </p:nvSpPr>
        <p:spPr>
          <a:xfrm>
            <a:off x="5287417" y="3702972"/>
            <a:ext cx="2841151" cy="5816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6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r>
              <a:rPr lang="en" sz="1100" dirty="0"/>
              <a:t>Authors:</a:t>
            </a:r>
          </a:p>
          <a:p>
            <a:r>
              <a:rPr lang="en-US" sz="1100" dirty="0"/>
              <a:t>Ilia </a:t>
            </a:r>
            <a:r>
              <a:rPr lang="en-US" sz="1100" dirty="0" err="1"/>
              <a:t>Oleinikov</a:t>
            </a:r>
            <a:endParaRPr lang="en-US" sz="1100" dirty="0"/>
          </a:p>
          <a:p>
            <a:r>
              <a:rPr lang="en-US" sz="1100" dirty="0"/>
              <a:t>Svetlana Saveleva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C26B0A0-6E1D-E4FC-79BF-B745697B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F6AD91AA-288D-965A-7FB3-643473E98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Visualization &amp; Insights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ED5FD74-E750-221D-3062-75445F147C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F76CF1E5-DC24-1117-C6C7-5C9C0260574B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6536EFE9-3C53-F725-F079-FD51434CC047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0D617C8-0EE1-8F10-BB9D-D16D8342D57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4074FC8-7691-5622-D4AE-F7B1F857DC6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C041F111-4AE0-48EC-E138-2FF57B199DC8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13A160F-1563-EB03-45BC-0CBCB71DA8A8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29A87CB3-5CA9-6DD0-33A7-770C7540177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E8D06FD7-B6C5-7B1D-AC35-19FCCA078093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1A812455-3D69-AB8F-FF34-6CC8E5F6453B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1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6917F235-1267-38F3-4381-27A69541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35A379AD-EC6B-E14E-0BE7-14E67EE11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1. Game Release Trends (1996–2020)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67B5708-A105-4CCA-D817-92378F51657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 games dominate in volume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RPG, Sports, and Shooter genres remain steady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Adventure &amp; Simulation peaked around 2010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Revival potential in underrepresented genres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6BB461-8411-891C-B994-F61175FA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68" y="1212141"/>
            <a:ext cx="5595286" cy="30948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E8735A-FAA7-06B0-ECF2-0BE095FC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68" y="1212141"/>
            <a:ext cx="5623944" cy="31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38578F7-9A11-2BB6-DB75-DC896D11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FCCDEAAC-0CB1-3967-819C-FB309F70E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2. Best-Selling Games &amp; Publishers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C1FBB7A9-5147-9D9D-B97C-BC87684C325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Games: Wii Sports, GTA V, Mario Kart Wii, Pokémon Red/Blue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Platforms: Xbox 360 &amp; PlayStation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Publishers: Nintendo, EA, Activision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Action/Shooter dominate revenue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F633A-17C6-04FB-B710-75B307C0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218271"/>
            <a:ext cx="5573122" cy="30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D8DA8CE-0526-C639-7902-D2AA4703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CDCA1BED-DC36-3610-4D31-5E4D8E96F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3. Sales vs. </a:t>
            </a:r>
            <a:r>
              <a:rPr lang="en" sz="2800" dirty="0" err="1"/>
              <a:t>Metascore</a:t>
            </a:r>
            <a:r>
              <a:rPr lang="en" sz="2800" dirty="0"/>
              <a:t> Correlation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336737A8-F473-7B94-4A83-BB731BF0D9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Moderate correlation overall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Action–Adventure shows highest balance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GTA V, The Last of Us succeed in both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Portal, BioShock — critically acclaimed, less commercial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3F31B-8D15-4C49-BDF9-BCC2F43F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6" y="1177853"/>
            <a:ext cx="5623944" cy="31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C866762-29AC-EFE0-9C85-E5B7F6A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1DCAF6D1-02D6-6C3A-CE4D-32658EA77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Conclusions </a:t>
            </a:r>
            <a:br>
              <a:rPr lang="en" sz="3200" dirty="0"/>
            </a:br>
            <a:r>
              <a:rPr lang="en" sz="3200" dirty="0"/>
              <a:t>&amp; Recommendations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63EFFC1D-A865-4D87-BE52-A59830BED6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8D014913-3AF1-9B00-87E7-9CBFB2E0521E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58381F4F-7487-0622-A365-2174362D0B8A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5513EE86-01E7-C037-A0CF-7B5B7D1A9172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06C7DF0-0288-1408-8039-63470687E06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D01EA38F-0110-726A-C164-29964347809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3BB1CAE5-505A-73A7-A1CE-E005E46C20C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59A030CA-78B0-0F30-110B-7A7C15922F1D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F4AA25-EB08-EEF1-743E-7B2354D3BD5B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7C1667EC-FDF4-82E4-D822-C74A645894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50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27300" y="257207"/>
            <a:ext cx="7322546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Conclusions &amp; Recommendations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subTitle" idx="1"/>
          </p:nvPr>
        </p:nvSpPr>
        <p:spPr>
          <a:xfrm flipH="1">
            <a:off x="4280728" y="1425950"/>
            <a:ext cx="3974122" cy="343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" b="1" dirty="0"/>
              <a:t>Focus on Action–Adventure hybrids</a:t>
            </a:r>
            <a:r>
              <a:rPr lang="en" dirty="0"/>
              <a:t> with narrative depth and high replay value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Blend shooter mechanics</a:t>
            </a:r>
            <a:r>
              <a:rPr lang="en" dirty="0"/>
              <a:t> creatively without relying solely on formulaic design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Prioritize multi-platform releases</a:t>
            </a:r>
            <a:r>
              <a:rPr lang="en" dirty="0"/>
              <a:t>, especially Xbox and PlayStation ecosystems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Revive high-rated but underproduced genres</a:t>
            </a:r>
            <a:r>
              <a:rPr lang="en" dirty="0"/>
              <a:t> (e.g., Puzzle, Platform) to capture nostalgia-driven audiences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Target both quality and mass appeal:</a:t>
            </a:r>
            <a:r>
              <a:rPr lang="en" dirty="0"/>
              <a:t> games that appear in both </a:t>
            </a:r>
            <a:r>
              <a:rPr lang="en" i="1" dirty="0"/>
              <a:t>Top Sales</a:t>
            </a:r>
            <a:r>
              <a:rPr lang="en" dirty="0"/>
              <a:t> and </a:t>
            </a:r>
            <a:r>
              <a:rPr lang="en" i="1" dirty="0"/>
              <a:t>Top </a:t>
            </a:r>
            <a:r>
              <a:rPr lang="en" i="1" dirty="0" err="1"/>
              <a:t>Metascore</a:t>
            </a:r>
            <a:r>
              <a:rPr lang="en" dirty="0"/>
              <a:t> lists (e.g., </a:t>
            </a:r>
            <a:r>
              <a:rPr lang="en" i="1" dirty="0"/>
              <a:t>GTA V</a:t>
            </a:r>
            <a:r>
              <a:rPr lang="en" dirty="0"/>
              <a:t>) prove that critical and financial success can coexist</a:t>
            </a:r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9" name="Google Shape;8589;p58">
            <a:extLst>
              <a:ext uri="{FF2B5EF4-FFF2-40B4-BE49-F238E27FC236}">
                <a16:creationId xmlns:a16="http://schemas.microsoft.com/office/drawing/2014/main" id="{F3DC224B-450F-905B-D7A4-1F7B92DB8620}"/>
              </a:ext>
            </a:extLst>
          </p:cNvPr>
          <p:cNvGrpSpPr/>
          <p:nvPr/>
        </p:nvGrpSpPr>
        <p:grpSpPr>
          <a:xfrm>
            <a:off x="653397" y="1425950"/>
            <a:ext cx="344065" cy="368644"/>
            <a:chOff x="4149138" y="4121151"/>
            <a:chExt cx="344065" cy="368644"/>
          </a:xfrm>
        </p:grpSpPr>
        <p:sp>
          <p:nvSpPr>
            <p:cNvPr id="10" name="Google Shape;8590;p58">
              <a:extLst>
                <a:ext uri="{FF2B5EF4-FFF2-40B4-BE49-F238E27FC236}">
                  <a16:creationId xmlns:a16="http://schemas.microsoft.com/office/drawing/2014/main" id="{66DE692B-751D-C158-59F3-AC9731BD296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91;p58">
              <a:extLst>
                <a:ext uri="{FF2B5EF4-FFF2-40B4-BE49-F238E27FC236}">
                  <a16:creationId xmlns:a16="http://schemas.microsoft.com/office/drawing/2014/main" id="{104096E8-0683-47D3-51C4-675ACBBABDA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92;p58">
              <a:extLst>
                <a:ext uri="{FF2B5EF4-FFF2-40B4-BE49-F238E27FC236}">
                  <a16:creationId xmlns:a16="http://schemas.microsoft.com/office/drawing/2014/main" id="{521C8267-1396-20F3-5095-F49E64AC228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93;p58">
              <a:extLst>
                <a:ext uri="{FF2B5EF4-FFF2-40B4-BE49-F238E27FC236}">
                  <a16:creationId xmlns:a16="http://schemas.microsoft.com/office/drawing/2014/main" id="{3C627357-00DF-5F6C-B8E9-FB0D16ED792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94;p58">
              <a:extLst>
                <a:ext uri="{FF2B5EF4-FFF2-40B4-BE49-F238E27FC236}">
                  <a16:creationId xmlns:a16="http://schemas.microsoft.com/office/drawing/2014/main" id="{EA78E159-D4CD-CC09-6948-C9AD12758074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95;p58">
              <a:extLst>
                <a:ext uri="{FF2B5EF4-FFF2-40B4-BE49-F238E27FC236}">
                  <a16:creationId xmlns:a16="http://schemas.microsoft.com/office/drawing/2014/main" id="{D58B4DC4-85EF-9497-88BC-ABCDFC95DDC4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6;p58">
              <a:extLst>
                <a:ext uri="{FF2B5EF4-FFF2-40B4-BE49-F238E27FC236}">
                  <a16:creationId xmlns:a16="http://schemas.microsoft.com/office/drawing/2014/main" id="{9CF36FC3-6999-7E5C-C1FC-6535FA0D6C09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7;p58">
              <a:extLst>
                <a:ext uri="{FF2B5EF4-FFF2-40B4-BE49-F238E27FC236}">
                  <a16:creationId xmlns:a16="http://schemas.microsoft.com/office/drawing/2014/main" id="{C24BC53B-6AC4-E964-6442-F41D726598A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8;p58">
              <a:extLst>
                <a:ext uri="{FF2B5EF4-FFF2-40B4-BE49-F238E27FC236}">
                  <a16:creationId xmlns:a16="http://schemas.microsoft.com/office/drawing/2014/main" id="{EFCC0A15-0D82-C533-63DD-3A830409D765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99;p58">
              <a:extLst>
                <a:ext uri="{FF2B5EF4-FFF2-40B4-BE49-F238E27FC236}">
                  <a16:creationId xmlns:a16="http://schemas.microsoft.com/office/drawing/2014/main" id="{C7B4F237-A47F-8C50-DE22-D7DCE03E616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00;p58">
              <a:extLst>
                <a:ext uri="{FF2B5EF4-FFF2-40B4-BE49-F238E27FC236}">
                  <a16:creationId xmlns:a16="http://schemas.microsoft.com/office/drawing/2014/main" id="{A6B50F28-4BAB-00C8-B47C-2CCDE947DBE4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01;p58">
              <a:extLst>
                <a:ext uri="{FF2B5EF4-FFF2-40B4-BE49-F238E27FC236}">
                  <a16:creationId xmlns:a16="http://schemas.microsoft.com/office/drawing/2014/main" id="{C5FF8B89-36BA-57C8-8C8C-E258A204A1FF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589;p58">
            <a:extLst>
              <a:ext uri="{FF2B5EF4-FFF2-40B4-BE49-F238E27FC236}">
                <a16:creationId xmlns:a16="http://schemas.microsoft.com/office/drawing/2014/main" id="{5556E015-25E0-313B-167C-90EE8B0730E3}"/>
              </a:ext>
            </a:extLst>
          </p:cNvPr>
          <p:cNvGrpSpPr/>
          <p:nvPr/>
        </p:nvGrpSpPr>
        <p:grpSpPr>
          <a:xfrm>
            <a:off x="653397" y="1984615"/>
            <a:ext cx="344065" cy="368644"/>
            <a:chOff x="4149138" y="4121151"/>
            <a:chExt cx="344065" cy="368644"/>
          </a:xfrm>
        </p:grpSpPr>
        <p:sp>
          <p:nvSpPr>
            <p:cNvPr id="23" name="Google Shape;8590;p58">
              <a:extLst>
                <a:ext uri="{FF2B5EF4-FFF2-40B4-BE49-F238E27FC236}">
                  <a16:creationId xmlns:a16="http://schemas.microsoft.com/office/drawing/2014/main" id="{641062AA-E863-DA33-5154-C9F906E59B4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1;p58">
              <a:extLst>
                <a:ext uri="{FF2B5EF4-FFF2-40B4-BE49-F238E27FC236}">
                  <a16:creationId xmlns:a16="http://schemas.microsoft.com/office/drawing/2014/main" id="{2032E1E3-0B65-91BB-A376-DA795857B0AC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92;p58">
              <a:extLst>
                <a:ext uri="{FF2B5EF4-FFF2-40B4-BE49-F238E27FC236}">
                  <a16:creationId xmlns:a16="http://schemas.microsoft.com/office/drawing/2014/main" id="{EF2094FF-1B00-5E65-7C5C-FE897167063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93;p58">
              <a:extLst>
                <a:ext uri="{FF2B5EF4-FFF2-40B4-BE49-F238E27FC236}">
                  <a16:creationId xmlns:a16="http://schemas.microsoft.com/office/drawing/2014/main" id="{D5C5ED12-99FC-864B-FFF9-41918B84481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94;p58">
              <a:extLst>
                <a:ext uri="{FF2B5EF4-FFF2-40B4-BE49-F238E27FC236}">
                  <a16:creationId xmlns:a16="http://schemas.microsoft.com/office/drawing/2014/main" id="{046A222E-EF0B-32CE-BBD5-D7D31E23E13E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95;p58">
              <a:extLst>
                <a:ext uri="{FF2B5EF4-FFF2-40B4-BE49-F238E27FC236}">
                  <a16:creationId xmlns:a16="http://schemas.microsoft.com/office/drawing/2014/main" id="{4435E17E-1C27-CA13-B71A-CA05B8A558F9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96;p58">
              <a:extLst>
                <a:ext uri="{FF2B5EF4-FFF2-40B4-BE49-F238E27FC236}">
                  <a16:creationId xmlns:a16="http://schemas.microsoft.com/office/drawing/2014/main" id="{24FCD012-8F58-7642-BC23-F32A22C843D7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7;p58">
              <a:extLst>
                <a:ext uri="{FF2B5EF4-FFF2-40B4-BE49-F238E27FC236}">
                  <a16:creationId xmlns:a16="http://schemas.microsoft.com/office/drawing/2014/main" id="{829CABAC-8A9D-2D15-EEDC-E2812FFED7C2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98;p58">
              <a:extLst>
                <a:ext uri="{FF2B5EF4-FFF2-40B4-BE49-F238E27FC236}">
                  <a16:creationId xmlns:a16="http://schemas.microsoft.com/office/drawing/2014/main" id="{F84F5654-436E-0024-04D0-3C9E3BAA1E8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99;p58">
              <a:extLst>
                <a:ext uri="{FF2B5EF4-FFF2-40B4-BE49-F238E27FC236}">
                  <a16:creationId xmlns:a16="http://schemas.microsoft.com/office/drawing/2014/main" id="{88FBC2CA-F552-296D-424E-154B3CF8EDDD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00;p58">
              <a:extLst>
                <a:ext uri="{FF2B5EF4-FFF2-40B4-BE49-F238E27FC236}">
                  <a16:creationId xmlns:a16="http://schemas.microsoft.com/office/drawing/2014/main" id="{5DC53F3E-3239-6FA3-BB04-71FB730CD7E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01;p58">
              <a:extLst>
                <a:ext uri="{FF2B5EF4-FFF2-40B4-BE49-F238E27FC236}">
                  <a16:creationId xmlns:a16="http://schemas.microsoft.com/office/drawing/2014/main" id="{B1E7EECE-0AD4-7817-E0A5-6A64835B5F2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589;p58">
            <a:extLst>
              <a:ext uri="{FF2B5EF4-FFF2-40B4-BE49-F238E27FC236}">
                <a16:creationId xmlns:a16="http://schemas.microsoft.com/office/drawing/2014/main" id="{8B16A31C-2F37-00F7-1E5D-7A83A154B9B7}"/>
              </a:ext>
            </a:extLst>
          </p:cNvPr>
          <p:cNvGrpSpPr/>
          <p:nvPr/>
        </p:nvGrpSpPr>
        <p:grpSpPr>
          <a:xfrm>
            <a:off x="647697" y="2575628"/>
            <a:ext cx="344065" cy="368644"/>
            <a:chOff x="4149138" y="4121151"/>
            <a:chExt cx="344065" cy="368644"/>
          </a:xfrm>
        </p:grpSpPr>
        <p:sp>
          <p:nvSpPr>
            <p:cNvPr id="36" name="Google Shape;8590;p58">
              <a:extLst>
                <a:ext uri="{FF2B5EF4-FFF2-40B4-BE49-F238E27FC236}">
                  <a16:creationId xmlns:a16="http://schemas.microsoft.com/office/drawing/2014/main" id="{74C02B48-2867-963D-B65F-7648030E3E71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1;p58">
              <a:extLst>
                <a:ext uri="{FF2B5EF4-FFF2-40B4-BE49-F238E27FC236}">
                  <a16:creationId xmlns:a16="http://schemas.microsoft.com/office/drawing/2014/main" id="{4757FC89-E7DD-8CC2-A09E-7852F74DDDE4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92;p58">
              <a:extLst>
                <a:ext uri="{FF2B5EF4-FFF2-40B4-BE49-F238E27FC236}">
                  <a16:creationId xmlns:a16="http://schemas.microsoft.com/office/drawing/2014/main" id="{D18F9C25-5CC8-FA66-849C-AA6A8BDAB04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3;p58">
              <a:extLst>
                <a:ext uri="{FF2B5EF4-FFF2-40B4-BE49-F238E27FC236}">
                  <a16:creationId xmlns:a16="http://schemas.microsoft.com/office/drawing/2014/main" id="{B71D9BE2-AF25-2328-66A8-68DF8916BD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94;p58">
              <a:extLst>
                <a:ext uri="{FF2B5EF4-FFF2-40B4-BE49-F238E27FC236}">
                  <a16:creationId xmlns:a16="http://schemas.microsoft.com/office/drawing/2014/main" id="{966E9A4D-A830-1967-B750-FAB4EAF7C3DC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95;p58">
              <a:extLst>
                <a:ext uri="{FF2B5EF4-FFF2-40B4-BE49-F238E27FC236}">
                  <a16:creationId xmlns:a16="http://schemas.microsoft.com/office/drawing/2014/main" id="{171BC757-ED8F-B367-6BCF-1F1DD4E77242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96;p58">
              <a:extLst>
                <a:ext uri="{FF2B5EF4-FFF2-40B4-BE49-F238E27FC236}">
                  <a16:creationId xmlns:a16="http://schemas.microsoft.com/office/drawing/2014/main" id="{E49B465A-00A3-9DAF-8ED3-C67E9484CF2E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97;p58">
              <a:extLst>
                <a:ext uri="{FF2B5EF4-FFF2-40B4-BE49-F238E27FC236}">
                  <a16:creationId xmlns:a16="http://schemas.microsoft.com/office/drawing/2014/main" id="{E9DD5153-7A64-5FEC-0F35-7A21A101B02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98;p58">
              <a:extLst>
                <a:ext uri="{FF2B5EF4-FFF2-40B4-BE49-F238E27FC236}">
                  <a16:creationId xmlns:a16="http://schemas.microsoft.com/office/drawing/2014/main" id="{907A8A2E-13CC-C8F6-B0BD-98619ADD51E3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99;p58">
              <a:extLst>
                <a:ext uri="{FF2B5EF4-FFF2-40B4-BE49-F238E27FC236}">
                  <a16:creationId xmlns:a16="http://schemas.microsoft.com/office/drawing/2014/main" id="{EB3AD11C-927B-E4FC-9D22-ECC65C6F7D12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00;p58">
              <a:extLst>
                <a:ext uri="{FF2B5EF4-FFF2-40B4-BE49-F238E27FC236}">
                  <a16:creationId xmlns:a16="http://schemas.microsoft.com/office/drawing/2014/main" id="{BFEC1765-2139-E53B-2779-32BF7C93837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01;p58">
              <a:extLst>
                <a:ext uri="{FF2B5EF4-FFF2-40B4-BE49-F238E27FC236}">
                  <a16:creationId xmlns:a16="http://schemas.microsoft.com/office/drawing/2014/main" id="{DD7D25FA-D14B-3340-CE7F-7A8B88DC971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B1A9492-CAD1-020C-F20E-BAFA3373BC11}"/>
              </a:ext>
            </a:extLst>
          </p:cNvPr>
          <p:cNvSpPr txBox="1"/>
          <p:nvPr/>
        </p:nvSpPr>
        <p:spPr>
          <a:xfrm>
            <a:off x="1197374" y="1449972"/>
            <a:ext cx="285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  <a:sym typeface="Kanit Light"/>
              </a:rPr>
              <a:t>Action and Adventure genres maintain long-term profitability</a:t>
            </a:r>
          </a:p>
          <a:p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0B6575-75A3-3097-4932-ED577075CD2D}"/>
              </a:ext>
            </a:extLst>
          </p:cNvPr>
          <p:cNvSpPr txBox="1"/>
          <p:nvPr/>
        </p:nvSpPr>
        <p:spPr>
          <a:xfrm>
            <a:off x="1193229" y="1959739"/>
            <a:ext cx="2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Shooter games dominate short-term sales but show lower critical reception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A7CEB-B998-6A93-A859-74B4A64BDBBF}"/>
              </a:ext>
            </a:extLst>
          </p:cNvPr>
          <p:cNvSpPr txBox="1"/>
          <p:nvPr/>
        </p:nvSpPr>
        <p:spPr>
          <a:xfrm>
            <a:off x="1194024" y="2504279"/>
            <a:ext cx="28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Cross-genre hybrids (Action + Narrative depth) represent the most sustainable development direction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862325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862325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350900" y="14846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5893525" y="14808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7"/>
          </p:nvPr>
        </p:nvSpPr>
        <p:spPr>
          <a:xfrm>
            <a:off x="33509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4" y="1984475"/>
            <a:ext cx="238737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3" action="ppaction://hlinksldjump"/>
              </a:rPr>
              <a:t>Research Goal &amp; Question</a:t>
            </a:r>
            <a:endParaRPr lang="en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3350900" y="1999758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</a:t>
            </a:r>
            <a:r>
              <a:rPr lang="en" dirty="0">
                <a:hlinkClick r:id="rId4" action="ppaction://hlinksldjump"/>
              </a:rPr>
              <a:t>Data Preparation</a:t>
            </a:r>
            <a:endParaRPr lang="en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894302" y="1983495"/>
            <a:ext cx="216312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5" action="ppaction://hlinksldjump"/>
              </a:rPr>
              <a:t>Analysis &amp; Key Methods</a:t>
            </a:r>
            <a:endParaRPr lang="en"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6" action="ppaction://hlinksldjump"/>
              </a:rPr>
              <a:t>Visualization &amp; Insights</a:t>
            </a:r>
            <a:endParaRPr lang="en" dirty="0"/>
          </a:p>
          <a:p>
            <a:endParaRPr lang="en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5"/>
          </p:nvPr>
        </p:nvSpPr>
        <p:spPr>
          <a:xfrm>
            <a:off x="3350900" y="3409528"/>
            <a:ext cx="2750291" cy="110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7" action="ppaction://hlinksldjump"/>
              </a:rPr>
              <a:t>Conclusions </a:t>
            </a:r>
          </a:p>
          <a:p>
            <a:r>
              <a:rPr lang="en" dirty="0">
                <a:hlinkClick r:id="rId7" action="ppaction://hlinksldjump"/>
              </a:rPr>
              <a:t>&amp; Recommendations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Research Goal &amp; Question</a:t>
            </a:r>
            <a:endParaRPr sz="32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88324" y="756200"/>
            <a:ext cx="4549500" cy="337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i="1" dirty="0"/>
              <a:t>What type of game should develop today to maximize both critical reception and commercial success?</a:t>
            </a:r>
            <a:endParaRPr sz="2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2243143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br>
              <a:rPr lang="en" dirty="0"/>
            </a:br>
            <a:endParaRPr lang="en" dirty="0"/>
          </a:p>
          <a:p>
            <a:pPr marL="0" lvl="0" indent="0">
              <a:buNone/>
            </a:pPr>
            <a:r>
              <a:rPr lang="en" dirty="0"/>
              <a:t>Key Points: Explore video game market trends (1996–2020) Combine sales data and Metacritic ratings Identify what kind of game would perform best today </a:t>
            </a:r>
          </a:p>
          <a:p>
            <a:pPr marL="0" lvl="0" indent="0">
              <a:buNone/>
            </a:pPr>
            <a:endParaRPr lang="en" dirty="0"/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6F503E4-D499-B307-7AFA-99786D88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9B9FCB54-42F8-D926-C119-72E1D2FB2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Data Preparation</a:t>
            </a:r>
            <a:endParaRPr sz="3200"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F4A62F1B-8C68-ECFC-3D8E-8DC5F3C3A3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2BEF185B-371D-E436-6026-399F9D60F001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CA2609A-B10D-1CF9-9776-7218CA072AF6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941FAD26-153F-6F33-E57B-CCCE88AC14E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6F8EEA63-EF41-C2AA-F7A2-004E877F24C8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4E8B7ADA-8B8F-21AF-CB08-9E38552DAB17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60C3CEB-7A9A-EF85-81C1-5E5DEC7BA949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DDE79E2-9FA8-23E4-2803-1C91293796CF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FA9F210C-C73A-00EA-3546-37AE3186C57E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D9D1CA38-9E85-54A0-E0F5-B229F117DB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Datasets Overview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Global and regional video game sales by platform, genre, publisher, and region</a:t>
            </a:r>
          </a:p>
          <a:p>
            <a:pPr marL="0" lvl="0" indent="0"/>
            <a:r>
              <a:rPr lang="en" dirty="0"/>
              <a:t>~12,000 unique values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vgsales.csv</a:t>
            </a:r>
            <a:r>
              <a:rPr lang="en" dirty="0"/>
              <a:t>:</a:t>
            </a: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metacritic.csv</a:t>
            </a:r>
            <a:r>
              <a:rPr lang="en" dirty="0"/>
              <a:t>: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Game ratings (critic + user) </a:t>
            </a:r>
          </a:p>
          <a:p>
            <a:pPr marL="0" lvl="0" indent="0"/>
            <a:r>
              <a:rPr lang="en" dirty="0"/>
              <a:t>~19,000 unique values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680137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Import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Cleaning &amp; Transformation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5936963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Modeling</a:t>
            </a:r>
            <a:endParaRPr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&amp; Modeling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en" dirty="0"/>
              <a:t>Both datasets were imported into Microsoft Power BI as CSV files</a:t>
            </a:r>
          </a:p>
          <a:p>
            <a:pPr rtl="1"/>
            <a:endParaRPr lang="en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Standardizing column names and data types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Removing duplicates and handling missing values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Creating relationships between datasets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Merging on Game Name and unifying genre and platform categories</a:t>
            </a:r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Combined datasets into a unified model linking sales and </a:t>
            </a:r>
            <a:r>
              <a:rPr lang="en" dirty="0" err="1"/>
              <a:t>metascore</a:t>
            </a:r>
            <a:r>
              <a:rPr lang="en" dirty="0"/>
              <a:t> data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Added calculated columns and measures (e.g., total global sales, average </a:t>
            </a:r>
            <a:r>
              <a:rPr lang="en" dirty="0" err="1"/>
              <a:t>metascore</a:t>
            </a:r>
            <a:r>
              <a:rPr lang="en" dirty="0"/>
              <a:t> by genre/year/platform)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A1CACF2-8035-4AF2-5E77-0209C03A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E78B4D25-F960-DCB2-1733-F67D77707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Analysis &amp; Key Methods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57B6E7DF-F975-C260-B9AE-8831D95524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BE2EC96A-FA83-CEE4-4760-C4C03124E58C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179A0D81-65C1-940D-4804-D18521A7316F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AF62BE9-4239-1D49-D789-16EC4EC1477E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7A81D22E-5199-ADC9-A547-99C214869144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9E75C18C-000E-9A64-0633-282ED60EE356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7E300290-00DE-DE60-202F-A42CDF119A94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68D2624-1CE1-552B-4391-6A8C0EA140A9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5CA70F89-2C0C-F28E-B837-E5D5CAEB8F7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43CF376C-3389-71AF-8959-2E4049D3E4DD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7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9D4E0A66-1036-4849-84CD-FAD001F8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FBEAD644-0051-93AB-908E-C9950045B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5361" y="13095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1. Release Trends (1996–2020)</a:t>
            </a:r>
          </a:p>
        </p:txBody>
      </p:sp>
      <p:sp>
        <p:nvSpPr>
          <p:cNvPr id="281" name="Google Shape;281;p32">
            <a:extLst>
              <a:ext uri="{FF2B5EF4-FFF2-40B4-BE49-F238E27FC236}">
                <a16:creationId xmlns:a16="http://schemas.microsoft.com/office/drawing/2014/main" id="{D14DEDA4-17B6-6F27-512C-4E5CEA8EF13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06162" y="10712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2. Top Performers</a:t>
            </a:r>
          </a:p>
        </p:txBody>
      </p:sp>
      <p:sp>
        <p:nvSpPr>
          <p:cNvPr id="282" name="Google Shape;282;p32">
            <a:extLst>
              <a:ext uri="{FF2B5EF4-FFF2-40B4-BE49-F238E27FC236}">
                <a16:creationId xmlns:a16="http://schemas.microsoft.com/office/drawing/2014/main" id="{1DB93CE1-C0E7-FF02-2193-B31CC32667D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36963" y="1288529"/>
            <a:ext cx="2526900" cy="961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3. Correlation: </a:t>
            </a:r>
            <a:r>
              <a:rPr lang="en" b="1" dirty="0" err="1"/>
              <a:t>Metascore</a:t>
            </a:r>
            <a:r>
              <a:rPr lang="en" b="1" dirty="0"/>
              <a:t> vs. Global Sales</a:t>
            </a:r>
          </a:p>
        </p:txBody>
      </p:sp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988483C0-5586-0BE8-9738-D1607D260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&amp; Modeling</a:t>
            </a:r>
            <a:endParaRPr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54BE1D3E-90C6-F333-963A-FABE60E84D8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06162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" dirty="0"/>
              <a:t>Top 5 Publishers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5 Games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10 Games by Global Sales vs. </a:t>
            </a:r>
            <a:r>
              <a:rPr lang="en" dirty="0" err="1"/>
              <a:t>Metascore</a:t>
            </a:r>
            <a:endParaRPr lang="en" dirty="0"/>
          </a:p>
          <a:p>
            <a:pPr marL="152400" indent="0" algn="l"/>
            <a:endParaRPr lang="en" dirty="0"/>
          </a:p>
          <a:p>
            <a:pPr marL="152400" indent="0" algn="l"/>
            <a:r>
              <a:rPr lang="en" dirty="0"/>
              <a:t>This comparison highlights that </a:t>
            </a:r>
            <a:r>
              <a:rPr lang="en" b="1" dirty="0"/>
              <a:t>the most profitable games are not always the most critically acclaimed</a:t>
            </a:r>
            <a:r>
              <a:rPr lang="en" dirty="0"/>
              <a:t>, encouraging studios to balance commercial and artistic goals</a:t>
            </a:r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62F3748E-094A-3637-B578-809467826A0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36963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" dirty="0"/>
              <a:t>A key visualization explored the correlation between sales and critical ratings across genres and platforms, helping identify which combinations historically achieved both critical and financial success</a:t>
            </a:r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id="{78BF2D17-2FE2-0A7A-56DC-1E3367B62F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4961" y="2249831"/>
            <a:ext cx="25273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Analyzing yearly release counts by genre and platform revealed: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Shifting genre popularity over decades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Peaks and declines for each genre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Potential opportunities in genres with strong ratings but fewer recent releases</a:t>
            </a:r>
          </a:p>
          <a:p>
            <a:pPr marL="0" lvl="0" indent="0" algn="l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0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614</Words>
  <Application>Microsoft Macintosh PowerPoint</Application>
  <PresentationFormat>Экран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Open Sans Light</vt:lpstr>
      <vt:lpstr>Kanit</vt:lpstr>
      <vt:lpstr>Kanit Light</vt:lpstr>
      <vt:lpstr>Arial</vt:lpstr>
      <vt:lpstr>Raleway</vt:lpstr>
      <vt:lpstr>Orbitron</vt:lpstr>
      <vt:lpstr>Game Design Agency by Slidesgo</vt:lpstr>
      <vt:lpstr>Video Game Market Analysis (1996–2020)  Using Power BI to uncover sales and rating trends in the gaming industry</vt:lpstr>
      <vt:lpstr>Table of contents</vt:lpstr>
      <vt:lpstr>Research Goal &amp; Question</vt:lpstr>
      <vt:lpstr>What type of game should develop today to maximize both critical reception and commercial success?</vt:lpstr>
      <vt:lpstr>Data Preparation</vt:lpstr>
      <vt:lpstr>Datasets Overview</vt:lpstr>
      <vt:lpstr>Data Preparation &amp; Modeling</vt:lpstr>
      <vt:lpstr>Analysis &amp; Key Methods</vt:lpstr>
      <vt:lpstr>Data Preparation &amp; Modeling</vt:lpstr>
      <vt:lpstr>Visualization &amp; Insights</vt:lpstr>
      <vt:lpstr>1. Game Release Trends (1996–2020)</vt:lpstr>
      <vt:lpstr>2. Best-Selling Games &amp; Publishers</vt:lpstr>
      <vt:lpstr>3. Sales vs. Metascore Correlation</vt:lpstr>
      <vt:lpstr>Conclusions  &amp; Recommendations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Svetlana Saveleva</cp:lastModifiedBy>
  <cp:revision>2</cp:revision>
  <dcterms:modified xsi:type="dcterms:W3CDTF">2025-10-12T15:34:22Z</dcterms:modified>
</cp:coreProperties>
</file>