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96" r:id="rId6"/>
    <p:sldId id="261" r:id="rId7"/>
    <p:sldId id="262" r:id="rId8"/>
    <p:sldId id="297" r:id="rId9"/>
    <p:sldId id="298" r:id="rId10"/>
    <p:sldId id="299" r:id="rId11"/>
    <p:sldId id="303" r:id="rId12"/>
    <p:sldId id="304" r:id="rId13"/>
    <p:sldId id="305" r:id="rId14"/>
    <p:sldId id="301" r:id="rId15"/>
    <p:sldId id="270" r:id="rId16"/>
    <p:sldId id="307" r:id="rId17"/>
    <p:sldId id="306" r:id="rId18"/>
  </p:sldIdLst>
  <p:sldSz cx="9144000" cy="5143500" type="screen16x9"/>
  <p:notesSz cx="6858000" cy="9144000"/>
  <p:embeddedFontLst>
    <p:embeddedFont>
      <p:font typeface="Kanit" pitchFamily="2" charset="-34"/>
      <p:regular r:id="rId20"/>
      <p:bold r:id="rId21"/>
      <p:italic r:id="rId22"/>
      <p:boldItalic r:id="rId23"/>
    </p:embeddedFont>
    <p:embeddedFont>
      <p:font typeface="Kanit Light" pitchFamily="2" charset="-34"/>
      <p:regular r:id="rId24"/>
      <p:bold r:id="rId25"/>
      <p:italic r:id="rId26"/>
      <p:boldItalic r:id="rId27"/>
    </p:embeddedFont>
    <p:embeddedFont>
      <p:font typeface="Open Sans Light" panose="020B0306030504020204" pitchFamily="34" charset="0"/>
      <p:regular r:id="rId28"/>
      <p:italic r:id="rId29"/>
    </p:embeddedFont>
    <p:embeddedFont>
      <p:font typeface="Orbitron" pitchFamily="2" charset="0"/>
      <p:regular r:id="rId30"/>
      <p:bold r:id="rId31"/>
    </p:embeddedFont>
    <p:embeddedFont>
      <p:font typeface="Raleway" pitchFamily="2" charset="77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BF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8FFBEE1-B8CF-4226-AD31-C95E022CF13E}">
  <a:tblStyle styleId="{98FFBEE1-B8CF-4226-AD31-C95E022CF1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FE55911-1819-4E1D-B321-C374C590B5D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71"/>
    <p:restoredTop sz="94590"/>
  </p:normalViewPr>
  <p:slideViewPr>
    <p:cSldViewPr snapToGrid="0">
      <p:cViewPr varScale="1">
        <p:scale>
          <a:sx n="148" d="100"/>
          <a:sy n="148" d="100"/>
        </p:scale>
        <p:origin x="144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tableStyles" Target="tableStyles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90EEEE3F-064D-68E9-E858-FDE56A5338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3376c31365_0_0:notes">
            <a:extLst>
              <a:ext uri="{FF2B5EF4-FFF2-40B4-BE49-F238E27FC236}">
                <a16:creationId xmlns:a16="http://schemas.microsoft.com/office/drawing/2014/main" id="{67A73AEF-B991-D7BD-5832-8C07DB25BB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3376c31365_0_0:notes">
            <a:extLst>
              <a:ext uri="{FF2B5EF4-FFF2-40B4-BE49-F238E27FC236}">
                <a16:creationId xmlns:a16="http://schemas.microsoft.com/office/drawing/2014/main" id="{5EFF17C6-BF53-27A4-4180-9DDEEB286B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94050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>
          <a:extLst>
            <a:ext uri="{FF2B5EF4-FFF2-40B4-BE49-F238E27FC236}">
              <a16:creationId xmlns:a16="http://schemas.microsoft.com/office/drawing/2014/main" id="{266B6D98-701B-AE6F-C58C-B9FC0515D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125d80b419_0_49:notes">
            <a:extLst>
              <a:ext uri="{FF2B5EF4-FFF2-40B4-BE49-F238E27FC236}">
                <a16:creationId xmlns:a16="http://schemas.microsoft.com/office/drawing/2014/main" id="{B2160816-625F-53F5-A12E-DA3EA1A587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125d80b419_0_49:notes">
            <a:extLst>
              <a:ext uri="{FF2B5EF4-FFF2-40B4-BE49-F238E27FC236}">
                <a16:creationId xmlns:a16="http://schemas.microsoft.com/office/drawing/2014/main" id="{25D756FF-147B-6435-BAC8-457858396A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43760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>
          <a:extLst>
            <a:ext uri="{FF2B5EF4-FFF2-40B4-BE49-F238E27FC236}">
              <a16:creationId xmlns:a16="http://schemas.microsoft.com/office/drawing/2014/main" id="{05856042-1D4D-999D-B7A1-527B9975C3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125d80b419_0_49:notes">
            <a:extLst>
              <a:ext uri="{FF2B5EF4-FFF2-40B4-BE49-F238E27FC236}">
                <a16:creationId xmlns:a16="http://schemas.microsoft.com/office/drawing/2014/main" id="{3987143A-8589-2B86-A1D6-BEB0585E93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125d80b419_0_49:notes">
            <a:extLst>
              <a:ext uri="{FF2B5EF4-FFF2-40B4-BE49-F238E27FC236}">
                <a16:creationId xmlns:a16="http://schemas.microsoft.com/office/drawing/2014/main" id="{2384F806-D4D3-8297-82A5-D322581888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26793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>
          <a:extLst>
            <a:ext uri="{FF2B5EF4-FFF2-40B4-BE49-F238E27FC236}">
              <a16:creationId xmlns:a16="http://schemas.microsoft.com/office/drawing/2014/main" id="{02E683F2-C6AC-9688-D266-458E542E2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125d80b419_0_49:notes">
            <a:extLst>
              <a:ext uri="{FF2B5EF4-FFF2-40B4-BE49-F238E27FC236}">
                <a16:creationId xmlns:a16="http://schemas.microsoft.com/office/drawing/2014/main" id="{64D9A7C9-22AF-3B31-228A-B137A2B69C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125d80b419_0_49:notes">
            <a:extLst>
              <a:ext uri="{FF2B5EF4-FFF2-40B4-BE49-F238E27FC236}">
                <a16:creationId xmlns:a16="http://schemas.microsoft.com/office/drawing/2014/main" id="{8F8023EA-927B-BF33-D30F-37CEBEAF77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82756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683E542A-7398-0539-78C0-14FAB1C925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3376c31365_0_0:notes">
            <a:extLst>
              <a:ext uri="{FF2B5EF4-FFF2-40B4-BE49-F238E27FC236}">
                <a16:creationId xmlns:a16="http://schemas.microsoft.com/office/drawing/2014/main" id="{D6DE9633-6673-51F8-AF2C-155A556A61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3376c31365_0_0:notes">
            <a:extLst>
              <a:ext uri="{FF2B5EF4-FFF2-40B4-BE49-F238E27FC236}">
                <a16:creationId xmlns:a16="http://schemas.microsoft.com/office/drawing/2014/main" id="{28E344BE-E49A-5339-3BBA-8668A94765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07090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ff18b49f31_1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ff18b49f31_1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>
          <a:extLst>
            <a:ext uri="{FF2B5EF4-FFF2-40B4-BE49-F238E27FC236}">
              <a16:creationId xmlns:a16="http://schemas.microsoft.com/office/drawing/2014/main" id="{6A6A9F31-957B-ACF2-D707-3FCB6EC06C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ff18b49f31_1_80:notes">
            <a:extLst>
              <a:ext uri="{FF2B5EF4-FFF2-40B4-BE49-F238E27FC236}">
                <a16:creationId xmlns:a16="http://schemas.microsoft.com/office/drawing/2014/main" id="{7E1F9B1C-5081-9C4A-0456-57166E7ACA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ff18b49f31_1_80:notes">
            <a:extLst>
              <a:ext uri="{FF2B5EF4-FFF2-40B4-BE49-F238E27FC236}">
                <a16:creationId xmlns:a16="http://schemas.microsoft.com/office/drawing/2014/main" id="{8DDCDD47-931E-E23C-564F-2743543EB5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87004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F5493C35-D568-6DDD-4DD4-B483130D5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3376c31365_0_0:notes">
            <a:extLst>
              <a:ext uri="{FF2B5EF4-FFF2-40B4-BE49-F238E27FC236}">
                <a16:creationId xmlns:a16="http://schemas.microsoft.com/office/drawing/2014/main" id="{46531369-E509-467D-D6F0-1E765B6BE5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3376c31365_0_0:notes">
            <a:extLst>
              <a:ext uri="{FF2B5EF4-FFF2-40B4-BE49-F238E27FC236}">
                <a16:creationId xmlns:a16="http://schemas.microsoft.com/office/drawing/2014/main" id="{2DEA35E4-0612-4352-2D02-6FEE64C3D3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2020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ff18b49f31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ff18b49f31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125d80b41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125d80b41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CD762322-8DFB-AB91-08D2-6C99A14A9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3376c31365_0_0:notes">
            <a:extLst>
              <a:ext uri="{FF2B5EF4-FFF2-40B4-BE49-F238E27FC236}">
                <a16:creationId xmlns:a16="http://schemas.microsoft.com/office/drawing/2014/main" id="{933AC3D6-9FE4-03BE-0BB9-4847F3BE07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3376c31365_0_0:notes">
            <a:extLst>
              <a:ext uri="{FF2B5EF4-FFF2-40B4-BE49-F238E27FC236}">
                <a16:creationId xmlns:a16="http://schemas.microsoft.com/office/drawing/2014/main" id="{BCE41756-B25E-1C50-6134-A6427A23EE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3220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10860aa5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10860aa5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125d80b41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125d80b41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1D4DDD27-5A45-A702-1430-312FB834B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3376c31365_0_0:notes">
            <a:extLst>
              <a:ext uri="{FF2B5EF4-FFF2-40B4-BE49-F238E27FC236}">
                <a16:creationId xmlns:a16="http://schemas.microsoft.com/office/drawing/2014/main" id="{0E2E302B-FE76-FC78-9EB0-6F4C722B52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3376c31365_0_0:notes">
            <a:extLst>
              <a:ext uri="{FF2B5EF4-FFF2-40B4-BE49-F238E27FC236}">
                <a16:creationId xmlns:a16="http://schemas.microsoft.com/office/drawing/2014/main" id="{78F3D9CE-F94C-FB41-15E6-D0E8051E18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7755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>
          <a:extLst>
            <a:ext uri="{FF2B5EF4-FFF2-40B4-BE49-F238E27FC236}">
              <a16:creationId xmlns:a16="http://schemas.microsoft.com/office/drawing/2014/main" id="{FED5C3BB-0548-00A5-AC91-887A2D2938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125d80b419_0_49:notes">
            <a:extLst>
              <a:ext uri="{FF2B5EF4-FFF2-40B4-BE49-F238E27FC236}">
                <a16:creationId xmlns:a16="http://schemas.microsoft.com/office/drawing/2014/main" id="{6ABA7736-BFC5-A284-B68D-A5ED57820C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125d80b419_0_49:notes">
            <a:extLst>
              <a:ext uri="{FF2B5EF4-FFF2-40B4-BE49-F238E27FC236}">
                <a16:creationId xmlns:a16="http://schemas.microsoft.com/office/drawing/2014/main" id="{C2FAE350-5F6D-43DE-BE50-67BB1A7F76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3675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654450" y="1307025"/>
            <a:ext cx="5682300" cy="19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654575" y="3450425"/>
            <a:ext cx="5682300" cy="409500"/>
          </a:xfrm>
          <a:prstGeom prst="rect">
            <a:avLst/>
          </a:prstGeom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30675" y="-145538"/>
            <a:ext cx="9557898" cy="53763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13;p2"/>
          <p:cNvGrpSpPr/>
          <p:nvPr/>
        </p:nvGrpSpPr>
        <p:grpSpPr>
          <a:xfrm>
            <a:off x="8657175" y="772575"/>
            <a:ext cx="74100" cy="1788450"/>
            <a:chOff x="8657175" y="772575"/>
            <a:chExt cx="74100" cy="1788450"/>
          </a:xfrm>
        </p:grpSpPr>
        <p:sp>
          <p:nvSpPr>
            <p:cNvPr id="14" name="Google Shape;14;p2"/>
            <p:cNvSpPr/>
            <p:nvPr/>
          </p:nvSpPr>
          <p:spPr>
            <a:xfrm>
              <a:off x="8657175" y="772575"/>
              <a:ext cx="74100" cy="1428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657175" y="2304150"/>
              <a:ext cx="74100" cy="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657175" y="2483925"/>
              <a:ext cx="74100" cy="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sp>
        <p:nvSpPr>
          <p:cNvPr id="17" name="Google Shape;17;p2"/>
          <p:cNvSpPr/>
          <p:nvPr/>
        </p:nvSpPr>
        <p:spPr>
          <a:xfrm>
            <a:off x="8809575" y="4485025"/>
            <a:ext cx="74100" cy="74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8657175" y="4637450"/>
            <a:ext cx="74100" cy="74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8809575" y="4789875"/>
            <a:ext cx="74100" cy="74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grpSp>
        <p:nvGrpSpPr>
          <p:cNvPr id="20" name="Google Shape;20;p2"/>
          <p:cNvGrpSpPr/>
          <p:nvPr/>
        </p:nvGrpSpPr>
        <p:grpSpPr>
          <a:xfrm>
            <a:off x="205650" y="308475"/>
            <a:ext cx="150300" cy="378950"/>
            <a:chOff x="205650" y="308475"/>
            <a:chExt cx="150300" cy="378950"/>
          </a:xfrm>
        </p:grpSpPr>
        <p:sp>
          <p:nvSpPr>
            <p:cNvPr id="21" name="Google Shape;21;p2"/>
            <p:cNvSpPr/>
            <p:nvPr/>
          </p:nvSpPr>
          <p:spPr>
            <a:xfrm>
              <a:off x="205650" y="308475"/>
              <a:ext cx="74100" cy="74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81850" y="460900"/>
              <a:ext cx="74100" cy="74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05650" y="613325"/>
              <a:ext cx="74100" cy="74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1085475" y="4711575"/>
            <a:ext cx="536998" cy="134100"/>
            <a:chOff x="1085475" y="4711575"/>
            <a:chExt cx="536998" cy="134100"/>
          </a:xfrm>
        </p:grpSpPr>
        <p:sp>
          <p:nvSpPr>
            <p:cNvPr id="25" name="Google Shape;25;p2"/>
            <p:cNvSpPr/>
            <p:nvPr/>
          </p:nvSpPr>
          <p:spPr>
            <a:xfrm>
              <a:off x="1085475" y="471157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219774" y="471157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354074" y="471157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488373" y="471157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subTitle" idx="1"/>
          </p:nvPr>
        </p:nvSpPr>
        <p:spPr>
          <a:xfrm>
            <a:off x="680137" y="1660725"/>
            <a:ext cx="2526900" cy="69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subTitle" idx="2"/>
          </p:nvPr>
        </p:nvSpPr>
        <p:spPr>
          <a:xfrm>
            <a:off x="680137" y="2511900"/>
            <a:ext cx="2526900" cy="16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6"/>
          <p:cNvSpPr txBox="1">
            <a:spLocks noGrp="1"/>
          </p:cNvSpPr>
          <p:nvPr>
            <p:ph type="subTitle" idx="3"/>
          </p:nvPr>
        </p:nvSpPr>
        <p:spPr>
          <a:xfrm>
            <a:off x="3306163" y="2511900"/>
            <a:ext cx="2526900" cy="16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subTitle" idx="4"/>
          </p:nvPr>
        </p:nvSpPr>
        <p:spPr>
          <a:xfrm>
            <a:off x="5936963" y="2511900"/>
            <a:ext cx="2526900" cy="16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subTitle" idx="5"/>
          </p:nvPr>
        </p:nvSpPr>
        <p:spPr>
          <a:xfrm>
            <a:off x="3306162" y="1660725"/>
            <a:ext cx="2526900" cy="69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1" name="Google Shape;131;p16"/>
          <p:cNvSpPr txBox="1">
            <a:spLocks noGrp="1"/>
          </p:cNvSpPr>
          <p:nvPr>
            <p:ph type="subTitle" idx="6"/>
          </p:nvPr>
        </p:nvSpPr>
        <p:spPr>
          <a:xfrm>
            <a:off x="5936963" y="1660725"/>
            <a:ext cx="2526900" cy="69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pic>
        <p:nvPicPr>
          <p:cNvPr id="132" name="Google Shape;132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4639" y="-126362"/>
            <a:ext cx="9593277" cy="539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6"/>
          <p:cNvPicPr preferRelativeResize="0"/>
          <p:nvPr/>
        </p:nvPicPr>
        <p:blipFill rotWithShape="1">
          <a:blip r:embed="rId3">
            <a:alphaModFix amt="60000"/>
          </a:blip>
          <a:srcRect l="38540" t="43939"/>
          <a:stretch/>
        </p:blipFill>
        <p:spPr>
          <a:xfrm flipH="1">
            <a:off x="0" y="2807025"/>
            <a:ext cx="4553876" cy="233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6"/>
          <p:cNvSpPr/>
          <p:nvPr/>
        </p:nvSpPr>
        <p:spPr>
          <a:xfrm>
            <a:off x="8058350" y="4608500"/>
            <a:ext cx="134100" cy="134100"/>
          </a:xfrm>
          <a:prstGeom prst="mathPlus">
            <a:avLst>
              <a:gd name="adj1" fmla="val 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8192649" y="4608500"/>
            <a:ext cx="134100" cy="134100"/>
          </a:xfrm>
          <a:prstGeom prst="mathPlus">
            <a:avLst>
              <a:gd name="adj1" fmla="val 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8326949" y="4608500"/>
            <a:ext cx="134100" cy="134100"/>
          </a:xfrm>
          <a:prstGeom prst="mathPlus">
            <a:avLst>
              <a:gd name="adj1" fmla="val 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37" name="Google Shape;137;p16"/>
          <p:cNvSpPr/>
          <p:nvPr/>
        </p:nvSpPr>
        <p:spPr>
          <a:xfrm>
            <a:off x="8461248" y="4608500"/>
            <a:ext cx="134100" cy="134100"/>
          </a:xfrm>
          <a:prstGeom prst="mathPlus">
            <a:avLst>
              <a:gd name="adj1" fmla="val 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1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30675" y="-145538"/>
            <a:ext cx="9557898" cy="5376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4639" y="-126362"/>
            <a:ext cx="9593277" cy="539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2"/>
          <p:cNvPicPr preferRelativeResize="0"/>
          <p:nvPr/>
        </p:nvPicPr>
        <p:blipFill rotWithShape="1">
          <a:blip r:embed="rId3">
            <a:alphaModFix amt="70000"/>
          </a:blip>
          <a:srcRect r="46170" b="42243"/>
          <a:stretch/>
        </p:blipFill>
        <p:spPr>
          <a:xfrm flipH="1">
            <a:off x="5856008" y="0"/>
            <a:ext cx="3287992" cy="198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3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flipH="1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3"/>
          <p:cNvPicPr preferRelativeResize="0"/>
          <p:nvPr/>
        </p:nvPicPr>
        <p:blipFill rotWithShape="1">
          <a:blip r:embed="rId3">
            <a:alphaModFix/>
          </a:blip>
          <a:srcRect t="13217"/>
          <a:stretch/>
        </p:blipFill>
        <p:spPr>
          <a:xfrm>
            <a:off x="-330675" y="565023"/>
            <a:ext cx="9557898" cy="4665776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3"/>
          <p:cNvSpPr txBox="1">
            <a:spLocks noGrp="1"/>
          </p:cNvSpPr>
          <p:nvPr>
            <p:ph type="title"/>
          </p:nvPr>
        </p:nvSpPr>
        <p:spPr>
          <a:xfrm>
            <a:off x="2391900" y="2409526"/>
            <a:ext cx="4360200" cy="11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title" idx="2" hasCustomPrompt="1"/>
          </p:nvPr>
        </p:nvSpPr>
        <p:spPr>
          <a:xfrm>
            <a:off x="4027150" y="1352695"/>
            <a:ext cx="1089900" cy="102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34" name="Google Shape;34;p3"/>
          <p:cNvGrpSpPr/>
          <p:nvPr/>
        </p:nvGrpSpPr>
        <p:grpSpPr>
          <a:xfrm>
            <a:off x="1112875" y="367875"/>
            <a:ext cx="1788450" cy="74100"/>
            <a:chOff x="1112875" y="367875"/>
            <a:chExt cx="1788450" cy="74100"/>
          </a:xfrm>
        </p:grpSpPr>
        <p:sp>
          <p:nvSpPr>
            <p:cNvPr id="35" name="Google Shape;35;p3"/>
            <p:cNvSpPr/>
            <p:nvPr/>
          </p:nvSpPr>
          <p:spPr>
            <a:xfrm rot="-5400000">
              <a:off x="1790275" y="-309525"/>
              <a:ext cx="74100" cy="1428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2645950" y="366375"/>
              <a:ext cx="74100" cy="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 rot="-5400000">
              <a:off x="2825725" y="366375"/>
              <a:ext cx="74100" cy="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grpSp>
        <p:nvGrpSpPr>
          <p:cNvPr id="38" name="Google Shape;38;p3"/>
          <p:cNvGrpSpPr/>
          <p:nvPr/>
        </p:nvGrpSpPr>
        <p:grpSpPr>
          <a:xfrm>
            <a:off x="1085475" y="4711575"/>
            <a:ext cx="536998" cy="134100"/>
            <a:chOff x="1085475" y="4711575"/>
            <a:chExt cx="536998" cy="134100"/>
          </a:xfrm>
        </p:grpSpPr>
        <p:sp>
          <p:nvSpPr>
            <p:cNvPr id="39" name="Google Shape;39;p3"/>
            <p:cNvSpPr/>
            <p:nvPr/>
          </p:nvSpPr>
          <p:spPr>
            <a:xfrm>
              <a:off x="1085475" y="471157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1219774" y="471157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1354074" y="471157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1488373" y="471157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"/>
          <p:cNvSpPr txBox="1">
            <a:spLocks noGrp="1"/>
          </p:cNvSpPr>
          <p:nvPr>
            <p:ph type="subTitle" idx="1"/>
          </p:nvPr>
        </p:nvSpPr>
        <p:spPr>
          <a:xfrm>
            <a:off x="1013450" y="1817100"/>
            <a:ext cx="32880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ubTitle" idx="2"/>
          </p:nvPr>
        </p:nvSpPr>
        <p:spPr>
          <a:xfrm>
            <a:off x="4683250" y="1817100"/>
            <a:ext cx="34473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subTitle" idx="3"/>
          </p:nvPr>
        </p:nvSpPr>
        <p:spPr>
          <a:xfrm>
            <a:off x="1013450" y="2686775"/>
            <a:ext cx="3288000" cy="12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ubTitle" idx="4"/>
          </p:nvPr>
        </p:nvSpPr>
        <p:spPr>
          <a:xfrm>
            <a:off x="4683250" y="2686775"/>
            <a:ext cx="3447300" cy="12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53" name="Google Shape;5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4639" y="-126362"/>
            <a:ext cx="9593277" cy="5396224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5"/>
          <p:cNvSpPr/>
          <p:nvPr/>
        </p:nvSpPr>
        <p:spPr>
          <a:xfrm>
            <a:off x="8504775" y="4104025"/>
            <a:ext cx="74100" cy="7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55" name="Google Shape;55;p5"/>
          <p:cNvSpPr/>
          <p:nvPr/>
        </p:nvSpPr>
        <p:spPr>
          <a:xfrm>
            <a:off x="8352375" y="4256450"/>
            <a:ext cx="74100" cy="7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56" name="Google Shape;56;p5"/>
          <p:cNvSpPr/>
          <p:nvPr/>
        </p:nvSpPr>
        <p:spPr>
          <a:xfrm>
            <a:off x="8504775" y="4408875"/>
            <a:ext cx="74100" cy="7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pic>
        <p:nvPicPr>
          <p:cNvPr id="57" name="Google Shape;57;p5"/>
          <p:cNvPicPr preferRelativeResize="0"/>
          <p:nvPr/>
        </p:nvPicPr>
        <p:blipFill rotWithShape="1">
          <a:blip r:embed="rId3">
            <a:alphaModFix amt="70000"/>
          </a:blip>
          <a:srcRect r="46170" b="42243"/>
          <a:stretch/>
        </p:blipFill>
        <p:spPr>
          <a:xfrm flipH="1">
            <a:off x="5856008" y="0"/>
            <a:ext cx="3287992" cy="198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54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1"/>
          </p:nvPr>
        </p:nvSpPr>
        <p:spPr>
          <a:xfrm>
            <a:off x="720000" y="1547575"/>
            <a:ext cx="45495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Open Sans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Open Sans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Open Sans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Open Sans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 Light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>
            <a:spLocks noGrp="1"/>
          </p:cNvSpPr>
          <p:nvPr>
            <p:ph type="pic" idx="2"/>
          </p:nvPr>
        </p:nvSpPr>
        <p:spPr>
          <a:xfrm>
            <a:off x="5831400" y="756200"/>
            <a:ext cx="2526600" cy="3699600"/>
          </a:xfrm>
          <a:prstGeom prst="snip1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pic>
        <p:nvPicPr>
          <p:cNvPr id="66" name="Google Shape;6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4639" y="-126362"/>
            <a:ext cx="9593277" cy="539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7"/>
          <p:cNvPicPr preferRelativeResize="0"/>
          <p:nvPr/>
        </p:nvPicPr>
        <p:blipFill rotWithShape="1">
          <a:blip r:embed="rId3">
            <a:alphaModFix amt="60000"/>
          </a:blip>
          <a:srcRect l="38540" t="43939"/>
          <a:stretch/>
        </p:blipFill>
        <p:spPr>
          <a:xfrm flipH="1">
            <a:off x="0" y="2807025"/>
            <a:ext cx="4553876" cy="233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8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30675" y="-145538"/>
            <a:ext cx="9557898" cy="537632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9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30675" y="-145538"/>
            <a:ext cx="9557898" cy="5376326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9"/>
          <p:cNvSpPr txBox="1">
            <a:spLocks noGrp="1"/>
          </p:cNvSpPr>
          <p:nvPr>
            <p:ph type="title"/>
          </p:nvPr>
        </p:nvSpPr>
        <p:spPr>
          <a:xfrm>
            <a:off x="2241425" y="129310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subTitle" idx="1"/>
          </p:nvPr>
        </p:nvSpPr>
        <p:spPr>
          <a:xfrm>
            <a:off x="2241475" y="216860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2" hasCustomPrompt="1"/>
          </p:nvPr>
        </p:nvSpPr>
        <p:spPr>
          <a:xfrm>
            <a:off x="862325" y="14808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3" hasCustomPrompt="1"/>
          </p:nvPr>
        </p:nvSpPr>
        <p:spPr>
          <a:xfrm>
            <a:off x="862325" y="29142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 idx="4" hasCustomPrompt="1"/>
          </p:nvPr>
        </p:nvSpPr>
        <p:spPr>
          <a:xfrm>
            <a:off x="3554100" y="14808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5" hasCustomPrompt="1"/>
          </p:nvPr>
        </p:nvSpPr>
        <p:spPr>
          <a:xfrm>
            <a:off x="3554100" y="29142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6" hasCustomPrompt="1"/>
          </p:nvPr>
        </p:nvSpPr>
        <p:spPr>
          <a:xfrm>
            <a:off x="6260875" y="14808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7" hasCustomPrompt="1"/>
          </p:nvPr>
        </p:nvSpPr>
        <p:spPr>
          <a:xfrm>
            <a:off x="6260875" y="29142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"/>
          </p:nvPr>
        </p:nvSpPr>
        <p:spPr>
          <a:xfrm>
            <a:off x="862325" y="1984475"/>
            <a:ext cx="20358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8"/>
          </p:nvPr>
        </p:nvSpPr>
        <p:spPr>
          <a:xfrm>
            <a:off x="3554100" y="1984475"/>
            <a:ext cx="20358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9"/>
          </p:nvPr>
        </p:nvSpPr>
        <p:spPr>
          <a:xfrm>
            <a:off x="6260875" y="1984475"/>
            <a:ext cx="20208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13"/>
          </p:nvPr>
        </p:nvSpPr>
        <p:spPr>
          <a:xfrm>
            <a:off x="862325" y="3417950"/>
            <a:ext cx="20358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14"/>
          </p:nvPr>
        </p:nvSpPr>
        <p:spPr>
          <a:xfrm>
            <a:off x="3554100" y="3417950"/>
            <a:ext cx="20172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15"/>
          </p:nvPr>
        </p:nvSpPr>
        <p:spPr>
          <a:xfrm>
            <a:off x="6260875" y="3417950"/>
            <a:ext cx="20208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pic>
        <p:nvPicPr>
          <p:cNvPr id="108" name="Google Shape;10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4639" y="-126362"/>
            <a:ext cx="9593277" cy="539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3"/>
          <p:cNvPicPr preferRelativeResize="0"/>
          <p:nvPr/>
        </p:nvPicPr>
        <p:blipFill rotWithShape="1">
          <a:blip r:embed="rId3">
            <a:alphaModFix amt="70000"/>
          </a:blip>
          <a:srcRect r="46170" b="42243"/>
          <a:stretch/>
        </p:blipFill>
        <p:spPr>
          <a:xfrm flipH="1">
            <a:off x="5856008" y="0"/>
            <a:ext cx="3287992" cy="1984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3"/>
          <p:cNvSpPr/>
          <p:nvPr/>
        </p:nvSpPr>
        <p:spPr>
          <a:xfrm>
            <a:off x="8504775" y="4180225"/>
            <a:ext cx="74100" cy="7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11" name="Google Shape;111;p13"/>
          <p:cNvSpPr/>
          <p:nvPr/>
        </p:nvSpPr>
        <p:spPr>
          <a:xfrm>
            <a:off x="8352375" y="4332650"/>
            <a:ext cx="74100" cy="7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12" name="Google Shape;112;p13"/>
          <p:cNvSpPr/>
          <p:nvPr/>
        </p:nvSpPr>
        <p:spPr>
          <a:xfrm>
            <a:off x="8504775" y="4485075"/>
            <a:ext cx="74100" cy="7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>
            <a:spLocks noGrp="1"/>
          </p:cNvSpPr>
          <p:nvPr>
            <p:ph type="subTitle" idx="1"/>
          </p:nvPr>
        </p:nvSpPr>
        <p:spPr>
          <a:xfrm flipH="1">
            <a:off x="727300" y="1631503"/>
            <a:ext cx="3161700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 flipH="1">
            <a:off x="727300" y="625225"/>
            <a:ext cx="3161700" cy="101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5"/>
          <p:cNvSpPr>
            <a:spLocks noGrp="1"/>
          </p:cNvSpPr>
          <p:nvPr>
            <p:ph type="pic" idx="2"/>
          </p:nvPr>
        </p:nvSpPr>
        <p:spPr>
          <a:xfrm flipH="1">
            <a:off x="5755800" y="587675"/>
            <a:ext cx="2745000" cy="39681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 flipH="1">
            <a:off x="1344625" y="3117873"/>
            <a:ext cx="4207500" cy="14379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15"/>
          <p:cNvSpPr>
            <a:spLocks noGrp="1"/>
          </p:cNvSpPr>
          <p:nvPr>
            <p:ph type="pic" idx="4"/>
          </p:nvPr>
        </p:nvSpPr>
        <p:spPr>
          <a:xfrm flipH="1">
            <a:off x="4066825" y="587675"/>
            <a:ext cx="1485300" cy="2361900"/>
          </a:xfrm>
          <a:prstGeom prst="snip1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pic>
        <p:nvPicPr>
          <p:cNvPr id="123" name="Google Shape;123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4639" y="-126362"/>
            <a:ext cx="9593277" cy="539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"/>
              <a:buNone/>
              <a:defRPr sz="30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8" r:id="rId7"/>
    <p:sldLayoutId id="2147483659" r:id="rId8"/>
    <p:sldLayoutId id="2147483661" r:id="rId9"/>
    <p:sldLayoutId id="2147483662" r:id="rId10"/>
    <p:sldLayoutId id="2147483667" r:id="rId11"/>
    <p:sldLayoutId id="2147483668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jpeg"/><Relationship Id="rId7" Type="http://schemas.microsoft.com/office/2007/relationships/hdphoto" Target="../media/hdphoto1.wd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png"/><Relationship Id="rId11" Type="http://schemas.microsoft.com/office/2007/relationships/hdphoto" Target="../media/hdphoto3.wdp"/><Relationship Id="rId5" Type="http://schemas.openxmlformats.org/officeDocument/2006/relationships/image" Target="../media/image11.jpeg"/><Relationship Id="rId10" Type="http://schemas.openxmlformats.org/officeDocument/2006/relationships/image" Target="../media/image14.png"/><Relationship Id="rId4" Type="http://schemas.openxmlformats.org/officeDocument/2006/relationships/image" Target="../media/image10.jpeg"/><Relationship Id="rId9" Type="http://schemas.microsoft.com/office/2007/relationships/hdphoto" Target="../media/hdphoto2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1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0.xml"/><Relationship Id="rId5" Type="http://schemas.openxmlformats.org/officeDocument/2006/relationships/slide" Target="slide8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>
            <a:spLocks noGrp="1"/>
          </p:cNvSpPr>
          <p:nvPr>
            <p:ph type="ctrTitle"/>
          </p:nvPr>
        </p:nvSpPr>
        <p:spPr>
          <a:xfrm>
            <a:off x="1654450" y="1307025"/>
            <a:ext cx="5682300" cy="19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3200" dirty="0"/>
              <a:t>Video Game Market Analysis (1996–2020)</a:t>
            </a:r>
            <a:br>
              <a:rPr lang="en" sz="3200" dirty="0"/>
            </a:br>
            <a:br>
              <a:rPr lang="en" sz="3200" dirty="0"/>
            </a:br>
            <a:r>
              <a:rPr lang="en" sz="1050" dirty="0"/>
              <a:t>Using Power BI to uncover sales and rating trends in the gaming industry</a:t>
            </a:r>
            <a:endParaRPr sz="2800" dirty="0"/>
          </a:p>
        </p:txBody>
      </p:sp>
      <p:sp>
        <p:nvSpPr>
          <p:cNvPr id="200" name="Google Shape;200;p26"/>
          <p:cNvSpPr txBox="1">
            <a:spLocks noGrp="1"/>
          </p:cNvSpPr>
          <p:nvPr>
            <p:ph type="subTitle" idx="1"/>
          </p:nvPr>
        </p:nvSpPr>
        <p:spPr>
          <a:xfrm>
            <a:off x="1015431" y="3702971"/>
            <a:ext cx="2841150" cy="5816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100" dirty="0"/>
              <a:t>Final Project for the Data Analytics</a:t>
            </a:r>
          </a:p>
          <a:p>
            <a:r>
              <a:rPr lang="en" sz="1100" dirty="0"/>
              <a:t>Course at CyberPro Israel</a:t>
            </a:r>
            <a:endParaRPr lang="ru-RU" sz="1100" dirty="0"/>
          </a:p>
        </p:txBody>
      </p:sp>
      <p:grpSp>
        <p:nvGrpSpPr>
          <p:cNvPr id="201" name="Google Shape;201;p26"/>
          <p:cNvGrpSpPr/>
          <p:nvPr/>
        </p:nvGrpSpPr>
        <p:grpSpPr>
          <a:xfrm>
            <a:off x="7229775" y="947625"/>
            <a:ext cx="536998" cy="134100"/>
            <a:chOff x="7229775" y="947625"/>
            <a:chExt cx="536998" cy="134100"/>
          </a:xfrm>
        </p:grpSpPr>
        <p:sp>
          <p:nvSpPr>
            <p:cNvPr id="202" name="Google Shape;202;p26"/>
            <p:cNvSpPr/>
            <p:nvPr/>
          </p:nvSpPr>
          <p:spPr>
            <a:xfrm>
              <a:off x="7229775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7364074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7498374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7632673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sp>
        <p:nvSpPr>
          <p:cNvPr id="2" name="Google Shape;200;p26">
            <a:extLst>
              <a:ext uri="{FF2B5EF4-FFF2-40B4-BE49-F238E27FC236}">
                <a16:creationId xmlns:a16="http://schemas.microsoft.com/office/drawing/2014/main" id="{F39C0A91-616F-A7C3-8354-03E1674E15A7}"/>
              </a:ext>
            </a:extLst>
          </p:cNvPr>
          <p:cNvSpPr txBox="1">
            <a:spLocks/>
          </p:cNvSpPr>
          <p:nvPr/>
        </p:nvSpPr>
        <p:spPr>
          <a:xfrm>
            <a:off x="5287417" y="3702972"/>
            <a:ext cx="2841151" cy="581645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6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nit Light"/>
              <a:buNone/>
              <a:defRPr sz="18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nit Light"/>
              <a:buNone/>
              <a:defRPr sz="18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nit Light"/>
              <a:buNone/>
              <a:defRPr sz="18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nit Light"/>
              <a:buNone/>
              <a:defRPr sz="18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nit Light"/>
              <a:buNone/>
              <a:defRPr sz="18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nit Light"/>
              <a:buNone/>
              <a:defRPr sz="18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nit Light"/>
              <a:buNone/>
              <a:defRPr sz="18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nit Light"/>
              <a:buNone/>
              <a:defRPr sz="18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9pPr>
          </a:lstStyle>
          <a:p>
            <a:r>
              <a:rPr lang="en" sz="1100" dirty="0"/>
              <a:t>Presenters:</a:t>
            </a:r>
          </a:p>
          <a:p>
            <a:r>
              <a:rPr lang="en-US" sz="1100" dirty="0"/>
              <a:t>Ilia </a:t>
            </a:r>
            <a:r>
              <a:rPr lang="en-US" sz="1100" dirty="0" err="1"/>
              <a:t>Oleinikov</a:t>
            </a:r>
            <a:endParaRPr lang="en-US" sz="1100" dirty="0"/>
          </a:p>
          <a:p>
            <a:r>
              <a:rPr lang="en-US" sz="1100" dirty="0"/>
              <a:t>Svetlana Saveleva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2C26B0A0-6E1D-E4FC-79BF-B745697B8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>
            <a:extLst>
              <a:ext uri="{FF2B5EF4-FFF2-40B4-BE49-F238E27FC236}">
                <a16:creationId xmlns:a16="http://schemas.microsoft.com/office/drawing/2014/main" id="{F6AD91AA-288D-965A-7FB3-643473E980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78381" y="2380495"/>
            <a:ext cx="4587238" cy="11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200" dirty="0"/>
              <a:t>Visualization &amp; Insights</a:t>
            </a:r>
          </a:p>
        </p:txBody>
      </p:sp>
      <p:sp>
        <p:nvSpPr>
          <p:cNvPr id="242" name="Google Shape;242;p29">
            <a:extLst>
              <a:ext uri="{FF2B5EF4-FFF2-40B4-BE49-F238E27FC236}">
                <a16:creationId xmlns:a16="http://schemas.microsoft.com/office/drawing/2014/main" id="{EED5FD74-E750-221D-3062-75445F147C0A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89167" y="1352695"/>
            <a:ext cx="1365665" cy="10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dirty="0"/>
              <a:t>4</a:t>
            </a:r>
            <a:endParaRPr dirty="0"/>
          </a:p>
        </p:txBody>
      </p:sp>
      <p:grpSp>
        <p:nvGrpSpPr>
          <p:cNvPr id="243" name="Google Shape;243;p29">
            <a:extLst>
              <a:ext uri="{FF2B5EF4-FFF2-40B4-BE49-F238E27FC236}">
                <a16:creationId xmlns:a16="http://schemas.microsoft.com/office/drawing/2014/main" id="{F76CF1E5-DC24-1117-C6C7-5C9C0260574B}"/>
              </a:ext>
            </a:extLst>
          </p:cNvPr>
          <p:cNvGrpSpPr/>
          <p:nvPr/>
        </p:nvGrpSpPr>
        <p:grpSpPr>
          <a:xfrm>
            <a:off x="7894100" y="3762250"/>
            <a:ext cx="226500" cy="378950"/>
            <a:chOff x="7894100" y="3762250"/>
            <a:chExt cx="226500" cy="378950"/>
          </a:xfrm>
        </p:grpSpPr>
        <p:sp>
          <p:nvSpPr>
            <p:cNvPr id="244" name="Google Shape;244;p29">
              <a:extLst>
                <a:ext uri="{FF2B5EF4-FFF2-40B4-BE49-F238E27FC236}">
                  <a16:creationId xmlns:a16="http://schemas.microsoft.com/office/drawing/2014/main" id="{6536EFE9-3C53-F725-F079-FD51434CC047}"/>
                </a:ext>
              </a:extLst>
            </p:cNvPr>
            <p:cNvSpPr/>
            <p:nvPr/>
          </p:nvSpPr>
          <p:spPr>
            <a:xfrm>
              <a:off x="8046500" y="3762250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45" name="Google Shape;245;p29">
              <a:extLst>
                <a:ext uri="{FF2B5EF4-FFF2-40B4-BE49-F238E27FC236}">
                  <a16:creationId xmlns:a16="http://schemas.microsoft.com/office/drawing/2014/main" id="{E0D617C8-0EE1-8F10-BB9D-D16D8342D574}"/>
                </a:ext>
              </a:extLst>
            </p:cNvPr>
            <p:cNvSpPr/>
            <p:nvPr/>
          </p:nvSpPr>
          <p:spPr>
            <a:xfrm>
              <a:off x="7894100" y="3914675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46" name="Google Shape;246;p29">
              <a:extLst>
                <a:ext uri="{FF2B5EF4-FFF2-40B4-BE49-F238E27FC236}">
                  <a16:creationId xmlns:a16="http://schemas.microsoft.com/office/drawing/2014/main" id="{D4074FC8-7691-5622-D4AE-F7B1F857DC63}"/>
                </a:ext>
              </a:extLst>
            </p:cNvPr>
            <p:cNvSpPr/>
            <p:nvPr/>
          </p:nvSpPr>
          <p:spPr>
            <a:xfrm>
              <a:off x="8046500" y="4067100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grpSp>
        <p:nvGrpSpPr>
          <p:cNvPr id="247" name="Google Shape;247;p29">
            <a:extLst>
              <a:ext uri="{FF2B5EF4-FFF2-40B4-BE49-F238E27FC236}">
                <a16:creationId xmlns:a16="http://schemas.microsoft.com/office/drawing/2014/main" id="{C041F111-4AE0-48EC-E138-2FF57B199DC8}"/>
              </a:ext>
            </a:extLst>
          </p:cNvPr>
          <p:cNvGrpSpPr/>
          <p:nvPr/>
        </p:nvGrpSpPr>
        <p:grpSpPr>
          <a:xfrm>
            <a:off x="7229775" y="947625"/>
            <a:ext cx="536998" cy="134100"/>
            <a:chOff x="7229775" y="947625"/>
            <a:chExt cx="536998" cy="134100"/>
          </a:xfrm>
        </p:grpSpPr>
        <p:sp>
          <p:nvSpPr>
            <p:cNvPr id="248" name="Google Shape;248;p29">
              <a:extLst>
                <a:ext uri="{FF2B5EF4-FFF2-40B4-BE49-F238E27FC236}">
                  <a16:creationId xmlns:a16="http://schemas.microsoft.com/office/drawing/2014/main" id="{513A160F-1563-EB03-45BC-0CBCB71DA8A8}"/>
                </a:ext>
              </a:extLst>
            </p:cNvPr>
            <p:cNvSpPr/>
            <p:nvPr/>
          </p:nvSpPr>
          <p:spPr>
            <a:xfrm>
              <a:off x="7229775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49" name="Google Shape;249;p29">
              <a:extLst>
                <a:ext uri="{FF2B5EF4-FFF2-40B4-BE49-F238E27FC236}">
                  <a16:creationId xmlns:a16="http://schemas.microsoft.com/office/drawing/2014/main" id="{29A87CB3-5CA9-6DD0-33A7-770C75401772}"/>
                </a:ext>
              </a:extLst>
            </p:cNvPr>
            <p:cNvSpPr/>
            <p:nvPr/>
          </p:nvSpPr>
          <p:spPr>
            <a:xfrm>
              <a:off x="7364074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50" name="Google Shape;250;p29">
              <a:extLst>
                <a:ext uri="{FF2B5EF4-FFF2-40B4-BE49-F238E27FC236}">
                  <a16:creationId xmlns:a16="http://schemas.microsoft.com/office/drawing/2014/main" id="{E8D06FD7-B6C5-7B1D-AC35-19FCCA078093}"/>
                </a:ext>
              </a:extLst>
            </p:cNvPr>
            <p:cNvSpPr/>
            <p:nvPr/>
          </p:nvSpPr>
          <p:spPr>
            <a:xfrm>
              <a:off x="7498374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51" name="Google Shape;251;p29">
              <a:extLst>
                <a:ext uri="{FF2B5EF4-FFF2-40B4-BE49-F238E27FC236}">
                  <a16:creationId xmlns:a16="http://schemas.microsoft.com/office/drawing/2014/main" id="{1A812455-3D69-AB8F-FF34-6CC8E5F6453B}"/>
                </a:ext>
              </a:extLst>
            </p:cNvPr>
            <p:cNvSpPr/>
            <p:nvPr/>
          </p:nvSpPr>
          <p:spPr>
            <a:xfrm>
              <a:off x="7632673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4168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>
          <a:extLst>
            <a:ext uri="{FF2B5EF4-FFF2-40B4-BE49-F238E27FC236}">
              <a16:creationId xmlns:a16="http://schemas.microsoft.com/office/drawing/2014/main" id="{6917F235-1267-38F3-4381-27A69541D7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2">
            <a:extLst>
              <a:ext uri="{FF2B5EF4-FFF2-40B4-BE49-F238E27FC236}">
                <a16:creationId xmlns:a16="http://schemas.microsoft.com/office/drawing/2014/main" id="{35A379AD-EC6B-E14E-0BE7-14E67EE119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2800" dirty="0"/>
              <a:t>1. Game Release Trends (1996–2020)</a:t>
            </a:r>
            <a:endParaRPr sz="2800" dirty="0"/>
          </a:p>
        </p:txBody>
      </p:sp>
      <p:sp>
        <p:nvSpPr>
          <p:cNvPr id="285" name="Google Shape;285;p32">
            <a:extLst>
              <a:ext uri="{FF2B5EF4-FFF2-40B4-BE49-F238E27FC236}">
                <a16:creationId xmlns:a16="http://schemas.microsoft.com/office/drawing/2014/main" id="{E67B5708-A105-4CCA-D817-92378F516578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20000" y="1331776"/>
            <a:ext cx="2413969" cy="28556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>
              <a:buFont typeface="+mj-lt"/>
              <a:buAutoNum type="arabicPeriod"/>
            </a:pPr>
            <a:r>
              <a:rPr lang="en" dirty="0"/>
              <a:t>Action games dominate in volume</a:t>
            </a:r>
          </a:p>
          <a:p>
            <a:pPr marL="228600" lvl="0" indent="-228600" algn="l">
              <a:buFont typeface="+mj-lt"/>
              <a:buAutoNum type="arabicPeriod"/>
            </a:pPr>
            <a:endParaRPr lang="en" dirty="0"/>
          </a:p>
          <a:p>
            <a:pPr marL="228600" lvl="0" indent="-228600" algn="l">
              <a:buFont typeface="+mj-lt"/>
              <a:buAutoNum type="arabicPeriod"/>
            </a:pPr>
            <a:r>
              <a:rPr lang="en" dirty="0"/>
              <a:t>RPG, Sports, and Shooter genres remain steady</a:t>
            </a:r>
          </a:p>
          <a:p>
            <a:pPr marL="228600" lvl="0" indent="-228600" algn="l">
              <a:buFont typeface="+mj-lt"/>
              <a:buAutoNum type="arabicPeriod"/>
            </a:pPr>
            <a:endParaRPr lang="en" dirty="0"/>
          </a:p>
          <a:p>
            <a:pPr marL="228600" lvl="0" indent="-228600" algn="l">
              <a:buFont typeface="+mj-lt"/>
              <a:buAutoNum type="arabicPeriod"/>
            </a:pPr>
            <a:r>
              <a:rPr lang="en" dirty="0"/>
              <a:t>Adventure &amp; Simulation peaked around 2010</a:t>
            </a:r>
          </a:p>
          <a:p>
            <a:pPr marL="228600" lvl="0" indent="-228600" algn="l">
              <a:buFont typeface="+mj-lt"/>
              <a:buAutoNum type="arabicPeriod"/>
            </a:pPr>
            <a:endParaRPr lang="en" dirty="0"/>
          </a:p>
          <a:p>
            <a:pPr marL="228600" lvl="0" indent="-228600" algn="l">
              <a:buFont typeface="+mj-lt"/>
              <a:buAutoNum type="arabicPeriod"/>
            </a:pPr>
            <a:r>
              <a:rPr lang="en" dirty="0"/>
              <a:t>Revival potential in underrepresented genres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66BB461-8411-891C-B994-F61175FA3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268" y="1212141"/>
            <a:ext cx="5595286" cy="309489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3E8735A-FAA7-06B0-ECF2-0BE095FCB7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268" y="1212141"/>
            <a:ext cx="5623944" cy="311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536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>
          <a:extLst>
            <a:ext uri="{FF2B5EF4-FFF2-40B4-BE49-F238E27FC236}">
              <a16:creationId xmlns:a16="http://schemas.microsoft.com/office/drawing/2014/main" id="{838578F7-9A11-2BB6-DB75-DC896D11A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2">
            <a:extLst>
              <a:ext uri="{FF2B5EF4-FFF2-40B4-BE49-F238E27FC236}">
                <a16:creationId xmlns:a16="http://schemas.microsoft.com/office/drawing/2014/main" id="{FCCDEAAC-0CB1-3967-819C-FB309F70EF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2800" dirty="0"/>
              <a:t>2. Best-Selling Games &amp; Publishers</a:t>
            </a:r>
            <a:endParaRPr sz="2800" dirty="0"/>
          </a:p>
        </p:txBody>
      </p:sp>
      <p:sp>
        <p:nvSpPr>
          <p:cNvPr id="285" name="Google Shape;285;p32">
            <a:extLst>
              <a:ext uri="{FF2B5EF4-FFF2-40B4-BE49-F238E27FC236}">
                <a16:creationId xmlns:a16="http://schemas.microsoft.com/office/drawing/2014/main" id="{C1FBB7A9-5147-9D9D-B97C-BC87684C325E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20000" y="1331776"/>
            <a:ext cx="2413969" cy="28556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>
              <a:buFont typeface="+mj-lt"/>
              <a:buAutoNum type="arabicPeriod"/>
            </a:pPr>
            <a:r>
              <a:rPr lang="en" dirty="0"/>
              <a:t>Top Games: Wii Sports, GTA V, Mario Kart Wii, Pokémon Red/Blue</a:t>
            </a:r>
          </a:p>
          <a:p>
            <a:pPr marL="228600" lvl="0" indent="-228600" algn="l">
              <a:buFont typeface="+mj-lt"/>
              <a:buAutoNum type="arabicPeriod"/>
            </a:pPr>
            <a:endParaRPr lang="en" dirty="0"/>
          </a:p>
          <a:p>
            <a:pPr marL="228600" lvl="0" indent="-228600" algn="l">
              <a:buFont typeface="+mj-lt"/>
              <a:buAutoNum type="arabicPeriod"/>
            </a:pPr>
            <a:r>
              <a:rPr lang="en" dirty="0"/>
              <a:t>Top Platforms: Xbox 360 &amp; PlayStation</a:t>
            </a:r>
          </a:p>
          <a:p>
            <a:pPr marL="228600" lvl="0" indent="-228600" algn="l">
              <a:buFont typeface="+mj-lt"/>
              <a:buAutoNum type="arabicPeriod"/>
            </a:pPr>
            <a:endParaRPr lang="en" dirty="0"/>
          </a:p>
          <a:p>
            <a:pPr marL="228600" lvl="0" indent="-228600" algn="l">
              <a:buFont typeface="+mj-lt"/>
              <a:buAutoNum type="arabicPeriod"/>
            </a:pPr>
            <a:r>
              <a:rPr lang="en" dirty="0"/>
              <a:t>Top Publishers: Nintendo, EA, Activision</a:t>
            </a:r>
          </a:p>
          <a:p>
            <a:pPr marL="228600" lvl="0" indent="-228600" algn="l">
              <a:buFont typeface="+mj-lt"/>
              <a:buAutoNum type="arabicPeriod"/>
            </a:pPr>
            <a:endParaRPr lang="en" dirty="0"/>
          </a:p>
          <a:p>
            <a:pPr marL="228600" lvl="0" indent="-228600" algn="l">
              <a:buFont typeface="+mj-lt"/>
              <a:buAutoNum type="arabicPeriod"/>
            </a:pPr>
            <a:r>
              <a:rPr lang="en" dirty="0"/>
              <a:t>Action/Shooter dominate revenue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E6F633A-17C6-04FB-B710-75B307C06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99" y="1218271"/>
            <a:ext cx="5573122" cy="308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357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>
          <a:extLst>
            <a:ext uri="{FF2B5EF4-FFF2-40B4-BE49-F238E27FC236}">
              <a16:creationId xmlns:a16="http://schemas.microsoft.com/office/drawing/2014/main" id="{2D8DA8CE-0526-C639-7902-D2AA470392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2">
            <a:extLst>
              <a:ext uri="{FF2B5EF4-FFF2-40B4-BE49-F238E27FC236}">
                <a16:creationId xmlns:a16="http://schemas.microsoft.com/office/drawing/2014/main" id="{CDCA1BED-DC36-3610-4D31-5E4D8E96F3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2800" dirty="0"/>
              <a:t>3. Sales vs. </a:t>
            </a:r>
            <a:r>
              <a:rPr lang="en" sz="2800" dirty="0" err="1"/>
              <a:t>Metascore</a:t>
            </a:r>
            <a:r>
              <a:rPr lang="en" sz="2800" dirty="0"/>
              <a:t> Correlation</a:t>
            </a:r>
            <a:endParaRPr sz="2800" dirty="0"/>
          </a:p>
        </p:txBody>
      </p:sp>
      <p:sp>
        <p:nvSpPr>
          <p:cNvPr id="285" name="Google Shape;285;p32">
            <a:extLst>
              <a:ext uri="{FF2B5EF4-FFF2-40B4-BE49-F238E27FC236}">
                <a16:creationId xmlns:a16="http://schemas.microsoft.com/office/drawing/2014/main" id="{336737A8-F473-7B94-4A83-BB731BF0D9F6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20000" y="1331776"/>
            <a:ext cx="2413969" cy="28556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>
              <a:buFont typeface="+mj-lt"/>
              <a:buAutoNum type="arabicPeriod"/>
            </a:pPr>
            <a:r>
              <a:rPr lang="en" dirty="0"/>
              <a:t>Moderate correlation overall </a:t>
            </a:r>
          </a:p>
          <a:p>
            <a:pPr marL="228600" lvl="0" indent="-228600" algn="l">
              <a:buFont typeface="+mj-lt"/>
              <a:buAutoNum type="arabicPeriod"/>
            </a:pPr>
            <a:endParaRPr lang="en" dirty="0"/>
          </a:p>
          <a:p>
            <a:pPr marL="228600" lvl="0" indent="-228600" algn="l">
              <a:buFont typeface="+mj-lt"/>
              <a:buAutoNum type="arabicPeriod"/>
            </a:pPr>
            <a:r>
              <a:rPr lang="en" dirty="0"/>
              <a:t>Action–Adventure shows highest balance </a:t>
            </a:r>
          </a:p>
          <a:p>
            <a:pPr marL="228600" lvl="0" indent="-228600" algn="l">
              <a:buFont typeface="+mj-lt"/>
              <a:buAutoNum type="arabicPeriod"/>
            </a:pPr>
            <a:endParaRPr lang="en" dirty="0"/>
          </a:p>
          <a:p>
            <a:pPr marL="228600" lvl="0" indent="-228600" algn="l">
              <a:buFont typeface="+mj-lt"/>
              <a:buAutoNum type="arabicPeriod"/>
            </a:pPr>
            <a:r>
              <a:rPr lang="en" dirty="0"/>
              <a:t>GTA V, The Last of Us succeed in both </a:t>
            </a:r>
          </a:p>
          <a:p>
            <a:pPr marL="228600" lvl="0" indent="-228600" algn="l">
              <a:buFont typeface="+mj-lt"/>
              <a:buAutoNum type="arabicPeriod"/>
            </a:pPr>
            <a:endParaRPr lang="en" dirty="0"/>
          </a:p>
          <a:p>
            <a:pPr marL="228600" lvl="0" indent="-228600" algn="l">
              <a:buFont typeface="+mj-lt"/>
              <a:buAutoNum type="arabicPeriod"/>
            </a:pPr>
            <a:r>
              <a:rPr lang="en" dirty="0"/>
              <a:t>Portal, BioShock — critically acclaimed, less commercial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5F3F31B-8D15-4C49-BDF9-BCC2F43FD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886" y="1177853"/>
            <a:ext cx="5623944" cy="316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89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8C866762-29AC-EFE0-9C85-E5B7F6ADFB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>
            <a:extLst>
              <a:ext uri="{FF2B5EF4-FFF2-40B4-BE49-F238E27FC236}">
                <a16:creationId xmlns:a16="http://schemas.microsoft.com/office/drawing/2014/main" id="{1DCAF6D1-02D6-6C3A-CE4D-32658EA773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78381" y="2380495"/>
            <a:ext cx="4587238" cy="11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200" dirty="0"/>
              <a:t>Conclusions </a:t>
            </a:r>
            <a:br>
              <a:rPr lang="en" sz="3200" dirty="0"/>
            </a:br>
            <a:r>
              <a:rPr lang="en" sz="3200" dirty="0"/>
              <a:t>&amp; Recommendations</a:t>
            </a:r>
          </a:p>
        </p:txBody>
      </p:sp>
      <p:sp>
        <p:nvSpPr>
          <p:cNvPr id="242" name="Google Shape;242;p29">
            <a:extLst>
              <a:ext uri="{FF2B5EF4-FFF2-40B4-BE49-F238E27FC236}">
                <a16:creationId xmlns:a16="http://schemas.microsoft.com/office/drawing/2014/main" id="{63EFFC1D-A865-4D87-BE52-A59830BED66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89167" y="1352695"/>
            <a:ext cx="1365665" cy="10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dirty="0"/>
              <a:t>5</a:t>
            </a:r>
            <a:endParaRPr dirty="0"/>
          </a:p>
        </p:txBody>
      </p:sp>
      <p:grpSp>
        <p:nvGrpSpPr>
          <p:cNvPr id="243" name="Google Shape;243;p29">
            <a:extLst>
              <a:ext uri="{FF2B5EF4-FFF2-40B4-BE49-F238E27FC236}">
                <a16:creationId xmlns:a16="http://schemas.microsoft.com/office/drawing/2014/main" id="{8D014913-3AF1-9B00-87E7-9CBFB2E0521E}"/>
              </a:ext>
            </a:extLst>
          </p:cNvPr>
          <p:cNvGrpSpPr/>
          <p:nvPr/>
        </p:nvGrpSpPr>
        <p:grpSpPr>
          <a:xfrm>
            <a:off x="7894100" y="3762250"/>
            <a:ext cx="226500" cy="378950"/>
            <a:chOff x="7894100" y="3762250"/>
            <a:chExt cx="226500" cy="378950"/>
          </a:xfrm>
        </p:grpSpPr>
        <p:sp>
          <p:nvSpPr>
            <p:cNvPr id="244" name="Google Shape;244;p29">
              <a:extLst>
                <a:ext uri="{FF2B5EF4-FFF2-40B4-BE49-F238E27FC236}">
                  <a16:creationId xmlns:a16="http://schemas.microsoft.com/office/drawing/2014/main" id="{58381F4F-7487-0622-A365-2174362D0B8A}"/>
                </a:ext>
              </a:extLst>
            </p:cNvPr>
            <p:cNvSpPr/>
            <p:nvPr/>
          </p:nvSpPr>
          <p:spPr>
            <a:xfrm>
              <a:off x="8046500" y="3762250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45" name="Google Shape;245;p29">
              <a:extLst>
                <a:ext uri="{FF2B5EF4-FFF2-40B4-BE49-F238E27FC236}">
                  <a16:creationId xmlns:a16="http://schemas.microsoft.com/office/drawing/2014/main" id="{5513EE86-01E7-C037-A0CF-7B5B7D1A9172}"/>
                </a:ext>
              </a:extLst>
            </p:cNvPr>
            <p:cNvSpPr/>
            <p:nvPr/>
          </p:nvSpPr>
          <p:spPr>
            <a:xfrm>
              <a:off x="7894100" y="3914675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46" name="Google Shape;246;p29">
              <a:extLst>
                <a:ext uri="{FF2B5EF4-FFF2-40B4-BE49-F238E27FC236}">
                  <a16:creationId xmlns:a16="http://schemas.microsoft.com/office/drawing/2014/main" id="{D06C7DF0-0288-1408-8039-63470687E06B}"/>
                </a:ext>
              </a:extLst>
            </p:cNvPr>
            <p:cNvSpPr/>
            <p:nvPr/>
          </p:nvSpPr>
          <p:spPr>
            <a:xfrm>
              <a:off x="8046500" y="4067100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grpSp>
        <p:nvGrpSpPr>
          <p:cNvPr id="247" name="Google Shape;247;p29">
            <a:extLst>
              <a:ext uri="{FF2B5EF4-FFF2-40B4-BE49-F238E27FC236}">
                <a16:creationId xmlns:a16="http://schemas.microsoft.com/office/drawing/2014/main" id="{D01EA38F-0110-726A-C164-299643478093}"/>
              </a:ext>
            </a:extLst>
          </p:cNvPr>
          <p:cNvGrpSpPr/>
          <p:nvPr/>
        </p:nvGrpSpPr>
        <p:grpSpPr>
          <a:xfrm>
            <a:off x="7229775" y="947625"/>
            <a:ext cx="536998" cy="134100"/>
            <a:chOff x="7229775" y="947625"/>
            <a:chExt cx="536998" cy="134100"/>
          </a:xfrm>
        </p:grpSpPr>
        <p:sp>
          <p:nvSpPr>
            <p:cNvPr id="248" name="Google Shape;248;p29">
              <a:extLst>
                <a:ext uri="{FF2B5EF4-FFF2-40B4-BE49-F238E27FC236}">
                  <a16:creationId xmlns:a16="http://schemas.microsoft.com/office/drawing/2014/main" id="{3BB1CAE5-505A-73A7-A1CE-E005E46C20C6}"/>
                </a:ext>
              </a:extLst>
            </p:cNvPr>
            <p:cNvSpPr/>
            <p:nvPr/>
          </p:nvSpPr>
          <p:spPr>
            <a:xfrm>
              <a:off x="7229775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49" name="Google Shape;249;p29">
              <a:extLst>
                <a:ext uri="{FF2B5EF4-FFF2-40B4-BE49-F238E27FC236}">
                  <a16:creationId xmlns:a16="http://schemas.microsoft.com/office/drawing/2014/main" id="{59A030CA-78B0-0F30-110B-7A7C15922F1D}"/>
                </a:ext>
              </a:extLst>
            </p:cNvPr>
            <p:cNvSpPr/>
            <p:nvPr/>
          </p:nvSpPr>
          <p:spPr>
            <a:xfrm>
              <a:off x="7364074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50" name="Google Shape;250;p29">
              <a:extLst>
                <a:ext uri="{FF2B5EF4-FFF2-40B4-BE49-F238E27FC236}">
                  <a16:creationId xmlns:a16="http://schemas.microsoft.com/office/drawing/2014/main" id="{C8F4AA25-EB08-EEF1-743E-7B2354D3BD5B}"/>
                </a:ext>
              </a:extLst>
            </p:cNvPr>
            <p:cNvSpPr/>
            <p:nvPr/>
          </p:nvSpPr>
          <p:spPr>
            <a:xfrm>
              <a:off x="7498374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51" name="Google Shape;251;p29">
              <a:extLst>
                <a:ext uri="{FF2B5EF4-FFF2-40B4-BE49-F238E27FC236}">
                  <a16:creationId xmlns:a16="http://schemas.microsoft.com/office/drawing/2014/main" id="{7C1667EC-FDF4-82E4-D822-C74A645894DA}"/>
                </a:ext>
              </a:extLst>
            </p:cNvPr>
            <p:cNvSpPr/>
            <p:nvPr/>
          </p:nvSpPr>
          <p:spPr>
            <a:xfrm>
              <a:off x="7632673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0507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0"/>
          <p:cNvSpPr txBox="1">
            <a:spLocks noGrp="1"/>
          </p:cNvSpPr>
          <p:nvPr>
            <p:ph type="title"/>
          </p:nvPr>
        </p:nvSpPr>
        <p:spPr>
          <a:xfrm flipH="1">
            <a:off x="727300" y="257207"/>
            <a:ext cx="7322546" cy="101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2800" dirty="0"/>
              <a:t>Conclusions &amp; Recommendations</a:t>
            </a:r>
            <a:endParaRPr dirty="0"/>
          </a:p>
        </p:txBody>
      </p:sp>
      <p:sp>
        <p:nvSpPr>
          <p:cNvPr id="432" name="Google Shape;432;p40"/>
          <p:cNvSpPr txBox="1">
            <a:spLocks noGrp="1"/>
          </p:cNvSpPr>
          <p:nvPr>
            <p:ph type="subTitle" idx="1"/>
          </p:nvPr>
        </p:nvSpPr>
        <p:spPr>
          <a:xfrm flipH="1">
            <a:off x="4280728" y="1425950"/>
            <a:ext cx="3974122" cy="3433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+mj-lt"/>
              <a:buAutoNum type="arabicPeriod"/>
            </a:pPr>
            <a:r>
              <a:rPr lang="en" b="1" dirty="0"/>
              <a:t>Focus on Action–Adventure hybrids</a:t>
            </a:r>
            <a:r>
              <a:rPr lang="en" dirty="0"/>
              <a:t> with narrative depth and high replay value</a:t>
            </a:r>
          </a:p>
          <a:p>
            <a:pPr>
              <a:buFont typeface="+mj-lt"/>
              <a:buAutoNum type="arabicPeriod"/>
            </a:pPr>
            <a:endParaRPr lang="en" dirty="0"/>
          </a:p>
          <a:p>
            <a:pPr>
              <a:buFont typeface="+mj-lt"/>
              <a:buAutoNum type="arabicPeriod"/>
            </a:pPr>
            <a:r>
              <a:rPr lang="en" b="1" dirty="0"/>
              <a:t>Blend shooter mechanics</a:t>
            </a:r>
            <a:r>
              <a:rPr lang="en" dirty="0"/>
              <a:t> creatively without relying solely on formulaic design</a:t>
            </a:r>
          </a:p>
          <a:p>
            <a:pPr>
              <a:buFont typeface="+mj-lt"/>
              <a:buAutoNum type="arabicPeriod"/>
            </a:pPr>
            <a:endParaRPr lang="en" dirty="0"/>
          </a:p>
          <a:p>
            <a:pPr>
              <a:buFont typeface="+mj-lt"/>
              <a:buAutoNum type="arabicPeriod"/>
            </a:pPr>
            <a:r>
              <a:rPr lang="en" b="1" dirty="0"/>
              <a:t>Prioritize multi-platform releases</a:t>
            </a:r>
            <a:r>
              <a:rPr lang="en" dirty="0"/>
              <a:t>, especially Xbox and PlayStation ecosystems</a:t>
            </a:r>
          </a:p>
          <a:p>
            <a:pPr>
              <a:buFont typeface="+mj-lt"/>
              <a:buAutoNum type="arabicPeriod"/>
            </a:pPr>
            <a:endParaRPr lang="en" dirty="0"/>
          </a:p>
          <a:p>
            <a:pPr>
              <a:buFont typeface="+mj-lt"/>
              <a:buAutoNum type="arabicPeriod"/>
            </a:pPr>
            <a:r>
              <a:rPr lang="en" b="1" dirty="0"/>
              <a:t>Revive high-rated but underproduced genres</a:t>
            </a:r>
            <a:r>
              <a:rPr lang="en" dirty="0"/>
              <a:t> (e.g., Puzzle, Platform) to capture nostalgia-driven audiences</a:t>
            </a:r>
          </a:p>
          <a:p>
            <a:pPr>
              <a:buFont typeface="+mj-lt"/>
              <a:buAutoNum type="arabicPeriod"/>
            </a:pPr>
            <a:endParaRPr lang="en" dirty="0"/>
          </a:p>
          <a:p>
            <a:pPr>
              <a:buFont typeface="+mj-lt"/>
              <a:buAutoNum type="arabicPeriod"/>
            </a:pPr>
            <a:r>
              <a:rPr lang="en" b="1" dirty="0"/>
              <a:t>Target both quality and mass appeal:</a:t>
            </a:r>
            <a:r>
              <a:rPr lang="en" dirty="0"/>
              <a:t> games that appear in both </a:t>
            </a:r>
            <a:r>
              <a:rPr lang="en" i="1" dirty="0"/>
              <a:t>Top Sales</a:t>
            </a:r>
            <a:r>
              <a:rPr lang="en" dirty="0"/>
              <a:t> and </a:t>
            </a:r>
            <a:r>
              <a:rPr lang="en" i="1" dirty="0"/>
              <a:t>Top </a:t>
            </a:r>
            <a:r>
              <a:rPr lang="en" i="1" dirty="0" err="1"/>
              <a:t>Metascore</a:t>
            </a:r>
            <a:r>
              <a:rPr lang="en" dirty="0"/>
              <a:t> lists (e.g., </a:t>
            </a:r>
            <a:r>
              <a:rPr lang="en" i="1" dirty="0"/>
              <a:t>GTA V</a:t>
            </a:r>
            <a:r>
              <a:rPr lang="en" dirty="0"/>
              <a:t>) prove that critical and financial success can coexist</a:t>
            </a:r>
          </a:p>
        </p:txBody>
      </p:sp>
      <p:grpSp>
        <p:nvGrpSpPr>
          <p:cNvPr id="436" name="Google Shape;436;p40"/>
          <p:cNvGrpSpPr/>
          <p:nvPr/>
        </p:nvGrpSpPr>
        <p:grpSpPr>
          <a:xfrm rot="5400000">
            <a:off x="861825" y="3983650"/>
            <a:ext cx="536998" cy="134100"/>
            <a:chOff x="7229775" y="947625"/>
            <a:chExt cx="536998" cy="134100"/>
          </a:xfrm>
        </p:grpSpPr>
        <p:sp>
          <p:nvSpPr>
            <p:cNvPr id="437" name="Google Shape;437;p40"/>
            <p:cNvSpPr/>
            <p:nvPr/>
          </p:nvSpPr>
          <p:spPr>
            <a:xfrm>
              <a:off x="7229775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7364074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7498374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7632673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grpSp>
        <p:nvGrpSpPr>
          <p:cNvPr id="441" name="Google Shape;441;p40"/>
          <p:cNvGrpSpPr/>
          <p:nvPr/>
        </p:nvGrpSpPr>
        <p:grpSpPr>
          <a:xfrm>
            <a:off x="8180750" y="816250"/>
            <a:ext cx="150300" cy="378950"/>
            <a:chOff x="205650" y="308475"/>
            <a:chExt cx="150300" cy="378950"/>
          </a:xfrm>
        </p:grpSpPr>
        <p:sp>
          <p:nvSpPr>
            <p:cNvPr id="442" name="Google Shape;442;p40"/>
            <p:cNvSpPr/>
            <p:nvPr/>
          </p:nvSpPr>
          <p:spPr>
            <a:xfrm>
              <a:off x="205650" y="308475"/>
              <a:ext cx="74100" cy="74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443" name="Google Shape;443;p40"/>
            <p:cNvSpPr/>
            <p:nvPr/>
          </p:nvSpPr>
          <p:spPr>
            <a:xfrm>
              <a:off x="281850" y="460900"/>
              <a:ext cx="74100" cy="74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444" name="Google Shape;444;p40"/>
            <p:cNvSpPr/>
            <p:nvPr/>
          </p:nvSpPr>
          <p:spPr>
            <a:xfrm>
              <a:off x="205650" y="613325"/>
              <a:ext cx="74100" cy="74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grpSp>
        <p:nvGrpSpPr>
          <p:cNvPr id="9" name="Google Shape;8589;p58">
            <a:extLst>
              <a:ext uri="{FF2B5EF4-FFF2-40B4-BE49-F238E27FC236}">
                <a16:creationId xmlns:a16="http://schemas.microsoft.com/office/drawing/2014/main" id="{F3DC224B-450F-905B-D7A4-1F7B92DB8620}"/>
              </a:ext>
            </a:extLst>
          </p:cNvPr>
          <p:cNvGrpSpPr/>
          <p:nvPr/>
        </p:nvGrpSpPr>
        <p:grpSpPr>
          <a:xfrm>
            <a:off x="653397" y="1425950"/>
            <a:ext cx="344065" cy="368644"/>
            <a:chOff x="4149138" y="4121151"/>
            <a:chExt cx="344065" cy="368644"/>
          </a:xfrm>
        </p:grpSpPr>
        <p:sp>
          <p:nvSpPr>
            <p:cNvPr id="10" name="Google Shape;8590;p58">
              <a:extLst>
                <a:ext uri="{FF2B5EF4-FFF2-40B4-BE49-F238E27FC236}">
                  <a16:creationId xmlns:a16="http://schemas.microsoft.com/office/drawing/2014/main" id="{66DE692B-751D-C158-59F3-AC9731BD2963}"/>
                </a:ext>
              </a:extLst>
            </p:cNvPr>
            <p:cNvSpPr/>
            <p:nvPr/>
          </p:nvSpPr>
          <p:spPr>
            <a:xfrm>
              <a:off x="4205853" y="4182724"/>
              <a:ext cx="225746" cy="307071"/>
            </a:xfrm>
            <a:custGeom>
              <a:avLst/>
              <a:gdLst/>
              <a:ahLst/>
              <a:cxnLst/>
              <a:rect l="l" t="t" r="r" b="b"/>
              <a:pathLst>
                <a:path w="7109" h="9670" extrusionOk="0">
                  <a:moveTo>
                    <a:pt x="3643" y="359"/>
                  </a:moveTo>
                  <a:cubicBezTo>
                    <a:pt x="4417" y="359"/>
                    <a:pt x="5132" y="645"/>
                    <a:pt x="5703" y="1157"/>
                  </a:cubicBezTo>
                  <a:cubicBezTo>
                    <a:pt x="6358" y="1752"/>
                    <a:pt x="6751" y="2597"/>
                    <a:pt x="6751" y="3478"/>
                  </a:cubicBezTo>
                  <a:cubicBezTo>
                    <a:pt x="6739" y="4074"/>
                    <a:pt x="6572" y="4669"/>
                    <a:pt x="6251" y="5157"/>
                  </a:cubicBezTo>
                  <a:cubicBezTo>
                    <a:pt x="5929" y="5645"/>
                    <a:pt x="5489" y="6038"/>
                    <a:pt x="4953" y="6288"/>
                  </a:cubicBezTo>
                  <a:cubicBezTo>
                    <a:pt x="4620" y="6431"/>
                    <a:pt x="4417" y="6776"/>
                    <a:pt x="4417" y="7146"/>
                  </a:cubicBezTo>
                  <a:lnTo>
                    <a:pt x="4417" y="7360"/>
                  </a:lnTo>
                  <a:lnTo>
                    <a:pt x="2834" y="7360"/>
                  </a:lnTo>
                  <a:lnTo>
                    <a:pt x="2834" y="7146"/>
                  </a:lnTo>
                  <a:cubicBezTo>
                    <a:pt x="2834" y="6776"/>
                    <a:pt x="2631" y="6455"/>
                    <a:pt x="2298" y="6288"/>
                  </a:cubicBezTo>
                  <a:cubicBezTo>
                    <a:pt x="1084" y="5705"/>
                    <a:pt x="381" y="4407"/>
                    <a:pt x="548" y="3074"/>
                  </a:cubicBezTo>
                  <a:cubicBezTo>
                    <a:pt x="726" y="1669"/>
                    <a:pt x="1869" y="526"/>
                    <a:pt x="3286" y="383"/>
                  </a:cubicBezTo>
                  <a:cubicBezTo>
                    <a:pt x="3405" y="359"/>
                    <a:pt x="3524" y="359"/>
                    <a:pt x="3643" y="359"/>
                  </a:cubicBezTo>
                  <a:close/>
                  <a:moveTo>
                    <a:pt x="4417" y="7729"/>
                  </a:moveTo>
                  <a:lnTo>
                    <a:pt x="4417" y="8324"/>
                  </a:lnTo>
                  <a:cubicBezTo>
                    <a:pt x="4417" y="8443"/>
                    <a:pt x="4322" y="8539"/>
                    <a:pt x="4203" y="8539"/>
                  </a:cubicBezTo>
                  <a:lnTo>
                    <a:pt x="3048" y="8539"/>
                  </a:lnTo>
                  <a:cubicBezTo>
                    <a:pt x="2929" y="8539"/>
                    <a:pt x="2834" y="8443"/>
                    <a:pt x="2834" y="8324"/>
                  </a:cubicBezTo>
                  <a:lnTo>
                    <a:pt x="2834" y="7729"/>
                  </a:lnTo>
                  <a:close/>
                  <a:moveTo>
                    <a:pt x="4024" y="8896"/>
                  </a:moveTo>
                  <a:lnTo>
                    <a:pt x="4024" y="9098"/>
                  </a:lnTo>
                  <a:cubicBezTo>
                    <a:pt x="4024" y="9217"/>
                    <a:pt x="3941" y="9313"/>
                    <a:pt x="3822" y="9313"/>
                  </a:cubicBezTo>
                  <a:lnTo>
                    <a:pt x="3429" y="9313"/>
                  </a:lnTo>
                  <a:cubicBezTo>
                    <a:pt x="3310" y="9313"/>
                    <a:pt x="3227" y="9217"/>
                    <a:pt x="3227" y="9098"/>
                  </a:cubicBezTo>
                  <a:lnTo>
                    <a:pt x="3227" y="8896"/>
                  </a:lnTo>
                  <a:close/>
                  <a:moveTo>
                    <a:pt x="3658" y="1"/>
                  </a:moveTo>
                  <a:cubicBezTo>
                    <a:pt x="3519" y="1"/>
                    <a:pt x="3379" y="9"/>
                    <a:pt x="3239" y="26"/>
                  </a:cubicBezTo>
                  <a:cubicBezTo>
                    <a:pt x="1667" y="204"/>
                    <a:pt x="381" y="1466"/>
                    <a:pt x="191" y="3026"/>
                  </a:cubicBezTo>
                  <a:cubicBezTo>
                    <a:pt x="0" y="4526"/>
                    <a:pt x="786" y="5979"/>
                    <a:pt x="2155" y="6610"/>
                  </a:cubicBezTo>
                  <a:cubicBezTo>
                    <a:pt x="2358" y="6705"/>
                    <a:pt x="2477" y="6931"/>
                    <a:pt x="2477" y="7146"/>
                  </a:cubicBezTo>
                  <a:lnTo>
                    <a:pt x="2477" y="8324"/>
                  </a:lnTo>
                  <a:cubicBezTo>
                    <a:pt x="2477" y="8574"/>
                    <a:pt x="2643" y="8789"/>
                    <a:pt x="2870" y="8860"/>
                  </a:cubicBezTo>
                  <a:lnTo>
                    <a:pt x="2870" y="9098"/>
                  </a:lnTo>
                  <a:cubicBezTo>
                    <a:pt x="2870" y="9408"/>
                    <a:pt x="3120" y="9670"/>
                    <a:pt x="3429" y="9670"/>
                  </a:cubicBezTo>
                  <a:lnTo>
                    <a:pt x="3822" y="9670"/>
                  </a:lnTo>
                  <a:cubicBezTo>
                    <a:pt x="4132" y="9670"/>
                    <a:pt x="4382" y="9408"/>
                    <a:pt x="4382" y="9098"/>
                  </a:cubicBezTo>
                  <a:lnTo>
                    <a:pt x="4382" y="8860"/>
                  </a:lnTo>
                  <a:cubicBezTo>
                    <a:pt x="4608" y="8789"/>
                    <a:pt x="4775" y="8574"/>
                    <a:pt x="4775" y="8324"/>
                  </a:cubicBezTo>
                  <a:lnTo>
                    <a:pt x="4775" y="7146"/>
                  </a:lnTo>
                  <a:cubicBezTo>
                    <a:pt x="4775" y="6931"/>
                    <a:pt x="4906" y="6717"/>
                    <a:pt x="5096" y="6610"/>
                  </a:cubicBezTo>
                  <a:cubicBezTo>
                    <a:pt x="5691" y="6336"/>
                    <a:pt x="6191" y="5895"/>
                    <a:pt x="6549" y="5348"/>
                  </a:cubicBezTo>
                  <a:cubicBezTo>
                    <a:pt x="6906" y="4788"/>
                    <a:pt x="7096" y="4133"/>
                    <a:pt x="7096" y="3455"/>
                  </a:cubicBezTo>
                  <a:cubicBezTo>
                    <a:pt x="7108" y="2490"/>
                    <a:pt x="6680" y="1538"/>
                    <a:pt x="5953" y="883"/>
                  </a:cubicBezTo>
                  <a:cubicBezTo>
                    <a:pt x="5309" y="310"/>
                    <a:pt x="4506" y="1"/>
                    <a:pt x="365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591;p58">
              <a:extLst>
                <a:ext uri="{FF2B5EF4-FFF2-40B4-BE49-F238E27FC236}">
                  <a16:creationId xmlns:a16="http://schemas.microsoft.com/office/drawing/2014/main" id="{104096E8-0683-47D3-51C4-675ACBBABDA2}"/>
                </a:ext>
              </a:extLst>
            </p:cNvPr>
            <p:cNvSpPr/>
            <p:nvPr/>
          </p:nvSpPr>
          <p:spPr>
            <a:xfrm>
              <a:off x="4444777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80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5"/>
                    <a:pt x="72" y="358"/>
                    <a:pt x="180" y="358"/>
                  </a:cubicBezTo>
                  <a:lnTo>
                    <a:pt x="1346" y="358"/>
                  </a:lnTo>
                  <a:cubicBezTo>
                    <a:pt x="1442" y="358"/>
                    <a:pt x="1525" y="275"/>
                    <a:pt x="1525" y="179"/>
                  </a:cubicBezTo>
                  <a:cubicBezTo>
                    <a:pt x="1525" y="72"/>
                    <a:pt x="1430" y="1"/>
                    <a:pt x="134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592;p58">
              <a:extLst>
                <a:ext uri="{FF2B5EF4-FFF2-40B4-BE49-F238E27FC236}">
                  <a16:creationId xmlns:a16="http://schemas.microsoft.com/office/drawing/2014/main" id="{521C8267-1396-20F3-5095-F49E64AC2286}"/>
                </a:ext>
              </a:extLst>
            </p:cNvPr>
            <p:cNvSpPr/>
            <p:nvPr/>
          </p:nvSpPr>
          <p:spPr>
            <a:xfrm>
              <a:off x="4149138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334" y="358"/>
                  </a:lnTo>
                  <a:cubicBezTo>
                    <a:pt x="1441" y="358"/>
                    <a:pt x="1512" y="275"/>
                    <a:pt x="1512" y="179"/>
                  </a:cubicBezTo>
                  <a:cubicBezTo>
                    <a:pt x="1524" y="72"/>
                    <a:pt x="1441" y="1"/>
                    <a:pt x="133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593;p58">
              <a:extLst>
                <a:ext uri="{FF2B5EF4-FFF2-40B4-BE49-F238E27FC236}">
                  <a16:creationId xmlns:a16="http://schemas.microsoft.com/office/drawing/2014/main" id="{3C627357-00DF-5F6C-B8E9-FB0D16ED792D}"/>
                </a:ext>
              </a:extLst>
            </p:cNvPr>
            <p:cNvSpPr/>
            <p:nvPr/>
          </p:nvSpPr>
          <p:spPr>
            <a:xfrm>
              <a:off x="4315471" y="4121151"/>
              <a:ext cx="11400" cy="48045"/>
            </a:xfrm>
            <a:custGeom>
              <a:avLst/>
              <a:gdLst/>
              <a:ahLst/>
              <a:cxnLst/>
              <a:rect l="l" t="t" r="r" b="b"/>
              <a:pathLst>
                <a:path w="359" h="1513" extrusionOk="0">
                  <a:moveTo>
                    <a:pt x="180" y="0"/>
                  </a:moveTo>
                  <a:cubicBezTo>
                    <a:pt x="72" y="0"/>
                    <a:pt x="1" y="72"/>
                    <a:pt x="1" y="179"/>
                  </a:cubicBezTo>
                  <a:lnTo>
                    <a:pt x="1" y="1334"/>
                  </a:lnTo>
                  <a:cubicBezTo>
                    <a:pt x="1" y="1441"/>
                    <a:pt x="72" y="1512"/>
                    <a:pt x="180" y="1512"/>
                  </a:cubicBezTo>
                  <a:cubicBezTo>
                    <a:pt x="275" y="1512"/>
                    <a:pt x="358" y="1441"/>
                    <a:pt x="358" y="1334"/>
                  </a:cubicBezTo>
                  <a:lnTo>
                    <a:pt x="358" y="179"/>
                  </a:lnTo>
                  <a:cubicBezTo>
                    <a:pt x="358" y="72"/>
                    <a:pt x="275" y="0"/>
                    <a:pt x="18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594;p58">
              <a:extLst>
                <a:ext uri="{FF2B5EF4-FFF2-40B4-BE49-F238E27FC236}">
                  <a16:creationId xmlns:a16="http://schemas.microsoft.com/office/drawing/2014/main" id="{EA78E159-D4CD-CC09-6948-C9AD12758074}"/>
                </a:ext>
              </a:extLst>
            </p:cNvPr>
            <p:cNvSpPr/>
            <p:nvPr/>
          </p:nvSpPr>
          <p:spPr>
            <a:xfrm>
              <a:off x="4378632" y="4159575"/>
              <a:ext cx="22705" cy="27754"/>
            </a:xfrm>
            <a:custGeom>
              <a:avLst/>
              <a:gdLst/>
              <a:ahLst/>
              <a:cxnLst/>
              <a:rect l="l" t="t" r="r" b="b"/>
              <a:pathLst>
                <a:path w="715" h="874" extrusionOk="0">
                  <a:moveTo>
                    <a:pt x="513" y="0"/>
                  </a:moveTo>
                  <a:cubicBezTo>
                    <a:pt x="451" y="0"/>
                    <a:pt x="387" y="27"/>
                    <a:pt x="346" y="76"/>
                  </a:cubicBezTo>
                  <a:lnTo>
                    <a:pt x="48" y="588"/>
                  </a:lnTo>
                  <a:cubicBezTo>
                    <a:pt x="0" y="671"/>
                    <a:pt x="24" y="778"/>
                    <a:pt x="107" y="838"/>
                  </a:cubicBezTo>
                  <a:cubicBezTo>
                    <a:pt x="131" y="850"/>
                    <a:pt x="167" y="874"/>
                    <a:pt x="191" y="874"/>
                  </a:cubicBezTo>
                  <a:cubicBezTo>
                    <a:pt x="250" y="874"/>
                    <a:pt x="310" y="838"/>
                    <a:pt x="358" y="778"/>
                  </a:cubicBezTo>
                  <a:lnTo>
                    <a:pt x="655" y="278"/>
                  </a:lnTo>
                  <a:cubicBezTo>
                    <a:pt x="715" y="171"/>
                    <a:pt x="691" y="64"/>
                    <a:pt x="596" y="16"/>
                  </a:cubicBezTo>
                  <a:cubicBezTo>
                    <a:pt x="570" y="5"/>
                    <a:pt x="542" y="0"/>
                    <a:pt x="51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595;p58">
              <a:extLst>
                <a:ext uri="{FF2B5EF4-FFF2-40B4-BE49-F238E27FC236}">
                  <a16:creationId xmlns:a16="http://schemas.microsoft.com/office/drawing/2014/main" id="{D58B4DC4-85EF-9497-88BC-ABCDFC95DDC4}"/>
                </a:ext>
              </a:extLst>
            </p:cNvPr>
            <p:cNvSpPr/>
            <p:nvPr/>
          </p:nvSpPr>
          <p:spPr>
            <a:xfrm>
              <a:off x="4240243" y="4399103"/>
              <a:ext cx="22705" cy="27563"/>
            </a:xfrm>
            <a:custGeom>
              <a:avLst/>
              <a:gdLst/>
              <a:ahLst/>
              <a:cxnLst/>
              <a:rect l="l" t="t" r="r" b="b"/>
              <a:pathLst>
                <a:path w="715" h="868" extrusionOk="0">
                  <a:moveTo>
                    <a:pt x="507" y="0"/>
                  </a:moveTo>
                  <a:cubicBezTo>
                    <a:pt x="444" y="0"/>
                    <a:pt x="387" y="33"/>
                    <a:pt x="346" y="82"/>
                  </a:cubicBezTo>
                  <a:lnTo>
                    <a:pt x="48" y="594"/>
                  </a:lnTo>
                  <a:cubicBezTo>
                    <a:pt x="1" y="677"/>
                    <a:pt x="24" y="784"/>
                    <a:pt x="108" y="844"/>
                  </a:cubicBezTo>
                  <a:cubicBezTo>
                    <a:pt x="132" y="855"/>
                    <a:pt x="155" y="867"/>
                    <a:pt x="191" y="867"/>
                  </a:cubicBezTo>
                  <a:cubicBezTo>
                    <a:pt x="251" y="867"/>
                    <a:pt x="310" y="844"/>
                    <a:pt x="358" y="784"/>
                  </a:cubicBezTo>
                  <a:lnTo>
                    <a:pt x="655" y="272"/>
                  </a:lnTo>
                  <a:cubicBezTo>
                    <a:pt x="715" y="189"/>
                    <a:pt x="679" y="82"/>
                    <a:pt x="596" y="22"/>
                  </a:cubicBezTo>
                  <a:cubicBezTo>
                    <a:pt x="566" y="7"/>
                    <a:pt x="536" y="0"/>
                    <a:pt x="50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596;p58">
              <a:extLst>
                <a:ext uri="{FF2B5EF4-FFF2-40B4-BE49-F238E27FC236}">
                  <a16:creationId xmlns:a16="http://schemas.microsoft.com/office/drawing/2014/main" id="{9CF36FC3-6999-7E5C-C1FC-6535FA0D6C09}"/>
                </a:ext>
              </a:extLst>
            </p:cNvPr>
            <p:cNvSpPr/>
            <p:nvPr/>
          </p:nvSpPr>
          <p:spPr>
            <a:xfrm>
              <a:off x="4240243" y="41591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13" y="1"/>
                  </a:moveTo>
                  <a:cubicBezTo>
                    <a:pt x="181" y="1"/>
                    <a:pt x="148" y="10"/>
                    <a:pt x="120" y="30"/>
                  </a:cubicBezTo>
                  <a:cubicBezTo>
                    <a:pt x="24" y="78"/>
                    <a:pt x="1" y="197"/>
                    <a:pt x="60" y="292"/>
                  </a:cubicBezTo>
                  <a:lnTo>
                    <a:pt x="358" y="792"/>
                  </a:lnTo>
                  <a:cubicBezTo>
                    <a:pt x="382" y="852"/>
                    <a:pt x="441" y="888"/>
                    <a:pt x="525" y="888"/>
                  </a:cubicBezTo>
                  <a:cubicBezTo>
                    <a:pt x="548" y="888"/>
                    <a:pt x="584" y="864"/>
                    <a:pt x="608" y="852"/>
                  </a:cubicBezTo>
                  <a:cubicBezTo>
                    <a:pt x="679" y="792"/>
                    <a:pt x="715" y="685"/>
                    <a:pt x="667" y="602"/>
                  </a:cubicBezTo>
                  <a:lnTo>
                    <a:pt x="370" y="90"/>
                  </a:lnTo>
                  <a:cubicBezTo>
                    <a:pt x="338" y="35"/>
                    <a:pt x="276" y="1"/>
                    <a:pt x="21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597;p58">
              <a:extLst>
                <a:ext uri="{FF2B5EF4-FFF2-40B4-BE49-F238E27FC236}">
                  <a16:creationId xmlns:a16="http://schemas.microsoft.com/office/drawing/2014/main" id="{C24BC53B-6AC4-E964-6442-F41D726598A8}"/>
                </a:ext>
              </a:extLst>
            </p:cNvPr>
            <p:cNvSpPr/>
            <p:nvPr/>
          </p:nvSpPr>
          <p:spPr>
            <a:xfrm>
              <a:off x="4378632" y="43992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21" y="0"/>
                  </a:moveTo>
                  <a:cubicBezTo>
                    <a:pt x="187" y="0"/>
                    <a:pt x="152" y="10"/>
                    <a:pt x="119" y="30"/>
                  </a:cubicBezTo>
                  <a:cubicBezTo>
                    <a:pt x="24" y="78"/>
                    <a:pt x="0" y="197"/>
                    <a:pt x="60" y="292"/>
                  </a:cubicBezTo>
                  <a:lnTo>
                    <a:pt x="358" y="792"/>
                  </a:lnTo>
                  <a:cubicBezTo>
                    <a:pt x="393" y="851"/>
                    <a:pt x="453" y="887"/>
                    <a:pt x="524" y="887"/>
                  </a:cubicBezTo>
                  <a:cubicBezTo>
                    <a:pt x="548" y="887"/>
                    <a:pt x="584" y="863"/>
                    <a:pt x="608" y="851"/>
                  </a:cubicBezTo>
                  <a:cubicBezTo>
                    <a:pt x="691" y="792"/>
                    <a:pt x="715" y="673"/>
                    <a:pt x="667" y="601"/>
                  </a:cubicBezTo>
                  <a:lnTo>
                    <a:pt x="369" y="89"/>
                  </a:lnTo>
                  <a:cubicBezTo>
                    <a:pt x="346" y="35"/>
                    <a:pt x="286" y="0"/>
                    <a:pt x="22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598;p58">
              <a:extLst>
                <a:ext uri="{FF2B5EF4-FFF2-40B4-BE49-F238E27FC236}">
                  <a16:creationId xmlns:a16="http://schemas.microsoft.com/office/drawing/2014/main" id="{EFCC0A15-0D82-C533-63DD-3A830409D765}"/>
                </a:ext>
              </a:extLst>
            </p:cNvPr>
            <p:cNvSpPr/>
            <p:nvPr/>
          </p:nvSpPr>
          <p:spPr>
            <a:xfrm>
              <a:off x="4426264" y="4351851"/>
              <a:ext cx="29532" cy="21117"/>
            </a:xfrm>
            <a:custGeom>
              <a:avLst/>
              <a:gdLst/>
              <a:ahLst/>
              <a:cxnLst/>
              <a:rect l="l" t="t" r="r" b="b"/>
              <a:pathLst>
                <a:path w="930" h="665" extrusionOk="0">
                  <a:moveTo>
                    <a:pt x="215" y="0"/>
                  </a:moveTo>
                  <a:cubicBezTo>
                    <a:pt x="152" y="0"/>
                    <a:pt x="89" y="32"/>
                    <a:pt x="48" y="81"/>
                  </a:cubicBezTo>
                  <a:cubicBezTo>
                    <a:pt x="1" y="177"/>
                    <a:pt x="36" y="272"/>
                    <a:pt x="108" y="331"/>
                  </a:cubicBezTo>
                  <a:lnTo>
                    <a:pt x="608" y="629"/>
                  </a:lnTo>
                  <a:cubicBezTo>
                    <a:pt x="643" y="653"/>
                    <a:pt x="667" y="665"/>
                    <a:pt x="703" y="665"/>
                  </a:cubicBezTo>
                  <a:cubicBezTo>
                    <a:pt x="763" y="665"/>
                    <a:pt x="822" y="629"/>
                    <a:pt x="870" y="569"/>
                  </a:cubicBezTo>
                  <a:cubicBezTo>
                    <a:pt x="929" y="486"/>
                    <a:pt x="893" y="367"/>
                    <a:pt x="810" y="319"/>
                  </a:cubicBezTo>
                  <a:lnTo>
                    <a:pt x="298" y="22"/>
                  </a:lnTo>
                  <a:cubicBezTo>
                    <a:pt x="272" y="7"/>
                    <a:pt x="244" y="0"/>
                    <a:pt x="21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599;p58">
              <a:extLst>
                <a:ext uri="{FF2B5EF4-FFF2-40B4-BE49-F238E27FC236}">
                  <a16:creationId xmlns:a16="http://schemas.microsoft.com/office/drawing/2014/main" id="{C7B4F237-A47F-8C50-DE22-D7DCE03E616F}"/>
                </a:ext>
              </a:extLst>
            </p:cNvPr>
            <p:cNvSpPr/>
            <p:nvPr/>
          </p:nvSpPr>
          <p:spPr>
            <a:xfrm>
              <a:off x="4186196" y="4213463"/>
              <a:ext cx="29500" cy="21117"/>
            </a:xfrm>
            <a:custGeom>
              <a:avLst/>
              <a:gdLst/>
              <a:ahLst/>
              <a:cxnLst/>
              <a:rect l="l" t="t" r="r" b="b"/>
              <a:pathLst>
                <a:path w="929" h="665" extrusionOk="0">
                  <a:moveTo>
                    <a:pt x="214" y="0"/>
                  </a:moveTo>
                  <a:cubicBezTo>
                    <a:pt x="152" y="0"/>
                    <a:pt x="89" y="33"/>
                    <a:pt x="48" y="82"/>
                  </a:cubicBezTo>
                  <a:cubicBezTo>
                    <a:pt x="0" y="165"/>
                    <a:pt x="36" y="272"/>
                    <a:pt x="107" y="332"/>
                  </a:cubicBezTo>
                  <a:lnTo>
                    <a:pt x="619" y="629"/>
                  </a:lnTo>
                  <a:cubicBezTo>
                    <a:pt x="643" y="641"/>
                    <a:pt x="667" y="665"/>
                    <a:pt x="703" y="665"/>
                  </a:cubicBezTo>
                  <a:cubicBezTo>
                    <a:pt x="762" y="665"/>
                    <a:pt x="822" y="629"/>
                    <a:pt x="869" y="570"/>
                  </a:cubicBezTo>
                  <a:cubicBezTo>
                    <a:pt x="929" y="463"/>
                    <a:pt x="893" y="367"/>
                    <a:pt x="810" y="320"/>
                  </a:cubicBezTo>
                  <a:lnTo>
                    <a:pt x="298" y="22"/>
                  </a:lnTo>
                  <a:cubicBezTo>
                    <a:pt x="272" y="7"/>
                    <a:pt x="243" y="0"/>
                    <a:pt x="21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600;p58">
              <a:extLst>
                <a:ext uri="{FF2B5EF4-FFF2-40B4-BE49-F238E27FC236}">
                  <a16:creationId xmlns:a16="http://schemas.microsoft.com/office/drawing/2014/main" id="{A6B50F28-4BAB-00C8-B47C-2CCDE947DBE4}"/>
                </a:ext>
              </a:extLst>
            </p:cNvPr>
            <p:cNvSpPr/>
            <p:nvPr/>
          </p:nvSpPr>
          <p:spPr>
            <a:xfrm>
              <a:off x="4425883" y="4213590"/>
              <a:ext cx="29913" cy="21371"/>
            </a:xfrm>
            <a:custGeom>
              <a:avLst/>
              <a:gdLst/>
              <a:ahLst/>
              <a:cxnLst/>
              <a:rect l="l" t="t" r="r" b="b"/>
              <a:pathLst>
                <a:path w="942" h="673" extrusionOk="0">
                  <a:moveTo>
                    <a:pt x="725" y="0"/>
                  </a:moveTo>
                  <a:cubicBezTo>
                    <a:pt x="693" y="0"/>
                    <a:pt x="660" y="10"/>
                    <a:pt x="632" y="30"/>
                  </a:cubicBezTo>
                  <a:lnTo>
                    <a:pt x="120" y="328"/>
                  </a:lnTo>
                  <a:cubicBezTo>
                    <a:pt x="36" y="375"/>
                    <a:pt x="1" y="494"/>
                    <a:pt x="60" y="578"/>
                  </a:cubicBezTo>
                  <a:cubicBezTo>
                    <a:pt x="96" y="637"/>
                    <a:pt x="155" y="673"/>
                    <a:pt x="227" y="673"/>
                  </a:cubicBezTo>
                  <a:cubicBezTo>
                    <a:pt x="251" y="673"/>
                    <a:pt x="286" y="661"/>
                    <a:pt x="310" y="637"/>
                  </a:cubicBezTo>
                  <a:lnTo>
                    <a:pt x="822" y="340"/>
                  </a:lnTo>
                  <a:cubicBezTo>
                    <a:pt x="905" y="280"/>
                    <a:pt x="941" y="161"/>
                    <a:pt x="882" y="89"/>
                  </a:cubicBezTo>
                  <a:cubicBezTo>
                    <a:pt x="850" y="35"/>
                    <a:pt x="788" y="0"/>
                    <a:pt x="72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601;p58">
              <a:extLst>
                <a:ext uri="{FF2B5EF4-FFF2-40B4-BE49-F238E27FC236}">
                  <a16:creationId xmlns:a16="http://schemas.microsoft.com/office/drawing/2014/main" id="{C5FF8B89-36BA-57C8-8C8C-E258A204A1FF}"/>
                </a:ext>
              </a:extLst>
            </p:cNvPr>
            <p:cNvSpPr/>
            <p:nvPr/>
          </p:nvSpPr>
          <p:spPr>
            <a:xfrm>
              <a:off x="4186196" y="4351978"/>
              <a:ext cx="29500" cy="21371"/>
            </a:xfrm>
            <a:custGeom>
              <a:avLst/>
              <a:gdLst/>
              <a:ahLst/>
              <a:cxnLst/>
              <a:rect l="l" t="t" r="r" b="b"/>
              <a:pathLst>
                <a:path w="929" h="673" extrusionOk="0">
                  <a:moveTo>
                    <a:pt x="725" y="0"/>
                  </a:moveTo>
                  <a:cubicBezTo>
                    <a:pt x="692" y="0"/>
                    <a:pt x="660" y="9"/>
                    <a:pt x="631" y="30"/>
                  </a:cubicBezTo>
                  <a:lnTo>
                    <a:pt x="119" y="327"/>
                  </a:lnTo>
                  <a:cubicBezTo>
                    <a:pt x="36" y="375"/>
                    <a:pt x="0" y="494"/>
                    <a:pt x="60" y="589"/>
                  </a:cubicBezTo>
                  <a:cubicBezTo>
                    <a:pt x="95" y="649"/>
                    <a:pt x="155" y="673"/>
                    <a:pt x="226" y="673"/>
                  </a:cubicBezTo>
                  <a:cubicBezTo>
                    <a:pt x="262" y="673"/>
                    <a:pt x="286" y="661"/>
                    <a:pt x="322" y="649"/>
                  </a:cubicBezTo>
                  <a:lnTo>
                    <a:pt x="822" y="351"/>
                  </a:lnTo>
                  <a:cubicBezTo>
                    <a:pt x="893" y="292"/>
                    <a:pt x="929" y="173"/>
                    <a:pt x="881" y="89"/>
                  </a:cubicBezTo>
                  <a:cubicBezTo>
                    <a:pt x="850" y="34"/>
                    <a:pt x="787" y="0"/>
                    <a:pt x="72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8589;p58">
            <a:extLst>
              <a:ext uri="{FF2B5EF4-FFF2-40B4-BE49-F238E27FC236}">
                <a16:creationId xmlns:a16="http://schemas.microsoft.com/office/drawing/2014/main" id="{5556E015-25E0-313B-167C-90EE8B0730E3}"/>
              </a:ext>
            </a:extLst>
          </p:cNvPr>
          <p:cNvGrpSpPr/>
          <p:nvPr/>
        </p:nvGrpSpPr>
        <p:grpSpPr>
          <a:xfrm>
            <a:off x="653397" y="1984615"/>
            <a:ext cx="344065" cy="368644"/>
            <a:chOff x="4149138" y="4121151"/>
            <a:chExt cx="344065" cy="368644"/>
          </a:xfrm>
        </p:grpSpPr>
        <p:sp>
          <p:nvSpPr>
            <p:cNvPr id="23" name="Google Shape;8590;p58">
              <a:extLst>
                <a:ext uri="{FF2B5EF4-FFF2-40B4-BE49-F238E27FC236}">
                  <a16:creationId xmlns:a16="http://schemas.microsoft.com/office/drawing/2014/main" id="{641062AA-E863-DA33-5154-C9F906E59B40}"/>
                </a:ext>
              </a:extLst>
            </p:cNvPr>
            <p:cNvSpPr/>
            <p:nvPr/>
          </p:nvSpPr>
          <p:spPr>
            <a:xfrm>
              <a:off x="4205853" y="4182724"/>
              <a:ext cx="225746" cy="307071"/>
            </a:xfrm>
            <a:custGeom>
              <a:avLst/>
              <a:gdLst/>
              <a:ahLst/>
              <a:cxnLst/>
              <a:rect l="l" t="t" r="r" b="b"/>
              <a:pathLst>
                <a:path w="7109" h="9670" extrusionOk="0">
                  <a:moveTo>
                    <a:pt x="3643" y="359"/>
                  </a:moveTo>
                  <a:cubicBezTo>
                    <a:pt x="4417" y="359"/>
                    <a:pt x="5132" y="645"/>
                    <a:pt x="5703" y="1157"/>
                  </a:cubicBezTo>
                  <a:cubicBezTo>
                    <a:pt x="6358" y="1752"/>
                    <a:pt x="6751" y="2597"/>
                    <a:pt x="6751" y="3478"/>
                  </a:cubicBezTo>
                  <a:cubicBezTo>
                    <a:pt x="6739" y="4074"/>
                    <a:pt x="6572" y="4669"/>
                    <a:pt x="6251" y="5157"/>
                  </a:cubicBezTo>
                  <a:cubicBezTo>
                    <a:pt x="5929" y="5645"/>
                    <a:pt x="5489" y="6038"/>
                    <a:pt x="4953" y="6288"/>
                  </a:cubicBezTo>
                  <a:cubicBezTo>
                    <a:pt x="4620" y="6431"/>
                    <a:pt x="4417" y="6776"/>
                    <a:pt x="4417" y="7146"/>
                  </a:cubicBezTo>
                  <a:lnTo>
                    <a:pt x="4417" y="7360"/>
                  </a:lnTo>
                  <a:lnTo>
                    <a:pt x="2834" y="7360"/>
                  </a:lnTo>
                  <a:lnTo>
                    <a:pt x="2834" y="7146"/>
                  </a:lnTo>
                  <a:cubicBezTo>
                    <a:pt x="2834" y="6776"/>
                    <a:pt x="2631" y="6455"/>
                    <a:pt x="2298" y="6288"/>
                  </a:cubicBezTo>
                  <a:cubicBezTo>
                    <a:pt x="1084" y="5705"/>
                    <a:pt x="381" y="4407"/>
                    <a:pt x="548" y="3074"/>
                  </a:cubicBezTo>
                  <a:cubicBezTo>
                    <a:pt x="726" y="1669"/>
                    <a:pt x="1869" y="526"/>
                    <a:pt x="3286" y="383"/>
                  </a:cubicBezTo>
                  <a:cubicBezTo>
                    <a:pt x="3405" y="359"/>
                    <a:pt x="3524" y="359"/>
                    <a:pt x="3643" y="359"/>
                  </a:cubicBezTo>
                  <a:close/>
                  <a:moveTo>
                    <a:pt x="4417" y="7729"/>
                  </a:moveTo>
                  <a:lnTo>
                    <a:pt x="4417" y="8324"/>
                  </a:lnTo>
                  <a:cubicBezTo>
                    <a:pt x="4417" y="8443"/>
                    <a:pt x="4322" y="8539"/>
                    <a:pt x="4203" y="8539"/>
                  </a:cubicBezTo>
                  <a:lnTo>
                    <a:pt x="3048" y="8539"/>
                  </a:lnTo>
                  <a:cubicBezTo>
                    <a:pt x="2929" y="8539"/>
                    <a:pt x="2834" y="8443"/>
                    <a:pt x="2834" y="8324"/>
                  </a:cubicBezTo>
                  <a:lnTo>
                    <a:pt x="2834" y="7729"/>
                  </a:lnTo>
                  <a:close/>
                  <a:moveTo>
                    <a:pt x="4024" y="8896"/>
                  </a:moveTo>
                  <a:lnTo>
                    <a:pt x="4024" y="9098"/>
                  </a:lnTo>
                  <a:cubicBezTo>
                    <a:pt x="4024" y="9217"/>
                    <a:pt x="3941" y="9313"/>
                    <a:pt x="3822" y="9313"/>
                  </a:cubicBezTo>
                  <a:lnTo>
                    <a:pt x="3429" y="9313"/>
                  </a:lnTo>
                  <a:cubicBezTo>
                    <a:pt x="3310" y="9313"/>
                    <a:pt x="3227" y="9217"/>
                    <a:pt x="3227" y="9098"/>
                  </a:cubicBezTo>
                  <a:lnTo>
                    <a:pt x="3227" y="8896"/>
                  </a:lnTo>
                  <a:close/>
                  <a:moveTo>
                    <a:pt x="3658" y="1"/>
                  </a:moveTo>
                  <a:cubicBezTo>
                    <a:pt x="3519" y="1"/>
                    <a:pt x="3379" y="9"/>
                    <a:pt x="3239" y="26"/>
                  </a:cubicBezTo>
                  <a:cubicBezTo>
                    <a:pt x="1667" y="204"/>
                    <a:pt x="381" y="1466"/>
                    <a:pt x="191" y="3026"/>
                  </a:cubicBezTo>
                  <a:cubicBezTo>
                    <a:pt x="0" y="4526"/>
                    <a:pt x="786" y="5979"/>
                    <a:pt x="2155" y="6610"/>
                  </a:cubicBezTo>
                  <a:cubicBezTo>
                    <a:pt x="2358" y="6705"/>
                    <a:pt x="2477" y="6931"/>
                    <a:pt x="2477" y="7146"/>
                  </a:cubicBezTo>
                  <a:lnTo>
                    <a:pt x="2477" y="8324"/>
                  </a:lnTo>
                  <a:cubicBezTo>
                    <a:pt x="2477" y="8574"/>
                    <a:pt x="2643" y="8789"/>
                    <a:pt x="2870" y="8860"/>
                  </a:cubicBezTo>
                  <a:lnTo>
                    <a:pt x="2870" y="9098"/>
                  </a:lnTo>
                  <a:cubicBezTo>
                    <a:pt x="2870" y="9408"/>
                    <a:pt x="3120" y="9670"/>
                    <a:pt x="3429" y="9670"/>
                  </a:cubicBezTo>
                  <a:lnTo>
                    <a:pt x="3822" y="9670"/>
                  </a:lnTo>
                  <a:cubicBezTo>
                    <a:pt x="4132" y="9670"/>
                    <a:pt x="4382" y="9408"/>
                    <a:pt x="4382" y="9098"/>
                  </a:cubicBezTo>
                  <a:lnTo>
                    <a:pt x="4382" y="8860"/>
                  </a:lnTo>
                  <a:cubicBezTo>
                    <a:pt x="4608" y="8789"/>
                    <a:pt x="4775" y="8574"/>
                    <a:pt x="4775" y="8324"/>
                  </a:cubicBezTo>
                  <a:lnTo>
                    <a:pt x="4775" y="7146"/>
                  </a:lnTo>
                  <a:cubicBezTo>
                    <a:pt x="4775" y="6931"/>
                    <a:pt x="4906" y="6717"/>
                    <a:pt x="5096" y="6610"/>
                  </a:cubicBezTo>
                  <a:cubicBezTo>
                    <a:pt x="5691" y="6336"/>
                    <a:pt x="6191" y="5895"/>
                    <a:pt x="6549" y="5348"/>
                  </a:cubicBezTo>
                  <a:cubicBezTo>
                    <a:pt x="6906" y="4788"/>
                    <a:pt x="7096" y="4133"/>
                    <a:pt x="7096" y="3455"/>
                  </a:cubicBezTo>
                  <a:cubicBezTo>
                    <a:pt x="7108" y="2490"/>
                    <a:pt x="6680" y="1538"/>
                    <a:pt x="5953" y="883"/>
                  </a:cubicBezTo>
                  <a:cubicBezTo>
                    <a:pt x="5309" y="310"/>
                    <a:pt x="4506" y="1"/>
                    <a:pt x="365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591;p58">
              <a:extLst>
                <a:ext uri="{FF2B5EF4-FFF2-40B4-BE49-F238E27FC236}">
                  <a16:creationId xmlns:a16="http://schemas.microsoft.com/office/drawing/2014/main" id="{2032E1E3-0B65-91BB-A376-DA795857B0AC}"/>
                </a:ext>
              </a:extLst>
            </p:cNvPr>
            <p:cNvSpPr/>
            <p:nvPr/>
          </p:nvSpPr>
          <p:spPr>
            <a:xfrm>
              <a:off x="4444777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80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5"/>
                    <a:pt x="72" y="358"/>
                    <a:pt x="180" y="358"/>
                  </a:cubicBezTo>
                  <a:lnTo>
                    <a:pt x="1346" y="358"/>
                  </a:lnTo>
                  <a:cubicBezTo>
                    <a:pt x="1442" y="358"/>
                    <a:pt x="1525" y="275"/>
                    <a:pt x="1525" y="179"/>
                  </a:cubicBezTo>
                  <a:cubicBezTo>
                    <a:pt x="1525" y="72"/>
                    <a:pt x="1430" y="1"/>
                    <a:pt x="134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592;p58">
              <a:extLst>
                <a:ext uri="{FF2B5EF4-FFF2-40B4-BE49-F238E27FC236}">
                  <a16:creationId xmlns:a16="http://schemas.microsoft.com/office/drawing/2014/main" id="{EF2094FF-1B00-5E65-7C5C-FE897167063A}"/>
                </a:ext>
              </a:extLst>
            </p:cNvPr>
            <p:cNvSpPr/>
            <p:nvPr/>
          </p:nvSpPr>
          <p:spPr>
            <a:xfrm>
              <a:off x="4149138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334" y="358"/>
                  </a:lnTo>
                  <a:cubicBezTo>
                    <a:pt x="1441" y="358"/>
                    <a:pt x="1512" y="275"/>
                    <a:pt x="1512" y="179"/>
                  </a:cubicBezTo>
                  <a:cubicBezTo>
                    <a:pt x="1524" y="72"/>
                    <a:pt x="1441" y="1"/>
                    <a:pt x="133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593;p58">
              <a:extLst>
                <a:ext uri="{FF2B5EF4-FFF2-40B4-BE49-F238E27FC236}">
                  <a16:creationId xmlns:a16="http://schemas.microsoft.com/office/drawing/2014/main" id="{D5C5ED12-99FC-864B-FFF9-41918B844815}"/>
                </a:ext>
              </a:extLst>
            </p:cNvPr>
            <p:cNvSpPr/>
            <p:nvPr/>
          </p:nvSpPr>
          <p:spPr>
            <a:xfrm>
              <a:off x="4315471" y="4121151"/>
              <a:ext cx="11400" cy="48045"/>
            </a:xfrm>
            <a:custGeom>
              <a:avLst/>
              <a:gdLst/>
              <a:ahLst/>
              <a:cxnLst/>
              <a:rect l="l" t="t" r="r" b="b"/>
              <a:pathLst>
                <a:path w="359" h="1513" extrusionOk="0">
                  <a:moveTo>
                    <a:pt x="180" y="0"/>
                  </a:moveTo>
                  <a:cubicBezTo>
                    <a:pt x="72" y="0"/>
                    <a:pt x="1" y="72"/>
                    <a:pt x="1" y="179"/>
                  </a:cubicBezTo>
                  <a:lnTo>
                    <a:pt x="1" y="1334"/>
                  </a:lnTo>
                  <a:cubicBezTo>
                    <a:pt x="1" y="1441"/>
                    <a:pt x="72" y="1512"/>
                    <a:pt x="180" y="1512"/>
                  </a:cubicBezTo>
                  <a:cubicBezTo>
                    <a:pt x="275" y="1512"/>
                    <a:pt x="358" y="1441"/>
                    <a:pt x="358" y="1334"/>
                  </a:cubicBezTo>
                  <a:lnTo>
                    <a:pt x="358" y="179"/>
                  </a:lnTo>
                  <a:cubicBezTo>
                    <a:pt x="358" y="72"/>
                    <a:pt x="275" y="0"/>
                    <a:pt x="18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594;p58">
              <a:extLst>
                <a:ext uri="{FF2B5EF4-FFF2-40B4-BE49-F238E27FC236}">
                  <a16:creationId xmlns:a16="http://schemas.microsoft.com/office/drawing/2014/main" id="{046A222E-EF0B-32CE-BBD5-D7D31E23E13E}"/>
                </a:ext>
              </a:extLst>
            </p:cNvPr>
            <p:cNvSpPr/>
            <p:nvPr/>
          </p:nvSpPr>
          <p:spPr>
            <a:xfrm>
              <a:off x="4378632" y="4159575"/>
              <a:ext cx="22705" cy="27754"/>
            </a:xfrm>
            <a:custGeom>
              <a:avLst/>
              <a:gdLst/>
              <a:ahLst/>
              <a:cxnLst/>
              <a:rect l="l" t="t" r="r" b="b"/>
              <a:pathLst>
                <a:path w="715" h="874" extrusionOk="0">
                  <a:moveTo>
                    <a:pt x="513" y="0"/>
                  </a:moveTo>
                  <a:cubicBezTo>
                    <a:pt x="451" y="0"/>
                    <a:pt x="387" y="27"/>
                    <a:pt x="346" y="76"/>
                  </a:cubicBezTo>
                  <a:lnTo>
                    <a:pt x="48" y="588"/>
                  </a:lnTo>
                  <a:cubicBezTo>
                    <a:pt x="0" y="671"/>
                    <a:pt x="24" y="778"/>
                    <a:pt x="107" y="838"/>
                  </a:cubicBezTo>
                  <a:cubicBezTo>
                    <a:pt x="131" y="850"/>
                    <a:pt x="167" y="874"/>
                    <a:pt x="191" y="874"/>
                  </a:cubicBezTo>
                  <a:cubicBezTo>
                    <a:pt x="250" y="874"/>
                    <a:pt x="310" y="838"/>
                    <a:pt x="358" y="778"/>
                  </a:cubicBezTo>
                  <a:lnTo>
                    <a:pt x="655" y="278"/>
                  </a:lnTo>
                  <a:cubicBezTo>
                    <a:pt x="715" y="171"/>
                    <a:pt x="691" y="64"/>
                    <a:pt x="596" y="16"/>
                  </a:cubicBezTo>
                  <a:cubicBezTo>
                    <a:pt x="570" y="5"/>
                    <a:pt x="542" y="0"/>
                    <a:pt x="51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595;p58">
              <a:extLst>
                <a:ext uri="{FF2B5EF4-FFF2-40B4-BE49-F238E27FC236}">
                  <a16:creationId xmlns:a16="http://schemas.microsoft.com/office/drawing/2014/main" id="{4435E17E-1C27-CA13-B71A-CA05B8A558F9}"/>
                </a:ext>
              </a:extLst>
            </p:cNvPr>
            <p:cNvSpPr/>
            <p:nvPr/>
          </p:nvSpPr>
          <p:spPr>
            <a:xfrm>
              <a:off x="4240243" y="4399103"/>
              <a:ext cx="22705" cy="27563"/>
            </a:xfrm>
            <a:custGeom>
              <a:avLst/>
              <a:gdLst/>
              <a:ahLst/>
              <a:cxnLst/>
              <a:rect l="l" t="t" r="r" b="b"/>
              <a:pathLst>
                <a:path w="715" h="868" extrusionOk="0">
                  <a:moveTo>
                    <a:pt x="507" y="0"/>
                  </a:moveTo>
                  <a:cubicBezTo>
                    <a:pt x="444" y="0"/>
                    <a:pt x="387" y="33"/>
                    <a:pt x="346" y="82"/>
                  </a:cubicBezTo>
                  <a:lnTo>
                    <a:pt x="48" y="594"/>
                  </a:lnTo>
                  <a:cubicBezTo>
                    <a:pt x="1" y="677"/>
                    <a:pt x="24" y="784"/>
                    <a:pt x="108" y="844"/>
                  </a:cubicBezTo>
                  <a:cubicBezTo>
                    <a:pt x="132" y="855"/>
                    <a:pt x="155" y="867"/>
                    <a:pt x="191" y="867"/>
                  </a:cubicBezTo>
                  <a:cubicBezTo>
                    <a:pt x="251" y="867"/>
                    <a:pt x="310" y="844"/>
                    <a:pt x="358" y="784"/>
                  </a:cubicBezTo>
                  <a:lnTo>
                    <a:pt x="655" y="272"/>
                  </a:lnTo>
                  <a:cubicBezTo>
                    <a:pt x="715" y="189"/>
                    <a:pt x="679" y="82"/>
                    <a:pt x="596" y="22"/>
                  </a:cubicBezTo>
                  <a:cubicBezTo>
                    <a:pt x="566" y="7"/>
                    <a:pt x="536" y="0"/>
                    <a:pt x="50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596;p58">
              <a:extLst>
                <a:ext uri="{FF2B5EF4-FFF2-40B4-BE49-F238E27FC236}">
                  <a16:creationId xmlns:a16="http://schemas.microsoft.com/office/drawing/2014/main" id="{24FCD012-8F58-7642-BC23-F32A22C843D7}"/>
                </a:ext>
              </a:extLst>
            </p:cNvPr>
            <p:cNvSpPr/>
            <p:nvPr/>
          </p:nvSpPr>
          <p:spPr>
            <a:xfrm>
              <a:off x="4240243" y="41591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13" y="1"/>
                  </a:moveTo>
                  <a:cubicBezTo>
                    <a:pt x="181" y="1"/>
                    <a:pt x="148" y="10"/>
                    <a:pt x="120" y="30"/>
                  </a:cubicBezTo>
                  <a:cubicBezTo>
                    <a:pt x="24" y="78"/>
                    <a:pt x="1" y="197"/>
                    <a:pt x="60" y="292"/>
                  </a:cubicBezTo>
                  <a:lnTo>
                    <a:pt x="358" y="792"/>
                  </a:lnTo>
                  <a:cubicBezTo>
                    <a:pt x="382" y="852"/>
                    <a:pt x="441" y="888"/>
                    <a:pt x="525" y="888"/>
                  </a:cubicBezTo>
                  <a:cubicBezTo>
                    <a:pt x="548" y="888"/>
                    <a:pt x="584" y="864"/>
                    <a:pt x="608" y="852"/>
                  </a:cubicBezTo>
                  <a:cubicBezTo>
                    <a:pt x="679" y="792"/>
                    <a:pt x="715" y="685"/>
                    <a:pt x="667" y="602"/>
                  </a:cubicBezTo>
                  <a:lnTo>
                    <a:pt x="370" y="90"/>
                  </a:lnTo>
                  <a:cubicBezTo>
                    <a:pt x="338" y="35"/>
                    <a:pt x="276" y="1"/>
                    <a:pt x="21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597;p58">
              <a:extLst>
                <a:ext uri="{FF2B5EF4-FFF2-40B4-BE49-F238E27FC236}">
                  <a16:creationId xmlns:a16="http://schemas.microsoft.com/office/drawing/2014/main" id="{829CABAC-8A9D-2D15-EEDC-E2812FFED7C2}"/>
                </a:ext>
              </a:extLst>
            </p:cNvPr>
            <p:cNvSpPr/>
            <p:nvPr/>
          </p:nvSpPr>
          <p:spPr>
            <a:xfrm>
              <a:off x="4378632" y="43992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21" y="0"/>
                  </a:moveTo>
                  <a:cubicBezTo>
                    <a:pt x="187" y="0"/>
                    <a:pt x="152" y="10"/>
                    <a:pt x="119" y="30"/>
                  </a:cubicBezTo>
                  <a:cubicBezTo>
                    <a:pt x="24" y="78"/>
                    <a:pt x="0" y="197"/>
                    <a:pt x="60" y="292"/>
                  </a:cubicBezTo>
                  <a:lnTo>
                    <a:pt x="358" y="792"/>
                  </a:lnTo>
                  <a:cubicBezTo>
                    <a:pt x="393" y="851"/>
                    <a:pt x="453" y="887"/>
                    <a:pt x="524" y="887"/>
                  </a:cubicBezTo>
                  <a:cubicBezTo>
                    <a:pt x="548" y="887"/>
                    <a:pt x="584" y="863"/>
                    <a:pt x="608" y="851"/>
                  </a:cubicBezTo>
                  <a:cubicBezTo>
                    <a:pt x="691" y="792"/>
                    <a:pt x="715" y="673"/>
                    <a:pt x="667" y="601"/>
                  </a:cubicBezTo>
                  <a:lnTo>
                    <a:pt x="369" y="89"/>
                  </a:lnTo>
                  <a:cubicBezTo>
                    <a:pt x="346" y="35"/>
                    <a:pt x="286" y="0"/>
                    <a:pt x="22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598;p58">
              <a:extLst>
                <a:ext uri="{FF2B5EF4-FFF2-40B4-BE49-F238E27FC236}">
                  <a16:creationId xmlns:a16="http://schemas.microsoft.com/office/drawing/2014/main" id="{F84F5654-436E-0024-04D0-3C9E3BAA1E8A}"/>
                </a:ext>
              </a:extLst>
            </p:cNvPr>
            <p:cNvSpPr/>
            <p:nvPr/>
          </p:nvSpPr>
          <p:spPr>
            <a:xfrm>
              <a:off x="4426264" y="4351851"/>
              <a:ext cx="29532" cy="21117"/>
            </a:xfrm>
            <a:custGeom>
              <a:avLst/>
              <a:gdLst/>
              <a:ahLst/>
              <a:cxnLst/>
              <a:rect l="l" t="t" r="r" b="b"/>
              <a:pathLst>
                <a:path w="930" h="665" extrusionOk="0">
                  <a:moveTo>
                    <a:pt x="215" y="0"/>
                  </a:moveTo>
                  <a:cubicBezTo>
                    <a:pt x="152" y="0"/>
                    <a:pt x="89" y="32"/>
                    <a:pt x="48" y="81"/>
                  </a:cubicBezTo>
                  <a:cubicBezTo>
                    <a:pt x="1" y="177"/>
                    <a:pt x="36" y="272"/>
                    <a:pt x="108" y="331"/>
                  </a:cubicBezTo>
                  <a:lnTo>
                    <a:pt x="608" y="629"/>
                  </a:lnTo>
                  <a:cubicBezTo>
                    <a:pt x="643" y="653"/>
                    <a:pt x="667" y="665"/>
                    <a:pt x="703" y="665"/>
                  </a:cubicBezTo>
                  <a:cubicBezTo>
                    <a:pt x="763" y="665"/>
                    <a:pt x="822" y="629"/>
                    <a:pt x="870" y="569"/>
                  </a:cubicBezTo>
                  <a:cubicBezTo>
                    <a:pt x="929" y="486"/>
                    <a:pt x="893" y="367"/>
                    <a:pt x="810" y="319"/>
                  </a:cubicBezTo>
                  <a:lnTo>
                    <a:pt x="298" y="22"/>
                  </a:lnTo>
                  <a:cubicBezTo>
                    <a:pt x="272" y="7"/>
                    <a:pt x="244" y="0"/>
                    <a:pt x="21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8599;p58">
              <a:extLst>
                <a:ext uri="{FF2B5EF4-FFF2-40B4-BE49-F238E27FC236}">
                  <a16:creationId xmlns:a16="http://schemas.microsoft.com/office/drawing/2014/main" id="{88FBC2CA-F552-296D-424E-154B3CF8EDDD}"/>
                </a:ext>
              </a:extLst>
            </p:cNvPr>
            <p:cNvSpPr/>
            <p:nvPr/>
          </p:nvSpPr>
          <p:spPr>
            <a:xfrm>
              <a:off x="4186196" y="4213463"/>
              <a:ext cx="29500" cy="21117"/>
            </a:xfrm>
            <a:custGeom>
              <a:avLst/>
              <a:gdLst/>
              <a:ahLst/>
              <a:cxnLst/>
              <a:rect l="l" t="t" r="r" b="b"/>
              <a:pathLst>
                <a:path w="929" h="665" extrusionOk="0">
                  <a:moveTo>
                    <a:pt x="214" y="0"/>
                  </a:moveTo>
                  <a:cubicBezTo>
                    <a:pt x="152" y="0"/>
                    <a:pt x="89" y="33"/>
                    <a:pt x="48" y="82"/>
                  </a:cubicBezTo>
                  <a:cubicBezTo>
                    <a:pt x="0" y="165"/>
                    <a:pt x="36" y="272"/>
                    <a:pt x="107" y="332"/>
                  </a:cubicBezTo>
                  <a:lnTo>
                    <a:pt x="619" y="629"/>
                  </a:lnTo>
                  <a:cubicBezTo>
                    <a:pt x="643" y="641"/>
                    <a:pt x="667" y="665"/>
                    <a:pt x="703" y="665"/>
                  </a:cubicBezTo>
                  <a:cubicBezTo>
                    <a:pt x="762" y="665"/>
                    <a:pt x="822" y="629"/>
                    <a:pt x="869" y="570"/>
                  </a:cubicBezTo>
                  <a:cubicBezTo>
                    <a:pt x="929" y="463"/>
                    <a:pt x="893" y="367"/>
                    <a:pt x="810" y="320"/>
                  </a:cubicBezTo>
                  <a:lnTo>
                    <a:pt x="298" y="22"/>
                  </a:lnTo>
                  <a:cubicBezTo>
                    <a:pt x="272" y="7"/>
                    <a:pt x="243" y="0"/>
                    <a:pt x="21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600;p58">
              <a:extLst>
                <a:ext uri="{FF2B5EF4-FFF2-40B4-BE49-F238E27FC236}">
                  <a16:creationId xmlns:a16="http://schemas.microsoft.com/office/drawing/2014/main" id="{5DC53F3E-3239-6FA3-BB04-71FB730CD7E5}"/>
                </a:ext>
              </a:extLst>
            </p:cNvPr>
            <p:cNvSpPr/>
            <p:nvPr/>
          </p:nvSpPr>
          <p:spPr>
            <a:xfrm>
              <a:off x="4425883" y="4213590"/>
              <a:ext cx="29913" cy="21371"/>
            </a:xfrm>
            <a:custGeom>
              <a:avLst/>
              <a:gdLst/>
              <a:ahLst/>
              <a:cxnLst/>
              <a:rect l="l" t="t" r="r" b="b"/>
              <a:pathLst>
                <a:path w="942" h="673" extrusionOk="0">
                  <a:moveTo>
                    <a:pt x="725" y="0"/>
                  </a:moveTo>
                  <a:cubicBezTo>
                    <a:pt x="693" y="0"/>
                    <a:pt x="660" y="10"/>
                    <a:pt x="632" y="30"/>
                  </a:cubicBezTo>
                  <a:lnTo>
                    <a:pt x="120" y="328"/>
                  </a:lnTo>
                  <a:cubicBezTo>
                    <a:pt x="36" y="375"/>
                    <a:pt x="1" y="494"/>
                    <a:pt x="60" y="578"/>
                  </a:cubicBezTo>
                  <a:cubicBezTo>
                    <a:pt x="96" y="637"/>
                    <a:pt x="155" y="673"/>
                    <a:pt x="227" y="673"/>
                  </a:cubicBezTo>
                  <a:cubicBezTo>
                    <a:pt x="251" y="673"/>
                    <a:pt x="286" y="661"/>
                    <a:pt x="310" y="637"/>
                  </a:cubicBezTo>
                  <a:lnTo>
                    <a:pt x="822" y="340"/>
                  </a:lnTo>
                  <a:cubicBezTo>
                    <a:pt x="905" y="280"/>
                    <a:pt x="941" y="161"/>
                    <a:pt x="882" y="89"/>
                  </a:cubicBezTo>
                  <a:cubicBezTo>
                    <a:pt x="850" y="35"/>
                    <a:pt x="788" y="0"/>
                    <a:pt x="72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601;p58">
              <a:extLst>
                <a:ext uri="{FF2B5EF4-FFF2-40B4-BE49-F238E27FC236}">
                  <a16:creationId xmlns:a16="http://schemas.microsoft.com/office/drawing/2014/main" id="{B1E7EECE-0AD4-7817-E0A5-6A64835B5F28}"/>
                </a:ext>
              </a:extLst>
            </p:cNvPr>
            <p:cNvSpPr/>
            <p:nvPr/>
          </p:nvSpPr>
          <p:spPr>
            <a:xfrm>
              <a:off x="4186196" y="4351978"/>
              <a:ext cx="29500" cy="21371"/>
            </a:xfrm>
            <a:custGeom>
              <a:avLst/>
              <a:gdLst/>
              <a:ahLst/>
              <a:cxnLst/>
              <a:rect l="l" t="t" r="r" b="b"/>
              <a:pathLst>
                <a:path w="929" h="673" extrusionOk="0">
                  <a:moveTo>
                    <a:pt x="725" y="0"/>
                  </a:moveTo>
                  <a:cubicBezTo>
                    <a:pt x="692" y="0"/>
                    <a:pt x="660" y="9"/>
                    <a:pt x="631" y="30"/>
                  </a:cubicBezTo>
                  <a:lnTo>
                    <a:pt x="119" y="327"/>
                  </a:lnTo>
                  <a:cubicBezTo>
                    <a:pt x="36" y="375"/>
                    <a:pt x="0" y="494"/>
                    <a:pt x="60" y="589"/>
                  </a:cubicBezTo>
                  <a:cubicBezTo>
                    <a:pt x="95" y="649"/>
                    <a:pt x="155" y="673"/>
                    <a:pt x="226" y="673"/>
                  </a:cubicBezTo>
                  <a:cubicBezTo>
                    <a:pt x="262" y="673"/>
                    <a:pt x="286" y="661"/>
                    <a:pt x="322" y="649"/>
                  </a:cubicBezTo>
                  <a:lnTo>
                    <a:pt x="822" y="351"/>
                  </a:lnTo>
                  <a:cubicBezTo>
                    <a:pt x="893" y="292"/>
                    <a:pt x="929" y="173"/>
                    <a:pt x="881" y="89"/>
                  </a:cubicBezTo>
                  <a:cubicBezTo>
                    <a:pt x="850" y="34"/>
                    <a:pt x="787" y="0"/>
                    <a:pt x="72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8589;p58">
            <a:extLst>
              <a:ext uri="{FF2B5EF4-FFF2-40B4-BE49-F238E27FC236}">
                <a16:creationId xmlns:a16="http://schemas.microsoft.com/office/drawing/2014/main" id="{8B16A31C-2F37-00F7-1E5D-7A83A154B9B7}"/>
              </a:ext>
            </a:extLst>
          </p:cNvPr>
          <p:cNvGrpSpPr/>
          <p:nvPr/>
        </p:nvGrpSpPr>
        <p:grpSpPr>
          <a:xfrm>
            <a:off x="647697" y="2575628"/>
            <a:ext cx="344065" cy="368644"/>
            <a:chOff x="4149138" y="4121151"/>
            <a:chExt cx="344065" cy="368644"/>
          </a:xfrm>
        </p:grpSpPr>
        <p:sp>
          <p:nvSpPr>
            <p:cNvPr id="36" name="Google Shape;8590;p58">
              <a:extLst>
                <a:ext uri="{FF2B5EF4-FFF2-40B4-BE49-F238E27FC236}">
                  <a16:creationId xmlns:a16="http://schemas.microsoft.com/office/drawing/2014/main" id="{74C02B48-2867-963D-B65F-7648030E3E71}"/>
                </a:ext>
              </a:extLst>
            </p:cNvPr>
            <p:cNvSpPr/>
            <p:nvPr/>
          </p:nvSpPr>
          <p:spPr>
            <a:xfrm>
              <a:off x="4205853" y="4182724"/>
              <a:ext cx="225746" cy="307071"/>
            </a:xfrm>
            <a:custGeom>
              <a:avLst/>
              <a:gdLst/>
              <a:ahLst/>
              <a:cxnLst/>
              <a:rect l="l" t="t" r="r" b="b"/>
              <a:pathLst>
                <a:path w="7109" h="9670" extrusionOk="0">
                  <a:moveTo>
                    <a:pt x="3643" y="359"/>
                  </a:moveTo>
                  <a:cubicBezTo>
                    <a:pt x="4417" y="359"/>
                    <a:pt x="5132" y="645"/>
                    <a:pt x="5703" y="1157"/>
                  </a:cubicBezTo>
                  <a:cubicBezTo>
                    <a:pt x="6358" y="1752"/>
                    <a:pt x="6751" y="2597"/>
                    <a:pt x="6751" y="3478"/>
                  </a:cubicBezTo>
                  <a:cubicBezTo>
                    <a:pt x="6739" y="4074"/>
                    <a:pt x="6572" y="4669"/>
                    <a:pt x="6251" y="5157"/>
                  </a:cubicBezTo>
                  <a:cubicBezTo>
                    <a:pt x="5929" y="5645"/>
                    <a:pt x="5489" y="6038"/>
                    <a:pt x="4953" y="6288"/>
                  </a:cubicBezTo>
                  <a:cubicBezTo>
                    <a:pt x="4620" y="6431"/>
                    <a:pt x="4417" y="6776"/>
                    <a:pt x="4417" y="7146"/>
                  </a:cubicBezTo>
                  <a:lnTo>
                    <a:pt x="4417" y="7360"/>
                  </a:lnTo>
                  <a:lnTo>
                    <a:pt x="2834" y="7360"/>
                  </a:lnTo>
                  <a:lnTo>
                    <a:pt x="2834" y="7146"/>
                  </a:lnTo>
                  <a:cubicBezTo>
                    <a:pt x="2834" y="6776"/>
                    <a:pt x="2631" y="6455"/>
                    <a:pt x="2298" y="6288"/>
                  </a:cubicBezTo>
                  <a:cubicBezTo>
                    <a:pt x="1084" y="5705"/>
                    <a:pt x="381" y="4407"/>
                    <a:pt x="548" y="3074"/>
                  </a:cubicBezTo>
                  <a:cubicBezTo>
                    <a:pt x="726" y="1669"/>
                    <a:pt x="1869" y="526"/>
                    <a:pt x="3286" y="383"/>
                  </a:cubicBezTo>
                  <a:cubicBezTo>
                    <a:pt x="3405" y="359"/>
                    <a:pt x="3524" y="359"/>
                    <a:pt x="3643" y="359"/>
                  </a:cubicBezTo>
                  <a:close/>
                  <a:moveTo>
                    <a:pt x="4417" y="7729"/>
                  </a:moveTo>
                  <a:lnTo>
                    <a:pt x="4417" y="8324"/>
                  </a:lnTo>
                  <a:cubicBezTo>
                    <a:pt x="4417" y="8443"/>
                    <a:pt x="4322" y="8539"/>
                    <a:pt x="4203" y="8539"/>
                  </a:cubicBezTo>
                  <a:lnTo>
                    <a:pt x="3048" y="8539"/>
                  </a:lnTo>
                  <a:cubicBezTo>
                    <a:pt x="2929" y="8539"/>
                    <a:pt x="2834" y="8443"/>
                    <a:pt x="2834" y="8324"/>
                  </a:cubicBezTo>
                  <a:lnTo>
                    <a:pt x="2834" y="7729"/>
                  </a:lnTo>
                  <a:close/>
                  <a:moveTo>
                    <a:pt x="4024" y="8896"/>
                  </a:moveTo>
                  <a:lnTo>
                    <a:pt x="4024" y="9098"/>
                  </a:lnTo>
                  <a:cubicBezTo>
                    <a:pt x="4024" y="9217"/>
                    <a:pt x="3941" y="9313"/>
                    <a:pt x="3822" y="9313"/>
                  </a:cubicBezTo>
                  <a:lnTo>
                    <a:pt x="3429" y="9313"/>
                  </a:lnTo>
                  <a:cubicBezTo>
                    <a:pt x="3310" y="9313"/>
                    <a:pt x="3227" y="9217"/>
                    <a:pt x="3227" y="9098"/>
                  </a:cubicBezTo>
                  <a:lnTo>
                    <a:pt x="3227" y="8896"/>
                  </a:lnTo>
                  <a:close/>
                  <a:moveTo>
                    <a:pt x="3658" y="1"/>
                  </a:moveTo>
                  <a:cubicBezTo>
                    <a:pt x="3519" y="1"/>
                    <a:pt x="3379" y="9"/>
                    <a:pt x="3239" y="26"/>
                  </a:cubicBezTo>
                  <a:cubicBezTo>
                    <a:pt x="1667" y="204"/>
                    <a:pt x="381" y="1466"/>
                    <a:pt x="191" y="3026"/>
                  </a:cubicBezTo>
                  <a:cubicBezTo>
                    <a:pt x="0" y="4526"/>
                    <a:pt x="786" y="5979"/>
                    <a:pt x="2155" y="6610"/>
                  </a:cubicBezTo>
                  <a:cubicBezTo>
                    <a:pt x="2358" y="6705"/>
                    <a:pt x="2477" y="6931"/>
                    <a:pt x="2477" y="7146"/>
                  </a:cubicBezTo>
                  <a:lnTo>
                    <a:pt x="2477" y="8324"/>
                  </a:lnTo>
                  <a:cubicBezTo>
                    <a:pt x="2477" y="8574"/>
                    <a:pt x="2643" y="8789"/>
                    <a:pt x="2870" y="8860"/>
                  </a:cubicBezTo>
                  <a:lnTo>
                    <a:pt x="2870" y="9098"/>
                  </a:lnTo>
                  <a:cubicBezTo>
                    <a:pt x="2870" y="9408"/>
                    <a:pt x="3120" y="9670"/>
                    <a:pt x="3429" y="9670"/>
                  </a:cubicBezTo>
                  <a:lnTo>
                    <a:pt x="3822" y="9670"/>
                  </a:lnTo>
                  <a:cubicBezTo>
                    <a:pt x="4132" y="9670"/>
                    <a:pt x="4382" y="9408"/>
                    <a:pt x="4382" y="9098"/>
                  </a:cubicBezTo>
                  <a:lnTo>
                    <a:pt x="4382" y="8860"/>
                  </a:lnTo>
                  <a:cubicBezTo>
                    <a:pt x="4608" y="8789"/>
                    <a:pt x="4775" y="8574"/>
                    <a:pt x="4775" y="8324"/>
                  </a:cubicBezTo>
                  <a:lnTo>
                    <a:pt x="4775" y="7146"/>
                  </a:lnTo>
                  <a:cubicBezTo>
                    <a:pt x="4775" y="6931"/>
                    <a:pt x="4906" y="6717"/>
                    <a:pt x="5096" y="6610"/>
                  </a:cubicBezTo>
                  <a:cubicBezTo>
                    <a:pt x="5691" y="6336"/>
                    <a:pt x="6191" y="5895"/>
                    <a:pt x="6549" y="5348"/>
                  </a:cubicBezTo>
                  <a:cubicBezTo>
                    <a:pt x="6906" y="4788"/>
                    <a:pt x="7096" y="4133"/>
                    <a:pt x="7096" y="3455"/>
                  </a:cubicBezTo>
                  <a:cubicBezTo>
                    <a:pt x="7108" y="2490"/>
                    <a:pt x="6680" y="1538"/>
                    <a:pt x="5953" y="883"/>
                  </a:cubicBezTo>
                  <a:cubicBezTo>
                    <a:pt x="5309" y="310"/>
                    <a:pt x="4506" y="1"/>
                    <a:pt x="365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591;p58">
              <a:extLst>
                <a:ext uri="{FF2B5EF4-FFF2-40B4-BE49-F238E27FC236}">
                  <a16:creationId xmlns:a16="http://schemas.microsoft.com/office/drawing/2014/main" id="{4757FC89-E7DD-8CC2-A09E-7852F74DDDE4}"/>
                </a:ext>
              </a:extLst>
            </p:cNvPr>
            <p:cNvSpPr/>
            <p:nvPr/>
          </p:nvSpPr>
          <p:spPr>
            <a:xfrm>
              <a:off x="4444777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80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5"/>
                    <a:pt x="72" y="358"/>
                    <a:pt x="180" y="358"/>
                  </a:cubicBezTo>
                  <a:lnTo>
                    <a:pt x="1346" y="358"/>
                  </a:lnTo>
                  <a:cubicBezTo>
                    <a:pt x="1442" y="358"/>
                    <a:pt x="1525" y="275"/>
                    <a:pt x="1525" y="179"/>
                  </a:cubicBezTo>
                  <a:cubicBezTo>
                    <a:pt x="1525" y="72"/>
                    <a:pt x="1430" y="1"/>
                    <a:pt x="134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592;p58">
              <a:extLst>
                <a:ext uri="{FF2B5EF4-FFF2-40B4-BE49-F238E27FC236}">
                  <a16:creationId xmlns:a16="http://schemas.microsoft.com/office/drawing/2014/main" id="{D18F9C25-5CC8-FA66-849C-AA6A8BDAB04E}"/>
                </a:ext>
              </a:extLst>
            </p:cNvPr>
            <p:cNvSpPr/>
            <p:nvPr/>
          </p:nvSpPr>
          <p:spPr>
            <a:xfrm>
              <a:off x="4149138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334" y="358"/>
                  </a:lnTo>
                  <a:cubicBezTo>
                    <a:pt x="1441" y="358"/>
                    <a:pt x="1512" y="275"/>
                    <a:pt x="1512" y="179"/>
                  </a:cubicBezTo>
                  <a:cubicBezTo>
                    <a:pt x="1524" y="72"/>
                    <a:pt x="1441" y="1"/>
                    <a:pt x="133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593;p58">
              <a:extLst>
                <a:ext uri="{FF2B5EF4-FFF2-40B4-BE49-F238E27FC236}">
                  <a16:creationId xmlns:a16="http://schemas.microsoft.com/office/drawing/2014/main" id="{B71D9BE2-AF25-2328-66A8-68DF8916BD30}"/>
                </a:ext>
              </a:extLst>
            </p:cNvPr>
            <p:cNvSpPr/>
            <p:nvPr/>
          </p:nvSpPr>
          <p:spPr>
            <a:xfrm>
              <a:off x="4315471" y="4121151"/>
              <a:ext cx="11400" cy="48045"/>
            </a:xfrm>
            <a:custGeom>
              <a:avLst/>
              <a:gdLst/>
              <a:ahLst/>
              <a:cxnLst/>
              <a:rect l="l" t="t" r="r" b="b"/>
              <a:pathLst>
                <a:path w="359" h="1513" extrusionOk="0">
                  <a:moveTo>
                    <a:pt x="180" y="0"/>
                  </a:moveTo>
                  <a:cubicBezTo>
                    <a:pt x="72" y="0"/>
                    <a:pt x="1" y="72"/>
                    <a:pt x="1" y="179"/>
                  </a:cubicBezTo>
                  <a:lnTo>
                    <a:pt x="1" y="1334"/>
                  </a:lnTo>
                  <a:cubicBezTo>
                    <a:pt x="1" y="1441"/>
                    <a:pt x="72" y="1512"/>
                    <a:pt x="180" y="1512"/>
                  </a:cubicBezTo>
                  <a:cubicBezTo>
                    <a:pt x="275" y="1512"/>
                    <a:pt x="358" y="1441"/>
                    <a:pt x="358" y="1334"/>
                  </a:cubicBezTo>
                  <a:lnTo>
                    <a:pt x="358" y="179"/>
                  </a:lnTo>
                  <a:cubicBezTo>
                    <a:pt x="358" y="72"/>
                    <a:pt x="275" y="0"/>
                    <a:pt x="18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594;p58">
              <a:extLst>
                <a:ext uri="{FF2B5EF4-FFF2-40B4-BE49-F238E27FC236}">
                  <a16:creationId xmlns:a16="http://schemas.microsoft.com/office/drawing/2014/main" id="{966E9A4D-A830-1967-B750-FAB4EAF7C3DC}"/>
                </a:ext>
              </a:extLst>
            </p:cNvPr>
            <p:cNvSpPr/>
            <p:nvPr/>
          </p:nvSpPr>
          <p:spPr>
            <a:xfrm>
              <a:off x="4378632" y="4159575"/>
              <a:ext cx="22705" cy="27754"/>
            </a:xfrm>
            <a:custGeom>
              <a:avLst/>
              <a:gdLst/>
              <a:ahLst/>
              <a:cxnLst/>
              <a:rect l="l" t="t" r="r" b="b"/>
              <a:pathLst>
                <a:path w="715" h="874" extrusionOk="0">
                  <a:moveTo>
                    <a:pt x="513" y="0"/>
                  </a:moveTo>
                  <a:cubicBezTo>
                    <a:pt x="451" y="0"/>
                    <a:pt x="387" y="27"/>
                    <a:pt x="346" y="76"/>
                  </a:cubicBezTo>
                  <a:lnTo>
                    <a:pt x="48" y="588"/>
                  </a:lnTo>
                  <a:cubicBezTo>
                    <a:pt x="0" y="671"/>
                    <a:pt x="24" y="778"/>
                    <a:pt x="107" y="838"/>
                  </a:cubicBezTo>
                  <a:cubicBezTo>
                    <a:pt x="131" y="850"/>
                    <a:pt x="167" y="874"/>
                    <a:pt x="191" y="874"/>
                  </a:cubicBezTo>
                  <a:cubicBezTo>
                    <a:pt x="250" y="874"/>
                    <a:pt x="310" y="838"/>
                    <a:pt x="358" y="778"/>
                  </a:cubicBezTo>
                  <a:lnTo>
                    <a:pt x="655" y="278"/>
                  </a:lnTo>
                  <a:cubicBezTo>
                    <a:pt x="715" y="171"/>
                    <a:pt x="691" y="64"/>
                    <a:pt x="596" y="16"/>
                  </a:cubicBezTo>
                  <a:cubicBezTo>
                    <a:pt x="570" y="5"/>
                    <a:pt x="542" y="0"/>
                    <a:pt x="51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595;p58">
              <a:extLst>
                <a:ext uri="{FF2B5EF4-FFF2-40B4-BE49-F238E27FC236}">
                  <a16:creationId xmlns:a16="http://schemas.microsoft.com/office/drawing/2014/main" id="{171BC757-ED8F-B367-6BCF-1F1DD4E77242}"/>
                </a:ext>
              </a:extLst>
            </p:cNvPr>
            <p:cNvSpPr/>
            <p:nvPr/>
          </p:nvSpPr>
          <p:spPr>
            <a:xfrm>
              <a:off x="4240243" y="4399103"/>
              <a:ext cx="22705" cy="27563"/>
            </a:xfrm>
            <a:custGeom>
              <a:avLst/>
              <a:gdLst/>
              <a:ahLst/>
              <a:cxnLst/>
              <a:rect l="l" t="t" r="r" b="b"/>
              <a:pathLst>
                <a:path w="715" h="868" extrusionOk="0">
                  <a:moveTo>
                    <a:pt x="507" y="0"/>
                  </a:moveTo>
                  <a:cubicBezTo>
                    <a:pt x="444" y="0"/>
                    <a:pt x="387" y="33"/>
                    <a:pt x="346" y="82"/>
                  </a:cubicBezTo>
                  <a:lnTo>
                    <a:pt x="48" y="594"/>
                  </a:lnTo>
                  <a:cubicBezTo>
                    <a:pt x="1" y="677"/>
                    <a:pt x="24" y="784"/>
                    <a:pt x="108" y="844"/>
                  </a:cubicBezTo>
                  <a:cubicBezTo>
                    <a:pt x="132" y="855"/>
                    <a:pt x="155" y="867"/>
                    <a:pt x="191" y="867"/>
                  </a:cubicBezTo>
                  <a:cubicBezTo>
                    <a:pt x="251" y="867"/>
                    <a:pt x="310" y="844"/>
                    <a:pt x="358" y="784"/>
                  </a:cubicBezTo>
                  <a:lnTo>
                    <a:pt x="655" y="272"/>
                  </a:lnTo>
                  <a:cubicBezTo>
                    <a:pt x="715" y="189"/>
                    <a:pt x="679" y="82"/>
                    <a:pt x="596" y="22"/>
                  </a:cubicBezTo>
                  <a:cubicBezTo>
                    <a:pt x="566" y="7"/>
                    <a:pt x="536" y="0"/>
                    <a:pt x="50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596;p58">
              <a:extLst>
                <a:ext uri="{FF2B5EF4-FFF2-40B4-BE49-F238E27FC236}">
                  <a16:creationId xmlns:a16="http://schemas.microsoft.com/office/drawing/2014/main" id="{E49B465A-00A3-9DAF-8ED3-C67E9484CF2E}"/>
                </a:ext>
              </a:extLst>
            </p:cNvPr>
            <p:cNvSpPr/>
            <p:nvPr/>
          </p:nvSpPr>
          <p:spPr>
            <a:xfrm>
              <a:off x="4240243" y="41591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13" y="1"/>
                  </a:moveTo>
                  <a:cubicBezTo>
                    <a:pt x="181" y="1"/>
                    <a:pt x="148" y="10"/>
                    <a:pt x="120" y="30"/>
                  </a:cubicBezTo>
                  <a:cubicBezTo>
                    <a:pt x="24" y="78"/>
                    <a:pt x="1" y="197"/>
                    <a:pt x="60" y="292"/>
                  </a:cubicBezTo>
                  <a:lnTo>
                    <a:pt x="358" y="792"/>
                  </a:lnTo>
                  <a:cubicBezTo>
                    <a:pt x="382" y="852"/>
                    <a:pt x="441" y="888"/>
                    <a:pt x="525" y="888"/>
                  </a:cubicBezTo>
                  <a:cubicBezTo>
                    <a:pt x="548" y="888"/>
                    <a:pt x="584" y="864"/>
                    <a:pt x="608" y="852"/>
                  </a:cubicBezTo>
                  <a:cubicBezTo>
                    <a:pt x="679" y="792"/>
                    <a:pt x="715" y="685"/>
                    <a:pt x="667" y="602"/>
                  </a:cubicBezTo>
                  <a:lnTo>
                    <a:pt x="370" y="90"/>
                  </a:lnTo>
                  <a:cubicBezTo>
                    <a:pt x="338" y="35"/>
                    <a:pt x="276" y="1"/>
                    <a:pt x="21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597;p58">
              <a:extLst>
                <a:ext uri="{FF2B5EF4-FFF2-40B4-BE49-F238E27FC236}">
                  <a16:creationId xmlns:a16="http://schemas.microsoft.com/office/drawing/2014/main" id="{E9DD5153-7A64-5FEC-0F35-7A21A101B02C}"/>
                </a:ext>
              </a:extLst>
            </p:cNvPr>
            <p:cNvSpPr/>
            <p:nvPr/>
          </p:nvSpPr>
          <p:spPr>
            <a:xfrm>
              <a:off x="4378632" y="43992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21" y="0"/>
                  </a:moveTo>
                  <a:cubicBezTo>
                    <a:pt x="187" y="0"/>
                    <a:pt x="152" y="10"/>
                    <a:pt x="119" y="30"/>
                  </a:cubicBezTo>
                  <a:cubicBezTo>
                    <a:pt x="24" y="78"/>
                    <a:pt x="0" y="197"/>
                    <a:pt x="60" y="292"/>
                  </a:cubicBezTo>
                  <a:lnTo>
                    <a:pt x="358" y="792"/>
                  </a:lnTo>
                  <a:cubicBezTo>
                    <a:pt x="393" y="851"/>
                    <a:pt x="453" y="887"/>
                    <a:pt x="524" y="887"/>
                  </a:cubicBezTo>
                  <a:cubicBezTo>
                    <a:pt x="548" y="887"/>
                    <a:pt x="584" y="863"/>
                    <a:pt x="608" y="851"/>
                  </a:cubicBezTo>
                  <a:cubicBezTo>
                    <a:pt x="691" y="792"/>
                    <a:pt x="715" y="673"/>
                    <a:pt x="667" y="601"/>
                  </a:cubicBezTo>
                  <a:lnTo>
                    <a:pt x="369" y="89"/>
                  </a:lnTo>
                  <a:cubicBezTo>
                    <a:pt x="346" y="35"/>
                    <a:pt x="286" y="0"/>
                    <a:pt x="22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598;p58">
              <a:extLst>
                <a:ext uri="{FF2B5EF4-FFF2-40B4-BE49-F238E27FC236}">
                  <a16:creationId xmlns:a16="http://schemas.microsoft.com/office/drawing/2014/main" id="{907A8A2E-13CC-C8F6-B0BD-98619ADD51E3}"/>
                </a:ext>
              </a:extLst>
            </p:cNvPr>
            <p:cNvSpPr/>
            <p:nvPr/>
          </p:nvSpPr>
          <p:spPr>
            <a:xfrm>
              <a:off x="4426264" y="4351851"/>
              <a:ext cx="29532" cy="21117"/>
            </a:xfrm>
            <a:custGeom>
              <a:avLst/>
              <a:gdLst/>
              <a:ahLst/>
              <a:cxnLst/>
              <a:rect l="l" t="t" r="r" b="b"/>
              <a:pathLst>
                <a:path w="930" h="665" extrusionOk="0">
                  <a:moveTo>
                    <a:pt x="215" y="0"/>
                  </a:moveTo>
                  <a:cubicBezTo>
                    <a:pt x="152" y="0"/>
                    <a:pt x="89" y="32"/>
                    <a:pt x="48" y="81"/>
                  </a:cubicBezTo>
                  <a:cubicBezTo>
                    <a:pt x="1" y="177"/>
                    <a:pt x="36" y="272"/>
                    <a:pt x="108" y="331"/>
                  </a:cubicBezTo>
                  <a:lnTo>
                    <a:pt x="608" y="629"/>
                  </a:lnTo>
                  <a:cubicBezTo>
                    <a:pt x="643" y="653"/>
                    <a:pt x="667" y="665"/>
                    <a:pt x="703" y="665"/>
                  </a:cubicBezTo>
                  <a:cubicBezTo>
                    <a:pt x="763" y="665"/>
                    <a:pt x="822" y="629"/>
                    <a:pt x="870" y="569"/>
                  </a:cubicBezTo>
                  <a:cubicBezTo>
                    <a:pt x="929" y="486"/>
                    <a:pt x="893" y="367"/>
                    <a:pt x="810" y="319"/>
                  </a:cubicBezTo>
                  <a:lnTo>
                    <a:pt x="298" y="22"/>
                  </a:lnTo>
                  <a:cubicBezTo>
                    <a:pt x="272" y="7"/>
                    <a:pt x="244" y="0"/>
                    <a:pt x="21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599;p58">
              <a:extLst>
                <a:ext uri="{FF2B5EF4-FFF2-40B4-BE49-F238E27FC236}">
                  <a16:creationId xmlns:a16="http://schemas.microsoft.com/office/drawing/2014/main" id="{EB3AD11C-927B-E4FC-9D22-ECC65C6F7D12}"/>
                </a:ext>
              </a:extLst>
            </p:cNvPr>
            <p:cNvSpPr/>
            <p:nvPr/>
          </p:nvSpPr>
          <p:spPr>
            <a:xfrm>
              <a:off x="4186196" y="4213463"/>
              <a:ext cx="29500" cy="21117"/>
            </a:xfrm>
            <a:custGeom>
              <a:avLst/>
              <a:gdLst/>
              <a:ahLst/>
              <a:cxnLst/>
              <a:rect l="l" t="t" r="r" b="b"/>
              <a:pathLst>
                <a:path w="929" h="665" extrusionOk="0">
                  <a:moveTo>
                    <a:pt x="214" y="0"/>
                  </a:moveTo>
                  <a:cubicBezTo>
                    <a:pt x="152" y="0"/>
                    <a:pt x="89" y="33"/>
                    <a:pt x="48" y="82"/>
                  </a:cubicBezTo>
                  <a:cubicBezTo>
                    <a:pt x="0" y="165"/>
                    <a:pt x="36" y="272"/>
                    <a:pt x="107" y="332"/>
                  </a:cubicBezTo>
                  <a:lnTo>
                    <a:pt x="619" y="629"/>
                  </a:lnTo>
                  <a:cubicBezTo>
                    <a:pt x="643" y="641"/>
                    <a:pt x="667" y="665"/>
                    <a:pt x="703" y="665"/>
                  </a:cubicBezTo>
                  <a:cubicBezTo>
                    <a:pt x="762" y="665"/>
                    <a:pt x="822" y="629"/>
                    <a:pt x="869" y="570"/>
                  </a:cubicBezTo>
                  <a:cubicBezTo>
                    <a:pt x="929" y="463"/>
                    <a:pt x="893" y="367"/>
                    <a:pt x="810" y="320"/>
                  </a:cubicBezTo>
                  <a:lnTo>
                    <a:pt x="298" y="22"/>
                  </a:lnTo>
                  <a:cubicBezTo>
                    <a:pt x="272" y="7"/>
                    <a:pt x="243" y="0"/>
                    <a:pt x="21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600;p58">
              <a:extLst>
                <a:ext uri="{FF2B5EF4-FFF2-40B4-BE49-F238E27FC236}">
                  <a16:creationId xmlns:a16="http://schemas.microsoft.com/office/drawing/2014/main" id="{BFEC1765-2139-E53B-2779-32BF7C93837F}"/>
                </a:ext>
              </a:extLst>
            </p:cNvPr>
            <p:cNvSpPr/>
            <p:nvPr/>
          </p:nvSpPr>
          <p:spPr>
            <a:xfrm>
              <a:off x="4425883" y="4213590"/>
              <a:ext cx="29913" cy="21371"/>
            </a:xfrm>
            <a:custGeom>
              <a:avLst/>
              <a:gdLst/>
              <a:ahLst/>
              <a:cxnLst/>
              <a:rect l="l" t="t" r="r" b="b"/>
              <a:pathLst>
                <a:path w="942" h="673" extrusionOk="0">
                  <a:moveTo>
                    <a:pt x="725" y="0"/>
                  </a:moveTo>
                  <a:cubicBezTo>
                    <a:pt x="693" y="0"/>
                    <a:pt x="660" y="10"/>
                    <a:pt x="632" y="30"/>
                  </a:cubicBezTo>
                  <a:lnTo>
                    <a:pt x="120" y="328"/>
                  </a:lnTo>
                  <a:cubicBezTo>
                    <a:pt x="36" y="375"/>
                    <a:pt x="1" y="494"/>
                    <a:pt x="60" y="578"/>
                  </a:cubicBezTo>
                  <a:cubicBezTo>
                    <a:pt x="96" y="637"/>
                    <a:pt x="155" y="673"/>
                    <a:pt x="227" y="673"/>
                  </a:cubicBezTo>
                  <a:cubicBezTo>
                    <a:pt x="251" y="673"/>
                    <a:pt x="286" y="661"/>
                    <a:pt x="310" y="637"/>
                  </a:cubicBezTo>
                  <a:lnTo>
                    <a:pt x="822" y="340"/>
                  </a:lnTo>
                  <a:cubicBezTo>
                    <a:pt x="905" y="280"/>
                    <a:pt x="941" y="161"/>
                    <a:pt x="882" y="89"/>
                  </a:cubicBezTo>
                  <a:cubicBezTo>
                    <a:pt x="850" y="35"/>
                    <a:pt x="788" y="0"/>
                    <a:pt x="72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601;p58">
              <a:extLst>
                <a:ext uri="{FF2B5EF4-FFF2-40B4-BE49-F238E27FC236}">
                  <a16:creationId xmlns:a16="http://schemas.microsoft.com/office/drawing/2014/main" id="{DD7D25FA-D14B-3340-CE7F-7A8B88DC9714}"/>
                </a:ext>
              </a:extLst>
            </p:cNvPr>
            <p:cNvSpPr/>
            <p:nvPr/>
          </p:nvSpPr>
          <p:spPr>
            <a:xfrm>
              <a:off x="4186196" y="4351978"/>
              <a:ext cx="29500" cy="21371"/>
            </a:xfrm>
            <a:custGeom>
              <a:avLst/>
              <a:gdLst/>
              <a:ahLst/>
              <a:cxnLst/>
              <a:rect l="l" t="t" r="r" b="b"/>
              <a:pathLst>
                <a:path w="929" h="673" extrusionOk="0">
                  <a:moveTo>
                    <a:pt x="725" y="0"/>
                  </a:moveTo>
                  <a:cubicBezTo>
                    <a:pt x="692" y="0"/>
                    <a:pt x="660" y="9"/>
                    <a:pt x="631" y="30"/>
                  </a:cubicBezTo>
                  <a:lnTo>
                    <a:pt x="119" y="327"/>
                  </a:lnTo>
                  <a:cubicBezTo>
                    <a:pt x="36" y="375"/>
                    <a:pt x="0" y="494"/>
                    <a:pt x="60" y="589"/>
                  </a:cubicBezTo>
                  <a:cubicBezTo>
                    <a:pt x="95" y="649"/>
                    <a:pt x="155" y="673"/>
                    <a:pt x="226" y="673"/>
                  </a:cubicBezTo>
                  <a:cubicBezTo>
                    <a:pt x="262" y="673"/>
                    <a:pt x="286" y="661"/>
                    <a:pt x="322" y="649"/>
                  </a:cubicBezTo>
                  <a:lnTo>
                    <a:pt x="822" y="351"/>
                  </a:lnTo>
                  <a:cubicBezTo>
                    <a:pt x="893" y="292"/>
                    <a:pt x="929" y="173"/>
                    <a:pt x="881" y="89"/>
                  </a:cubicBezTo>
                  <a:cubicBezTo>
                    <a:pt x="850" y="34"/>
                    <a:pt x="787" y="0"/>
                    <a:pt x="72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1B1A9492-CAD1-020C-F20E-BAFA3373BC11}"/>
              </a:ext>
            </a:extLst>
          </p:cNvPr>
          <p:cNvSpPr txBox="1"/>
          <p:nvPr/>
        </p:nvSpPr>
        <p:spPr>
          <a:xfrm>
            <a:off x="1197374" y="1449972"/>
            <a:ext cx="28530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" sz="1200" dirty="0">
                <a:solidFill>
                  <a:schemeClr val="dk1"/>
                </a:solidFill>
                <a:latin typeface="Kanit Light"/>
                <a:cs typeface="Kanit Light"/>
                <a:sym typeface="Kanit Light"/>
              </a:rPr>
              <a:t>Action and Adventure genres maintain long-term profitability</a:t>
            </a:r>
          </a:p>
          <a:p>
            <a:endParaRPr lang="ru-RU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B0B6575-75A3-3097-4932-ED577075CD2D}"/>
              </a:ext>
            </a:extLst>
          </p:cNvPr>
          <p:cNvSpPr txBox="1"/>
          <p:nvPr/>
        </p:nvSpPr>
        <p:spPr>
          <a:xfrm>
            <a:off x="1193229" y="1959739"/>
            <a:ext cx="2853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200" dirty="0">
                <a:solidFill>
                  <a:schemeClr val="dk1"/>
                </a:solidFill>
                <a:latin typeface="Kanit Light"/>
                <a:cs typeface="Kanit Light"/>
              </a:rPr>
              <a:t>Shooter games dominate short-term sales but show lower critical reception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E4A7CEB-B998-6A93-A859-74B4A64BDBBF}"/>
              </a:ext>
            </a:extLst>
          </p:cNvPr>
          <p:cNvSpPr txBox="1"/>
          <p:nvPr/>
        </p:nvSpPr>
        <p:spPr>
          <a:xfrm>
            <a:off x="1194024" y="2504279"/>
            <a:ext cx="2853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200" dirty="0">
                <a:solidFill>
                  <a:schemeClr val="dk1"/>
                </a:solidFill>
                <a:latin typeface="Kanit Light"/>
                <a:cs typeface="Kanit Light"/>
              </a:rPr>
              <a:t>Cross-genre hybrids (Action + Narrative depth) represent the most sustainable development direction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>
          <a:extLst>
            <a:ext uri="{FF2B5EF4-FFF2-40B4-BE49-F238E27FC236}">
              <a16:creationId xmlns:a16="http://schemas.microsoft.com/office/drawing/2014/main" id="{885F7FC6-CFC1-BCBC-1009-0F96ACAE2F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0">
            <a:extLst>
              <a:ext uri="{FF2B5EF4-FFF2-40B4-BE49-F238E27FC236}">
                <a16:creationId xmlns:a16="http://schemas.microsoft.com/office/drawing/2014/main" id="{5CE01DD7-15EC-5D26-BA40-01E3681954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537411" y="257207"/>
            <a:ext cx="7512435" cy="101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Real data: Our prediction was right!</a:t>
            </a:r>
            <a:endParaRPr dirty="0"/>
          </a:p>
        </p:txBody>
      </p:sp>
      <p:grpSp>
        <p:nvGrpSpPr>
          <p:cNvPr id="436" name="Google Shape;436;p40">
            <a:extLst>
              <a:ext uri="{FF2B5EF4-FFF2-40B4-BE49-F238E27FC236}">
                <a16:creationId xmlns:a16="http://schemas.microsoft.com/office/drawing/2014/main" id="{FD0A37B2-2DD0-1ED6-295C-1BF9F81DDC92}"/>
              </a:ext>
            </a:extLst>
          </p:cNvPr>
          <p:cNvGrpSpPr/>
          <p:nvPr/>
        </p:nvGrpSpPr>
        <p:grpSpPr>
          <a:xfrm rot="5400000">
            <a:off x="861825" y="3983650"/>
            <a:ext cx="536998" cy="134100"/>
            <a:chOff x="7229775" y="947625"/>
            <a:chExt cx="536998" cy="134100"/>
          </a:xfrm>
        </p:grpSpPr>
        <p:sp>
          <p:nvSpPr>
            <p:cNvPr id="437" name="Google Shape;437;p40">
              <a:extLst>
                <a:ext uri="{FF2B5EF4-FFF2-40B4-BE49-F238E27FC236}">
                  <a16:creationId xmlns:a16="http://schemas.microsoft.com/office/drawing/2014/main" id="{F20DDCEA-EC0C-7077-7258-7B9C28FE2A00}"/>
                </a:ext>
              </a:extLst>
            </p:cNvPr>
            <p:cNvSpPr/>
            <p:nvPr/>
          </p:nvSpPr>
          <p:spPr>
            <a:xfrm>
              <a:off x="7229775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438" name="Google Shape;438;p40">
              <a:extLst>
                <a:ext uri="{FF2B5EF4-FFF2-40B4-BE49-F238E27FC236}">
                  <a16:creationId xmlns:a16="http://schemas.microsoft.com/office/drawing/2014/main" id="{2F6B934A-084A-2A38-44EB-5B5F4F1163D2}"/>
                </a:ext>
              </a:extLst>
            </p:cNvPr>
            <p:cNvSpPr/>
            <p:nvPr/>
          </p:nvSpPr>
          <p:spPr>
            <a:xfrm>
              <a:off x="7364074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439" name="Google Shape;439;p40">
              <a:extLst>
                <a:ext uri="{FF2B5EF4-FFF2-40B4-BE49-F238E27FC236}">
                  <a16:creationId xmlns:a16="http://schemas.microsoft.com/office/drawing/2014/main" id="{98866CA3-2841-97A3-459B-6A26B3FB594B}"/>
                </a:ext>
              </a:extLst>
            </p:cNvPr>
            <p:cNvSpPr/>
            <p:nvPr/>
          </p:nvSpPr>
          <p:spPr>
            <a:xfrm>
              <a:off x="7498374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440" name="Google Shape;440;p40">
              <a:extLst>
                <a:ext uri="{FF2B5EF4-FFF2-40B4-BE49-F238E27FC236}">
                  <a16:creationId xmlns:a16="http://schemas.microsoft.com/office/drawing/2014/main" id="{1E437BE1-19F4-B5CC-219E-93ECA648AD89}"/>
                </a:ext>
              </a:extLst>
            </p:cNvPr>
            <p:cNvSpPr/>
            <p:nvPr/>
          </p:nvSpPr>
          <p:spPr>
            <a:xfrm>
              <a:off x="7632673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grpSp>
        <p:nvGrpSpPr>
          <p:cNvPr id="441" name="Google Shape;441;p40">
            <a:extLst>
              <a:ext uri="{FF2B5EF4-FFF2-40B4-BE49-F238E27FC236}">
                <a16:creationId xmlns:a16="http://schemas.microsoft.com/office/drawing/2014/main" id="{5DD20D18-BFA6-322D-0384-F418B12793E8}"/>
              </a:ext>
            </a:extLst>
          </p:cNvPr>
          <p:cNvGrpSpPr/>
          <p:nvPr/>
        </p:nvGrpSpPr>
        <p:grpSpPr>
          <a:xfrm>
            <a:off x="8180750" y="816250"/>
            <a:ext cx="150300" cy="378950"/>
            <a:chOff x="205650" y="308475"/>
            <a:chExt cx="150300" cy="378950"/>
          </a:xfrm>
        </p:grpSpPr>
        <p:sp>
          <p:nvSpPr>
            <p:cNvPr id="442" name="Google Shape;442;p40">
              <a:extLst>
                <a:ext uri="{FF2B5EF4-FFF2-40B4-BE49-F238E27FC236}">
                  <a16:creationId xmlns:a16="http://schemas.microsoft.com/office/drawing/2014/main" id="{C8A2D399-BD56-DF52-2DFA-3B287A1C61DD}"/>
                </a:ext>
              </a:extLst>
            </p:cNvPr>
            <p:cNvSpPr/>
            <p:nvPr/>
          </p:nvSpPr>
          <p:spPr>
            <a:xfrm>
              <a:off x="205650" y="308475"/>
              <a:ext cx="74100" cy="74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443" name="Google Shape;443;p40">
              <a:extLst>
                <a:ext uri="{FF2B5EF4-FFF2-40B4-BE49-F238E27FC236}">
                  <a16:creationId xmlns:a16="http://schemas.microsoft.com/office/drawing/2014/main" id="{CD0572D1-DEEA-B4BE-C3EC-A37681F5F6D7}"/>
                </a:ext>
              </a:extLst>
            </p:cNvPr>
            <p:cNvSpPr/>
            <p:nvPr/>
          </p:nvSpPr>
          <p:spPr>
            <a:xfrm>
              <a:off x="281850" y="460900"/>
              <a:ext cx="74100" cy="74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444" name="Google Shape;444;p40">
              <a:extLst>
                <a:ext uri="{FF2B5EF4-FFF2-40B4-BE49-F238E27FC236}">
                  <a16:creationId xmlns:a16="http://schemas.microsoft.com/office/drawing/2014/main" id="{A32EC900-79A3-98E9-AEF4-86E8343DC4DF}"/>
                </a:ext>
              </a:extLst>
            </p:cNvPr>
            <p:cNvSpPr/>
            <p:nvPr/>
          </p:nvSpPr>
          <p:spPr>
            <a:xfrm>
              <a:off x="205650" y="613325"/>
              <a:ext cx="74100" cy="74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pic>
        <p:nvPicPr>
          <p:cNvPr id="1026" name="Picture 2" descr="Hollow Knight: Silksong on Steam">
            <a:extLst>
              <a:ext uri="{FF2B5EF4-FFF2-40B4-BE49-F238E27FC236}">
                <a16:creationId xmlns:a16="http://schemas.microsoft.com/office/drawing/2014/main" id="{BE4F54DD-E3CA-91DA-3A0D-F7E3B2FEE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30" y="1413948"/>
            <a:ext cx="3041608" cy="142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yberpunk 2077 - Wikipedia">
            <a:extLst>
              <a:ext uri="{FF2B5EF4-FFF2-40B4-BE49-F238E27FC236}">
                <a16:creationId xmlns:a16="http://schemas.microsoft.com/office/drawing/2014/main" id="{051801C2-0A73-C911-357E-F591CC718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041" y="1674592"/>
            <a:ext cx="1902772" cy="223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ince of Persia: The Lost Crown - Wikipedia">
            <a:extLst>
              <a:ext uri="{FF2B5EF4-FFF2-40B4-BE49-F238E27FC236}">
                <a16:creationId xmlns:a16="http://schemas.microsoft.com/office/drawing/2014/main" id="{140C41B3-80B4-17E1-20C0-E976C3A6C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205" y="2105803"/>
            <a:ext cx="1785353" cy="2392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3E109A1-820A-2903-FF18-4BD118CA15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64024" y1="17442" x2="64024" y2="17442"/>
                        <a14:foregroundMark x1="42683" y1="12209" x2="42683" y2="12209"/>
                        <a14:foregroundMark x1="28659" y1="10465" x2="28659" y2="1046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91298" y="1179158"/>
            <a:ext cx="1041400" cy="1092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16FCE7-4268-E17A-B320-54089D35A5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85185" y1="42857" x2="85185" y2="42857"/>
                        <a14:foregroundMark x1="87037" y1="57738" x2="87037" y2="57738"/>
                        <a14:foregroundMark x1="84568" y1="56548" x2="84568" y2="565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97077" y="3849251"/>
            <a:ext cx="1028700" cy="1066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554DFB-4989-B69E-9134-8FAE61947A6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877" b="89506" l="4375" r="90000">
                        <a14:foregroundMark x1="4375" y1="53704" x2="4375" y2="5370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09434" y="2787823"/>
            <a:ext cx="10160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24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AD653769-59D3-42AC-F48B-37A16981B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>
            <a:extLst>
              <a:ext uri="{FF2B5EF4-FFF2-40B4-BE49-F238E27FC236}">
                <a16:creationId xmlns:a16="http://schemas.microsoft.com/office/drawing/2014/main" id="{B55B40DE-91AC-BC94-F1BB-6F14F1262AF5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094283" y="1937312"/>
            <a:ext cx="6672490" cy="10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 for your attention!</a:t>
            </a:r>
            <a:endParaRPr dirty="0"/>
          </a:p>
        </p:txBody>
      </p:sp>
      <p:grpSp>
        <p:nvGrpSpPr>
          <p:cNvPr id="243" name="Google Shape;243;p29">
            <a:extLst>
              <a:ext uri="{FF2B5EF4-FFF2-40B4-BE49-F238E27FC236}">
                <a16:creationId xmlns:a16="http://schemas.microsoft.com/office/drawing/2014/main" id="{0B3571D9-2628-ABB8-C04D-4F4DEBE4AB10}"/>
              </a:ext>
            </a:extLst>
          </p:cNvPr>
          <p:cNvGrpSpPr/>
          <p:nvPr/>
        </p:nvGrpSpPr>
        <p:grpSpPr>
          <a:xfrm>
            <a:off x="7894100" y="3762250"/>
            <a:ext cx="226500" cy="378950"/>
            <a:chOff x="7894100" y="3762250"/>
            <a:chExt cx="226500" cy="378950"/>
          </a:xfrm>
        </p:grpSpPr>
        <p:sp>
          <p:nvSpPr>
            <p:cNvPr id="244" name="Google Shape;244;p29">
              <a:extLst>
                <a:ext uri="{FF2B5EF4-FFF2-40B4-BE49-F238E27FC236}">
                  <a16:creationId xmlns:a16="http://schemas.microsoft.com/office/drawing/2014/main" id="{C1F16561-8AE0-EA86-A8FA-4FD2670250F4}"/>
                </a:ext>
              </a:extLst>
            </p:cNvPr>
            <p:cNvSpPr/>
            <p:nvPr/>
          </p:nvSpPr>
          <p:spPr>
            <a:xfrm>
              <a:off x="8046500" y="3762250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45" name="Google Shape;245;p29">
              <a:extLst>
                <a:ext uri="{FF2B5EF4-FFF2-40B4-BE49-F238E27FC236}">
                  <a16:creationId xmlns:a16="http://schemas.microsoft.com/office/drawing/2014/main" id="{1C27A631-ECB1-33BA-A5FC-D5EDF3EF27E6}"/>
                </a:ext>
              </a:extLst>
            </p:cNvPr>
            <p:cNvSpPr/>
            <p:nvPr/>
          </p:nvSpPr>
          <p:spPr>
            <a:xfrm>
              <a:off x="7894100" y="3914675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46" name="Google Shape;246;p29">
              <a:extLst>
                <a:ext uri="{FF2B5EF4-FFF2-40B4-BE49-F238E27FC236}">
                  <a16:creationId xmlns:a16="http://schemas.microsoft.com/office/drawing/2014/main" id="{A4CDDBF5-9DF7-A411-ADBE-9EDE357D77AB}"/>
                </a:ext>
              </a:extLst>
            </p:cNvPr>
            <p:cNvSpPr/>
            <p:nvPr/>
          </p:nvSpPr>
          <p:spPr>
            <a:xfrm>
              <a:off x="8046500" y="4067100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grpSp>
        <p:nvGrpSpPr>
          <p:cNvPr id="247" name="Google Shape;247;p29">
            <a:extLst>
              <a:ext uri="{FF2B5EF4-FFF2-40B4-BE49-F238E27FC236}">
                <a16:creationId xmlns:a16="http://schemas.microsoft.com/office/drawing/2014/main" id="{5136A5EE-2775-8198-8E9A-8BA7A1F571D3}"/>
              </a:ext>
            </a:extLst>
          </p:cNvPr>
          <p:cNvGrpSpPr/>
          <p:nvPr/>
        </p:nvGrpSpPr>
        <p:grpSpPr>
          <a:xfrm>
            <a:off x="7229775" y="947625"/>
            <a:ext cx="536998" cy="134100"/>
            <a:chOff x="7229775" y="947625"/>
            <a:chExt cx="536998" cy="134100"/>
          </a:xfrm>
        </p:grpSpPr>
        <p:sp>
          <p:nvSpPr>
            <p:cNvPr id="248" name="Google Shape;248;p29">
              <a:extLst>
                <a:ext uri="{FF2B5EF4-FFF2-40B4-BE49-F238E27FC236}">
                  <a16:creationId xmlns:a16="http://schemas.microsoft.com/office/drawing/2014/main" id="{4DA28CC9-6E4E-9219-460E-E2EC1A2E47CA}"/>
                </a:ext>
              </a:extLst>
            </p:cNvPr>
            <p:cNvSpPr/>
            <p:nvPr/>
          </p:nvSpPr>
          <p:spPr>
            <a:xfrm>
              <a:off x="7229775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49" name="Google Shape;249;p29">
              <a:extLst>
                <a:ext uri="{FF2B5EF4-FFF2-40B4-BE49-F238E27FC236}">
                  <a16:creationId xmlns:a16="http://schemas.microsoft.com/office/drawing/2014/main" id="{F7BDEF44-E6E3-991F-32FB-38974509EED0}"/>
                </a:ext>
              </a:extLst>
            </p:cNvPr>
            <p:cNvSpPr/>
            <p:nvPr/>
          </p:nvSpPr>
          <p:spPr>
            <a:xfrm>
              <a:off x="7364074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50" name="Google Shape;250;p29">
              <a:extLst>
                <a:ext uri="{FF2B5EF4-FFF2-40B4-BE49-F238E27FC236}">
                  <a16:creationId xmlns:a16="http://schemas.microsoft.com/office/drawing/2014/main" id="{C8CDE6BC-E702-9A3B-C959-FA0747171C59}"/>
                </a:ext>
              </a:extLst>
            </p:cNvPr>
            <p:cNvSpPr/>
            <p:nvPr/>
          </p:nvSpPr>
          <p:spPr>
            <a:xfrm>
              <a:off x="7498374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51" name="Google Shape;251;p29">
              <a:extLst>
                <a:ext uri="{FF2B5EF4-FFF2-40B4-BE49-F238E27FC236}">
                  <a16:creationId xmlns:a16="http://schemas.microsoft.com/office/drawing/2014/main" id="{C222A3BF-C80A-1F8F-8F9F-D5FCB5073306}"/>
                </a:ext>
              </a:extLst>
            </p:cNvPr>
            <p:cNvSpPr/>
            <p:nvPr/>
          </p:nvSpPr>
          <p:spPr>
            <a:xfrm>
              <a:off x="7632673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pic>
        <p:nvPicPr>
          <p:cNvPr id="3" name="Picture 2" descr="A qr code with a white background&#10;&#10;AI-generated content may be incorrect.">
            <a:extLst>
              <a:ext uri="{FF2B5EF4-FFF2-40B4-BE49-F238E27FC236}">
                <a16:creationId xmlns:a16="http://schemas.microsoft.com/office/drawing/2014/main" id="{0FC3262E-5FD1-B708-263C-D10D394BB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150" y="3304800"/>
            <a:ext cx="1027800" cy="1027800"/>
          </a:xfrm>
          <a:prstGeom prst="rect">
            <a:avLst/>
          </a:prstGeom>
        </p:spPr>
      </p:pic>
      <p:pic>
        <p:nvPicPr>
          <p:cNvPr id="5" name="Picture 4" descr="A black cat in a circle&#10;&#10;AI-generated content may be incorrect.">
            <a:extLst>
              <a:ext uri="{FF2B5EF4-FFF2-40B4-BE49-F238E27FC236}">
                <a16:creationId xmlns:a16="http://schemas.microsoft.com/office/drawing/2014/main" id="{7689E3BE-4347-44F0-E0F0-7BCB3875AC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69680" y="3345514"/>
            <a:ext cx="907571" cy="90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225" name="Google Shape;225;p28"/>
          <p:cNvSpPr txBox="1">
            <a:spLocks noGrp="1"/>
          </p:cNvSpPr>
          <p:nvPr>
            <p:ph type="title" idx="2"/>
          </p:nvPr>
        </p:nvSpPr>
        <p:spPr>
          <a:xfrm>
            <a:off x="862325" y="14808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26" name="Google Shape;226;p28"/>
          <p:cNvSpPr txBox="1">
            <a:spLocks noGrp="1"/>
          </p:cNvSpPr>
          <p:nvPr>
            <p:ph type="title" idx="3"/>
          </p:nvPr>
        </p:nvSpPr>
        <p:spPr>
          <a:xfrm>
            <a:off x="862325" y="291429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27" name="Google Shape;227;p28"/>
          <p:cNvSpPr txBox="1">
            <a:spLocks noGrp="1"/>
          </p:cNvSpPr>
          <p:nvPr>
            <p:ph type="title" idx="4"/>
          </p:nvPr>
        </p:nvSpPr>
        <p:spPr>
          <a:xfrm>
            <a:off x="3350900" y="148465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29" name="Google Shape;229;p28"/>
          <p:cNvSpPr txBox="1">
            <a:spLocks noGrp="1"/>
          </p:cNvSpPr>
          <p:nvPr>
            <p:ph type="title" idx="6"/>
          </p:nvPr>
        </p:nvSpPr>
        <p:spPr>
          <a:xfrm>
            <a:off x="5893525" y="1480816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30" name="Google Shape;230;p28"/>
          <p:cNvSpPr txBox="1">
            <a:spLocks noGrp="1"/>
          </p:cNvSpPr>
          <p:nvPr>
            <p:ph type="title" idx="7"/>
          </p:nvPr>
        </p:nvSpPr>
        <p:spPr>
          <a:xfrm>
            <a:off x="3350900" y="291429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231" name="Google Shape;231;p28"/>
          <p:cNvSpPr txBox="1">
            <a:spLocks noGrp="1"/>
          </p:cNvSpPr>
          <p:nvPr>
            <p:ph type="subTitle" idx="1"/>
          </p:nvPr>
        </p:nvSpPr>
        <p:spPr>
          <a:xfrm>
            <a:off x="862324" y="1984475"/>
            <a:ext cx="2387375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hlinkClick r:id="rId3" action="ppaction://hlinksldjump"/>
              </a:rPr>
              <a:t>Research Goal &amp; Question</a:t>
            </a:r>
            <a:endParaRPr lang="en" dirty="0"/>
          </a:p>
        </p:txBody>
      </p:sp>
      <p:sp>
        <p:nvSpPr>
          <p:cNvPr id="232" name="Google Shape;232;p28"/>
          <p:cNvSpPr txBox="1">
            <a:spLocks noGrp="1"/>
          </p:cNvSpPr>
          <p:nvPr>
            <p:ph type="subTitle" idx="8"/>
          </p:nvPr>
        </p:nvSpPr>
        <p:spPr>
          <a:xfrm>
            <a:off x="3350900" y="1999758"/>
            <a:ext cx="20358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 </a:t>
            </a:r>
            <a:r>
              <a:rPr lang="en" dirty="0">
                <a:hlinkClick r:id="rId4" action="ppaction://hlinksldjump"/>
              </a:rPr>
              <a:t>Data Preparation</a:t>
            </a:r>
            <a:endParaRPr lang="en" dirty="0"/>
          </a:p>
        </p:txBody>
      </p:sp>
      <p:sp>
        <p:nvSpPr>
          <p:cNvPr id="233" name="Google Shape;233;p28"/>
          <p:cNvSpPr txBox="1">
            <a:spLocks noGrp="1"/>
          </p:cNvSpPr>
          <p:nvPr>
            <p:ph type="subTitle" idx="9"/>
          </p:nvPr>
        </p:nvSpPr>
        <p:spPr>
          <a:xfrm>
            <a:off x="5894302" y="1983495"/>
            <a:ext cx="2163125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hlinkClick r:id="rId5" action="ppaction://hlinksldjump"/>
              </a:rPr>
              <a:t>Analysis &amp; Key Methods</a:t>
            </a:r>
            <a:endParaRPr lang="en" dirty="0"/>
          </a:p>
        </p:txBody>
      </p:sp>
      <p:sp>
        <p:nvSpPr>
          <p:cNvPr id="234" name="Google Shape;234;p28"/>
          <p:cNvSpPr txBox="1">
            <a:spLocks noGrp="1"/>
          </p:cNvSpPr>
          <p:nvPr>
            <p:ph type="subTitle" idx="13"/>
          </p:nvPr>
        </p:nvSpPr>
        <p:spPr>
          <a:xfrm>
            <a:off x="862325" y="3417950"/>
            <a:ext cx="20358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hlinkClick r:id="rId6" action="ppaction://hlinksldjump"/>
              </a:rPr>
              <a:t>Visualization &amp; Insights</a:t>
            </a:r>
            <a:endParaRPr lang="en" dirty="0"/>
          </a:p>
          <a:p>
            <a:endParaRPr lang="en" dirty="0"/>
          </a:p>
        </p:txBody>
      </p:sp>
      <p:sp>
        <p:nvSpPr>
          <p:cNvPr id="236" name="Google Shape;236;p28"/>
          <p:cNvSpPr txBox="1">
            <a:spLocks noGrp="1"/>
          </p:cNvSpPr>
          <p:nvPr>
            <p:ph type="subTitle" idx="15"/>
          </p:nvPr>
        </p:nvSpPr>
        <p:spPr>
          <a:xfrm>
            <a:off x="3350900" y="3409528"/>
            <a:ext cx="2750291" cy="11071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hlinkClick r:id="rId7" action="ppaction://hlinksldjump"/>
              </a:rPr>
              <a:t>Conclusions </a:t>
            </a:r>
          </a:p>
          <a:p>
            <a:r>
              <a:rPr lang="en" dirty="0">
                <a:hlinkClick r:id="rId7" action="ppaction://hlinksldjump"/>
              </a:rPr>
              <a:t>&amp; Recommendations</a:t>
            </a:r>
            <a:endParaRPr lang="e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>
            <a:spLocks noGrp="1"/>
          </p:cNvSpPr>
          <p:nvPr>
            <p:ph type="title"/>
          </p:nvPr>
        </p:nvSpPr>
        <p:spPr>
          <a:xfrm>
            <a:off x="2278381" y="2380495"/>
            <a:ext cx="4587238" cy="11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3200" dirty="0"/>
              <a:t>Research Goal &amp; Question</a:t>
            </a:r>
            <a:endParaRPr sz="3200" dirty="0"/>
          </a:p>
        </p:txBody>
      </p:sp>
      <p:sp>
        <p:nvSpPr>
          <p:cNvPr id="242" name="Google Shape;242;p29"/>
          <p:cNvSpPr txBox="1">
            <a:spLocks noGrp="1"/>
          </p:cNvSpPr>
          <p:nvPr>
            <p:ph type="title" idx="2"/>
          </p:nvPr>
        </p:nvSpPr>
        <p:spPr>
          <a:xfrm>
            <a:off x="4027150" y="1352695"/>
            <a:ext cx="1089900" cy="10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243" name="Google Shape;243;p29"/>
          <p:cNvGrpSpPr/>
          <p:nvPr/>
        </p:nvGrpSpPr>
        <p:grpSpPr>
          <a:xfrm>
            <a:off x="7894100" y="3762250"/>
            <a:ext cx="226500" cy="378950"/>
            <a:chOff x="7894100" y="3762250"/>
            <a:chExt cx="226500" cy="378950"/>
          </a:xfrm>
        </p:grpSpPr>
        <p:sp>
          <p:nvSpPr>
            <p:cNvPr id="244" name="Google Shape;244;p29"/>
            <p:cNvSpPr/>
            <p:nvPr/>
          </p:nvSpPr>
          <p:spPr>
            <a:xfrm>
              <a:off x="8046500" y="3762250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45" name="Google Shape;245;p29"/>
            <p:cNvSpPr/>
            <p:nvPr/>
          </p:nvSpPr>
          <p:spPr>
            <a:xfrm>
              <a:off x="7894100" y="3914675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46" name="Google Shape;246;p29"/>
            <p:cNvSpPr/>
            <p:nvPr/>
          </p:nvSpPr>
          <p:spPr>
            <a:xfrm>
              <a:off x="8046500" y="4067100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grpSp>
        <p:nvGrpSpPr>
          <p:cNvPr id="247" name="Google Shape;247;p29"/>
          <p:cNvGrpSpPr/>
          <p:nvPr/>
        </p:nvGrpSpPr>
        <p:grpSpPr>
          <a:xfrm>
            <a:off x="7229775" y="947625"/>
            <a:ext cx="536998" cy="134100"/>
            <a:chOff x="7229775" y="947625"/>
            <a:chExt cx="536998" cy="134100"/>
          </a:xfrm>
        </p:grpSpPr>
        <p:sp>
          <p:nvSpPr>
            <p:cNvPr id="248" name="Google Shape;248;p29"/>
            <p:cNvSpPr/>
            <p:nvPr/>
          </p:nvSpPr>
          <p:spPr>
            <a:xfrm>
              <a:off x="7229775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49" name="Google Shape;249;p29"/>
            <p:cNvSpPr/>
            <p:nvPr/>
          </p:nvSpPr>
          <p:spPr>
            <a:xfrm>
              <a:off x="7364074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50" name="Google Shape;250;p29"/>
            <p:cNvSpPr/>
            <p:nvPr/>
          </p:nvSpPr>
          <p:spPr>
            <a:xfrm>
              <a:off x="7498374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51" name="Google Shape;251;p29"/>
            <p:cNvSpPr/>
            <p:nvPr/>
          </p:nvSpPr>
          <p:spPr>
            <a:xfrm>
              <a:off x="7632673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"/>
          <p:cNvSpPr txBox="1">
            <a:spLocks noGrp="1"/>
          </p:cNvSpPr>
          <p:nvPr>
            <p:ph type="title"/>
          </p:nvPr>
        </p:nvSpPr>
        <p:spPr>
          <a:xfrm>
            <a:off x="688324" y="756200"/>
            <a:ext cx="4549500" cy="33766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2000" b="1" i="1" dirty="0"/>
              <a:t>What type of game should develop today to maximize both critical reception and commercial success?</a:t>
            </a:r>
            <a:endParaRPr sz="2000" dirty="0"/>
          </a:p>
        </p:txBody>
      </p:sp>
      <p:sp>
        <p:nvSpPr>
          <p:cNvPr id="257" name="Google Shape;257;p30"/>
          <p:cNvSpPr txBox="1">
            <a:spLocks noGrp="1"/>
          </p:cNvSpPr>
          <p:nvPr>
            <p:ph type="body" idx="1"/>
          </p:nvPr>
        </p:nvSpPr>
        <p:spPr>
          <a:xfrm>
            <a:off x="720000" y="2243143"/>
            <a:ext cx="45495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br>
              <a:rPr lang="en" dirty="0"/>
            </a:br>
            <a:endParaRPr lang="en" dirty="0"/>
          </a:p>
          <a:p>
            <a:pPr marL="0" lvl="0" indent="0">
              <a:buNone/>
            </a:pPr>
            <a:r>
              <a:rPr lang="en" dirty="0"/>
              <a:t>Key Points: Explore video game market trends (1996–2020) Combine sales data and Metacritic ratings Identify what kind of game would perform best today </a:t>
            </a:r>
          </a:p>
          <a:p>
            <a:pPr marL="0" lvl="0" indent="0">
              <a:buNone/>
            </a:pPr>
            <a:endParaRPr lang="en" dirty="0"/>
          </a:p>
        </p:txBody>
      </p:sp>
      <p:pic>
        <p:nvPicPr>
          <p:cNvPr id="258" name="Google Shape;258;p3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7242" r="27238"/>
          <a:stretch/>
        </p:blipFill>
        <p:spPr>
          <a:xfrm>
            <a:off x="5831400" y="756200"/>
            <a:ext cx="2526600" cy="3699600"/>
          </a:xfrm>
          <a:prstGeom prst="snip1Rect">
            <a:avLst>
              <a:gd name="adj" fmla="val 16667"/>
            </a:avLst>
          </a:prstGeom>
        </p:spPr>
      </p:pic>
      <p:sp>
        <p:nvSpPr>
          <p:cNvPr id="259" name="Google Shape;259;p30"/>
          <p:cNvSpPr/>
          <p:nvPr/>
        </p:nvSpPr>
        <p:spPr>
          <a:xfrm rot="5400000">
            <a:off x="5518774" y="3918801"/>
            <a:ext cx="134100" cy="134100"/>
          </a:xfrm>
          <a:prstGeom prst="mathPlus">
            <a:avLst>
              <a:gd name="adj1" fmla="val 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260" name="Google Shape;260;p30"/>
          <p:cNvSpPr/>
          <p:nvPr/>
        </p:nvSpPr>
        <p:spPr>
          <a:xfrm rot="5400000">
            <a:off x="5518774" y="4053100"/>
            <a:ext cx="134100" cy="134100"/>
          </a:xfrm>
          <a:prstGeom prst="mathPlus">
            <a:avLst>
              <a:gd name="adj1" fmla="val 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261" name="Google Shape;261;p30"/>
          <p:cNvSpPr/>
          <p:nvPr/>
        </p:nvSpPr>
        <p:spPr>
          <a:xfrm rot="5400000">
            <a:off x="5518774" y="4187400"/>
            <a:ext cx="134100" cy="134100"/>
          </a:xfrm>
          <a:prstGeom prst="mathPlus">
            <a:avLst>
              <a:gd name="adj1" fmla="val 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262" name="Google Shape;262;p30"/>
          <p:cNvSpPr/>
          <p:nvPr/>
        </p:nvSpPr>
        <p:spPr>
          <a:xfrm rot="5400000">
            <a:off x="5518774" y="4321699"/>
            <a:ext cx="134100" cy="134100"/>
          </a:xfrm>
          <a:prstGeom prst="mathPlus">
            <a:avLst>
              <a:gd name="adj1" fmla="val 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06F503E4-D499-B307-7AFA-99786D886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>
            <a:extLst>
              <a:ext uri="{FF2B5EF4-FFF2-40B4-BE49-F238E27FC236}">
                <a16:creationId xmlns:a16="http://schemas.microsoft.com/office/drawing/2014/main" id="{9B9FCB54-42F8-D926-C119-72E1D2FB2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78381" y="2380495"/>
            <a:ext cx="4587238" cy="11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3200" dirty="0"/>
              <a:t>Data Preparation</a:t>
            </a:r>
            <a:endParaRPr sz="3200" dirty="0"/>
          </a:p>
        </p:txBody>
      </p:sp>
      <p:sp>
        <p:nvSpPr>
          <p:cNvPr id="242" name="Google Shape;242;p29">
            <a:extLst>
              <a:ext uri="{FF2B5EF4-FFF2-40B4-BE49-F238E27FC236}">
                <a16:creationId xmlns:a16="http://schemas.microsoft.com/office/drawing/2014/main" id="{F4A62F1B-8C68-ECFC-3D8E-8DC5F3C3A33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89167" y="1352695"/>
            <a:ext cx="1365665" cy="10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243" name="Google Shape;243;p29">
            <a:extLst>
              <a:ext uri="{FF2B5EF4-FFF2-40B4-BE49-F238E27FC236}">
                <a16:creationId xmlns:a16="http://schemas.microsoft.com/office/drawing/2014/main" id="{2BEF185B-371D-E436-6026-399F9D60F001}"/>
              </a:ext>
            </a:extLst>
          </p:cNvPr>
          <p:cNvGrpSpPr/>
          <p:nvPr/>
        </p:nvGrpSpPr>
        <p:grpSpPr>
          <a:xfrm>
            <a:off x="7894100" y="3762250"/>
            <a:ext cx="226500" cy="378950"/>
            <a:chOff x="7894100" y="3762250"/>
            <a:chExt cx="226500" cy="378950"/>
          </a:xfrm>
        </p:grpSpPr>
        <p:sp>
          <p:nvSpPr>
            <p:cNvPr id="244" name="Google Shape;244;p29">
              <a:extLst>
                <a:ext uri="{FF2B5EF4-FFF2-40B4-BE49-F238E27FC236}">
                  <a16:creationId xmlns:a16="http://schemas.microsoft.com/office/drawing/2014/main" id="{CCA2609A-B10D-1CF9-9776-7218CA072AF6}"/>
                </a:ext>
              </a:extLst>
            </p:cNvPr>
            <p:cNvSpPr/>
            <p:nvPr/>
          </p:nvSpPr>
          <p:spPr>
            <a:xfrm>
              <a:off x="8046500" y="3762250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45" name="Google Shape;245;p29">
              <a:extLst>
                <a:ext uri="{FF2B5EF4-FFF2-40B4-BE49-F238E27FC236}">
                  <a16:creationId xmlns:a16="http://schemas.microsoft.com/office/drawing/2014/main" id="{941FAD26-153F-6F33-E57B-CCCE88AC14E4}"/>
                </a:ext>
              </a:extLst>
            </p:cNvPr>
            <p:cNvSpPr/>
            <p:nvPr/>
          </p:nvSpPr>
          <p:spPr>
            <a:xfrm>
              <a:off x="7894100" y="3914675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46" name="Google Shape;246;p29">
              <a:extLst>
                <a:ext uri="{FF2B5EF4-FFF2-40B4-BE49-F238E27FC236}">
                  <a16:creationId xmlns:a16="http://schemas.microsoft.com/office/drawing/2014/main" id="{6F8EEA63-EF41-C2AA-F7A2-004E877F24C8}"/>
                </a:ext>
              </a:extLst>
            </p:cNvPr>
            <p:cNvSpPr/>
            <p:nvPr/>
          </p:nvSpPr>
          <p:spPr>
            <a:xfrm>
              <a:off x="8046500" y="4067100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grpSp>
        <p:nvGrpSpPr>
          <p:cNvPr id="247" name="Google Shape;247;p29">
            <a:extLst>
              <a:ext uri="{FF2B5EF4-FFF2-40B4-BE49-F238E27FC236}">
                <a16:creationId xmlns:a16="http://schemas.microsoft.com/office/drawing/2014/main" id="{4E8B7ADA-8B8F-21AF-CB08-9E38552DAB17}"/>
              </a:ext>
            </a:extLst>
          </p:cNvPr>
          <p:cNvGrpSpPr/>
          <p:nvPr/>
        </p:nvGrpSpPr>
        <p:grpSpPr>
          <a:xfrm>
            <a:off x="7229775" y="947625"/>
            <a:ext cx="536998" cy="134100"/>
            <a:chOff x="7229775" y="947625"/>
            <a:chExt cx="536998" cy="134100"/>
          </a:xfrm>
        </p:grpSpPr>
        <p:sp>
          <p:nvSpPr>
            <p:cNvPr id="248" name="Google Shape;248;p29">
              <a:extLst>
                <a:ext uri="{FF2B5EF4-FFF2-40B4-BE49-F238E27FC236}">
                  <a16:creationId xmlns:a16="http://schemas.microsoft.com/office/drawing/2014/main" id="{560C3CEB-7A9A-EF85-81C1-5E5DEC7BA949}"/>
                </a:ext>
              </a:extLst>
            </p:cNvPr>
            <p:cNvSpPr/>
            <p:nvPr/>
          </p:nvSpPr>
          <p:spPr>
            <a:xfrm>
              <a:off x="7229775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49" name="Google Shape;249;p29">
              <a:extLst>
                <a:ext uri="{FF2B5EF4-FFF2-40B4-BE49-F238E27FC236}">
                  <a16:creationId xmlns:a16="http://schemas.microsoft.com/office/drawing/2014/main" id="{9DDE79E2-9FA8-23E4-2803-1C91293796CF}"/>
                </a:ext>
              </a:extLst>
            </p:cNvPr>
            <p:cNvSpPr/>
            <p:nvPr/>
          </p:nvSpPr>
          <p:spPr>
            <a:xfrm>
              <a:off x="7364074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50" name="Google Shape;250;p29">
              <a:extLst>
                <a:ext uri="{FF2B5EF4-FFF2-40B4-BE49-F238E27FC236}">
                  <a16:creationId xmlns:a16="http://schemas.microsoft.com/office/drawing/2014/main" id="{FA9F210C-C73A-00EA-3546-37AE3186C57E}"/>
                </a:ext>
              </a:extLst>
            </p:cNvPr>
            <p:cNvSpPr/>
            <p:nvPr/>
          </p:nvSpPr>
          <p:spPr>
            <a:xfrm>
              <a:off x="7498374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51" name="Google Shape;251;p29">
              <a:extLst>
                <a:ext uri="{FF2B5EF4-FFF2-40B4-BE49-F238E27FC236}">
                  <a16:creationId xmlns:a16="http://schemas.microsoft.com/office/drawing/2014/main" id="{D9D1CA38-9E85-54A0-E0F5-B229F117DBDA}"/>
                </a:ext>
              </a:extLst>
            </p:cNvPr>
            <p:cNvSpPr/>
            <p:nvPr/>
          </p:nvSpPr>
          <p:spPr>
            <a:xfrm>
              <a:off x="7632673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1243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Datasets Overview</a:t>
            </a:r>
            <a:endParaRPr dirty="0"/>
          </a:p>
        </p:txBody>
      </p:sp>
      <p:sp>
        <p:nvSpPr>
          <p:cNvPr id="268" name="Google Shape;268;p31"/>
          <p:cNvSpPr txBox="1">
            <a:spLocks noGrp="1"/>
          </p:cNvSpPr>
          <p:nvPr>
            <p:ph type="subTitle" idx="3"/>
          </p:nvPr>
        </p:nvSpPr>
        <p:spPr>
          <a:xfrm>
            <a:off x="1013450" y="2686775"/>
            <a:ext cx="3288000" cy="12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dirty="0"/>
              <a:t>Global and regional video game sales by platform, genre, publisher, and region</a:t>
            </a:r>
          </a:p>
          <a:p>
            <a:pPr marL="0" lvl="0" indent="0"/>
            <a:endParaRPr lang="en" dirty="0"/>
          </a:p>
          <a:p>
            <a:pPr marL="0" lvl="0" indent="0"/>
            <a:r>
              <a:rPr lang="en" dirty="0"/>
              <a:t>~12,000 unique values</a:t>
            </a:r>
          </a:p>
          <a:p>
            <a:pPr marL="0" lvl="0" indent="0"/>
            <a:endParaRPr lang="en" dirty="0"/>
          </a:p>
          <a:p>
            <a:pPr marL="0" lvl="0" indent="0"/>
            <a:r>
              <a:rPr lang="en" dirty="0"/>
              <a:t>Sources: Kaggle, </a:t>
            </a:r>
            <a:r>
              <a:rPr lang="en-US" dirty="0" err="1"/>
              <a:t>vgchartz.com</a:t>
            </a:r>
            <a:endParaRPr dirty="0"/>
          </a:p>
        </p:txBody>
      </p:sp>
      <p:sp>
        <p:nvSpPr>
          <p:cNvPr id="269" name="Google Shape;269;p31"/>
          <p:cNvSpPr txBox="1">
            <a:spLocks noGrp="1"/>
          </p:cNvSpPr>
          <p:nvPr>
            <p:ph type="subTitle" idx="1"/>
          </p:nvPr>
        </p:nvSpPr>
        <p:spPr>
          <a:xfrm>
            <a:off x="1013450" y="1817100"/>
            <a:ext cx="32880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" dirty="0" err="1"/>
              <a:t>vgsales.csv</a:t>
            </a:r>
            <a:r>
              <a:rPr lang="en" dirty="0"/>
              <a:t>:</a:t>
            </a:r>
          </a:p>
        </p:txBody>
      </p:sp>
      <p:sp>
        <p:nvSpPr>
          <p:cNvPr id="270" name="Google Shape;270;p31"/>
          <p:cNvSpPr txBox="1">
            <a:spLocks noGrp="1"/>
          </p:cNvSpPr>
          <p:nvPr>
            <p:ph type="subTitle" idx="2"/>
          </p:nvPr>
        </p:nvSpPr>
        <p:spPr>
          <a:xfrm>
            <a:off x="4683250" y="1817100"/>
            <a:ext cx="34473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" dirty="0" err="1"/>
              <a:t>metacritic.csv</a:t>
            </a:r>
            <a:r>
              <a:rPr lang="en" dirty="0"/>
              <a:t>:</a:t>
            </a:r>
            <a:endParaRPr dirty="0"/>
          </a:p>
        </p:txBody>
      </p:sp>
      <p:sp>
        <p:nvSpPr>
          <p:cNvPr id="271" name="Google Shape;271;p31"/>
          <p:cNvSpPr txBox="1">
            <a:spLocks noGrp="1"/>
          </p:cNvSpPr>
          <p:nvPr>
            <p:ph type="subTitle" idx="4"/>
          </p:nvPr>
        </p:nvSpPr>
        <p:spPr>
          <a:xfrm>
            <a:off x="4683250" y="2686775"/>
            <a:ext cx="3447300" cy="14681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dirty="0"/>
              <a:t>Game ratings based on </a:t>
            </a:r>
            <a:r>
              <a:rPr lang="en" dirty="0" err="1"/>
              <a:t>Metascore</a:t>
            </a:r>
            <a:endParaRPr lang="en" dirty="0"/>
          </a:p>
          <a:p>
            <a:pPr marL="0" lvl="0" indent="0"/>
            <a:r>
              <a:rPr lang="en" dirty="0"/>
              <a:t>(</a:t>
            </a:r>
            <a:r>
              <a:rPr lang="en-US" b="1" dirty="0"/>
              <a:t>a weighted average of reviews from top critics, publications and users</a:t>
            </a:r>
            <a:r>
              <a:rPr lang="en" dirty="0"/>
              <a:t>)</a:t>
            </a:r>
          </a:p>
          <a:p>
            <a:pPr marL="0" lvl="0" indent="0"/>
            <a:r>
              <a:rPr lang="en" dirty="0"/>
              <a:t> </a:t>
            </a:r>
          </a:p>
          <a:p>
            <a:pPr marL="0" lvl="0" indent="0"/>
            <a:r>
              <a:rPr lang="en" dirty="0"/>
              <a:t>~19,000 unique values</a:t>
            </a:r>
          </a:p>
          <a:p>
            <a:pPr marL="0" lvl="0" indent="0"/>
            <a:endParaRPr lang="en" dirty="0"/>
          </a:p>
          <a:p>
            <a:pPr marL="0" lvl="0" indent="0"/>
            <a:r>
              <a:rPr lang="en" dirty="0"/>
              <a:t>Source: Kaggle, </a:t>
            </a:r>
            <a:r>
              <a:rPr lang="en-US" dirty="0" err="1"/>
              <a:t>metacritic.com</a:t>
            </a:r>
            <a:endParaRPr dirty="0"/>
          </a:p>
        </p:txBody>
      </p:sp>
      <p:grpSp>
        <p:nvGrpSpPr>
          <p:cNvPr id="272" name="Google Shape;272;p31"/>
          <p:cNvGrpSpPr/>
          <p:nvPr/>
        </p:nvGrpSpPr>
        <p:grpSpPr>
          <a:xfrm rot="5400000">
            <a:off x="1577175" y="654550"/>
            <a:ext cx="74100" cy="1788450"/>
            <a:chOff x="8657175" y="772575"/>
            <a:chExt cx="74100" cy="1788450"/>
          </a:xfrm>
        </p:grpSpPr>
        <p:sp>
          <p:nvSpPr>
            <p:cNvPr id="273" name="Google Shape;273;p31"/>
            <p:cNvSpPr/>
            <p:nvPr/>
          </p:nvSpPr>
          <p:spPr>
            <a:xfrm>
              <a:off x="8657175" y="772575"/>
              <a:ext cx="74100" cy="1428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8657175" y="2304150"/>
              <a:ext cx="74100" cy="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8657175" y="2483925"/>
              <a:ext cx="74100" cy="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45EEB-5CF4-4889-76F9-801345452056}"/>
              </a:ext>
            </a:extLst>
          </p:cNvPr>
          <p:cNvCxnSpPr/>
          <p:nvPr/>
        </p:nvCxnSpPr>
        <p:spPr>
          <a:xfrm>
            <a:off x="3569368" y="2326710"/>
            <a:ext cx="1796716" cy="0"/>
          </a:xfrm>
          <a:prstGeom prst="line">
            <a:avLst/>
          </a:prstGeom>
          <a:ln w="38100" cap="flat" cmpd="sng" algn="ctr">
            <a:solidFill>
              <a:srgbClr val="6ABFDB"/>
            </a:solidFill>
            <a:prstDash val="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"/>
          <p:cNvSpPr txBox="1">
            <a:spLocks noGrp="1"/>
          </p:cNvSpPr>
          <p:nvPr>
            <p:ph type="subTitle" idx="1"/>
          </p:nvPr>
        </p:nvSpPr>
        <p:spPr>
          <a:xfrm>
            <a:off x="680137" y="1418012"/>
            <a:ext cx="2526900" cy="6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" b="1" dirty="0"/>
              <a:t>Data Import</a:t>
            </a:r>
            <a:endParaRPr dirty="0"/>
          </a:p>
        </p:txBody>
      </p:sp>
      <p:sp>
        <p:nvSpPr>
          <p:cNvPr id="281" name="Google Shape;281;p32"/>
          <p:cNvSpPr txBox="1">
            <a:spLocks noGrp="1"/>
          </p:cNvSpPr>
          <p:nvPr>
            <p:ph type="subTitle" idx="5"/>
          </p:nvPr>
        </p:nvSpPr>
        <p:spPr>
          <a:xfrm>
            <a:off x="3306162" y="1660725"/>
            <a:ext cx="2526900" cy="6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" b="1" dirty="0"/>
              <a:t>Data Cleaning &amp; Transformation</a:t>
            </a:r>
            <a:endParaRPr dirty="0"/>
          </a:p>
        </p:txBody>
      </p:sp>
      <p:sp>
        <p:nvSpPr>
          <p:cNvPr id="282" name="Google Shape;282;p32"/>
          <p:cNvSpPr txBox="1">
            <a:spLocks noGrp="1"/>
          </p:cNvSpPr>
          <p:nvPr>
            <p:ph type="subTitle" idx="6"/>
          </p:nvPr>
        </p:nvSpPr>
        <p:spPr>
          <a:xfrm>
            <a:off x="5936963" y="1418012"/>
            <a:ext cx="2526900" cy="6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" b="1" dirty="0"/>
              <a:t>Data Modeling</a:t>
            </a:r>
            <a:endParaRPr dirty="0"/>
          </a:p>
        </p:txBody>
      </p:sp>
      <p:sp>
        <p:nvSpPr>
          <p:cNvPr id="283" name="Google Shape;283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Data Preparation &amp; Modeling</a:t>
            </a:r>
            <a:endParaRPr dirty="0"/>
          </a:p>
        </p:txBody>
      </p:sp>
      <p:sp>
        <p:nvSpPr>
          <p:cNvPr id="284" name="Google Shape;284;p32"/>
          <p:cNvSpPr txBox="1">
            <a:spLocks noGrp="1"/>
          </p:cNvSpPr>
          <p:nvPr>
            <p:ph type="subTitle" idx="2"/>
          </p:nvPr>
        </p:nvSpPr>
        <p:spPr>
          <a:xfrm>
            <a:off x="680137" y="2511900"/>
            <a:ext cx="2526900" cy="16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1"/>
            <a:r>
              <a:rPr lang="en" dirty="0"/>
              <a:t>Both datasets were imported into Microsoft Power BI as CSV files</a:t>
            </a:r>
          </a:p>
          <a:p>
            <a:pPr rtl="1"/>
            <a:endParaRPr lang="en" dirty="0"/>
          </a:p>
        </p:txBody>
      </p:sp>
      <p:sp>
        <p:nvSpPr>
          <p:cNvPr id="285" name="Google Shape;285;p32"/>
          <p:cNvSpPr txBox="1">
            <a:spLocks noGrp="1"/>
          </p:cNvSpPr>
          <p:nvPr>
            <p:ph type="subTitle" idx="3"/>
          </p:nvPr>
        </p:nvSpPr>
        <p:spPr>
          <a:xfrm>
            <a:off x="3306163" y="2511900"/>
            <a:ext cx="2526900" cy="16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>
              <a:buFont typeface="+mj-lt"/>
              <a:buAutoNum type="arabicPeriod"/>
            </a:pPr>
            <a:r>
              <a:rPr lang="en" dirty="0"/>
              <a:t>Standardizing column names and data types </a:t>
            </a:r>
          </a:p>
          <a:p>
            <a:pPr marL="228600" lvl="0" indent="-228600" algn="l">
              <a:buFont typeface="+mj-lt"/>
              <a:buAutoNum type="arabicPeriod"/>
            </a:pPr>
            <a:r>
              <a:rPr lang="en" dirty="0"/>
              <a:t>Removing duplicates and handling missing values </a:t>
            </a:r>
          </a:p>
          <a:p>
            <a:pPr marL="228600" lvl="0" indent="-228600" algn="l">
              <a:buFont typeface="+mj-lt"/>
              <a:buAutoNum type="arabicPeriod"/>
            </a:pPr>
            <a:r>
              <a:rPr lang="en" dirty="0"/>
              <a:t>Creating relationships between datasets </a:t>
            </a:r>
          </a:p>
          <a:p>
            <a:pPr marL="228600" lvl="0" indent="-228600" algn="l">
              <a:buFont typeface="+mj-lt"/>
              <a:buAutoNum type="arabicPeriod"/>
            </a:pPr>
            <a:r>
              <a:rPr lang="en" dirty="0"/>
              <a:t>Merging on Game Name and unifying genre and platform categories</a:t>
            </a:r>
          </a:p>
        </p:txBody>
      </p:sp>
      <p:sp>
        <p:nvSpPr>
          <p:cNvPr id="286" name="Google Shape;286;p32"/>
          <p:cNvSpPr txBox="1">
            <a:spLocks noGrp="1"/>
          </p:cNvSpPr>
          <p:nvPr>
            <p:ph type="subTitle" idx="4"/>
          </p:nvPr>
        </p:nvSpPr>
        <p:spPr>
          <a:xfrm>
            <a:off x="5936963" y="2511900"/>
            <a:ext cx="2526900" cy="16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>
              <a:buFont typeface="+mj-lt"/>
              <a:buAutoNum type="arabicPeriod"/>
            </a:pPr>
            <a:r>
              <a:rPr lang="en" dirty="0"/>
              <a:t>Combined datasets into a unified model linking sales and </a:t>
            </a:r>
            <a:r>
              <a:rPr lang="en" dirty="0" err="1"/>
              <a:t>metascore</a:t>
            </a:r>
            <a:r>
              <a:rPr lang="en" dirty="0"/>
              <a:t> data </a:t>
            </a:r>
          </a:p>
          <a:p>
            <a:pPr marL="228600" lvl="0" indent="-228600" algn="l">
              <a:buFont typeface="+mj-lt"/>
              <a:buAutoNum type="arabicPeriod"/>
            </a:pPr>
            <a:r>
              <a:rPr lang="en" dirty="0"/>
              <a:t>Added calculated columns and measures (e.g., total global sales, average </a:t>
            </a:r>
            <a:r>
              <a:rPr lang="en" dirty="0" err="1"/>
              <a:t>metascore</a:t>
            </a:r>
            <a:r>
              <a:rPr lang="en" dirty="0"/>
              <a:t> by genre/year/platform)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3A1CACF2-8035-4AF2-5E77-0209C03A2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>
            <a:extLst>
              <a:ext uri="{FF2B5EF4-FFF2-40B4-BE49-F238E27FC236}">
                <a16:creationId xmlns:a16="http://schemas.microsoft.com/office/drawing/2014/main" id="{E78B4D25-F960-DCB2-1733-F67D777075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78381" y="2380495"/>
            <a:ext cx="4587238" cy="11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200" dirty="0"/>
              <a:t>Analysis &amp; Key Methods</a:t>
            </a:r>
          </a:p>
        </p:txBody>
      </p:sp>
      <p:sp>
        <p:nvSpPr>
          <p:cNvPr id="242" name="Google Shape;242;p29">
            <a:extLst>
              <a:ext uri="{FF2B5EF4-FFF2-40B4-BE49-F238E27FC236}">
                <a16:creationId xmlns:a16="http://schemas.microsoft.com/office/drawing/2014/main" id="{57B6E7DF-F975-C260-B9AE-8831D955245E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89167" y="1352695"/>
            <a:ext cx="1365665" cy="10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u-RU" dirty="0"/>
              <a:t>3</a:t>
            </a:r>
            <a:endParaRPr dirty="0"/>
          </a:p>
        </p:txBody>
      </p:sp>
      <p:grpSp>
        <p:nvGrpSpPr>
          <p:cNvPr id="243" name="Google Shape;243;p29">
            <a:extLst>
              <a:ext uri="{FF2B5EF4-FFF2-40B4-BE49-F238E27FC236}">
                <a16:creationId xmlns:a16="http://schemas.microsoft.com/office/drawing/2014/main" id="{BE2EC96A-FA83-CEE4-4760-C4C03124E58C}"/>
              </a:ext>
            </a:extLst>
          </p:cNvPr>
          <p:cNvGrpSpPr/>
          <p:nvPr/>
        </p:nvGrpSpPr>
        <p:grpSpPr>
          <a:xfrm>
            <a:off x="7894100" y="3762250"/>
            <a:ext cx="226500" cy="378950"/>
            <a:chOff x="7894100" y="3762250"/>
            <a:chExt cx="226500" cy="378950"/>
          </a:xfrm>
        </p:grpSpPr>
        <p:sp>
          <p:nvSpPr>
            <p:cNvPr id="244" name="Google Shape;244;p29">
              <a:extLst>
                <a:ext uri="{FF2B5EF4-FFF2-40B4-BE49-F238E27FC236}">
                  <a16:creationId xmlns:a16="http://schemas.microsoft.com/office/drawing/2014/main" id="{179A0D81-65C1-940D-4804-D18521A7316F}"/>
                </a:ext>
              </a:extLst>
            </p:cNvPr>
            <p:cNvSpPr/>
            <p:nvPr/>
          </p:nvSpPr>
          <p:spPr>
            <a:xfrm>
              <a:off x="8046500" y="3762250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45" name="Google Shape;245;p29">
              <a:extLst>
                <a:ext uri="{FF2B5EF4-FFF2-40B4-BE49-F238E27FC236}">
                  <a16:creationId xmlns:a16="http://schemas.microsoft.com/office/drawing/2014/main" id="{EAF62BE9-4239-1D49-D789-16EC4EC1477E}"/>
                </a:ext>
              </a:extLst>
            </p:cNvPr>
            <p:cNvSpPr/>
            <p:nvPr/>
          </p:nvSpPr>
          <p:spPr>
            <a:xfrm>
              <a:off x="7894100" y="3914675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46" name="Google Shape;246;p29">
              <a:extLst>
                <a:ext uri="{FF2B5EF4-FFF2-40B4-BE49-F238E27FC236}">
                  <a16:creationId xmlns:a16="http://schemas.microsoft.com/office/drawing/2014/main" id="{7A81D22E-5199-ADC9-A547-99C214869144}"/>
                </a:ext>
              </a:extLst>
            </p:cNvPr>
            <p:cNvSpPr/>
            <p:nvPr/>
          </p:nvSpPr>
          <p:spPr>
            <a:xfrm>
              <a:off x="8046500" y="4067100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grpSp>
        <p:nvGrpSpPr>
          <p:cNvPr id="247" name="Google Shape;247;p29">
            <a:extLst>
              <a:ext uri="{FF2B5EF4-FFF2-40B4-BE49-F238E27FC236}">
                <a16:creationId xmlns:a16="http://schemas.microsoft.com/office/drawing/2014/main" id="{9E75C18C-000E-9A64-0633-282ED60EE356}"/>
              </a:ext>
            </a:extLst>
          </p:cNvPr>
          <p:cNvGrpSpPr/>
          <p:nvPr/>
        </p:nvGrpSpPr>
        <p:grpSpPr>
          <a:xfrm>
            <a:off x="7229775" y="947625"/>
            <a:ext cx="536998" cy="134100"/>
            <a:chOff x="7229775" y="947625"/>
            <a:chExt cx="536998" cy="134100"/>
          </a:xfrm>
        </p:grpSpPr>
        <p:sp>
          <p:nvSpPr>
            <p:cNvPr id="248" name="Google Shape;248;p29">
              <a:extLst>
                <a:ext uri="{FF2B5EF4-FFF2-40B4-BE49-F238E27FC236}">
                  <a16:creationId xmlns:a16="http://schemas.microsoft.com/office/drawing/2014/main" id="{7E300290-00DE-DE60-202F-A42CDF119A94}"/>
                </a:ext>
              </a:extLst>
            </p:cNvPr>
            <p:cNvSpPr/>
            <p:nvPr/>
          </p:nvSpPr>
          <p:spPr>
            <a:xfrm>
              <a:off x="7229775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49" name="Google Shape;249;p29">
              <a:extLst>
                <a:ext uri="{FF2B5EF4-FFF2-40B4-BE49-F238E27FC236}">
                  <a16:creationId xmlns:a16="http://schemas.microsoft.com/office/drawing/2014/main" id="{968D2624-1CE1-552B-4391-6A8C0EA140A9}"/>
                </a:ext>
              </a:extLst>
            </p:cNvPr>
            <p:cNvSpPr/>
            <p:nvPr/>
          </p:nvSpPr>
          <p:spPr>
            <a:xfrm>
              <a:off x="7364074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50" name="Google Shape;250;p29">
              <a:extLst>
                <a:ext uri="{FF2B5EF4-FFF2-40B4-BE49-F238E27FC236}">
                  <a16:creationId xmlns:a16="http://schemas.microsoft.com/office/drawing/2014/main" id="{5CA70F89-2C0C-F28E-B837-E5D5CAEB8F79}"/>
                </a:ext>
              </a:extLst>
            </p:cNvPr>
            <p:cNvSpPr/>
            <p:nvPr/>
          </p:nvSpPr>
          <p:spPr>
            <a:xfrm>
              <a:off x="7498374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51" name="Google Shape;251;p29">
              <a:extLst>
                <a:ext uri="{FF2B5EF4-FFF2-40B4-BE49-F238E27FC236}">
                  <a16:creationId xmlns:a16="http://schemas.microsoft.com/office/drawing/2014/main" id="{43CF376C-3389-71AF-8959-2E4049D3E4DD}"/>
                </a:ext>
              </a:extLst>
            </p:cNvPr>
            <p:cNvSpPr/>
            <p:nvPr/>
          </p:nvSpPr>
          <p:spPr>
            <a:xfrm>
              <a:off x="7632673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8079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>
          <a:extLst>
            <a:ext uri="{FF2B5EF4-FFF2-40B4-BE49-F238E27FC236}">
              <a16:creationId xmlns:a16="http://schemas.microsoft.com/office/drawing/2014/main" id="{9D4E0A66-1036-4849-84CD-FAD001F83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">
            <a:extLst>
              <a:ext uri="{FF2B5EF4-FFF2-40B4-BE49-F238E27FC236}">
                <a16:creationId xmlns:a16="http://schemas.microsoft.com/office/drawing/2014/main" id="{FBEAD644-0051-93AB-908E-C9950045B2B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75361" y="1309537"/>
            <a:ext cx="2526900" cy="6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b="1" dirty="0"/>
              <a:t>1. Release Trends (1996–2020)</a:t>
            </a:r>
          </a:p>
        </p:txBody>
      </p:sp>
      <p:sp>
        <p:nvSpPr>
          <p:cNvPr id="281" name="Google Shape;281;p32">
            <a:extLst>
              <a:ext uri="{FF2B5EF4-FFF2-40B4-BE49-F238E27FC236}">
                <a16:creationId xmlns:a16="http://schemas.microsoft.com/office/drawing/2014/main" id="{D14DEDA4-17B6-6F27-512C-4E5CEA8EF134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3306162" y="1071212"/>
            <a:ext cx="2526900" cy="6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b="1" dirty="0"/>
              <a:t>2. Top Performers</a:t>
            </a:r>
          </a:p>
        </p:txBody>
      </p:sp>
      <p:sp>
        <p:nvSpPr>
          <p:cNvPr id="282" name="Google Shape;282;p32">
            <a:extLst>
              <a:ext uri="{FF2B5EF4-FFF2-40B4-BE49-F238E27FC236}">
                <a16:creationId xmlns:a16="http://schemas.microsoft.com/office/drawing/2014/main" id="{1DB93CE1-C0E7-FF02-2193-B31CC32667DE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5936963" y="1288529"/>
            <a:ext cx="2526900" cy="9613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b="1" dirty="0"/>
              <a:t>3. Correlation: </a:t>
            </a:r>
            <a:r>
              <a:rPr lang="en" b="1" dirty="0" err="1"/>
              <a:t>Metascore</a:t>
            </a:r>
            <a:r>
              <a:rPr lang="en" b="1" dirty="0"/>
              <a:t> vs. Global Sales</a:t>
            </a:r>
          </a:p>
        </p:txBody>
      </p:sp>
      <p:sp>
        <p:nvSpPr>
          <p:cNvPr id="283" name="Google Shape;283;p32">
            <a:extLst>
              <a:ext uri="{FF2B5EF4-FFF2-40B4-BE49-F238E27FC236}">
                <a16:creationId xmlns:a16="http://schemas.microsoft.com/office/drawing/2014/main" id="{988483C0-5586-0BE8-9738-D1607D260F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2800" dirty="0"/>
              <a:t>Analysis &amp; Key Methods</a:t>
            </a:r>
            <a:endParaRPr dirty="0"/>
          </a:p>
        </p:txBody>
      </p:sp>
      <p:sp>
        <p:nvSpPr>
          <p:cNvPr id="285" name="Google Shape;285;p32">
            <a:extLst>
              <a:ext uri="{FF2B5EF4-FFF2-40B4-BE49-F238E27FC236}">
                <a16:creationId xmlns:a16="http://schemas.microsoft.com/office/drawing/2014/main" id="{54BE1D3E-90C6-F333-963A-FABE60E84D8B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3306162" y="2261708"/>
            <a:ext cx="2526900" cy="16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" dirty="0"/>
              <a:t>Top 5 Publishers by Global Sales </a:t>
            </a:r>
          </a:p>
          <a:p>
            <a:pPr algn="l">
              <a:buFont typeface="+mj-lt"/>
              <a:buAutoNum type="arabicPeriod"/>
            </a:pPr>
            <a:r>
              <a:rPr lang="en" dirty="0"/>
              <a:t>Top 5 Games by Global Sales </a:t>
            </a:r>
          </a:p>
          <a:p>
            <a:pPr algn="l">
              <a:buFont typeface="+mj-lt"/>
              <a:buAutoNum type="arabicPeriod"/>
            </a:pPr>
            <a:r>
              <a:rPr lang="en" dirty="0"/>
              <a:t>Top 10 Games by Global Sales vs. </a:t>
            </a:r>
            <a:r>
              <a:rPr lang="en" dirty="0" err="1"/>
              <a:t>Metascore</a:t>
            </a:r>
            <a:endParaRPr lang="en" dirty="0"/>
          </a:p>
          <a:p>
            <a:pPr marL="152400" indent="0" algn="l"/>
            <a:endParaRPr lang="en" dirty="0"/>
          </a:p>
          <a:p>
            <a:pPr marL="152400" indent="0" algn="l"/>
            <a:r>
              <a:rPr lang="en" dirty="0"/>
              <a:t>This comparison highlights that </a:t>
            </a:r>
            <a:r>
              <a:rPr lang="en" b="1" dirty="0"/>
              <a:t>the most profitable games are not always the most critically acclaimed</a:t>
            </a:r>
            <a:r>
              <a:rPr lang="en" dirty="0"/>
              <a:t>, encouraging studios to balance commercial and artistic goals</a:t>
            </a:r>
          </a:p>
        </p:txBody>
      </p:sp>
      <p:sp>
        <p:nvSpPr>
          <p:cNvPr id="286" name="Google Shape;286;p32">
            <a:extLst>
              <a:ext uri="{FF2B5EF4-FFF2-40B4-BE49-F238E27FC236}">
                <a16:creationId xmlns:a16="http://schemas.microsoft.com/office/drawing/2014/main" id="{62F3748E-094A-3637-B578-809467826A0B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5936963" y="2261708"/>
            <a:ext cx="2526900" cy="16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l"/>
            <a:r>
              <a:rPr lang="en" dirty="0"/>
              <a:t>A key visualization explored the correlation between sales and critical ratings across genres and platforms, helping identify which combinations historically achieved both critical and financial success</a:t>
            </a:r>
          </a:p>
        </p:txBody>
      </p:sp>
      <p:sp>
        <p:nvSpPr>
          <p:cNvPr id="2" name="Google Shape;285;p32">
            <a:extLst>
              <a:ext uri="{FF2B5EF4-FFF2-40B4-BE49-F238E27FC236}">
                <a16:creationId xmlns:a16="http://schemas.microsoft.com/office/drawing/2014/main" id="{78BF2D17-2FE2-0A7A-56DC-1E3367B62F75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674961" y="2249831"/>
            <a:ext cx="2527300" cy="16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n" dirty="0"/>
              <a:t>Analyzing yearly release counts by genre and platform revealed:</a:t>
            </a:r>
          </a:p>
          <a:p>
            <a:pPr algn="l">
              <a:buFont typeface="+mj-lt"/>
              <a:buAutoNum type="arabicPeriod"/>
            </a:pPr>
            <a:r>
              <a:rPr lang="en" dirty="0"/>
              <a:t>Shifting genre popularity over decades</a:t>
            </a:r>
          </a:p>
          <a:p>
            <a:pPr algn="l">
              <a:buFont typeface="+mj-lt"/>
              <a:buAutoNum type="arabicPeriod"/>
            </a:pPr>
            <a:r>
              <a:rPr lang="en" dirty="0"/>
              <a:t>Peaks and declines for each genre</a:t>
            </a:r>
          </a:p>
          <a:p>
            <a:pPr algn="l">
              <a:buFont typeface="+mj-lt"/>
              <a:buAutoNum type="arabicPeriod"/>
            </a:pPr>
            <a:r>
              <a:rPr lang="en" dirty="0"/>
              <a:t>Potential opportunities in genres with strong ratings but fewer recent releases</a:t>
            </a:r>
          </a:p>
          <a:p>
            <a:pPr marL="0" lvl="0" indent="0" algn="l"/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000584685"/>
      </p:ext>
    </p:extLst>
  </p:cSld>
  <p:clrMapOvr>
    <a:masterClrMapping/>
  </p:clrMapOvr>
</p:sld>
</file>

<file path=ppt/theme/theme1.xml><?xml version="1.0" encoding="utf-8"?>
<a:theme xmlns:a="http://schemas.openxmlformats.org/drawingml/2006/main" name="Game Design Agency by Slidesgo">
  <a:themeElements>
    <a:clrScheme name="Simple Light">
      <a:dk1>
        <a:srgbClr val="FFFFFF"/>
      </a:dk1>
      <a:lt1>
        <a:srgbClr val="000000"/>
      </a:lt1>
      <a:dk2>
        <a:srgbClr val="DD3D6E"/>
      </a:dk2>
      <a:lt2>
        <a:srgbClr val="6ABFD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655</Words>
  <Application>Microsoft Macintosh PowerPoint</Application>
  <PresentationFormat>On-screen Show (16:9)</PresentationFormat>
  <Paragraphs>112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Kanit</vt:lpstr>
      <vt:lpstr>Arial</vt:lpstr>
      <vt:lpstr>Kanit Light</vt:lpstr>
      <vt:lpstr>Open Sans Light</vt:lpstr>
      <vt:lpstr>Orbitron</vt:lpstr>
      <vt:lpstr>Raleway</vt:lpstr>
      <vt:lpstr>Game Design Agency by Slidesgo</vt:lpstr>
      <vt:lpstr>Video Game Market Analysis (1996–2020)  Using Power BI to uncover sales and rating trends in the gaming industry</vt:lpstr>
      <vt:lpstr>Table of contents</vt:lpstr>
      <vt:lpstr>Research Goal &amp; Question</vt:lpstr>
      <vt:lpstr>What type of game should develop today to maximize both critical reception and commercial success?</vt:lpstr>
      <vt:lpstr>Data Preparation</vt:lpstr>
      <vt:lpstr>Datasets Overview</vt:lpstr>
      <vt:lpstr>Data Preparation &amp; Modeling</vt:lpstr>
      <vt:lpstr>Analysis &amp; Key Methods</vt:lpstr>
      <vt:lpstr>Analysis &amp; Key Methods</vt:lpstr>
      <vt:lpstr>Visualization &amp; Insights</vt:lpstr>
      <vt:lpstr>1. Game Release Trends (1996–2020)</vt:lpstr>
      <vt:lpstr>2. Best-Selling Games &amp; Publishers</vt:lpstr>
      <vt:lpstr>3. Sales vs. Metascore Correlation</vt:lpstr>
      <vt:lpstr>Conclusions  &amp; Recommendations</vt:lpstr>
      <vt:lpstr>Conclusions &amp; Recommendations</vt:lpstr>
      <vt:lpstr>Real data: Our prediction was right!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Ilia Oleinikov</cp:lastModifiedBy>
  <cp:revision>12</cp:revision>
  <dcterms:modified xsi:type="dcterms:W3CDTF">2025-10-15T10:42:23Z</dcterms:modified>
</cp:coreProperties>
</file>