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424" r:id="rId2"/>
    <p:sldId id="437" r:id="rId3"/>
    <p:sldId id="441" r:id="rId4"/>
    <p:sldId id="405" r:id="rId5"/>
    <p:sldId id="442" r:id="rId6"/>
    <p:sldId id="438" r:id="rId7"/>
    <p:sldId id="439" r:id="rId8"/>
    <p:sldId id="440" r:id="rId9"/>
    <p:sldId id="443" r:id="rId10"/>
    <p:sldId id="476" r:id="rId11"/>
    <p:sldId id="477" r:id="rId12"/>
    <p:sldId id="446" r:id="rId13"/>
    <p:sldId id="478" r:id="rId14"/>
    <p:sldId id="447" r:id="rId15"/>
    <p:sldId id="448" r:id="rId16"/>
    <p:sldId id="449" r:id="rId17"/>
    <p:sldId id="479" r:id="rId18"/>
    <p:sldId id="450" r:id="rId19"/>
    <p:sldId id="451" r:id="rId20"/>
    <p:sldId id="473" r:id="rId21"/>
    <p:sldId id="452" r:id="rId22"/>
    <p:sldId id="453" r:id="rId23"/>
    <p:sldId id="454" r:id="rId24"/>
    <p:sldId id="456" r:id="rId25"/>
    <p:sldId id="455" r:id="rId26"/>
    <p:sldId id="457" r:id="rId27"/>
    <p:sldId id="458" r:id="rId28"/>
    <p:sldId id="459" r:id="rId29"/>
    <p:sldId id="460" r:id="rId30"/>
    <p:sldId id="461" r:id="rId31"/>
    <p:sldId id="462" r:id="rId32"/>
    <p:sldId id="463" r:id="rId33"/>
    <p:sldId id="464" r:id="rId34"/>
    <p:sldId id="465" r:id="rId35"/>
    <p:sldId id="466" r:id="rId36"/>
    <p:sldId id="468" r:id="rId37"/>
    <p:sldId id="469" r:id="rId38"/>
    <p:sldId id="470" r:id="rId39"/>
    <p:sldId id="471" r:id="rId40"/>
    <p:sldId id="444" r:id="rId41"/>
    <p:sldId id="472" r:id="rId42"/>
    <p:sldId id="474" r:id="rId43"/>
    <p:sldId id="475" r:id="rId44"/>
    <p:sldId id="322"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新萝卜家园" initials="新萝卜家园"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98C544"/>
    <a:srgbClr val="B9DB9E"/>
    <a:srgbClr val="CBCBCB"/>
    <a:srgbClr val="000000"/>
    <a:srgbClr val="CAD4CF"/>
    <a:srgbClr val="DE608D"/>
    <a:srgbClr val="C8B898"/>
    <a:srgbClr val="A9905F"/>
    <a:srgbClr val="425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6" autoAdjust="0"/>
    <p:restoredTop sz="94635" autoAdjust="0"/>
  </p:normalViewPr>
  <p:slideViewPr>
    <p:cSldViewPr>
      <p:cViewPr varScale="1">
        <p:scale>
          <a:sx n="108" d="100"/>
          <a:sy n="108" d="100"/>
        </p:scale>
        <p:origin x="-174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4"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BDFF0EED-0FAB-4D8A-94CD-032254A1228C}" type="slidenum">
              <a:rPr lang="zh-CN" altLang="en-US"/>
              <a:pPr/>
              <a:t>‹#›</a:t>
            </a:fld>
            <a:endParaRPr lang="en-US" altLang="zh-CN"/>
          </a:p>
        </p:txBody>
      </p:sp>
    </p:spTree>
    <p:extLst>
      <p:ext uri="{BB962C8B-B14F-4D97-AF65-F5344CB8AC3E}">
        <p14:creationId xmlns:p14="http://schemas.microsoft.com/office/powerpoint/2010/main" val="19944562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17</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18</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22</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23</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28</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33</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37</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38</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39</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40</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6</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42</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43</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111" name="Freeform 39"/>
          <p:cNvSpPr/>
          <p:nvPr/>
        </p:nvSpPr>
        <p:spPr bwMode="gray">
          <a:xfrm>
            <a:off x="3175" y="634682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endParaRPr lang="zh-CN" altLang="en-US"/>
          </a:p>
        </p:txBody>
      </p:sp>
      <p:sp>
        <p:nvSpPr>
          <p:cNvPr id="3101" name="Freeform 29"/>
          <p:cNvSpPr/>
          <p:nvPr/>
        </p:nvSpPr>
        <p:spPr bwMode="gray">
          <a:xfrm>
            <a:off x="-1588" y="-1588"/>
            <a:ext cx="9155113" cy="4940301"/>
          </a:xfrm>
          <a:custGeom>
            <a:avLst/>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525">
            <a:noFill/>
            <a:round/>
          </a:ln>
          <a:effectLst/>
        </p:spPr>
        <p:txBody>
          <a:bodyPr/>
          <a:lstStyle/>
          <a:p>
            <a:endParaRPr lang="zh-CN" altLang="en-US"/>
          </a:p>
        </p:txBody>
      </p:sp>
      <p:sp>
        <p:nvSpPr>
          <p:cNvPr id="3100" name="Freeform 28"/>
          <p:cNvSpPr/>
          <p:nvPr/>
        </p:nvSpPr>
        <p:spPr bwMode="gray">
          <a:xfrm>
            <a:off x="0" y="0"/>
            <a:ext cx="9155113" cy="4333875"/>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ln>
          <a:effectLst/>
        </p:spPr>
        <p:txBody>
          <a:bodyPr/>
          <a:lstStyle/>
          <a:p>
            <a:endParaRPr lang="zh-CN" altLang="en-US"/>
          </a:p>
        </p:txBody>
      </p:sp>
      <p:sp>
        <p:nvSpPr>
          <p:cNvPr id="3102" name="Freeform 30"/>
          <p:cNvSpPr/>
          <p:nvPr/>
        </p:nvSpPr>
        <p:spPr bwMode="gray">
          <a:xfrm>
            <a:off x="0" y="0"/>
            <a:ext cx="9153525" cy="1600200"/>
          </a:xfrm>
          <a:custGeom>
            <a:avLst/>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w="9525">
            <a:noFill/>
            <a:round/>
          </a:ln>
          <a:effectLst/>
        </p:spPr>
        <p:txBody>
          <a:bodyPr/>
          <a:lstStyle/>
          <a:p>
            <a:endParaRPr lang="zh-CN" altLang="en-US"/>
          </a:p>
        </p:txBody>
      </p:sp>
      <p:sp>
        <p:nvSpPr>
          <p:cNvPr id="3089" name="Rectangle 17"/>
          <p:cNvSpPr>
            <a:spLocks noGrp="1" noChangeArrowheads="1"/>
          </p:cNvSpPr>
          <p:nvPr>
            <p:ph type="dt" sz="half" idx="2"/>
          </p:nvPr>
        </p:nvSpPr>
        <p:spPr>
          <a:xfrm>
            <a:off x="762000" y="6477000"/>
            <a:ext cx="2133600" cy="247650"/>
          </a:xfrm>
        </p:spPr>
        <p:txBody>
          <a:bodyPr/>
          <a:lstStyle>
            <a:lvl1pPr>
              <a:defRPr/>
            </a:lvl1pPr>
          </a:lstStyle>
          <a:p>
            <a:endParaRPr lang="en-US" altLang="zh-CN"/>
          </a:p>
        </p:txBody>
      </p:sp>
      <p:sp>
        <p:nvSpPr>
          <p:cNvPr id="3087" name="Rectangle 15"/>
          <p:cNvSpPr>
            <a:spLocks noGrp="1" noChangeArrowheads="1"/>
          </p:cNvSpPr>
          <p:nvPr>
            <p:ph type="ctrTitle"/>
          </p:nvPr>
        </p:nvSpPr>
        <p:spPr>
          <a:xfrm>
            <a:off x="228600" y="1828800"/>
            <a:ext cx="5486400" cy="1470025"/>
          </a:xfrm>
        </p:spPr>
        <p:txBody>
          <a:bodyPr/>
          <a:lstStyle>
            <a:lvl1pPr>
              <a:defRPr sz="4400">
                <a:solidFill>
                  <a:schemeClr val="tx1"/>
                </a:solidFill>
              </a:defRPr>
            </a:lvl1pPr>
          </a:lstStyle>
          <a:p>
            <a:r>
              <a:rPr lang="zh-CN" altLang="en-US"/>
              <a:t>单击此处编辑母版标题样式</a:t>
            </a:r>
          </a:p>
        </p:txBody>
      </p:sp>
      <p:sp>
        <p:nvSpPr>
          <p:cNvPr id="3088" name="Rectangle 16"/>
          <p:cNvSpPr>
            <a:spLocks noGrp="1" noChangeArrowheads="1"/>
          </p:cNvSpPr>
          <p:nvPr>
            <p:ph type="subTitle" idx="1"/>
          </p:nvPr>
        </p:nvSpPr>
        <p:spPr>
          <a:xfrm>
            <a:off x="228600" y="3200400"/>
            <a:ext cx="5472113" cy="457200"/>
          </a:xfrm>
        </p:spPr>
        <p:txBody>
          <a:bodyPr/>
          <a:lstStyle>
            <a:lvl1pPr marL="0" indent="0" algn="dist">
              <a:buFontTx/>
              <a:buNone/>
              <a:defRPr sz="1600" i="1">
                <a:latin typeface="Times New Roman" panose="02020603050405020304" pitchFamily="18" charset="0"/>
              </a:defRPr>
            </a:lvl1pPr>
          </a:lstStyle>
          <a:p>
            <a:r>
              <a:rPr lang="zh-CN" altLang="en-US"/>
              <a:t>单击此处编辑母版副标题样式</a:t>
            </a:r>
          </a:p>
        </p:txBody>
      </p:sp>
      <p:sp>
        <p:nvSpPr>
          <p:cNvPr id="3090" name="Rectangle 18"/>
          <p:cNvSpPr>
            <a:spLocks noGrp="1" noChangeArrowheads="1"/>
          </p:cNvSpPr>
          <p:nvPr>
            <p:ph type="ftr" sz="quarter" idx="3"/>
          </p:nvPr>
        </p:nvSpPr>
        <p:spPr>
          <a:xfrm>
            <a:off x="3048000" y="6477000"/>
            <a:ext cx="3276600" cy="247650"/>
          </a:xfrm>
        </p:spPr>
        <p:txBody>
          <a:bodyPr/>
          <a:lstStyle>
            <a:lvl1pPr algn="l">
              <a:defRPr/>
            </a:lvl1pPr>
          </a:lstStyle>
          <a:p>
            <a:endParaRPr lang="en-US" altLang="zh-CN"/>
          </a:p>
        </p:txBody>
      </p:sp>
      <p:sp>
        <p:nvSpPr>
          <p:cNvPr id="3091" name="Rectangle 19"/>
          <p:cNvSpPr>
            <a:spLocks noGrp="1" noChangeArrowheads="1"/>
          </p:cNvSpPr>
          <p:nvPr>
            <p:ph type="sldNum" sz="quarter" idx="4"/>
          </p:nvPr>
        </p:nvSpPr>
        <p:spPr>
          <a:xfrm>
            <a:off x="304800" y="6477000"/>
            <a:ext cx="381000" cy="247650"/>
          </a:xfrm>
        </p:spPr>
        <p:txBody>
          <a:bodyPr/>
          <a:lstStyle>
            <a:lvl1pPr>
              <a:defRPr/>
            </a:lvl1pPr>
          </a:lstStyle>
          <a:p>
            <a:fld id="{6C295C72-842F-42DE-9017-DA2B702CACD7}" type="slidenum">
              <a:rPr lang="zh-CN" altLang="en-US"/>
              <a:pPr/>
              <a:t>‹#›</a:t>
            </a:fld>
            <a:endParaRPr lang="en-US" altLang="zh-CN"/>
          </a:p>
        </p:txBody>
      </p:sp>
      <p:sp>
        <p:nvSpPr>
          <p:cNvPr id="3109" name="Freeform 37"/>
          <p:cNvSpPr/>
          <p:nvPr/>
        </p:nvSpPr>
        <p:spPr bwMode="gray">
          <a:xfrm>
            <a:off x="3175" y="456247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01"/>
                                        </p:tgtEl>
                                        <p:attrNameLst>
                                          <p:attrName>style.visibility</p:attrName>
                                        </p:attrNameLst>
                                      </p:cBhvr>
                                      <p:to>
                                        <p:strVal val="visible"/>
                                      </p:to>
                                    </p:set>
                                    <p:animEffect transition="in" filter="wipe(left)">
                                      <p:cBhvr>
                                        <p:cTn id="7" dur="1000"/>
                                        <p:tgtEl>
                                          <p:spTgt spid="3101"/>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109"/>
                                        </p:tgtEl>
                                        <p:attrNameLst>
                                          <p:attrName>style.visibility</p:attrName>
                                        </p:attrNameLst>
                                      </p:cBhvr>
                                      <p:to>
                                        <p:strVal val="visible"/>
                                      </p:to>
                                    </p:set>
                                    <p:animEffect transition="in" filter="wipe(left)">
                                      <p:cBhvr>
                                        <p:cTn id="11" dur="500"/>
                                        <p:tgtEl>
                                          <p:spTgt spid="3109"/>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3111"/>
                                        </p:tgtEl>
                                        <p:attrNameLst>
                                          <p:attrName>style.visibility</p:attrName>
                                        </p:attrNameLst>
                                      </p:cBhvr>
                                      <p:to>
                                        <p:strVal val="visible"/>
                                      </p:to>
                                    </p:set>
                                    <p:animEffect transition="in" filter="wipe(right)">
                                      <p:cBhvr>
                                        <p:cTn id="15" dur="500"/>
                                        <p:tgtEl>
                                          <p:spTgt spid="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1" grpId="0" animBg="1"/>
      <p:bldP spid="3101" grpId="0" animBg="1"/>
      <p:bldP spid="310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05F89E-B02A-43C9-9A36-B561594D9D13}"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0200" y="773113"/>
            <a:ext cx="2108200" cy="5581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0838" y="773113"/>
            <a:ext cx="6176962" cy="5581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5575AF-0D3B-4290-8129-A33C961F861C}"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1950" y="773113"/>
            <a:ext cx="8401050" cy="6746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50838" y="1600200"/>
            <a:ext cx="4141787"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629400"/>
            <a:ext cx="2133600" cy="168275"/>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629400"/>
            <a:ext cx="2895600" cy="1682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629400"/>
            <a:ext cx="2133600" cy="168275"/>
          </a:xfrm>
        </p:spPr>
        <p:txBody>
          <a:bodyPr/>
          <a:lstStyle>
            <a:lvl1pPr>
              <a:defRPr/>
            </a:lvl1pPr>
          </a:lstStyle>
          <a:p>
            <a:fld id="{A604C2F8-204D-4548-AF23-D5B4828A2A07}"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582A21D-9DB0-4F54-9741-20EA87CCB809}"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5894120-E330-4521-9F29-186D6A7EABBD}"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0838" y="1600200"/>
            <a:ext cx="4141787"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FF9009E-261F-4B9C-8FBB-A774B36D755A}"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B69460F-3F64-4B48-BEB5-0E165E020AD9}"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A6476B7-40EC-4A61-81EA-BC7598D1B752}"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442E76C-5F29-450F-B49C-7C98A445B0A6}"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C524D4B-06E9-4478-A509-AFA34B08400B}"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8082739-DA8F-4E71-AAFC-1A8B130B1F90}"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8F8F8"/>
        </a:solidFill>
        <a:effectLst/>
      </p:bgPr>
    </p:bg>
    <p:spTree>
      <p:nvGrpSpPr>
        <p:cNvPr id="1" name=""/>
        <p:cNvGrpSpPr/>
        <p:nvPr/>
      </p:nvGrpSpPr>
      <p:grpSpPr>
        <a:xfrm>
          <a:off x="0" y="0"/>
          <a:ext cx="0" cy="0"/>
          <a:chOff x="0" y="0"/>
          <a:chExt cx="0" cy="0"/>
        </a:xfrm>
      </p:grpSpPr>
      <p:sp>
        <p:nvSpPr>
          <p:cNvPr id="1070" name="Freeform 46"/>
          <p:cNvSpPr/>
          <p:nvPr/>
        </p:nvSpPr>
        <p:spPr bwMode="gray">
          <a:xfrm>
            <a:off x="-1588" y="1108075"/>
            <a:ext cx="9175751" cy="5749925"/>
          </a:xfrm>
          <a:custGeom>
            <a:avLst/>
            <a:gdLst/>
            <a:ahLst/>
            <a:cxnLst>
              <a:cxn ang="0">
                <a:pos x="7" y="3616"/>
              </a:cxn>
              <a:cxn ang="0">
                <a:pos x="5780" y="3622"/>
              </a:cxn>
              <a:cxn ang="0">
                <a:pos x="5760" y="0"/>
              </a:cxn>
              <a:cxn ang="0">
                <a:pos x="0" y="0"/>
              </a:cxn>
              <a:cxn ang="0">
                <a:pos x="7" y="3616"/>
              </a:cxn>
            </a:cxnLst>
            <a:rect l="0" t="0" r="r" b="b"/>
            <a:pathLst>
              <a:path w="5780" h="3622">
                <a:moveTo>
                  <a:pt x="7" y="3616"/>
                </a:moveTo>
                <a:lnTo>
                  <a:pt x="5780" y="3622"/>
                </a:lnTo>
                <a:lnTo>
                  <a:pt x="5760" y="0"/>
                </a:lnTo>
                <a:lnTo>
                  <a:pt x="0" y="0"/>
                </a:lnTo>
                <a:lnTo>
                  <a:pt x="7" y="3616"/>
                </a:lnTo>
                <a:close/>
              </a:path>
            </a:pathLst>
          </a:custGeom>
          <a:solidFill>
            <a:srgbClr val="FFFFFF">
              <a:alpha val="50000"/>
            </a:srgbClr>
          </a:solidFill>
          <a:ln w="9525">
            <a:noFill/>
            <a:round/>
          </a:ln>
          <a:effectLst/>
        </p:spPr>
        <p:txBody>
          <a:bodyPr/>
          <a:lstStyle/>
          <a:p>
            <a:endParaRPr lang="zh-CN" altLang="en-US"/>
          </a:p>
        </p:txBody>
      </p:sp>
      <p:sp>
        <p:nvSpPr>
          <p:cNvPr id="1092" name="Rectangle 68"/>
          <p:cNvSpPr>
            <a:spLocks noGrp="1" noChangeArrowheads="1"/>
          </p:cNvSpPr>
          <p:nvPr>
            <p:ph type="body" idx="1"/>
          </p:nvPr>
        </p:nvSpPr>
        <p:spPr bwMode="gray">
          <a:xfrm>
            <a:off x="350838" y="1600200"/>
            <a:ext cx="8437562" cy="4754563"/>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93" name="Rectangle 69"/>
          <p:cNvSpPr>
            <a:spLocks noGrp="1" noChangeArrowheads="1"/>
          </p:cNvSpPr>
          <p:nvPr>
            <p:ph type="dt" sz="half" idx="2"/>
          </p:nvPr>
        </p:nvSpPr>
        <p:spPr bwMode="gray">
          <a:xfrm>
            <a:off x="457200" y="6629400"/>
            <a:ext cx="2133600" cy="168275"/>
          </a:xfrm>
          <a:prstGeom prst="rect">
            <a:avLst/>
          </a:prstGeom>
          <a:noFill/>
          <a:ln w="9525">
            <a:noFill/>
            <a:miter lim="800000"/>
          </a:ln>
          <a:effectLst/>
        </p:spPr>
        <p:txBody>
          <a:bodyPr vert="horz" wrap="square" lIns="91440" tIns="45720" rIns="91440" bIns="45720" numCol="1" anchor="t" anchorCtr="0" compatLnSpc="1"/>
          <a:lstStyle>
            <a:lvl1pPr>
              <a:defRPr sz="1000">
                <a:ea typeface="宋体" panose="02010600030101010101" pitchFamily="2" charset="-122"/>
              </a:defRPr>
            </a:lvl1pPr>
          </a:lstStyle>
          <a:p>
            <a:endParaRPr lang="en-US" altLang="zh-CN"/>
          </a:p>
        </p:txBody>
      </p:sp>
      <p:sp>
        <p:nvSpPr>
          <p:cNvPr id="1094" name="Rectangle 70"/>
          <p:cNvSpPr>
            <a:spLocks noGrp="1" noChangeArrowheads="1"/>
          </p:cNvSpPr>
          <p:nvPr>
            <p:ph type="ftr" sz="quarter" idx="3"/>
          </p:nvPr>
        </p:nvSpPr>
        <p:spPr bwMode="gray">
          <a:xfrm>
            <a:off x="3124200" y="6629400"/>
            <a:ext cx="2895600" cy="168275"/>
          </a:xfrm>
          <a:prstGeom prst="rect">
            <a:avLst/>
          </a:prstGeom>
          <a:noFill/>
          <a:ln w="9525">
            <a:noFill/>
            <a:miter lim="800000"/>
          </a:ln>
          <a:effectLst/>
        </p:spPr>
        <p:txBody>
          <a:bodyPr vert="horz" wrap="square" lIns="91440" tIns="45720" rIns="91440" bIns="45720" numCol="1" anchor="t" anchorCtr="0" compatLnSpc="1"/>
          <a:lstStyle>
            <a:lvl1pPr algn="ctr">
              <a:defRPr sz="1000">
                <a:ea typeface="宋体" panose="02010600030101010101" pitchFamily="2" charset="-122"/>
              </a:defRPr>
            </a:lvl1pPr>
          </a:lstStyle>
          <a:p>
            <a:endParaRPr lang="en-US" altLang="zh-CN"/>
          </a:p>
        </p:txBody>
      </p:sp>
      <p:sp>
        <p:nvSpPr>
          <p:cNvPr id="1095" name="Rectangle 71"/>
          <p:cNvSpPr>
            <a:spLocks noGrp="1" noChangeArrowheads="1"/>
          </p:cNvSpPr>
          <p:nvPr>
            <p:ph type="sldNum" sz="quarter" idx="4"/>
          </p:nvPr>
        </p:nvSpPr>
        <p:spPr bwMode="gray">
          <a:xfrm>
            <a:off x="6553200" y="6629400"/>
            <a:ext cx="2133600" cy="168275"/>
          </a:xfrm>
          <a:prstGeom prst="rect">
            <a:avLst/>
          </a:prstGeom>
          <a:noFill/>
          <a:ln w="9525">
            <a:noFill/>
            <a:miter lim="800000"/>
          </a:ln>
          <a:effectLst/>
        </p:spPr>
        <p:txBody>
          <a:bodyPr vert="horz" wrap="square" lIns="91440" tIns="45720" rIns="91440" bIns="45720" numCol="1" anchor="t" anchorCtr="0" compatLnSpc="1"/>
          <a:lstStyle>
            <a:lvl1pPr algn="r">
              <a:defRPr sz="1000">
                <a:ea typeface="宋体" panose="02010600030101010101" pitchFamily="2" charset="-122"/>
              </a:defRPr>
            </a:lvl1pPr>
          </a:lstStyle>
          <a:p>
            <a:fld id="{30BC05BA-02BD-45C8-B65B-52AD6C6CF39B}" type="slidenum">
              <a:rPr lang="zh-CN" altLang="en-US"/>
              <a:pPr/>
              <a:t>‹#›</a:t>
            </a:fld>
            <a:endParaRPr lang="en-US" altLang="zh-CN"/>
          </a:p>
        </p:txBody>
      </p:sp>
      <p:sp>
        <p:nvSpPr>
          <p:cNvPr id="1097" name="Freeform 73"/>
          <p:cNvSpPr/>
          <p:nvPr/>
        </p:nvSpPr>
        <p:spPr bwMode="gray">
          <a:xfrm>
            <a:off x="3175" y="685800"/>
            <a:ext cx="9131300" cy="685800"/>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endParaRPr lang="zh-CN" altLang="en-US"/>
          </a:p>
        </p:txBody>
      </p:sp>
      <p:sp>
        <p:nvSpPr>
          <p:cNvPr id="1091" name="Rectangle 67"/>
          <p:cNvSpPr>
            <a:spLocks noGrp="1" noChangeArrowheads="1"/>
          </p:cNvSpPr>
          <p:nvPr>
            <p:ph type="title"/>
          </p:nvPr>
        </p:nvSpPr>
        <p:spPr bwMode="gray">
          <a:xfrm>
            <a:off x="361950" y="773113"/>
            <a:ext cx="8401050" cy="674687"/>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wipe(left)">
                                      <p:cBhvr>
                                        <p:cTn id="7" dur="500"/>
                                        <p:tgtEl>
                                          <p:spTgt spid="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 grpId="0" animBg="1"/>
    </p:bldLst>
  </p:timing>
  <p:txStyles>
    <p:titleStyle>
      <a:lvl1pPr algn="l" rtl="0" fontAlgn="base">
        <a:spcBef>
          <a:spcPct val="0"/>
        </a:spcBef>
        <a:spcAft>
          <a:spcPct val="0"/>
        </a:spcAft>
        <a:defRPr sz="4000" b="1">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panose="020B0604020202020204" pitchFamily="34" charset="0"/>
        </a:defRPr>
      </a:lvl2pPr>
      <a:lvl3pPr algn="l" rtl="0" fontAlgn="base">
        <a:spcBef>
          <a:spcPct val="0"/>
        </a:spcBef>
        <a:spcAft>
          <a:spcPct val="0"/>
        </a:spcAft>
        <a:defRPr sz="4000" b="1">
          <a:solidFill>
            <a:schemeClr val="tx2"/>
          </a:solidFill>
          <a:latin typeface="Arial" panose="020B0604020202020204" pitchFamily="34" charset="0"/>
        </a:defRPr>
      </a:lvl3pPr>
      <a:lvl4pPr algn="l" rtl="0" fontAlgn="base">
        <a:spcBef>
          <a:spcPct val="0"/>
        </a:spcBef>
        <a:spcAft>
          <a:spcPct val="0"/>
        </a:spcAft>
        <a:defRPr sz="4000" b="1">
          <a:solidFill>
            <a:schemeClr val="tx2"/>
          </a:solidFill>
          <a:latin typeface="Arial" panose="020B0604020202020204" pitchFamily="34" charset="0"/>
        </a:defRPr>
      </a:lvl4pPr>
      <a:lvl5pPr algn="l" rtl="0" fontAlgn="base">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6.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0.emf"/><Relationship Id="rId5" Type="http://schemas.openxmlformats.org/officeDocument/2006/relationships/image" Target="../media/image17.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9.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29.emf"/><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1.emf"/><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32.emf"/><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34.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0" name="Picture 52" descr="water"/>
          <p:cNvPicPr>
            <a:picLocks noChangeAspect="1" noChangeArrowheads="1"/>
          </p:cNvPicPr>
          <p:nvPr/>
        </p:nvPicPr>
        <p:blipFill>
          <a:blip r:embed="rId3"/>
          <a:srcRect l="22409" t="16374" b="27486"/>
          <a:stretch>
            <a:fillRect/>
          </a:stretch>
        </p:blipFill>
        <p:spPr bwMode="gray">
          <a:xfrm rot="786797">
            <a:off x="7084184" y="-232929"/>
            <a:ext cx="1906200" cy="1573273"/>
          </a:xfrm>
          <a:prstGeom prst="rect">
            <a:avLst/>
          </a:prstGeom>
          <a:noFill/>
        </p:spPr>
      </p:pic>
      <p:sp>
        <p:nvSpPr>
          <p:cNvPr id="2101" name="Line 53"/>
          <p:cNvSpPr>
            <a:spLocks noChangeShapeType="1"/>
          </p:cNvSpPr>
          <p:nvPr/>
        </p:nvSpPr>
        <p:spPr bwMode="gray">
          <a:xfrm>
            <a:off x="6000760" y="4941888"/>
            <a:ext cx="2447925" cy="0"/>
          </a:xfrm>
          <a:prstGeom prst="line">
            <a:avLst/>
          </a:prstGeom>
          <a:noFill/>
          <a:ln w="25400">
            <a:solidFill>
              <a:srgbClr val="000000"/>
            </a:solidFill>
            <a:prstDash val="sysDot"/>
            <a:round/>
            <a:tailEnd type="oval" w="med" len="med"/>
          </a:ln>
          <a:effectLst/>
        </p:spPr>
        <p:txBody>
          <a:bodyPr wrap="none" anchor="ctr"/>
          <a:lstStyle/>
          <a:p>
            <a:endParaRPr lang="zh-CN" altLang="en-US" sz="1400">
              <a:solidFill>
                <a:srgbClr val="663300"/>
              </a:solidFill>
            </a:endParaRPr>
          </a:p>
        </p:txBody>
      </p:sp>
      <p:sp>
        <p:nvSpPr>
          <p:cNvPr id="2103" name="Line 55"/>
          <p:cNvSpPr>
            <a:spLocks noChangeShapeType="1"/>
          </p:cNvSpPr>
          <p:nvPr/>
        </p:nvSpPr>
        <p:spPr bwMode="gray">
          <a:xfrm>
            <a:off x="6036478" y="5568004"/>
            <a:ext cx="2447925" cy="0"/>
          </a:xfrm>
          <a:prstGeom prst="line">
            <a:avLst/>
          </a:prstGeom>
          <a:noFill/>
          <a:ln w="25400">
            <a:solidFill>
              <a:srgbClr val="000000"/>
            </a:solidFill>
            <a:prstDash val="sysDot"/>
            <a:round/>
            <a:tailEnd type="oval" w="med" len="med"/>
          </a:ln>
          <a:effectLst/>
        </p:spPr>
        <p:txBody>
          <a:bodyPr wrap="none" anchor="ctr"/>
          <a:lstStyle/>
          <a:p>
            <a:endParaRPr lang="zh-CN" altLang="en-US" sz="1400">
              <a:solidFill>
                <a:srgbClr val="663300"/>
              </a:solidFill>
            </a:endParaRPr>
          </a:p>
        </p:txBody>
      </p:sp>
      <p:sp>
        <p:nvSpPr>
          <p:cNvPr id="39" name="TextBox 38"/>
          <p:cNvSpPr txBox="1"/>
          <p:nvPr/>
        </p:nvSpPr>
        <p:spPr>
          <a:xfrm>
            <a:off x="1142976" y="2143116"/>
            <a:ext cx="7305708" cy="523220"/>
          </a:xfrm>
          <a:prstGeom prst="rect">
            <a:avLst/>
          </a:prstGeom>
          <a:noFill/>
        </p:spPr>
        <p:txBody>
          <a:bodyPr wrap="square" rtlCol="0">
            <a:spAutoFit/>
          </a:bodyPr>
          <a:lstStyle/>
          <a:p>
            <a:pPr algn="ctr"/>
            <a:r>
              <a:rPr lang="zh-CN" altLang="en-US" sz="2800" b="1" dirty="0" smtClean="0">
                <a:solidFill>
                  <a:srgbClr val="425462"/>
                </a:solidFill>
                <a:latin typeface="楷体" pitchFamily="49" charset="-122"/>
                <a:ea typeface="楷体" pitchFamily="49" charset="-122"/>
              </a:rPr>
              <a:t>东曲</a:t>
            </a:r>
            <a:r>
              <a:rPr lang="en-US" altLang="zh-CN" sz="2800" b="1" dirty="0" smtClean="0">
                <a:solidFill>
                  <a:srgbClr val="425462"/>
                </a:solidFill>
                <a:latin typeface="Times New Roman" panose="02020603050405020304" pitchFamily="18" charset="0"/>
                <a:ea typeface="楷体" pitchFamily="49" charset="-122"/>
                <a:cs typeface="Times New Roman" panose="02020603050405020304" pitchFamily="18" charset="0"/>
              </a:rPr>
              <a:t>2</a:t>
            </a:r>
            <a:r>
              <a:rPr lang="zh-CN" altLang="en-US" sz="2800" b="1" dirty="0" smtClean="0">
                <a:solidFill>
                  <a:srgbClr val="425462"/>
                </a:solidFill>
                <a:latin typeface="楷体" pitchFamily="49" charset="-122"/>
                <a:ea typeface="楷体" pitchFamily="49" charset="-122"/>
              </a:rPr>
              <a:t>号煤大分子结构模型及其热反应性研究</a:t>
            </a:r>
            <a:endParaRPr lang="zh-CN" altLang="en-US" sz="2800" b="1" dirty="0">
              <a:solidFill>
                <a:srgbClr val="425462"/>
              </a:solidFill>
              <a:latin typeface="楷体" pitchFamily="49" charset="-122"/>
              <a:ea typeface="楷体" pitchFamily="49" charset="-122"/>
            </a:endParaRPr>
          </a:p>
        </p:txBody>
      </p:sp>
      <p:sp>
        <p:nvSpPr>
          <p:cNvPr id="36" name="椭圆 35"/>
          <p:cNvSpPr/>
          <p:nvPr/>
        </p:nvSpPr>
        <p:spPr>
          <a:xfrm>
            <a:off x="4356562" y="3285000"/>
            <a:ext cx="144000" cy="144000"/>
          </a:xfrm>
          <a:prstGeom prst="ellipse">
            <a:avLst/>
          </a:prstGeom>
          <a:effectLst>
            <a:softEdge rad="3175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7" name="椭圆 36"/>
          <p:cNvSpPr/>
          <p:nvPr/>
        </p:nvSpPr>
        <p:spPr>
          <a:xfrm>
            <a:off x="4357686" y="1714488"/>
            <a:ext cx="144000" cy="144000"/>
          </a:xfrm>
          <a:prstGeom prst="ellipse">
            <a:avLst/>
          </a:prstGeom>
          <a:effectLst>
            <a:softEdge rad="3175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8" name="Text Box 56"/>
          <p:cNvSpPr txBox="1">
            <a:spLocks noChangeArrowheads="1"/>
          </p:cNvSpPr>
          <p:nvPr/>
        </p:nvSpPr>
        <p:spPr bwMode="invGray">
          <a:xfrm>
            <a:off x="6000760" y="5729679"/>
            <a:ext cx="2519362" cy="400110"/>
          </a:xfrm>
          <a:prstGeom prst="rect">
            <a:avLst/>
          </a:prstGeom>
          <a:noFill/>
          <a:ln w="9525" algn="ctr">
            <a:noFill/>
            <a:miter lim="800000"/>
          </a:ln>
          <a:effectLst/>
        </p:spPr>
        <p:txBody>
          <a:bodyPr>
            <a:spAutoFit/>
          </a:bodyPr>
          <a:lstStyle/>
          <a:p>
            <a:pPr algn="ctr">
              <a:spcBef>
                <a:spcPct val="50000"/>
              </a:spcBef>
            </a:pPr>
            <a:r>
              <a:rPr lang="en-US" altLang="zh-CN" sz="2000" b="1" dirty="0" smtClean="0">
                <a:solidFill>
                  <a:srgbClr val="425462"/>
                </a:solidFill>
                <a:latin typeface="Times New Roman" panose="02020603050405020304" pitchFamily="18" charset="0"/>
                <a:ea typeface="宋体" panose="02010600030101010101" pitchFamily="2" charset="-122"/>
              </a:rPr>
              <a:t>2019</a:t>
            </a:r>
            <a:r>
              <a:rPr lang="zh-CN" altLang="en-US" sz="2000" b="1" dirty="0" smtClean="0">
                <a:solidFill>
                  <a:srgbClr val="425462"/>
                </a:solidFill>
                <a:latin typeface="Times New Roman" panose="02020603050405020304" pitchFamily="18" charset="0"/>
                <a:ea typeface="宋体" panose="02010600030101010101" pitchFamily="2" charset="-122"/>
              </a:rPr>
              <a:t>年</a:t>
            </a:r>
            <a:r>
              <a:rPr lang="en-US" altLang="zh-CN" sz="2000" b="1" dirty="0">
                <a:solidFill>
                  <a:srgbClr val="425462"/>
                </a:solidFill>
                <a:latin typeface="Times New Roman" panose="02020603050405020304" pitchFamily="18" charset="0"/>
                <a:ea typeface="宋体" panose="02010600030101010101" pitchFamily="2" charset="-122"/>
              </a:rPr>
              <a:t>6</a:t>
            </a:r>
            <a:r>
              <a:rPr lang="zh-CN" altLang="en-US" sz="2000" b="1" dirty="0" smtClean="0">
                <a:solidFill>
                  <a:srgbClr val="425462"/>
                </a:solidFill>
                <a:latin typeface="Times New Roman" panose="02020603050405020304" pitchFamily="18" charset="0"/>
                <a:ea typeface="宋体" panose="02010600030101010101" pitchFamily="2" charset="-122"/>
              </a:rPr>
              <a:t>月</a:t>
            </a:r>
            <a:r>
              <a:rPr lang="en-US" altLang="zh-CN" sz="2000" b="1" dirty="0">
                <a:solidFill>
                  <a:srgbClr val="425462"/>
                </a:solidFill>
                <a:latin typeface="Times New Roman" panose="02020603050405020304" pitchFamily="18" charset="0"/>
                <a:ea typeface="宋体" panose="02010600030101010101" pitchFamily="2" charset="-122"/>
              </a:rPr>
              <a:t>1</a:t>
            </a:r>
            <a:r>
              <a:rPr lang="zh-CN" altLang="en-US" sz="2000" b="1" dirty="0" smtClean="0">
                <a:solidFill>
                  <a:srgbClr val="425462"/>
                </a:solidFill>
                <a:latin typeface="Times New Roman" panose="02020603050405020304" pitchFamily="18" charset="0"/>
                <a:ea typeface="宋体" panose="02010600030101010101" pitchFamily="2" charset="-122"/>
              </a:rPr>
              <a:t>日</a:t>
            </a:r>
            <a:endParaRPr lang="en-US" altLang="zh-CN" sz="2000" b="1" dirty="0">
              <a:solidFill>
                <a:srgbClr val="425462"/>
              </a:solidFill>
              <a:latin typeface="Times New Roman" panose="02020603050405020304" pitchFamily="18" charset="0"/>
              <a:ea typeface="宋体" panose="02010600030101010101" pitchFamily="2" charset="-122"/>
            </a:endParaRPr>
          </a:p>
        </p:txBody>
      </p:sp>
      <p:sp>
        <p:nvSpPr>
          <p:cNvPr id="41" name="Line 53"/>
          <p:cNvSpPr>
            <a:spLocks noChangeShapeType="1"/>
          </p:cNvSpPr>
          <p:nvPr/>
        </p:nvSpPr>
        <p:spPr bwMode="gray">
          <a:xfrm>
            <a:off x="6000760" y="6215082"/>
            <a:ext cx="2447925" cy="0"/>
          </a:xfrm>
          <a:prstGeom prst="line">
            <a:avLst/>
          </a:prstGeom>
          <a:noFill/>
          <a:ln w="25400">
            <a:solidFill>
              <a:srgbClr val="000000"/>
            </a:solidFill>
            <a:prstDash val="sysDot"/>
            <a:round/>
            <a:tailEnd type="oval" w="med" len="med"/>
          </a:ln>
          <a:effectLst/>
        </p:spPr>
        <p:txBody>
          <a:bodyPr wrap="none" anchor="ctr"/>
          <a:lstStyle/>
          <a:p>
            <a:endParaRPr lang="zh-CN" altLang="en-US" sz="1400">
              <a:solidFill>
                <a:srgbClr val="663300"/>
              </a:solidFill>
            </a:endParaRPr>
          </a:p>
        </p:txBody>
      </p:sp>
      <p:sp>
        <p:nvSpPr>
          <p:cNvPr id="53" name="饼形 52"/>
          <p:cNvSpPr/>
          <p:nvPr/>
        </p:nvSpPr>
        <p:spPr>
          <a:xfrm rot="2632766">
            <a:off x="1990426" y="847427"/>
            <a:ext cx="642942" cy="642942"/>
          </a:xfrm>
          <a:prstGeom prst="pie">
            <a:avLst/>
          </a:prstGeom>
          <a:solidFill>
            <a:schemeClr val="bg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 name="Group 35"/>
          <p:cNvGrpSpPr/>
          <p:nvPr/>
        </p:nvGrpSpPr>
        <p:grpSpPr bwMode="auto">
          <a:xfrm>
            <a:off x="857224" y="5072074"/>
            <a:ext cx="1676400" cy="1093788"/>
            <a:chOff x="395" y="2036"/>
            <a:chExt cx="618" cy="403"/>
          </a:xfrm>
        </p:grpSpPr>
        <p:sp>
          <p:nvSpPr>
            <p:cNvPr id="2084" name="Freeform 36"/>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p>
              <a:endParaRPr lang="zh-CN" altLang="en-US"/>
            </a:p>
          </p:txBody>
        </p:sp>
        <p:sp>
          <p:nvSpPr>
            <p:cNvPr id="2085" name="Freeform 37"/>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p>
              <a:endParaRPr lang="zh-CN" altLang="en-US"/>
            </a:p>
          </p:txBody>
        </p:sp>
        <p:sp>
          <p:nvSpPr>
            <p:cNvPr id="2086" name="Freeform 38"/>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p>
              <a:endParaRPr lang="zh-CN" altLang="en-US"/>
            </a:p>
          </p:txBody>
        </p:sp>
        <p:sp>
          <p:nvSpPr>
            <p:cNvPr id="2087" name="Freeform 39"/>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ln>
            <a:effectLst/>
          </p:spPr>
          <p:txBody>
            <a:bodyPr wrap="none" anchor="ctr"/>
            <a:lstStyle/>
            <a:p>
              <a:endParaRPr lang="zh-CN" altLang="en-US"/>
            </a:p>
          </p:txBody>
        </p:sp>
        <p:grpSp>
          <p:nvGrpSpPr>
            <p:cNvPr id="3" name="Group 40"/>
            <p:cNvGrpSpPr/>
            <p:nvPr/>
          </p:nvGrpSpPr>
          <p:grpSpPr bwMode="auto">
            <a:xfrm>
              <a:off x="591" y="2036"/>
              <a:ext cx="422" cy="337"/>
              <a:chOff x="768" y="2024"/>
              <a:chExt cx="422" cy="337"/>
            </a:xfrm>
          </p:grpSpPr>
          <p:sp>
            <p:nvSpPr>
              <p:cNvPr id="2089" name="Freeform 41"/>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ln>
              <a:effectLst/>
            </p:spPr>
            <p:txBody>
              <a:bodyPr wrap="none" anchor="ctr"/>
              <a:lstStyle/>
              <a:p>
                <a:endParaRPr lang="zh-CN" altLang="en-US"/>
              </a:p>
            </p:txBody>
          </p:sp>
          <p:sp>
            <p:nvSpPr>
              <p:cNvPr id="2090" name="Freeform 42"/>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ln>
              <a:effectLst/>
            </p:spPr>
            <p:txBody>
              <a:bodyPr wrap="none" anchor="ctr"/>
              <a:lstStyle/>
              <a:p>
                <a:endParaRPr lang="zh-CN" altLang="en-US"/>
              </a:p>
            </p:txBody>
          </p:sp>
          <p:sp>
            <p:nvSpPr>
              <p:cNvPr id="2091" name="Freeform 43"/>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p>
                <a:endParaRPr lang="zh-CN" altLang="en-US"/>
              </a:p>
            </p:txBody>
          </p:sp>
          <p:sp>
            <p:nvSpPr>
              <p:cNvPr id="2092" name="Freeform 44"/>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p>
                <a:endParaRPr lang="zh-CN" altLang="en-US"/>
              </a:p>
            </p:txBody>
          </p:sp>
          <p:sp>
            <p:nvSpPr>
              <p:cNvPr id="2093" name="Freeform 45"/>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ln>
              <a:effectLst/>
            </p:spPr>
            <p:txBody>
              <a:bodyPr wrap="none" anchor="ctr"/>
              <a:lstStyle/>
              <a:p>
                <a:endParaRPr lang="zh-CN" altLang="en-US"/>
              </a:p>
            </p:txBody>
          </p:sp>
          <p:sp>
            <p:nvSpPr>
              <p:cNvPr id="2094" name="Freeform 46"/>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ln>
              <a:effectLst/>
            </p:spPr>
            <p:txBody>
              <a:bodyPr wrap="none" anchor="ctr"/>
              <a:lstStyle/>
              <a:p>
                <a:endParaRPr lang="zh-CN" altLang="en-US"/>
              </a:p>
            </p:txBody>
          </p:sp>
          <p:sp>
            <p:nvSpPr>
              <p:cNvPr id="2095" name="Line 47"/>
              <p:cNvSpPr>
                <a:spLocks noChangeShapeType="1"/>
              </p:cNvSpPr>
              <p:nvPr/>
            </p:nvSpPr>
            <p:spPr bwMode="gray">
              <a:xfrm flipV="1">
                <a:off x="797" y="2258"/>
                <a:ext cx="66" cy="72"/>
              </a:xfrm>
              <a:prstGeom prst="line">
                <a:avLst/>
              </a:prstGeom>
              <a:noFill/>
              <a:ln w="9525">
                <a:solidFill>
                  <a:srgbClr val="FFFFFF">
                    <a:alpha val="39999"/>
                  </a:srgbClr>
                </a:solidFill>
                <a:round/>
              </a:ln>
              <a:effectLst/>
            </p:spPr>
            <p:txBody>
              <a:bodyPr wrap="none" anchor="ctr"/>
              <a:lstStyle/>
              <a:p>
                <a:endParaRPr lang="zh-CN" altLang="en-US"/>
              </a:p>
            </p:txBody>
          </p:sp>
          <p:sp>
            <p:nvSpPr>
              <p:cNvPr id="2096" name="Line 48"/>
              <p:cNvSpPr>
                <a:spLocks noChangeShapeType="1"/>
              </p:cNvSpPr>
              <p:nvPr/>
            </p:nvSpPr>
            <p:spPr bwMode="gray">
              <a:xfrm flipV="1">
                <a:off x="806" y="2315"/>
                <a:ext cx="100" cy="34"/>
              </a:xfrm>
              <a:prstGeom prst="line">
                <a:avLst/>
              </a:prstGeom>
              <a:noFill/>
              <a:ln w="9525">
                <a:solidFill>
                  <a:srgbClr val="FFFFFF">
                    <a:alpha val="39999"/>
                  </a:srgbClr>
                </a:solidFill>
                <a:round/>
              </a:ln>
              <a:effectLst/>
            </p:spPr>
            <p:txBody>
              <a:bodyPr wrap="none" anchor="ctr"/>
              <a:lstStyle/>
              <a:p>
                <a:endParaRPr lang="zh-CN" altLang="en-US"/>
              </a:p>
            </p:txBody>
          </p:sp>
          <p:sp>
            <p:nvSpPr>
              <p:cNvPr id="2097"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ln>
              <a:effectLst/>
            </p:spPr>
            <p:txBody>
              <a:bodyPr wrap="none" anchor="ctr"/>
              <a:lstStyle/>
              <a:p>
                <a:endParaRPr lang="zh-CN" altLang="en-US"/>
              </a:p>
            </p:txBody>
          </p:sp>
        </p:grpSp>
        <p:sp>
          <p:nvSpPr>
            <p:cNvPr id="2098" name="Freeform 50"/>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p>
              <a:endParaRPr lang="zh-CN" altLang="en-US"/>
            </a:p>
          </p:txBody>
        </p:sp>
      </p:grpSp>
      <p:grpSp>
        <p:nvGrpSpPr>
          <p:cNvPr id="4" name="组合 71"/>
          <p:cNvGrpSpPr/>
          <p:nvPr/>
        </p:nvGrpSpPr>
        <p:grpSpPr>
          <a:xfrm>
            <a:off x="714348" y="3500438"/>
            <a:ext cx="2971794" cy="1606550"/>
            <a:chOff x="2714612" y="3751276"/>
            <a:chExt cx="2971794" cy="1606550"/>
          </a:xfrm>
        </p:grpSpPr>
        <p:grpSp>
          <p:nvGrpSpPr>
            <p:cNvPr id="5" name="Group 35"/>
            <p:cNvGrpSpPr/>
            <p:nvPr/>
          </p:nvGrpSpPr>
          <p:grpSpPr bwMode="auto">
            <a:xfrm>
              <a:off x="4010009" y="3751276"/>
              <a:ext cx="1676397" cy="1093788"/>
              <a:chOff x="395" y="2036"/>
              <a:chExt cx="618" cy="403"/>
            </a:xfrm>
          </p:grpSpPr>
          <p:sp>
            <p:nvSpPr>
              <p:cNvPr id="44" name="Freeform 36"/>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5" name="Freeform 37"/>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6" name="Freeform 38"/>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7" name="Freeform 39"/>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nvGrpSpPr>
              <p:cNvPr id="6" name="Group 40"/>
              <p:cNvGrpSpPr/>
              <p:nvPr/>
            </p:nvGrpSpPr>
            <p:grpSpPr bwMode="auto">
              <a:xfrm>
                <a:off x="591" y="2036"/>
                <a:ext cx="422" cy="337"/>
                <a:chOff x="768" y="2024"/>
                <a:chExt cx="422" cy="337"/>
              </a:xfrm>
            </p:grpSpPr>
            <p:sp>
              <p:nvSpPr>
                <p:cNvPr id="50" name="Freeform 41"/>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2" name="Freeform 42"/>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4" name="Freeform 43"/>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6" name="Freeform 44"/>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7" name="Freeform 45"/>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8" name="Freeform 46"/>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9" name="Line 47"/>
                <p:cNvSpPr>
                  <a:spLocks noChangeShapeType="1"/>
                </p:cNvSpPr>
                <p:nvPr/>
              </p:nvSpPr>
              <p:spPr bwMode="gray">
                <a:xfrm flipV="1">
                  <a:off x="797" y="2258"/>
                  <a:ext cx="66" cy="72"/>
                </a:xfrm>
                <a:prstGeom prst="line">
                  <a:avLst/>
                </a:prstGeom>
                <a:noFill/>
                <a:ln w="9525">
                  <a:solidFill>
                    <a:srgbClr val="FFFFFF">
                      <a:alpha val="39999"/>
                    </a:srgbClr>
                  </a:solid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0" name="Line 48"/>
                <p:cNvSpPr>
                  <a:spLocks noChangeShapeType="1"/>
                </p:cNvSpPr>
                <p:nvPr/>
              </p:nvSpPr>
              <p:spPr bwMode="gray">
                <a:xfrm flipV="1">
                  <a:off x="806" y="2315"/>
                  <a:ext cx="100" cy="34"/>
                </a:xfrm>
                <a:prstGeom prst="line">
                  <a:avLst/>
                </a:prstGeom>
                <a:noFill/>
                <a:ln w="9525">
                  <a:solidFill>
                    <a:srgbClr val="FFFFFF">
                      <a:alpha val="39999"/>
                    </a:srgbClr>
                  </a:solid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1"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sp>
            <p:nvSpPr>
              <p:cNvPr id="49" name="Freeform 50"/>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grpSp>
          <p:nvGrpSpPr>
            <p:cNvPr id="7" name="Group 24"/>
            <p:cNvGrpSpPr/>
            <p:nvPr/>
          </p:nvGrpSpPr>
          <p:grpSpPr bwMode="auto">
            <a:xfrm>
              <a:off x="2714612" y="4472001"/>
              <a:ext cx="1870075" cy="885825"/>
              <a:chOff x="1152" y="584"/>
              <a:chExt cx="3946" cy="1960"/>
            </a:xfrm>
          </p:grpSpPr>
          <p:sp>
            <p:nvSpPr>
              <p:cNvPr id="62" name="Freeform 25"/>
              <p:cNvSpPr/>
              <p:nvPr/>
            </p:nvSpPr>
            <p:spPr bwMode="gray">
              <a:xfrm>
                <a:off x="1152" y="584"/>
                <a:ext cx="3920" cy="1720"/>
              </a:xfrm>
              <a:custGeom>
                <a:avLst/>
                <a:gdLst/>
                <a:ahLst/>
                <a:cxnLst>
                  <a:cxn ang="0">
                    <a:pos x="0" y="1500"/>
                  </a:cxn>
                  <a:cxn ang="0">
                    <a:pos x="768" y="424"/>
                  </a:cxn>
                  <a:cxn ang="0">
                    <a:pos x="2208" y="424"/>
                  </a:cxn>
                  <a:cxn ang="0">
                    <a:pos x="3920" y="828"/>
                  </a:cxn>
                  <a:cxn ang="0">
                    <a:pos x="3216" y="1720"/>
                  </a:cxn>
                  <a:cxn ang="0">
                    <a:pos x="1524" y="1600"/>
                  </a:cxn>
                  <a:cxn ang="0">
                    <a:pos x="3232" y="1628"/>
                  </a:cxn>
                  <a:cxn ang="0">
                    <a:pos x="3748" y="820"/>
                  </a:cxn>
                  <a:cxn ang="0">
                    <a:pos x="2256" y="472"/>
                  </a:cxn>
                  <a:cxn ang="0">
                    <a:pos x="1468" y="1524"/>
                  </a:cxn>
                  <a:cxn ang="0">
                    <a:pos x="2160" y="472"/>
                  </a:cxn>
                  <a:cxn ang="0">
                    <a:pos x="812" y="508"/>
                  </a:cxn>
                  <a:cxn ang="0">
                    <a:pos x="96" y="1432"/>
                  </a:cxn>
                  <a:cxn ang="0">
                    <a:pos x="1488" y="1576"/>
                  </a:cxn>
                  <a:cxn ang="0">
                    <a:pos x="0" y="1500"/>
                  </a:cxn>
                </a:cxnLst>
                <a:rect l="0" t="0" r="r" b="b"/>
                <a:pathLst>
                  <a:path w="3920" h="1720">
                    <a:moveTo>
                      <a:pt x="0" y="1500"/>
                    </a:moveTo>
                    <a:cubicBezTo>
                      <a:pt x="0" y="1500"/>
                      <a:pt x="288" y="936"/>
                      <a:pt x="768" y="424"/>
                    </a:cubicBezTo>
                    <a:cubicBezTo>
                      <a:pt x="1652" y="0"/>
                      <a:pt x="2208" y="424"/>
                      <a:pt x="2208" y="424"/>
                    </a:cubicBezTo>
                    <a:cubicBezTo>
                      <a:pt x="3440" y="8"/>
                      <a:pt x="3752" y="612"/>
                      <a:pt x="3920" y="828"/>
                    </a:cubicBezTo>
                    <a:cubicBezTo>
                      <a:pt x="3660" y="1224"/>
                      <a:pt x="3216" y="1720"/>
                      <a:pt x="3216" y="1720"/>
                    </a:cubicBezTo>
                    <a:cubicBezTo>
                      <a:pt x="2844" y="1540"/>
                      <a:pt x="2504" y="1284"/>
                      <a:pt x="1524" y="1600"/>
                    </a:cubicBezTo>
                    <a:cubicBezTo>
                      <a:pt x="2400" y="1068"/>
                      <a:pt x="3000" y="1500"/>
                      <a:pt x="3232" y="1628"/>
                    </a:cubicBezTo>
                    <a:cubicBezTo>
                      <a:pt x="3512" y="1242"/>
                      <a:pt x="3672" y="1012"/>
                      <a:pt x="3748" y="820"/>
                    </a:cubicBezTo>
                    <a:cubicBezTo>
                      <a:pt x="3316" y="320"/>
                      <a:pt x="2643" y="350"/>
                      <a:pt x="2256" y="472"/>
                    </a:cubicBezTo>
                    <a:cubicBezTo>
                      <a:pt x="1872" y="1000"/>
                      <a:pt x="1484" y="1524"/>
                      <a:pt x="1468" y="1524"/>
                    </a:cubicBezTo>
                    <a:cubicBezTo>
                      <a:pt x="1700" y="948"/>
                      <a:pt x="2160" y="472"/>
                      <a:pt x="2160" y="472"/>
                    </a:cubicBezTo>
                    <a:cubicBezTo>
                      <a:pt x="2051" y="303"/>
                      <a:pt x="1280" y="296"/>
                      <a:pt x="812" y="508"/>
                    </a:cubicBezTo>
                    <a:cubicBezTo>
                      <a:pt x="452" y="988"/>
                      <a:pt x="96" y="1432"/>
                      <a:pt x="96" y="1432"/>
                    </a:cubicBezTo>
                    <a:cubicBezTo>
                      <a:pt x="1024" y="1112"/>
                      <a:pt x="1488" y="1576"/>
                      <a:pt x="1488" y="1576"/>
                    </a:cubicBezTo>
                    <a:cubicBezTo>
                      <a:pt x="1472" y="1587"/>
                      <a:pt x="792" y="1324"/>
                      <a:pt x="0" y="1500"/>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3" name="Freeform 26"/>
              <p:cNvSpPr/>
              <p:nvPr/>
            </p:nvSpPr>
            <p:spPr bwMode="gray">
              <a:xfrm>
                <a:off x="2880" y="1584"/>
                <a:ext cx="2218" cy="960"/>
              </a:xfrm>
              <a:custGeom>
                <a:avLst/>
                <a:gdLst/>
                <a:ahLst/>
                <a:cxnLst>
                  <a:cxn ang="0">
                    <a:pos x="0" y="672"/>
                  </a:cxn>
                  <a:cxn ang="0">
                    <a:pos x="1640" y="960"/>
                  </a:cxn>
                  <a:cxn ang="0">
                    <a:pos x="2208" y="0"/>
                  </a:cxn>
                  <a:cxn ang="0">
                    <a:pos x="1580" y="888"/>
                  </a:cxn>
                  <a:cxn ang="0">
                    <a:pos x="0" y="672"/>
                  </a:cxn>
                </a:cxnLst>
                <a:rect l="0" t="0" r="r" b="b"/>
                <a:pathLst>
                  <a:path w="2218" h="960">
                    <a:moveTo>
                      <a:pt x="0" y="672"/>
                    </a:moveTo>
                    <a:cubicBezTo>
                      <a:pt x="1004" y="672"/>
                      <a:pt x="1252" y="944"/>
                      <a:pt x="1640" y="960"/>
                    </a:cubicBezTo>
                    <a:cubicBezTo>
                      <a:pt x="2068" y="464"/>
                      <a:pt x="2218" y="12"/>
                      <a:pt x="2208" y="0"/>
                    </a:cubicBezTo>
                    <a:cubicBezTo>
                      <a:pt x="2148" y="40"/>
                      <a:pt x="1840" y="516"/>
                      <a:pt x="1580" y="888"/>
                    </a:cubicBezTo>
                    <a:cubicBezTo>
                      <a:pt x="740" y="544"/>
                      <a:pt x="268" y="624"/>
                      <a:pt x="0" y="672"/>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4" name="Freeform 27"/>
              <p:cNvSpPr/>
              <p:nvPr/>
            </p:nvSpPr>
            <p:spPr bwMode="gray">
              <a:xfrm>
                <a:off x="1248" y="2032"/>
                <a:ext cx="1584" cy="392"/>
              </a:xfrm>
              <a:custGeom>
                <a:avLst/>
                <a:gdLst/>
                <a:ahLst/>
                <a:cxnLst>
                  <a:cxn ang="0">
                    <a:pos x="0" y="224"/>
                  </a:cxn>
                  <a:cxn ang="0">
                    <a:pos x="1152" y="224"/>
                  </a:cxn>
                  <a:cxn ang="0">
                    <a:pos x="1584" y="272"/>
                  </a:cxn>
                  <a:cxn ang="0">
                    <a:pos x="1144" y="144"/>
                  </a:cxn>
                  <a:cxn ang="0">
                    <a:pos x="0" y="224"/>
                  </a:cxn>
                </a:cxnLst>
                <a:rect l="0" t="0" r="r" b="b"/>
                <a:pathLst>
                  <a:path w="1584" h="392">
                    <a:moveTo>
                      <a:pt x="0" y="224"/>
                    </a:moveTo>
                    <a:cubicBezTo>
                      <a:pt x="628" y="84"/>
                      <a:pt x="892" y="108"/>
                      <a:pt x="1152" y="224"/>
                    </a:cubicBezTo>
                    <a:cubicBezTo>
                      <a:pt x="1320" y="336"/>
                      <a:pt x="1380" y="392"/>
                      <a:pt x="1584" y="272"/>
                    </a:cubicBezTo>
                    <a:cubicBezTo>
                      <a:pt x="1360" y="320"/>
                      <a:pt x="1240" y="188"/>
                      <a:pt x="1144" y="144"/>
                    </a:cubicBezTo>
                    <a:cubicBezTo>
                      <a:pt x="1048" y="100"/>
                      <a:pt x="372" y="0"/>
                      <a:pt x="0" y="224"/>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5" name="Freeform 28"/>
              <p:cNvSpPr/>
              <p:nvPr/>
            </p:nvSpPr>
            <p:spPr bwMode="gray">
              <a:xfrm>
                <a:off x="2784" y="2032"/>
                <a:ext cx="1731" cy="344"/>
              </a:xfrm>
              <a:custGeom>
                <a:avLst/>
                <a:gdLst/>
                <a:ahLst/>
                <a:cxnLst>
                  <a:cxn ang="0">
                    <a:pos x="0" y="176"/>
                  </a:cxn>
                  <a:cxn ang="0">
                    <a:pos x="1604" y="344"/>
                  </a:cxn>
                  <a:cxn ang="0">
                    <a:pos x="760" y="72"/>
                  </a:cxn>
                  <a:cxn ang="0">
                    <a:pos x="0" y="176"/>
                  </a:cxn>
                </a:cxnLst>
                <a:rect l="0" t="0"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6" name="Freeform 29"/>
              <p:cNvSpPr/>
              <p:nvPr/>
            </p:nvSpPr>
            <p:spPr bwMode="gray">
              <a:xfrm>
                <a:off x="4440" y="1680"/>
                <a:ext cx="504" cy="672"/>
              </a:xfrm>
              <a:custGeom>
                <a:avLst/>
                <a:gdLst/>
                <a:ahLst/>
                <a:cxnLst>
                  <a:cxn ang="0">
                    <a:pos x="456" y="48"/>
                  </a:cxn>
                  <a:cxn ang="0">
                    <a:pos x="312" y="336"/>
                  </a:cxn>
                  <a:cxn ang="0">
                    <a:pos x="24" y="624"/>
                  </a:cxn>
                  <a:cxn ang="0">
                    <a:pos x="456" y="48"/>
                  </a:cxn>
                </a:cxnLst>
                <a:rect l="0" t="0" r="r" b="b"/>
                <a:pathLst>
                  <a:path w="504" h="672">
                    <a:moveTo>
                      <a:pt x="456" y="48"/>
                    </a:moveTo>
                    <a:cubicBezTo>
                      <a:pt x="504" y="0"/>
                      <a:pt x="384" y="240"/>
                      <a:pt x="312" y="336"/>
                    </a:cubicBezTo>
                    <a:cubicBezTo>
                      <a:pt x="240" y="432"/>
                      <a:pt x="0" y="672"/>
                      <a:pt x="24" y="624"/>
                    </a:cubicBezTo>
                    <a:lnTo>
                      <a:pt x="456" y="48"/>
                    </a:ln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7" name="Freeform 30"/>
              <p:cNvSpPr/>
              <p:nvPr/>
            </p:nvSpPr>
            <p:spPr bwMode="gray">
              <a:xfrm>
                <a:off x="3424" y="1428"/>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8" name="Freeform 31"/>
              <p:cNvSpPr/>
              <p:nvPr/>
            </p:nvSpPr>
            <p:spPr bwMode="gray">
              <a:xfrm rot="-136485">
                <a:off x="3524" y="1116"/>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9" name="Freeform 32"/>
              <p:cNvSpPr/>
              <p:nvPr/>
            </p:nvSpPr>
            <p:spPr bwMode="gray">
              <a:xfrm>
                <a:off x="1940" y="1128"/>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70" name="Freeform 33"/>
              <p:cNvSpPr/>
              <p:nvPr/>
            </p:nvSpPr>
            <p:spPr bwMode="gray">
              <a:xfrm>
                <a:off x="1804" y="1376"/>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71" name="Freeform 34"/>
              <p:cNvSpPr/>
              <p:nvPr/>
            </p:nvSpPr>
            <p:spPr bwMode="gray">
              <a:xfrm>
                <a:off x="1604" y="1676"/>
                <a:ext cx="1057" cy="155"/>
              </a:xfrm>
              <a:custGeom>
                <a:avLst/>
                <a:gdLst/>
                <a:ahLst/>
                <a:cxnLst>
                  <a:cxn ang="0">
                    <a:pos x="0" y="100"/>
                  </a:cxn>
                  <a:cxn ang="0">
                    <a:pos x="972" y="140"/>
                  </a:cxn>
                  <a:cxn ang="0">
                    <a:pos x="506" y="7"/>
                  </a:cxn>
                  <a:cxn ang="0">
                    <a:pos x="0" y="100"/>
                  </a:cxn>
                </a:cxnLst>
                <a:rect l="0" t="0" r="r" b="b"/>
                <a:pathLst>
                  <a:path w="1057" h="155">
                    <a:moveTo>
                      <a:pt x="0" y="100"/>
                    </a:moveTo>
                    <a:cubicBezTo>
                      <a:pt x="652" y="36"/>
                      <a:pt x="888" y="155"/>
                      <a:pt x="972" y="140"/>
                    </a:cubicBezTo>
                    <a:cubicBezTo>
                      <a:pt x="1057" y="125"/>
                      <a:pt x="668" y="14"/>
                      <a:pt x="506" y="7"/>
                    </a:cubicBezTo>
                    <a:cubicBezTo>
                      <a:pt x="352" y="0"/>
                      <a:pt x="190" y="43"/>
                      <a:pt x="0" y="100"/>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grpSp>
      <p:pic>
        <p:nvPicPr>
          <p:cNvPr id="73" name="Picture 23" descr="1"/>
          <p:cNvPicPr>
            <a:picLocks noChangeAspect="1" noChangeArrowheads="1"/>
          </p:cNvPicPr>
          <p:nvPr/>
        </p:nvPicPr>
        <p:blipFill>
          <a:blip r:embed="rId4">
            <a:grayscl/>
            <a:lum bright="-6000" contrast="24000"/>
          </a:blip>
          <a:srcRect l="42606" t="64474" r="19473"/>
          <a:stretch>
            <a:fillRect/>
          </a:stretch>
        </p:blipFill>
        <p:spPr bwMode="gray">
          <a:xfrm rot="6879189">
            <a:off x="2167374" y="385213"/>
            <a:ext cx="908031" cy="1165171"/>
          </a:xfrm>
          <a:prstGeom prst="rect">
            <a:avLst/>
          </a:prstGeom>
          <a:noFill/>
        </p:spPr>
      </p:pic>
      <p:sp>
        <p:nvSpPr>
          <p:cNvPr id="74" name="Text Box 56"/>
          <p:cNvSpPr txBox="1">
            <a:spLocks noChangeArrowheads="1"/>
          </p:cNvSpPr>
          <p:nvPr/>
        </p:nvSpPr>
        <p:spPr bwMode="invGray">
          <a:xfrm>
            <a:off x="6000760" y="5066131"/>
            <a:ext cx="2643206" cy="400110"/>
          </a:xfrm>
          <a:prstGeom prst="rect">
            <a:avLst/>
          </a:prstGeom>
          <a:noFill/>
          <a:ln w="9525" algn="ctr">
            <a:noFill/>
            <a:miter lim="800000"/>
          </a:ln>
          <a:effectLst/>
        </p:spPr>
        <p:txBody>
          <a:bodyPr wrap="square">
            <a:spAutoFit/>
          </a:bodyPr>
          <a:lstStyle/>
          <a:p>
            <a:pPr algn="ctr">
              <a:spcBef>
                <a:spcPct val="50000"/>
              </a:spcBef>
            </a:pPr>
            <a:r>
              <a:rPr lang="zh-CN" altLang="en-US" sz="2000" b="1" dirty="0" smtClean="0">
                <a:solidFill>
                  <a:srgbClr val="425462"/>
                </a:solidFill>
                <a:latin typeface="Times New Roman" panose="02020603050405020304" pitchFamily="18" charset="0"/>
                <a:ea typeface="宋体" panose="02010600030101010101" pitchFamily="2" charset="-122"/>
              </a:rPr>
              <a:t> 导师</a:t>
            </a:r>
            <a:r>
              <a:rPr lang="zh-CN" altLang="en-US" sz="2000" b="1" dirty="0" smtClean="0">
                <a:solidFill>
                  <a:srgbClr val="425462"/>
                </a:solidFill>
                <a:latin typeface="Times New Roman" panose="02020603050405020304" pitchFamily="18" charset="0"/>
                <a:ea typeface="宋体" panose="02010600030101010101" pitchFamily="2" charset="-122"/>
              </a:rPr>
              <a:t>：王传格  讲师</a:t>
            </a:r>
            <a:endParaRPr lang="en-US" altLang="zh-CN" sz="2000" b="1" dirty="0">
              <a:solidFill>
                <a:srgbClr val="425462"/>
              </a:solidFill>
              <a:latin typeface="Times New Roman" panose="02020603050405020304" pitchFamily="18" charset="0"/>
              <a:ea typeface="宋体" panose="02010600030101010101" pitchFamily="2" charset="-122"/>
            </a:endParaRPr>
          </a:p>
        </p:txBody>
      </p:sp>
      <p:sp>
        <p:nvSpPr>
          <p:cNvPr id="75" name="Text Box 56"/>
          <p:cNvSpPr txBox="1">
            <a:spLocks noChangeArrowheads="1"/>
          </p:cNvSpPr>
          <p:nvPr/>
        </p:nvSpPr>
        <p:spPr bwMode="invGray">
          <a:xfrm>
            <a:off x="5929322" y="4429132"/>
            <a:ext cx="2519362" cy="400110"/>
          </a:xfrm>
          <a:prstGeom prst="rect">
            <a:avLst/>
          </a:prstGeom>
          <a:noFill/>
          <a:ln w="9525" algn="ctr">
            <a:noFill/>
            <a:miter lim="800000"/>
          </a:ln>
          <a:effectLst/>
        </p:spPr>
        <p:txBody>
          <a:bodyPr>
            <a:spAutoFit/>
          </a:bodyPr>
          <a:lstStyle/>
          <a:p>
            <a:pPr algn="ctr">
              <a:spcBef>
                <a:spcPct val="50000"/>
              </a:spcBef>
            </a:pPr>
            <a:r>
              <a:rPr lang="zh-CN" altLang="en-US" sz="2000" b="1" dirty="0" smtClean="0">
                <a:solidFill>
                  <a:srgbClr val="425462"/>
                </a:solidFill>
                <a:latin typeface="Times New Roman" panose="02020603050405020304" pitchFamily="18" charset="0"/>
                <a:ea typeface="宋体" panose="02010600030101010101" pitchFamily="2" charset="-122"/>
              </a:rPr>
              <a:t>答辩人</a:t>
            </a:r>
            <a:r>
              <a:rPr lang="zh-CN" altLang="en-US" sz="2000" b="1" dirty="0" smtClean="0">
                <a:solidFill>
                  <a:srgbClr val="425462"/>
                </a:solidFill>
                <a:latin typeface="Times New Roman" panose="02020603050405020304" pitchFamily="18" charset="0"/>
                <a:ea typeface="宋体" panose="02010600030101010101" pitchFamily="2" charset="-122"/>
              </a:rPr>
              <a:t>：李耀高</a:t>
            </a:r>
            <a:endParaRPr lang="en-US" altLang="zh-CN" sz="2000" b="1" dirty="0">
              <a:solidFill>
                <a:srgbClr val="425462"/>
              </a:solidFill>
              <a:latin typeface="Times New Roman" panose="02020603050405020304" pitchFamily="18" charset="0"/>
              <a:ea typeface="宋体" panose="02010600030101010101" pitchFamily="2" charset="-122"/>
            </a:endParaRPr>
          </a:p>
        </p:txBody>
      </p:sp>
      <p:pic>
        <p:nvPicPr>
          <p:cNvPr id="76" name="Picture 6" descr="TUT logo tran"/>
          <p:cNvPicPr>
            <a:picLocks noChangeAspect="1" noChangeArrowheads="1"/>
          </p:cNvPicPr>
          <p:nvPr/>
        </p:nvPicPr>
        <p:blipFill>
          <a:blip r:embed="rId5"/>
          <a:srcRect/>
          <a:stretch>
            <a:fillRect/>
          </a:stretch>
        </p:blipFill>
        <p:spPr bwMode="auto">
          <a:xfrm>
            <a:off x="107950" y="549275"/>
            <a:ext cx="1138238" cy="1079500"/>
          </a:xfrm>
          <a:prstGeom prst="rect">
            <a:avLst/>
          </a:prstGeom>
          <a:noFill/>
          <a:ln w="9525">
            <a:noFill/>
            <a:miter lim="800000"/>
            <a:headEnd/>
            <a:tailEnd/>
          </a:ln>
        </p:spPr>
      </p:pic>
      <p:sp>
        <p:nvSpPr>
          <p:cNvPr id="77" name="TextBox 76"/>
          <p:cNvSpPr txBox="1"/>
          <p:nvPr/>
        </p:nvSpPr>
        <p:spPr>
          <a:xfrm>
            <a:off x="1142976" y="2879946"/>
            <a:ext cx="7377146" cy="954107"/>
          </a:xfrm>
          <a:prstGeom prst="rect">
            <a:avLst/>
          </a:prstGeom>
          <a:noFill/>
        </p:spPr>
        <p:txBody>
          <a:bodyPr wrap="square" rtlCol="0">
            <a:spAutoFit/>
          </a:bodyPr>
          <a:lstStyle/>
          <a:p>
            <a:pPr algn="ctr"/>
            <a:r>
              <a:rPr lang="en-US" altLang="zh-CN" sz="2800" b="1" dirty="0" err="1">
                <a:solidFill>
                  <a:srgbClr val="425462"/>
                </a:solidFill>
                <a:latin typeface="Times New Roman" panose="02020603050405020304" pitchFamily="18" charset="0"/>
                <a:ea typeface="楷体" pitchFamily="49" charset="-122"/>
                <a:cs typeface="Times New Roman" panose="02020603050405020304" pitchFamily="18" charset="0"/>
              </a:rPr>
              <a:t>Macromlecular</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 Structural Model and </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Thermal </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Reactivity Study </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of</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 </a:t>
            </a:r>
            <a:r>
              <a:rPr lang="en-US" altLang="zh-CN" sz="2800" b="1" dirty="0" err="1">
                <a:solidFill>
                  <a:srgbClr val="425462"/>
                </a:solidFill>
                <a:latin typeface="Times New Roman" panose="02020603050405020304" pitchFamily="18" charset="0"/>
                <a:ea typeface="楷体" pitchFamily="49" charset="-122"/>
                <a:cs typeface="Times New Roman" panose="02020603050405020304" pitchFamily="18" charset="0"/>
              </a:rPr>
              <a:t>Dongqu</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 </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No.2 Coal </a:t>
            </a:r>
            <a:endParaRPr lang="zh-CN" altLang="en-US" sz="2800" b="1" dirty="0">
              <a:solidFill>
                <a:srgbClr val="425462"/>
              </a:solidFill>
              <a:latin typeface="Times New Roman" panose="02020603050405020304" pitchFamily="18" charset="0"/>
              <a:ea typeface="楷体" pitchFamily="49"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grpId="0" nodeType="withEffect">
                                  <p:stCondLst>
                                    <p:cond delay="0"/>
                                  </p:stCondLst>
                                  <p:childTnLst>
                                    <p:animMotion origin="layout" path="M 0.00382 -0.0125 L -0.44115 -0.0125 L -0.44115 0.1956 L 0.44879 0.19189 L 0.44879 -0.00764 L 0.00382 -0.0125 Z " pathEditMode="relative" rAng="0" ptsTypes="AAAAAA">
                                      <p:cBhvr>
                                        <p:cTn id="6" dur="3000" fill="hold"/>
                                        <p:tgtEl>
                                          <p:spTgt spid="37"/>
                                        </p:tgtEl>
                                        <p:attrNameLst>
                                          <p:attrName>ppt_x</p:attrName>
                                          <p:attrName>ppt_y</p:attrName>
                                        </p:attrNameLst>
                                      </p:cBhvr>
                                      <p:rCtr x="0" y="104"/>
                                    </p:animMotion>
                                  </p:childTnLst>
                                </p:cTn>
                              </p:par>
                              <p:par>
                                <p:cTn id="7" presetID="0" presetClass="path" presetSubtype="0" repeatCount="indefinite" fill="hold" grpId="0" nodeType="withEffect">
                                  <p:stCondLst>
                                    <p:cond delay="0"/>
                                  </p:stCondLst>
                                  <p:childTnLst>
                                    <p:animMotion origin="layout" path="M 0.00052 -0.02083 L 0.44896 -0.02083 L 0.44757 -0.22361 L -0.44097 -0.23079 L -0.44097 -0.02245 L 0.00052 -0.02083 Z " pathEditMode="relative" rAng="0" ptsTypes="AAAAAA">
                                      <p:cBhvr>
                                        <p:cTn id="8" dur="3000" fill="hold"/>
                                        <p:tgtEl>
                                          <p:spTgt spid="36"/>
                                        </p:tgtEl>
                                        <p:attrNameLst>
                                          <p:attrName>ppt_x</p:attrName>
                                          <p:attrName>ppt_y</p:attrName>
                                        </p:attrNameLst>
                                      </p:cBhvr>
                                      <p:rCtr x="3" y="-1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r>
              <a:rPr lang="zh-CN" altLang="en-US" sz="1600" dirty="0" smtClean="0">
                <a:latin typeface="Times New Roman" panose="02020603050405020304" pitchFamily="18" charset="0"/>
                <a:cs typeface="Times New Roman" panose="02020603050405020304" pitchFamily="18" charset="0"/>
              </a:rPr>
              <a:t>东曲</a:t>
            </a:r>
            <a:r>
              <a:rPr lang="en-US" altLang="zh-CN" sz="1600" dirty="0" smtClean="0">
                <a:latin typeface="Times New Roman" panose="02020603050405020304" pitchFamily="18" charset="0"/>
                <a:cs typeface="Times New Roman" panose="02020603050405020304" pitchFamily="18" charset="0"/>
              </a:rPr>
              <a:t>2</a:t>
            </a:r>
            <a:r>
              <a:rPr lang="zh-CN" altLang="en-US" sz="1600" dirty="0" smtClean="0">
                <a:latin typeface="Times New Roman" panose="02020603050405020304" pitchFamily="18" charset="0"/>
                <a:cs typeface="Times New Roman" panose="02020603050405020304" pitchFamily="18" charset="0"/>
              </a:rPr>
              <a:t>号煤的工业分析</a:t>
            </a:r>
            <a:r>
              <a:rPr lang="zh-CN" altLang="en-US" sz="1600" dirty="0" smtClean="0">
                <a:latin typeface="Times New Roman" panose="02020603050405020304" pitchFamily="18" charset="0"/>
                <a:cs typeface="Times New Roman" panose="02020603050405020304" pitchFamily="18" charset="0"/>
              </a:rPr>
              <a:t>和元素分析</a:t>
            </a:r>
            <a:endParaRPr lang="en-US" altLang="zh-CN" sz="1600" dirty="0" smtClean="0">
              <a:latin typeface="Times New Roman" panose="02020603050405020304" pitchFamily="18" charset="0"/>
              <a:cs typeface="Times New Roman" panose="02020603050405020304" pitchFamily="18" charset="0"/>
            </a:endParaRPr>
          </a:p>
          <a:p>
            <a:pPr marL="0" indent="0" algn="ctr">
              <a:buNone/>
            </a:pPr>
            <a:endParaRPr lang="en-US" altLang="zh-CN" sz="1600" dirty="0" smtClean="0"/>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8" name="TextBox 7"/>
          <p:cNvSpPr txBox="1"/>
          <p:nvPr/>
        </p:nvSpPr>
        <p:spPr>
          <a:xfrm>
            <a:off x="500034" y="285728"/>
            <a:ext cx="141577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smtClean="0">
                <a:latin typeface="宋体" pitchFamily="2" charset="-122"/>
                <a:ea typeface="宋体" pitchFamily="2" charset="-122"/>
              </a:rPr>
              <a:t>模型构建</a:t>
            </a:r>
            <a:endParaRPr lang="zh-CN" altLang="en-US" sz="2400" kern="0" dirty="0" smtClean="0">
              <a:latin typeface="宋体" pitchFamily="2" charset="-122"/>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103813174"/>
              </p:ext>
            </p:extLst>
          </p:nvPr>
        </p:nvGraphicFramePr>
        <p:xfrm>
          <a:off x="679818" y="2420889"/>
          <a:ext cx="7992887" cy="1872209"/>
        </p:xfrm>
        <a:graphic>
          <a:graphicData uri="http://schemas.openxmlformats.org/drawingml/2006/table">
            <a:tbl>
              <a:tblPr firstRow="1" firstCol="1" bandRow="1"/>
              <a:tblGrid>
                <a:gridCol w="895523"/>
                <a:gridCol w="873250"/>
                <a:gridCol w="1391075"/>
                <a:gridCol w="265409"/>
                <a:gridCol w="986467"/>
                <a:gridCol w="894595"/>
                <a:gridCol w="894595"/>
                <a:gridCol w="895523"/>
                <a:gridCol w="896450"/>
              </a:tblGrid>
              <a:tr h="516432">
                <a:tc gridSpan="3">
                  <a:txBody>
                    <a:bodyPr/>
                    <a:lstStyle/>
                    <a:p>
                      <a:pPr algn="ctr">
                        <a:spcAft>
                          <a:spcPts val="0"/>
                        </a:spcAft>
                      </a:pPr>
                      <a:r>
                        <a:rPr lang="en-US" sz="2000" kern="100" dirty="0">
                          <a:effectLst/>
                          <a:latin typeface="Times New Roman"/>
                          <a:ea typeface="宋体"/>
                          <a:cs typeface="Times New Roman"/>
                        </a:rPr>
                        <a:t>Proximate Analysis w /%</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000" kern="100" dirty="0">
                          <a:effectLst/>
                          <a:latin typeface="Times New Roman"/>
                          <a:ea typeface="宋体"/>
                          <a:cs typeface="Times New Roman"/>
                        </a:rPr>
                        <a:t> </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5">
                  <a:txBody>
                    <a:bodyPr/>
                    <a:lstStyle/>
                    <a:p>
                      <a:pPr algn="ctr">
                        <a:spcAft>
                          <a:spcPts val="0"/>
                        </a:spcAft>
                      </a:pPr>
                      <a:r>
                        <a:rPr lang="en-US" sz="2000" kern="100" dirty="0">
                          <a:effectLst/>
                          <a:latin typeface="Times New Roman"/>
                          <a:ea typeface="宋体"/>
                          <a:cs typeface="Times New Roman"/>
                        </a:rPr>
                        <a:t>Ultimate Analysis </a:t>
                      </a:r>
                      <a:r>
                        <a:rPr lang="en-US" sz="2000" kern="100" dirty="0" err="1">
                          <a:effectLst/>
                          <a:latin typeface="Times New Roman"/>
                          <a:ea typeface="宋体"/>
                          <a:cs typeface="Times New Roman"/>
                        </a:rPr>
                        <a:t>w</a:t>
                      </a:r>
                      <a:r>
                        <a:rPr lang="en-US" sz="2000" kern="100" baseline="-25000" dirty="0" err="1">
                          <a:effectLst/>
                          <a:latin typeface="Times New Roman"/>
                          <a:ea typeface="宋体"/>
                          <a:cs typeface="Times New Roman"/>
                        </a:rPr>
                        <a:t>daf</a:t>
                      </a:r>
                      <a:r>
                        <a:rPr lang="en-US" sz="2000" kern="100" dirty="0">
                          <a:effectLst/>
                          <a:latin typeface="Times New Roman"/>
                          <a:ea typeface="宋体"/>
                          <a:cs typeface="Times New Roman"/>
                        </a:rPr>
                        <a:t> /%</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16432">
                <a:tc>
                  <a:txBody>
                    <a:bodyPr/>
                    <a:lstStyle/>
                    <a:p>
                      <a:pPr algn="ctr">
                        <a:spcAft>
                          <a:spcPts val="0"/>
                        </a:spcAft>
                      </a:pPr>
                      <a:r>
                        <a:rPr lang="en-US" sz="2000" kern="100" dirty="0">
                          <a:effectLst/>
                          <a:latin typeface="Times New Roman"/>
                          <a:ea typeface="宋体"/>
                          <a:cs typeface="Times New Roman"/>
                        </a:rPr>
                        <a:t>M</a:t>
                      </a:r>
                      <a:r>
                        <a:rPr lang="en-US" sz="2000" kern="100" baseline="-25000" dirty="0">
                          <a:effectLst/>
                          <a:latin typeface="Times New Roman"/>
                          <a:ea typeface="宋体"/>
                          <a:cs typeface="Times New Roman"/>
                        </a:rPr>
                        <a:t>ad</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A</a:t>
                      </a:r>
                      <a:r>
                        <a:rPr lang="en-US" sz="2000" kern="100" baseline="-25000">
                          <a:effectLst/>
                          <a:latin typeface="Times New Roman"/>
                          <a:ea typeface="宋体"/>
                          <a:cs typeface="Times New Roman"/>
                        </a:rPr>
                        <a:t>ad</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V</a:t>
                      </a:r>
                      <a:r>
                        <a:rPr lang="en-US" sz="2000" kern="100" baseline="-25000">
                          <a:effectLst/>
                          <a:latin typeface="Times New Roman"/>
                          <a:ea typeface="宋体"/>
                          <a:cs typeface="Times New Roman"/>
                        </a:rPr>
                        <a:t>daf</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 </a:t>
                      </a:r>
                      <a:endParaRPr lang="zh-CN" sz="2000" kern="100">
                        <a:effectLst/>
                        <a:latin typeface="Calibri"/>
                        <a:ea typeface="宋体"/>
                        <a:cs typeface="Times New Roman"/>
                      </a:endParaRPr>
                    </a:p>
                  </a:txBody>
                  <a:tcPr marL="68580" marR="68580" marT="0" marB="0">
                    <a:lnL>
                      <a:noFill/>
                    </a:lnL>
                    <a:lnR>
                      <a:noFill/>
                    </a:lnR>
                    <a:lnT>
                      <a:noFill/>
                    </a:lnT>
                    <a:lnB>
                      <a:noFill/>
                    </a:lnB>
                  </a:tcPr>
                </a:tc>
                <a:tc>
                  <a:txBody>
                    <a:bodyPr/>
                    <a:lstStyle/>
                    <a:p>
                      <a:pPr algn="ctr">
                        <a:spcAft>
                          <a:spcPts val="0"/>
                        </a:spcAft>
                      </a:pPr>
                      <a:r>
                        <a:rPr lang="en-US" sz="2000" kern="100">
                          <a:effectLst/>
                          <a:latin typeface="Times New Roman"/>
                          <a:ea typeface="宋体"/>
                          <a:cs typeface="Times New Roman"/>
                        </a:rPr>
                        <a:t>C</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H</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O</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effectLst/>
                          <a:latin typeface="Times New Roman"/>
                          <a:ea typeface="宋体"/>
                          <a:cs typeface="Times New Roman"/>
                        </a:rPr>
                        <a:t>N</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S</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839345">
                <a:tc>
                  <a:txBody>
                    <a:bodyPr/>
                    <a:lstStyle/>
                    <a:p>
                      <a:pPr algn="ctr">
                        <a:spcAft>
                          <a:spcPts val="0"/>
                        </a:spcAft>
                      </a:pPr>
                      <a:r>
                        <a:rPr lang="en-US" sz="2000" kern="100">
                          <a:effectLst/>
                          <a:latin typeface="Times New Roman"/>
                          <a:ea typeface="宋体"/>
                          <a:cs typeface="Times New Roman"/>
                        </a:rPr>
                        <a:t>0.71</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2</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17.72</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 </a:t>
                      </a:r>
                      <a:endParaRPr lang="zh-CN" sz="2000" kern="100">
                        <a:effectLst/>
                        <a:latin typeface="Calibri"/>
                        <a:ea typeface="宋体"/>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90.31</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4.66</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2.91</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1.56</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0.57</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东曲</a:t>
            </a:r>
            <a:r>
              <a:rPr lang="en-US" altLang="zh-CN" sz="1600" dirty="0" smtClean="0">
                <a:latin typeface="Times New Roman" panose="02020603050405020304" pitchFamily="18" charset="0"/>
                <a:cs typeface="Times New Roman" panose="02020603050405020304" pitchFamily="18" charset="0"/>
              </a:rPr>
              <a:t>2</a:t>
            </a:r>
            <a:r>
              <a:rPr lang="zh-CN" altLang="en-US" sz="1600" dirty="0" smtClean="0"/>
              <a:t>号煤</a:t>
            </a:r>
            <a:r>
              <a:rPr lang="zh-CN" altLang="en-US" sz="1600" dirty="0" smtClean="0"/>
              <a:t>的氧元素</a:t>
            </a:r>
            <a:r>
              <a:rPr lang="en-US" altLang="zh-CN" sz="1600" dirty="0" smtClean="0"/>
              <a:t>(</a:t>
            </a:r>
            <a:r>
              <a:rPr lang="zh-CN" altLang="en-US" sz="1600" dirty="0" smtClean="0"/>
              <a:t>左</a:t>
            </a:r>
            <a:r>
              <a:rPr lang="en-US" altLang="zh-CN" sz="1600" dirty="0"/>
              <a:t>)</a:t>
            </a:r>
            <a:r>
              <a:rPr lang="zh-CN" altLang="en-US" sz="1600" dirty="0" smtClean="0"/>
              <a:t>和氮元素</a:t>
            </a:r>
            <a:r>
              <a:rPr lang="en-US" altLang="zh-CN" sz="1600" dirty="0" smtClean="0"/>
              <a:t>(</a:t>
            </a:r>
            <a:r>
              <a:rPr lang="zh-CN" altLang="en-US" sz="1600" dirty="0" smtClean="0"/>
              <a:t>右</a:t>
            </a:r>
            <a:r>
              <a:rPr lang="en-US" altLang="zh-CN" sz="1600" dirty="0"/>
              <a:t>)</a:t>
            </a:r>
            <a:r>
              <a:rPr lang="zh-CN" altLang="en-US" sz="1600" dirty="0" smtClean="0"/>
              <a:t>的</a:t>
            </a:r>
            <a:r>
              <a:rPr lang="en-US" altLang="zh-CN" sz="1600" dirty="0" smtClean="0">
                <a:latin typeface="Times New Roman" panose="02020603050405020304" pitchFamily="18" charset="0"/>
                <a:cs typeface="Times New Roman" panose="02020603050405020304" pitchFamily="18" charset="0"/>
              </a:rPr>
              <a:t>XPS</a:t>
            </a:r>
            <a:r>
              <a:rPr lang="zh-CN" altLang="en-US" sz="1600" dirty="0" smtClean="0"/>
              <a:t>分峰拟合曲线</a:t>
            </a:r>
            <a:endParaRPr lang="en-US" altLang="zh-CN" sz="1600" dirty="0" smtClean="0"/>
          </a:p>
          <a:p>
            <a:pPr marL="0" indent="0">
              <a:buFontTx/>
              <a:buNone/>
            </a:pPr>
            <a:endParaRPr lang="en-US" altLang="zh-CN" sz="2000" dirty="0">
              <a:latin typeface="宋体" pitchFamily="2" charset="-122"/>
              <a:ea typeface="宋体" pitchFamily="2" charset="-122"/>
            </a:endParaRPr>
          </a:p>
          <a:p>
            <a:pPr marL="0" indent="0">
              <a:buFontTx/>
              <a:buNone/>
            </a:pPr>
            <a:r>
              <a:rPr lang="zh-CN" altLang="en-US" sz="2000" dirty="0">
                <a:latin typeface="宋体" pitchFamily="2" charset="-122"/>
                <a:ea typeface="宋体" pitchFamily="2" charset="-122"/>
              </a:rPr>
              <a:t>东</a:t>
            </a:r>
            <a:r>
              <a:rPr lang="zh-CN" altLang="en-US" sz="2000" dirty="0" smtClean="0">
                <a:latin typeface="宋体" pitchFamily="2" charset="-122"/>
                <a:ea typeface="宋体" pitchFamily="2" charset="-122"/>
              </a:rPr>
              <a:t>曲</a:t>
            </a: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号煤</a:t>
            </a:r>
            <a:r>
              <a:rPr lang="zh-CN" altLang="en-US" sz="2000" dirty="0" smtClean="0">
                <a:latin typeface="宋体" pitchFamily="2" charset="-122"/>
                <a:ea typeface="宋体" pitchFamily="2" charset="-122"/>
              </a:rPr>
              <a:t>中</a:t>
            </a:r>
            <a:r>
              <a:rPr lang="zh-CN" altLang="en-US" sz="2000" dirty="0" smtClean="0">
                <a:latin typeface="宋体" pitchFamily="2" charset="-122"/>
                <a:ea typeface="宋体" pitchFamily="2" charset="-122"/>
              </a:rPr>
              <a:t>酚羟基和羰基数量比约</a:t>
            </a:r>
            <a:r>
              <a:rPr lang="zh-CN" altLang="en-US" sz="2000" dirty="0" smtClean="0">
                <a:latin typeface="宋体" pitchFamily="2" charset="-122"/>
                <a:ea typeface="宋体" pitchFamily="2" charset="-122"/>
              </a:rPr>
              <a:t>为</a:t>
            </a:r>
            <a:r>
              <a:rPr lang="en-US" sz="2000" dirty="0" smtClean="0">
                <a:latin typeface="宋体" pitchFamily="2" charset="-122"/>
                <a:ea typeface="宋体" pitchFamily="2" charset="-122"/>
              </a:rPr>
              <a:t>4:1</a:t>
            </a:r>
            <a:r>
              <a:rPr lang="zh-CN" altLang="en-US" sz="2000" dirty="0" smtClean="0">
                <a:latin typeface="宋体" pitchFamily="2" charset="-122"/>
                <a:ea typeface="宋体" pitchFamily="2" charset="-122"/>
              </a:rPr>
              <a:t>，咯型氮和吡啶型氮数量之比</a:t>
            </a:r>
            <a:r>
              <a:rPr lang="zh-CN" altLang="en-US" sz="2000" dirty="0" smtClean="0">
                <a:latin typeface="宋体" pitchFamily="2" charset="-122"/>
                <a:ea typeface="宋体" pitchFamily="2" charset="-122"/>
              </a:rPr>
              <a:t>为</a:t>
            </a:r>
            <a:r>
              <a:rPr lang="en-US" altLang="zh-CN" sz="2000" dirty="0">
                <a:latin typeface="宋体" pitchFamily="2" charset="-122"/>
                <a:ea typeface="宋体" pitchFamily="2" charset="-122"/>
              </a:rPr>
              <a:t>1</a:t>
            </a:r>
            <a:r>
              <a:rPr lang="en-US" sz="2000" dirty="0" smtClean="0">
                <a:latin typeface="宋体" pitchFamily="2" charset="-122"/>
                <a:ea typeface="宋体" pitchFamily="2" charset="-122"/>
              </a:rPr>
              <a:t>:1</a:t>
            </a: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19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24744"/>
            <a:ext cx="405594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908720"/>
            <a:ext cx="4278976"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号煤的</a:t>
            </a:r>
            <a:r>
              <a:rPr lang="zh-CN" altLang="en-US" sz="1600" dirty="0" smtClean="0"/>
              <a:t>核磁共振分峰拟合</a:t>
            </a:r>
            <a:r>
              <a:rPr lang="zh-CN" altLang="en-US" sz="1600" dirty="0" smtClean="0"/>
              <a:t>曲线</a:t>
            </a: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20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124744"/>
            <a:ext cx="5905881" cy="420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号煤的核</a:t>
            </a:r>
            <a:r>
              <a:rPr lang="zh-CN" altLang="en-US" sz="1600" dirty="0" smtClean="0"/>
              <a:t>磁结构参数</a:t>
            </a:r>
            <a:endParaRPr lang="en-US" altLang="zh-CN" sz="1600" dirty="0" smtClean="0"/>
          </a:p>
          <a:p>
            <a:pPr marL="0" indent="0">
              <a:buFontTx/>
              <a:buNone/>
            </a:pPr>
            <a:endParaRPr lang="en-US" altLang="zh-CN" sz="2000" dirty="0" smtClean="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58945497"/>
              </p:ext>
            </p:extLst>
          </p:nvPr>
        </p:nvGraphicFramePr>
        <p:xfrm>
          <a:off x="1259632" y="1844824"/>
          <a:ext cx="7272807" cy="3960441"/>
        </p:xfrm>
        <a:graphic>
          <a:graphicData uri="http://schemas.openxmlformats.org/drawingml/2006/table">
            <a:tbl>
              <a:tblPr firstRow="1" firstCol="1" bandRow="1"/>
              <a:tblGrid>
                <a:gridCol w="1299013"/>
                <a:gridCol w="1647914"/>
                <a:gridCol w="600377"/>
                <a:gridCol w="1351473"/>
                <a:gridCol w="1599618"/>
                <a:gridCol w="774412"/>
              </a:tblGrid>
              <a:tr h="440049">
                <a:tc>
                  <a:txBody>
                    <a:bodyPr/>
                    <a:lstStyle/>
                    <a:p>
                      <a:pPr algn="ctr">
                        <a:spcAft>
                          <a:spcPts val="0"/>
                        </a:spcAft>
                      </a:pPr>
                      <a:r>
                        <a:rPr lang="zh-CN" sz="1400" kern="100" dirty="0">
                          <a:effectLst/>
                          <a:latin typeface="Times New Roman"/>
                          <a:ea typeface="宋体"/>
                          <a:cs typeface="Times New Roman"/>
                        </a:rPr>
                        <a:t>芳香碳部分</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芳香碳类型</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脂肪碳部分</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脂肪碳类型</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49">
                <a:tc>
                  <a:txBody>
                    <a:bodyPr/>
                    <a:lstStyle/>
                    <a:p>
                      <a:pPr algn="ctr">
                        <a:spcAft>
                          <a:spcPts val="0"/>
                        </a:spcAft>
                      </a:pPr>
                      <a:r>
                        <a:rPr lang="en-US" altLang="zh-CN" sz="1400" i="1" kern="100" dirty="0" err="1" smtClean="0">
                          <a:effectLst/>
                          <a:latin typeface="Times New Roman"/>
                          <a:ea typeface="宋体"/>
                          <a:cs typeface="Times New Roman"/>
                        </a:rPr>
                        <a:t>f</a:t>
                      </a:r>
                      <a:r>
                        <a:rPr lang="en-US" sz="1400" i="1" kern="100" baseline="-25000" dirty="0" err="1" smtClean="0">
                          <a:effectLst/>
                          <a:latin typeface="Times New Roman"/>
                          <a:ea typeface="宋体"/>
                          <a:cs typeface="Times New Roman"/>
                        </a:rPr>
                        <a:t>a</a:t>
                      </a:r>
                      <a:r>
                        <a:rPr lang="en-US" sz="1400" i="1" kern="100" baseline="-25000" dirty="0" smtClean="0">
                          <a:effectLst/>
                          <a:latin typeface="Times New Roman"/>
                          <a:ea typeface="宋体"/>
                          <a:cs typeface="Times New Roman"/>
                        </a:rPr>
                        <a:t> </a:t>
                      </a:r>
                      <a:r>
                        <a:rPr lang="en-US" sz="1400" kern="100" dirty="0">
                          <a:effectLst/>
                          <a:latin typeface="Times New Roman"/>
                          <a:ea typeface="宋体"/>
                          <a:cs typeface="Times New Roman"/>
                        </a:rPr>
                        <a:t>(100-220)</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400" kern="100" dirty="0">
                          <a:effectLst/>
                          <a:latin typeface="Times New Roman"/>
                          <a:ea typeface="宋体"/>
                          <a:cs typeface="Times New Roman"/>
                        </a:rPr>
                        <a:t>总碳</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0.75</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al </a:t>
                      </a:r>
                      <a:r>
                        <a:rPr lang="en-US" sz="1400" kern="100">
                          <a:effectLst/>
                          <a:latin typeface="Times New Roman"/>
                          <a:ea typeface="宋体"/>
                          <a:cs typeface="Times New Roman"/>
                        </a:rPr>
                        <a:t>(-90)</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400" kern="100">
                          <a:effectLst/>
                          <a:latin typeface="Times New Roman"/>
                          <a:ea typeface="宋体"/>
                          <a:cs typeface="Times New Roman"/>
                        </a:rPr>
                        <a:t>总碳</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0.25</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(100-165)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dirty="0">
                          <a:effectLst/>
                          <a:latin typeface="Times New Roman"/>
                          <a:ea typeface="宋体"/>
                          <a:cs typeface="Times New Roman"/>
                        </a:rPr>
                        <a:t>芳环碳</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al</a:t>
                      </a:r>
                      <a:r>
                        <a:rPr lang="en-US" sz="1400" i="1" kern="100" baseline="30000">
                          <a:effectLst/>
                          <a:latin typeface="Times New Roman"/>
                          <a:ea typeface="宋体"/>
                          <a:cs typeface="Times New Roman"/>
                        </a:rPr>
                        <a:t>H </a:t>
                      </a:r>
                      <a:r>
                        <a:rPr lang="en-US" sz="1400" kern="100">
                          <a:effectLst/>
                          <a:latin typeface="Times New Roman"/>
                          <a:ea typeface="宋体"/>
                          <a:cs typeface="Times New Roman"/>
                        </a:rPr>
                        <a:t>(-36)</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亚甲基或次甲基碳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0.10</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dirty="0" err="1">
                          <a:effectLst/>
                          <a:latin typeface="Times New Roman"/>
                          <a:ea typeface="宋体"/>
                          <a:cs typeface="Times New Roman"/>
                        </a:rPr>
                        <a:t>f</a:t>
                      </a:r>
                      <a:r>
                        <a:rPr lang="en-US" sz="1400" i="1" kern="100" baseline="-25000" dirty="0" err="1">
                          <a:effectLst/>
                          <a:latin typeface="Times New Roman"/>
                          <a:ea typeface="宋体"/>
                          <a:cs typeface="Times New Roman"/>
                        </a:rPr>
                        <a:t>a</a:t>
                      </a:r>
                      <a:r>
                        <a:rPr lang="en-US" sz="1400" i="1" kern="100" baseline="30000" dirty="0" err="1">
                          <a:effectLst/>
                          <a:latin typeface="Times New Roman"/>
                          <a:ea typeface="宋体"/>
                          <a:cs typeface="Times New Roman"/>
                        </a:rPr>
                        <a:t>C</a:t>
                      </a:r>
                      <a:r>
                        <a:rPr lang="en-US" sz="1400" i="1" kern="100" baseline="-25000" dirty="0">
                          <a:effectLst/>
                          <a:latin typeface="Times New Roman"/>
                          <a:ea typeface="宋体"/>
                          <a:cs typeface="Times New Roman"/>
                        </a:rPr>
                        <a:t> </a:t>
                      </a:r>
                      <a:r>
                        <a:rPr lang="en-US" sz="1400" kern="100" dirty="0">
                          <a:effectLst/>
                          <a:latin typeface="Times New Roman"/>
                          <a:ea typeface="宋体"/>
                          <a:cs typeface="Times New Roman"/>
                        </a:rPr>
                        <a:t>(165-)</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dirty="0">
                          <a:effectLst/>
                          <a:latin typeface="Times New Roman"/>
                          <a:ea typeface="宋体"/>
                          <a:cs typeface="Times New Roman"/>
                        </a:rPr>
                        <a:t>羧基碳</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0.10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dirty="0" err="1">
                          <a:effectLst/>
                          <a:latin typeface="Times New Roman"/>
                          <a:ea typeface="宋体"/>
                          <a:cs typeface="Times New Roman"/>
                        </a:rPr>
                        <a:t>f</a:t>
                      </a:r>
                      <a:r>
                        <a:rPr lang="en-US" sz="1400" i="1" kern="100" baseline="-25000" dirty="0" err="1">
                          <a:effectLst/>
                          <a:latin typeface="Times New Roman"/>
                          <a:ea typeface="宋体"/>
                          <a:cs typeface="Times New Roman"/>
                        </a:rPr>
                        <a:t>al</a:t>
                      </a:r>
                      <a:r>
                        <a:rPr lang="en-US" sz="1400" i="1" kern="100" baseline="30000" dirty="0">
                          <a:effectLst/>
                          <a:latin typeface="Times New Roman"/>
                          <a:ea typeface="宋体"/>
                          <a:cs typeface="Times New Roman"/>
                        </a:rPr>
                        <a:t>*</a:t>
                      </a:r>
                      <a:r>
                        <a:rPr lang="en-US" sz="1400" i="1" kern="100" baseline="-25000" dirty="0">
                          <a:effectLst/>
                          <a:latin typeface="Times New Roman"/>
                          <a:ea typeface="宋体"/>
                          <a:cs typeface="Times New Roman"/>
                        </a:rPr>
                        <a:t> </a:t>
                      </a:r>
                      <a:r>
                        <a:rPr lang="en-US" sz="1400" kern="100" dirty="0">
                          <a:effectLst/>
                          <a:latin typeface="Times New Roman"/>
                          <a:ea typeface="宋体"/>
                          <a:cs typeface="Times New Roman"/>
                        </a:rPr>
                        <a:t>(36-50)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甲基碳或季碳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0.10</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H</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(100-129)</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质子化芳碳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0.44</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dirty="0" err="1">
                          <a:effectLst/>
                          <a:latin typeface="Times New Roman"/>
                          <a:ea typeface="宋体"/>
                          <a:cs typeface="Times New Roman"/>
                        </a:rPr>
                        <a:t>f</a:t>
                      </a:r>
                      <a:r>
                        <a:rPr lang="en-US" sz="1400" i="1" kern="100" baseline="-25000" dirty="0" err="1">
                          <a:effectLst/>
                          <a:latin typeface="Times New Roman"/>
                          <a:ea typeface="宋体"/>
                          <a:cs typeface="Times New Roman"/>
                        </a:rPr>
                        <a:t>al</a:t>
                      </a:r>
                      <a:r>
                        <a:rPr lang="en-US" sz="1400" i="1" kern="100" baseline="30000" dirty="0" err="1">
                          <a:effectLst/>
                          <a:latin typeface="Times New Roman"/>
                          <a:ea typeface="宋体"/>
                          <a:cs typeface="Times New Roman"/>
                        </a:rPr>
                        <a:t>O</a:t>
                      </a:r>
                      <a:r>
                        <a:rPr lang="en-US" sz="1400" i="1" kern="100" baseline="-25000" dirty="0">
                          <a:effectLst/>
                          <a:latin typeface="Times New Roman"/>
                          <a:ea typeface="宋体"/>
                          <a:cs typeface="Times New Roman"/>
                        </a:rPr>
                        <a:t> </a:t>
                      </a:r>
                      <a:r>
                        <a:rPr lang="en-US" sz="1400" kern="100" dirty="0">
                          <a:effectLst/>
                          <a:latin typeface="Times New Roman"/>
                          <a:ea typeface="宋体"/>
                          <a:cs typeface="Times New Roman"/>
                        </a:rPr>
                        <a:t>(50-90)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dirty="0">
                          <a:effectLst/>
                          <a:latin typeface="Times New Roman"/>
                          <a:ea typeface="宋体"/>
                          <a:cs typeface="Times New Roman"/>
                        </a:rPr>
                        <a:t>氧连碳</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0.05</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N</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(129-165)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非质子化芳碳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0.21</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P</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(150-165)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酚羟基或醚氧连碳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0.01</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S</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(135-150)</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烷基取代碳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0.03</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B</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(129-137)</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芳香桥碳</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0.17</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5184651"/>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a:t>
            </a:r>
            <a:r>
              <a:rPr lang="zh-CN" altLang="en-US" sz="1600" dirty="0" smtClean="0">
                <a:latin typeface="宋体" pitchFamily="2" charset="-122"/>
                <a:ea typeface="宋体" pitchFamily="2" charset="-122"/>
              </a:rPr>
              <a:t>结构</a:t>
            </a:r>
            <a:r>
              <a:rPr lang="zh-CN" altLang="en-US" sz="1600" dirty="0" smtClean="0">
                <a:latin typeface="宋体" pitchFamily="2" charset="-122"/>
                <a:ea typeface="宋体" pitchFamily="2" charset="-122"/>
              </a:rPr>
              <a:t>模型中芳香结构单元类型和数量</a:t>
            </a:r>
            <a:endParaRPr lang="en-US" altLang="zh-CN" sz="1600" dirty="0" smtClean="0">
              <a:latin typeface="宋体" pitchFamily="2" charset="-122"/>
              <a:ea typeface="宋体" pitchFamily="2" charset="-122"/>
            </a:endParaRPr>
          </a:p>
          <a:p>
            <a:pPr marL="0" indent="0" algn="ctr">
              <a:buFontTx/>
              <a:buNone/>
            </a:pPr>
            <a:endParaRPr lang="en-US" altLang="zh-CN" sz="1600" dirty="0" smtClean="0">
              <a:latin typeface="宋体" pitchFamily="2" charset="-122"/>
              <a:ea typeface="宋体" pitchFamily="2" charset="-122"/>
            </a:endParaRPr>
          </a:p>
          <a:p>
            <a:pPr marL="0" indent="0" algn="ctr">
              <a:buFontTx/>
              <a:buNone/>
            </a:pPr>
            <a:endParaRPr lang="en-US" altLang="zh-CN" sz="1600" dirty="0" smtClean="0">
              <a:latin typeface="宋体" pitchFamily="2" charset="-122"/>
              <a:ea typeface="宋体" pitchFamily="2" charset="-122"/>
            </a:endParaRPr>
          </a:p>
          <a:p>
            <a:pPr marL="0" indent="0" algn="ctr">
              <a:buFontTx/>
              <a:buNone/>
            </a:pPr>
            <a:endParaRPr lang="en-US" altLang="zh-CN" sz="1600" dirty="0" smtClean="0">
              <a:latin typeface="宋体" pitchFamily="2" charset="-122"/>
              <a:ea typeface="宋体" pitchFamily="2" charset="-122"/>
            </a:endParaRPr>
          </a:p>
        </p:txBody>
      </p:sp>
      <p:pic>
        <p:nvPicPr>
          <p:cNvPr id="2222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304" y="1484784"/>
            <a:ext cx="8529389" cy="427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a:t>
            </a:r>
            <a:r>
              <a:rPr lang="zh-CN" altLang="en-US" sz="1600" dirty="0" smtClean="0"/>
              <a:t>煤</a:t>
            </a:r>
            <a:r>
              <a:rPr lang="zh-CN" altLang="en-US" sz="1600" dirty="0"/>
              <a:t>平面</a:t>
            </a:r>
            <a:r>
              <a:rPr lang="zh-CN" altLang="en-US" sz="1600" dirty="0" smtClean="0">
                <a:latin typeface="宋体" pitchFamily="2" charset="-122"/>
                <a:ea typeface="宋体" pitchFamily="2" charset="-122"/>
              </a:rPr>
              <a:t>结构模型</a:t>
            </a:r>
            <a:endParaRPr lang="en-US" altLang="zh-CN" sz="1600" dirty="0" smtClean="0">
              <a:latin typeface="宋体" pitchFamily="2" charset="-122"/>
              <a:ea typeface="宋体" pitchFamily="2" charset="-122"/>
            </a:endParaRP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242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845064"/>
            <a:ext cx="6054625" cy="450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a:t>
            </a:r>
            <a:r>
              <a:rPr lang="zh-CN" altLang="en-US" sz="1600" dirty="0" smtClean="0">
                <a:latin typeface="宋体" pitchFamily="2" charset="-122"/>
                <a:ea typeface="宋体" pitchFamily="2" charset="-122"/>
              </a:rPr>
              <a:t>结构</a:t>
            </a:r>
            <a:r>
              <a:rPr lang="zh-CN" altLang="en-US" sz="1600" dirty="0" smtClean="0">
                <a:latin typeface="宋体" pitchFamily="2" charset="-122"/>
                <a:ea typeface="宋体" pitchFamily="2" charset="-122"/>
              </a:rPr>
              <a:t>模型实验和计算</a:t>
            </a:r>
            <a:r>
              <a:rPr lang="en-US" altLang="zh-CN" sz="1600" dirty="0" smtClean="0">
                <a:latin typeface="宋体" pitchFamily="2" charset="-122"/>
                <a:ea typeface="宋体" pitchFamily="2" charset="-122"/>
              </a:rPr>
              <a:t>NMR</a:t>
            </a:r>
            <a:r>
              <a:rPr lang="zh-CN" altLang="en-US" sz="1600" dirty="0" smtClean="0">
                <a:latin typeface="宋体" pitchFamily="2" charset="-122"/>
                <a:ea typeface="宋体" pitchFamily="2" charset="-122"/>
              </a:rPr>
              <a:t>图谱</a:t>
            </a:r>
            <a:endParaRPr lang="en-US" altLang="zh-CN" sz="1600" dirty="0" smtClean="0">
              <a:latin typeface="宋体" pitchFamily="2" charset="-122"/>
              <a:ea typeface="宋体" pitchFamily="2" charset="-122"/>
            </a:endParaRP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23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2875" y="832152"/>
            <a:ext cx="6398250" cy="464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a:t>
            </a:r>
            <a:r>
              <a:rPr lang="zh-CN" altLang="en-US" sz="1600" dirty="0" smtClean="0">
                <a:latin typeface="宋体" pitchFamily="2" charset="-122"/>
                <a:ea typeface="宋体" pitchFamily="2" charset="-122"/>
              </a:rPr>
              <a:t>结构模型信息及元素含量</a:t>
            </a:r>
            <a:endParaRPr lang="en-US" altLang="zh-CN" sz="1600" dirty="0" smtClean="0">
              <a:latin typeface="宋体" pitchFamily="2" charset="-122"/>
              <a:ea typeface="宋体" pitchFamily="2" charset="-122"/>
            </a:endParaRP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56795717"/>
              </p:ext>
            </p:extLst>
          </p:nvPr>
        </p:nvGraphicFramePr>
        <p:xfrm>
          <a:off x="755576" y="2132856"/>
          <a:ext cx="7632848" cy="2664296"/>
        </p:xfrm>
        <a:graphic>
          <a:graphicData uri="http://schemas.openxmlformats.org/drawingml/2006/table">
            <a:tbl>
              <a:tblPr firstRow="1" firstCol="1" bandRow="1"/>
              <a:tblGrid>
                <a:gridCol w="1084926"/>
                <a:gridCol w="1349519"/>
                <a:gridCol w="749514"/>
                <a:gridCol w="708202"/>
                <a:gridCol w="708202"/>
                <a:gridCol w="708202"/>
                <a:gridCol w="1261978"/>
                <a:gridCol w="1062305"/>
              </a:tblGrid>
              <a:tr h="666074">
                <a:tc rowSpan="2">
                  <a:txBody>
                    <a:bodyPr/>
                    <a:lstStyle/>
                    <a:p>
                      <a:pPr algn="ctr">
                        <a:spcAft>
                          <a:spcPts val="0"/>
                        </a:spcAft>
                      </a:pPr>
                      <a:r>
                        <a:rPr lang="zh-CN" sz="1600" kern="100" dirty="0">
                          <a:effectLst/>
                          <a:latin typeface="Times New Roman"/>
                          <a:ea typeface="宋体"/>
                          <a:cs typeface="Times New Roman"/>
                        </a:rPr>
                        <a:t>样品</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33350" algn="ctr">
                        <a:spcAft>
                          <a:spcPts val="0"/>
                        </a:spcAft>
                      </a:pPr>
                      <a:r>
                        <a:rPr lang="zh-CN" sz="1600" kern="100" dirty="0">
                          <a:effectLst/>
                          <a:latin typeface="Times New Roman"/>
                          <a:ea typeface="宋体"/>
                          <a:cs typeface="Times New Roman"/>
                        </a:rPr>
                        <a:t>分子式</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zh-CN" sz="1600" kern="100">
                          <a:effectLst/>
                          <a:latin typeface="Times New Roman"/>
                          <a:ea typeface="宋体"/>
                          <a:cs typeface="Times New Roman"/>
                        </a:rPr>
                        <a:t>元素含量</a:t>
                      </a:r>
                      <a:r>
                        <a:rPr lang="en-US" sz="1600" kern="100">
                          <a:effectLst/>
                          <a:latin typeface="Times New Roman"/>
                          <a:ea typeface="宋体"/>
                          <a:cs typeface="Times New Roman"/>
                        </a:rPr>
                        <a:t>/</a:t>
                      </a:r>
                      <a:r>
                        <a:rPr lang="zh-CN" sz="1600" kern="100">
                          <a:effectLst/>
                          <a:latin typeface="Times New Roman"/>
                          <a:ea typeface="宋体"/>
                          <a:cs typeface="Times New Roman"/>
                        </a:rPr>
                        <a:t>（</a:t>
                      </a:r>
                      <a:r>
                        <a:rPr lang="en-US" sz="1600" i="1" kern="100">
                          <a:effectLst/>
                          <a:latin typeface="Times New Roman"/>
                          <a:ea typeface="宋体"/>
                          <a:cs typeface="Times New Roman"/>
                        </a:rPr>
                        <a:t>w</a:t>
                      </a:r>
                      <a:r>
                        <a:rPr lang="en-US" sz="1600" kern="100" baseline="-25000">
                          <a:effectLst/>
                          <a:latin typeface="Times New Roman"/>
                          <a:ea typeface="宋体"/>
                          <a:cs typeface="Times New Roman"/>
                        </a:rPr>
                        <a:t>t</a:t>
                      </a:r>
                      <a:r>
                        <a:rPr lang="en-US" sz="1600" kern="100">
                          <a:effectLst/>
                          <a:latin typeface="Times New Roman"/>
                          <a:ea typeface="宋体"/>
                          <a:cs typeface="Times New Roman"/>
                        </a:rPr>
                        <a:t>/%</a:t>
                      </a:r>
                      <a:r>
                        <a:rPr lang="zh-CN" sz="1600" kern="100">
                          <a:effectLst/>
                          <a:latin typeface="Times New Roman"/>
                          <a:ea typeface="宋体"/>
                          <a:cs typeface="Times New Roman"/>
                        </a:rPr>
                        <a:t>）</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1600" kern="100">
                          <a:effectLst/>
                          <a:latin typeface="Times New Roman"/>
                          <a:ea typeface="宋体"/>
                          <a:cs typeface="Times New Roman"/>
                        </a:rPr>
                        <a:t>相对分子量</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600" kern="100">
                          <a:effectLst/>
                          <a:latin typeface="Times New Roman"/>
                          <a:ea typeface="宋体"/>
                          <a:cs typeface="Times New Roman"/>
                        </a:rPr>
                        <a:t>芳香度</a:t>
                      </a:r>
                      <a:r>
                        <a:rPr lang="en-US" sz="1600" kern="100">
                          <a:effectLst/>
                          <a:latin typeface="Times New Roman"/>
                          <a:ea typeface="宋体"/>
                          <a:cs typeface="Times New Roman"/>
                        </a:rPr>
                        <a:t>/%</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6074">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100" dirty="0">
                          <a:effectLst/>
                          <a:latin typeface="Times New Roman"/>
                          <a:ea typeface="宋体"/>
                          <a:cs typeface="Times New Roman"/>
                        </a:rPr>
                        <a:t>C</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H</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O</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N</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1332148">
                <a:tc>
                  <a:txBody>
                    <a:bodyPr/>
                    <a:lstStyle/>
                    <a:p>
                      <a:pPr algn="ctr">
                        <a:spcAft>
                          <a:spcPts val="0"/>
                        </a:spcAft>
                      </a:pPr>
                      <a:r>
                        <a:rPr lang="zh-CN" sz="1600" kern="100">
                          <a:effectLst/>
                          <a:latin typeface="Times New Roman"/>
                          <a:ea typeface="宋体"/>
                          <a:cs typeface="Times New Roman"/>
                        </a:rPr>
                        <a:t>东曲</a:t>
                      </a:r>
                      <a:r>
                        <a:rPr lang="en-US" sz="1600" kern="100">
                          <a:effectLst/>
                          <a:latin typeface="Times New Roman"/>
                          <a:ea typeface="宋体"/>
                          <a:cs typeface="Times New Roman"/>
                        </a:rPr>
                        <a:t>2</a:t>
                      </a:r>
                      <a:r>
                        <a:rPr lang="zh-CN" sz="1600" kern="100">
                          <a:effectLst/>
                          <a:latin typeface="Times New Roman"/>
                          <a:ea typeface="宋体"/>
                          <a:cs typeface="Times New Roman"/>
                        </a:rPr>
                        <a:t>号煤</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C</a:t>
                      </a:r>
                      <a:r>
                        <a:rPr lang="en-US" sz="1600" kern="100" baseline="-25000">
                          <a:effectLst/>
                          <a:latin typeface="Times New Roman"/>
                          <a:ea typeface="宋体"/>
                          <a:cs typeface="Times New Roman"/>
                        </a:rPr>
                        <a:t>174</a:t>
                      </a:r>
                      <a:r>
                        <a:rPr lang="en-US" sz="1600" kern="100">
                          <a:effectLst/>
                          <a:latin typeface="Times New Roman"/>
                          <a:ea typeface="宋体"/>
                          <a:cs typeface="Times New Roman"/>
                        </a:rPr>
                        <a:t>H</a:t>
                      </a:r>
                      <a:r>
                        <a:rPr lang="en-US" sz="1600" kern="100" baseline="-25000">
                          <a:effectLst/>
                          <a:latin typeface="Times New Roman"/>
                          <a:ea typeface="宋体"/>
                          <a:cs typeface="Times New Roman"/>
                        </a:rPr>
                        <a:t>148</a:t>
                      </a:r>
                      <a:r>
                        <a:rPr lang="en-US" sz="1600" kern="100">
                          <a:effectLst/>
                          <a:latin typeface="Times New Roman"/>
                          <a:ea typeface="宋体"/>
                          <a:cs typeface="Times New Roman"/>
                        </a:rPr>
                        <a:t>O</a:t>
                      </a:r>
                      <a:r>
                        <a:rPr lang="en-US" sz="1600" kern="100" baseline="-25000">
                          <a:effectLst/>
                          <a:latin typeface="Times New Roman"/>
                          <a:ea typeface="宋体"/>
                          <a:cs typeface="Times New Roman"/>
                        </a:rPr>
                        <a:t>5</a:t>
                      </a:r>
                      <a:r>
                        <a:rPr lang="en-US" sz="1600" kern="100">
                          <a:effectLst/>
                          <a:latin typeface="Times New Roman"/>
                          <a:ea typeface="宋体"/>
                          <a:cs typeface="Times New Roman"/>
                        </a:rPr>
                        <a:t>N</a:t>
                      </a:r>
                      <a:r>
                        <a:rPr lang="en-US" sz="1600" kern="100" baseline="-25000">
                          <a:effectLst/>
                          <a:latin typeface="Times New Roman"/>
                          <a:ea typeface="宋体"/>
                          <a:cs typeface="Times New Roman"/>
                        </a:rPr>
                        <a:t>2</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89.04</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6.36</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3.41</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1.19</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2347</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66.5</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74512868"/>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buFontTx/>
              <a:buNone/>
            </a:pPr>
            <a:r>
              <a:rPr lang="zh-CN" altLang="en-US" sz="2400" dirty="0" smtClean="0">
                <a:latin typeface="Times New Roman" panose="02020603050405020304" pitchFamily="18" charset="0"/>
                <a:ea typeface="宋体" pitchFamily="2" charset="-122"/>
                <a:cs typeface="Times New Roman" panose="02020603050405020304" pitchFamily="18" charset="0"/>
              </a:rPr>
              <a:t>模型能量</a:t>
            </a:r>
            <a:r>
              <a:rPr lang="zh-CN" altLang="en-US" sz="2400" dirty="0" smtClean="0">
                <a:latin typeface="Times New Roman" panose="02020603050405020304" pitchFamily="18" charset="0"/>
                <a:ea typeface="宋体" pitchFamily="2" charset="-122"/>
                <a:cs typeface="Times New Roman" panose="02020603050405020304" pitchFamily="18" charset="0"/>
              </a:rPr>
              <a:t>优化</a:t>
            </a:r>
            <a:r>
              <a:rPr lang="en-US" altLang="zh-CN" sz="2400" dirty="0" smtClean="0">
                <a:latin typeface="Times New Roman" panose="02020603050405020304" pitchFamily="18" charset="0"/>
                <a:ea typeface="宋体" pitchFamily="2" charset="-122"/>
                <a:cs typeface="Times New Roman" panose="02020603050405020304" pitchFamily="18" charset="0"/>
              </a:rPr>
              <a:t>(MS</a:t>
            </a:r>
            <a:r>
              <a:rPr lang="zh-CN" altLang="en-US" sz="2400" dirty="0" smtClean="0">
                <a:latin typeface="Times New Roman" panose="02020603050405020304" pitchFamily="18" charset="0"/>
                <a:ea typeface="宋体" pitchFamily="2" charset="-122"/>
                <a:cs typeface="Times New Roman" panose="02020603050405020304" pitchFamily="18" charset="0"/>
              </a:rPr>
              <a:t>优化</a:t>
            </a:r>
            <a:r>
              <a:rPr lang="en-US" altLang="zh-CN" sz="2400" dirty="0" smtClean="0">
                <a:latin typeface="Times New Roman" panose="02020603050405020304" pitchFamily="18" charset="0"/>
                <a:ea typeface="宋体" pitchFamily="2" charset="-122"/>
                <a:cs typeface="Times New Roman" panose="02020603050405020304" pitchFamily="18" charset="0"/>
              </a:rPr>
              <a:t>)</a:t>
            </a:r>
            <a:endParaRPr lang="en-US" altLang="zh-CN" sz="2400" dirty="0" smtClean="0">
              <a:latin typeface="Times New Roman" panose="02020603050405020304" pitchFamily="18" charset="0"/>
              <a:ea typeface="宋体" pitchFamily="2" charset="-122"/>
              <a:cs typeface="Times New Roman" panose="02020603050405020304" pitchFamily="18" charset="0"/>
            </a:endParaRPr>
          </a:p>
          <a:p>
            <a:pPr marL="0" indent="0">
              <a:buFontTx/>
              <a:buNone/>
            </a:pPr>
            <a:r>
              <a:rPr lang="zh-CN" altLang="en-US" sz="2000" dirty="0" smtClean="0"/>
              <a:t>        </a:t>
            </a:r>
            <a:endParaRPr lang="en-US" altLang="zh-CN" sz="2000" dirty="0" smtClean="0"/>
          </a:p>
          <a:p>
            <a:pPr marL="0" indent="0">
              <a:buFontTx/>
              <a:buNone/>
            </a:pPr>
            <a:endParaRPr lang="en-US" altLang="zh-CN" sz="2000" dirty="0"/>
          </a:p>
          <a:p>
            <a:pPr marL="0" indent="0">
              <a:buFontTx/>
              <a:buNone/>
            </a:pPr>
            <a:endParaRPr lang="en-US" altLang="zh-CN" sz="2000" dirty="0" smtClean="0"/>
          </a:p>
          <a:p>
            <a:pPr marL="0" indent="0">
              <a:buFontTx/>
              <a:buNone/>
            </a:pPr>
            <a:endParaRPr lang="en-US" altLang="zh-CN" sz="2000" dirty="0"/>
          </a:p>
          <a:p>
            <a:pPr marL="0" indent="0">
              <a:buFontTx/>
              <a:buNone/>
            </a:pPr>
            <a:endParaRPr lang="en-US" altLang="zh-CN" sz="2000" dirty="0" smtClean="0"/>
          </a:p>
          <a:p>
            <a:pPr marL="0" indent="0">
              <a:buFontTx/>
              <a:buNone/>
            </a:pPr>
            <a:endParaRPr lang="en-US" altLang="zh-CN" sz="2000" dirty="0"/>
          </a:p>
          <a:p>
            <a:pPr marL="0" indent="0">
              <a:buFontTx/>
              <a:buNone/>
            </a:pPr>
            <a:endParaRPr lang="en-US" altLang="zh-CN" sz="2000" dirty="0" smtClean="0"/>
          </a:p>
          <a:p>
            <a:pPr marL="0" indent="0" algn="ctr">
              <a:buFontTx/>
              <a:buNone/>
            </a:pPr>
            <a:endParaRPr lang="en-US" altLang="zh-CN" sz="2000" dirty="0" smtClean="0"/>
          </a:p>
          <a:p>
            <a:pPr marL="0" indent="0" algn="ctr">
              <a:buFontTx/>
              <a:buNone/>
            </a:pPr>
            <a:endParaRPr lang="en-US" altLang="zh-CN" sz="2000" dirty="0"/>
          </a:p>
          <a:p>
            <a:pPr marL="0" indent="0" algn="ctr">
              <a:buFontTx/>
              <a:buNone/>
            </a:pPr>
            <a:endParaRPr lang="en-US" altLang="zh-CN" sz="2000" dirty="0" smtClean="0"/>
          </a:p>
          <a:p>
            <a:pPr marL="0" indent="0" algn="ctr">
              <a:buFontTx/>
              <a:buNone/>
            </a:pPr>
            <a:r>
              <a:rPr lang="zh-CN" altLang="en-US" sz="2000" dirty="0" smtClean="0"/>
              <a:t>东曲</a:t>
            </a:r>
            <a:r>
              <a:rPr lang="en-US" altLang="zh-CN" sz="2000" dirty="0" smtClean="0"/>
              <a:t>2</a:t>
            </a:r>
            <a:r>
              <a:rPr lang="zh-CN" altLang="en-US" sz="2000" dirty="0" smtClean="0"/>
              <a:t>号煤</a:t>
            </a:r>
            <a:r>
              <a:rPr lang="zh-CN" altLang="en-US" sz="2000" dirty="0" smtClean="0">
                <a:latin typeface="宋体" pitchFamily="2" charset="-122"/>
                <a:ea typeface="宋体" pitchFamily="2" charset="-122"/>
              </a:rPr>
              <a:t>结构模型优化后示意图</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主视图</a:t>
            </a:r>
            <a:r>
              <a:rPr lang="en-US" altLang="zh-CN" sz="2000" smtClean="0">
                <a:latin typeface="宋体" pitchFamily="2" charset="-122"/>
                <a:ea typeface="宋体" pitchFamily="2" charset="-122"/>
              </a:rPr>
              <a:t>,(b)-</a:t>
            </a:r>
            <a:r>
              <a:rPr lang="zh-CN" altLang="en-US" sz="2000" smtClean="0">
                <a:latin typeface="宋体" pitchFamily="2" charset="-122"/>
                <a:ea typeface="宋体" pitchFamily="2" charset="-122"/>
              </a:rPr>
              <a:t>侧视图</a:t>
            </a:r>
            <a:endParaRPr lang="en-US" altLang="zh-CN" sz="2000" dirty="0" smtClean="0">
              <a:latin typeface="宋体" pitchFamily="2" charset="-122"/>
              <a:ea typeface="宋体" pitchFamily="2" charset="-122"/>
            </a:endParaRP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6" name="图片 5" descr="C:\Users\Administrator\Desktop\1\最低能量构型\1_副本.jpg"/>
          <p:cNvPicPr/>
          <p:nvPr/>
        </p:nvPicPr>
        <p:blipFill>
          <a:blip r:embed="rId3">
            <a:extLst>
              <a:ext uri="{28A0092B-C50C-407E-A947-70E740481C1C}">
                <a14:useLocalDpi xmlns:a14="http://schemas.microsoft.com/office/drawing/2010/main" val="0"/>
              </a:ext>
            </a:extLst>
          </a:blip>
          <a:srcRect/>
          <a:stretch>
            <a:fillRect/>
          </a:stretch>
        </p:blipFill>
        <p:spPr>
          <a:xfrm>
            <a:off x="515257" y="1673878"/>
            <a:ext cx="7945175" cy="3168352"/>
          </a:xfrm>
          <a:prstGeom prst="rect">
            <a:avLst/>
          </a:prstGeom>
          <a:noFill/>
          <a:ln>
            <a:noFill/>
          </a:ln>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t>        </a:t>
            </a:r>
            <a:r>
              <a:rPr lang="zh-CN" altLang="en-US" sz="2000" smtClean="0">
                <a:latin typeface="宋体" pitchFamily="2" charset="-122"/>
                <a:ea typeface="宋体" pitchFamily="2" charset="-122"/>
              </a:rPr>
              <a:t>结构模型优化后，沥青质较残煤模型弯曲变形大且沥青质中出现近乎平行排列的芳香层片。</a:t>
            </a: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r>
              <a:rPr lang="zh-CN" altLang="en-US" sz="2000" smtClean="0">
                <a:latin typeface="宋体" pitchFamily="2" charset="-122"/>
                <a:ea typeface="宋体" pitchFamily="2" charset="-122"/>
              </a:rPr>
              <a:t>主要原因：残煤结构中芳香结构单元以</a:t>
            </a:r>
            <a:r>
              <a:rPr lang="en-US" sz="2000" smtClean="0">
                <a:latin typeface="宋体" pitchFamily="2" charset="-122"/>
                <a:ea typeface="宋体" pitchFamily="2" charset="-122"/>
              </a:rPr>
              <a:t>3</a:t>
            </a:r>
            <a:r>
              <a:rPr lang="zh-CN" altLang="en-US" sz="2000" smtClean="0">
                <a:latin typeface="宋体" pitchFamily="2" charset="-122"/>
                <a:ea typeface="宋体" pitchFamily="2" charset="-122"/>
              </a:rPr>
              <a:t>环和</a:t>
            </a:r>
            <a:r>
              <a:rPr lang="en-US" sz="2000" smtClean="0">
                <a:latin typeface="宋体" pitchFamily="2" charset="-122"/>
                <a:ea typeface="宋体" pitchFamily="2" charset="-122"/>
              </a:rPr>
              <a:t>4</a:t>
            </a:r>
            <a:r>
              <a:rPr lang="zh-CN" altLang="en-US" sz="2000" smtClean="0">
                <a:latin typeface="宋体" pitchFamily="2" charset="-122"/>
                <a:ea typeface="宋体" pitchFamily="2" charset="-122"/>
              </a:rPr>
              <a:t>环的芳香环为主，且芳环之间主要以六元环烷烃的形式连接，环烷烃较链烷烃更加稳定</a:t>
            </a:r>
            <a:r>
              <a:rPr lang="en-US" sz="2000" baseline="30000" smtClean="0">
                <a:latin typeface="宋体" pitchFamily="2" charset="-122"/>
                <a:ea typeface="宋体" pitchFamily="2" charset="-122"/>
              </a:rPr>
              <a:t>[3]</a:t>
            </a:r>
            <a:r>
              <a:rPr lang="zh-CN" altLang="en-US" sz="2000" smtClean="0">
                <a:latin typeface="宋体" pitchFamily="2" charset="-122"/>
                <a:ea typeface="宋体" pitchFamily="2" charset="-122"/>
              </a:rPr>
              <a:t>，导致芳香层片之间扭转变形较小；残煤芳香度较大，</a:t>
            </a:r>
            <a:r>
              <a:rPr lang="zh-CN" altLang="en-US" sz="2000" smtClean="0"/>
              <a:t>芳香度越大煤结构越趋向于石墨化，结构越稳定。</a:t>
            </a: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54273" name="文本框 16"/>
          <p:cNvSpPr txBox="1">
            <a:spLocks noChangeArrowheads="1"/>
          </p:cNvSpPr>
          <p:nvPr/>
        </p:nvSpPr>
        <p:spPr bwMode="auto">
          <a:xfrm>
            <a:off x="2074863" y="163513"/>
            <a:ext cx="90487" cy="904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4274" name="文本框 18"/>
          <p:cNvSpPr txBox="1">
            <a:spLocks noChangeArrowheads="1"/>
          </p:cNvSpPr>
          <p:nvPr/>
        </p:nvSpPr>
        <p:spPr bwMode="auto">
          <a:xfrm>
            <a:off x="1765300" y="165100"/>
            <a:ext cx="90488" cy="9048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rot="5400000">
            <a:off x="373664" y="-340707"/>
            <a:ext cx="4965473" cy="2573941"/>
          </a:xfrm>
          <a:prstGeom prst="roundRect">
            <a:avLst>
              <a:gd name="adj" fmla="val 50000"/>
            </a:avLst>
          </a:prstGeom>
          <a:solidFill>
            <a:schemeClr val="bg1">
              <a:lumMod val="75000"/>
              <a:alpha val="59000"/>
            </a:schemeClr>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3" name="文本框 86"/>
          <p:cNvSpPr txBox="1"/>
          <p:nvPr/>
        </p:nvSpPr>
        <p:spPr>
          <a:xfrm>
            <a:off x="1714480" y="1500174"/>
            <a:ext cx="2214578" cy="923330"/>
          </a:xfrm>
          <a:prstGeom prst="rect">
            <a:avLst/>
          </a:prstGeom>
          <a:noFill/>
        </p:spPr>
        <p:txBody>
          <a:bodyPr wrap="square" rtlCol="0">
            <a:spAutoFit/>
          </a:bodyPr>
          <a:lstStyle/>
          <a:p>
            <a:pPr algn="dist"/>
            <a:r>
              <a:rPr lang="zh-CN" altLang="en-US" sz="5400" b="1" smtClean="0">
                <a:solidFill>
                  <a:srgbClr val="F8F8F8"/>
                </a:solidFill>
                <a:latin typeface="微软雅黑" panose="020B0503020204020204" pitchFamily="34" charset="-122"/>
                <a:ea typeface="微软雅黑" panose="020B0503020204020204" pitchFamily="34" charset="-122"/>
              </a:rPr>
              <a:t>目录</a:t>
            </a:r>
            <a:endParaRPr lang="zh-CN" altLang="en-US" sz="5400" b="1">
              <a:solidFill>
                <a:srgbClr val="F8F8F8"/>
              </a:solidFill>
              <a:latin typeface="微软雅黑" panose="020B0503020204020204" pitchFamily="34" charset="-122"/>
              <a:ea typeface="微软雅黑" panose="020B0503020204020204" pitchFamily="34" charset="-122"/>
            </a:endParaRPr>
          </a:p>
        </p:txBody>
      </p:sp>
      <p:sp>
        <p:nvSpPr>
          <p:cNvPr id="27" name="文本框 5"/>
          <p:cNvSpPr txBox="1"/>
          <p:nvPr/>
        </p:nvSpPr>
        <p:spPr>
          <a:xfrm>
            <a:off x="4857752" y="1428736"/>
            <a:ext cx="3972394"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一</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研究目的与</a:t>
            </a:r>
            <a:r>
              <a:rPr lang="zh-CN" altLang="en-US" sz="3200" dirty="0" smtClean="0">
                <a:solidFill>
                  <a:srgbClr val="181717"/>
                </a:solidFill>
                <a:latin typeface="楷体" pitchFamily="49" charset="-122"/>
                <a:ea typeface="楷体" pitchFamily="49" charset="-122"/>
              </a:rPr>
              <a:t>意义</a:t>
            </a:r>
            <a:endParaRPr lang="zh-CN" altLang="en-US" sz="3200" dirty="0">
              <a:solidFill>
                <a:srgbClr val="181717"/>
              </a:solidFill>
              <a:latin typeface="楷体" pitchFamily="49" charset="-122"/>
              <a:ea typeface="楷体" pitchFamily="49" charset="-122"/>
            </a:endParaRPr>
          </a:p>
        </p:txBody>
      </p:sp>
      <p:sp>
        <p:nvSpPr>
          <p:cNvPr id="28" name="文本框 6"/>
          <p:cNvSpPr txBox="1"/>
          <p:nvPr/>
        </p:nvSpPr>
        <p:spPr>
          <a:xfrm>
            <a:off x="4857752" y="2402734"/>
            <a:ext cx="2786082"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二</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研</a:t>
            </a:r>
            <a:r>
              <a:rPr lang="zh-CN" altLang="en-US" sz="3200" dirty="0" smtClean="0">
                <a:solidFill>
                  <a:srgbClr val="181717"/>
                </a:solidFill>
                <a:latin typeface="楷体" pitchFamily="49" charset="-122"/>
                <a:ea typeface="楷体" pitchFamily="49" charset="-122"/>
              </a:rPr>
              <a:t>究</a:t>
            </a:r>
            <a:r>
              <a:rPr lang="zh-CN" altLang="en-US" sz="3200" smtClean="0">
                <a:solidFill>
                  <a:srgbClr val="181717"/>
                </a:solidFill>
                <a:latin typeface="楷体" pitchFamily="49" charset="-122"/>
                <a:ea typeface="楷体" pitchFamily="49" charset="-122"/>
              </a:rPr>
              <a:t>方法</a:t>
            </a:r>
            <a:endParaRPr lang="zh-CN" altLang="en-US" sz="3200" dirty="0">
              <a:solidFill>
                <a:srgbClr val="181717"/>
              </a:solidFill>
              <a:latin typeface="楷体" pitchFamily="49" charset="-122"/>
              <a:ea typeface="楷体" pitchFamily="49" charset="-122"/>
            </a:endParaRPr>
          </a:p>
        </p:txBody>
      </p:sp>
      <p:sp>
        <p:nvSpPr>
          <p:cNvPr id="29" name="文本框 7"/>
          <p:cNvSpPr txBox="1"/>
          <p:nvPr/>
        </p:nvSpPr>
        <p:spPr>
          <a:xfrm>
            <a:off x="4857752" y="3376732"/>
            <a:ext cx="2786082"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三</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研究内容</a:t>
            </a:r>
            <a:endParaRPr lang="zh-CN" altLang="en-US" sz="3200" dirty="0">
              <a:solidFill>
                <a:srgbClr val="181717"/>
              </a:solidFill>
              <a:latin typeface="楷体" pitchFamily="49" charset="-122"/>
              <a:ea typeface="楷体" pitchFamily="49" charset="-122"/>
            </a:endParaRPr>
          </a:p>
        </p:txBody>
      </p:sp>
      <p:sp>
        <p:nvSpPr>
          <p:cNvPr id="30" name="文本框 8"/>
          <p:cNvSpPr txBox="1"/>
          <p:nvPr/>
        </p:nvSpPr>
        <p:spPr>
          <a:xfrm>
            <a:off x="4857752" y="4357694"/>
            <a:ext cx="2000264"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四</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结论</a:t>
            </a:r>
            <a:endParaRPr lang="zh-CN" altLang="en-US" sz="3200" dirty="0">
              <a:solidFill>
                <a:srgbClr val="181717"/>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7" grpId="0"/>
      <p:bldP spid="28"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t>        </a:t>
            </a: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graphicFrame>
        <p:nvGraphicFramePr>
          <p:cNvPr id="4" name="表格 3"/>
          <p:cNvGraphicFramePr>
            <a:graphicFrameLocks noGrp="1"/>
          </p:cNvGraphicFramePr>
          <p:nvPr/>
        </p:nvGraphicFramePr>
        <p:xfrm>
          <a:off x="642910" y="1357298"/>
          <a:ext cx="7786742" cy="1104900"/>
        </p:xfrm>
        <a:graphic>
          <a:graphicData uri="http://schemas.openxmlformats.org/drawingml/2006/table">
            <a:tbl>
              <a:tblPr/>
              <a:tblGrid>
                <a:gridCol w="875267"/>
                <a:gridCol w="1195211"/>
                <a:gridCol w="875267"/>
                <a:gridCol w="783731"/>
                <a:gridCol w="783731"/>
                <a:gridCol w="600657"/>
                <a:gridCol w="959830"/>
                <a:gridCol w="959830"/>
                <a:gridCol w="753218"/>
              </a:tblGrid>
              <a:tr h="188595">
                <a:tc rowSpan="2">
                  <a:txBody>
                    <a:bodyPr/>
                    <a:lstStyle/>
                    <a:p>
                      <a:pPr algn="ctr">
                        <a:spcAft>
                          <a:spcPts val="0"/>
                        </a:spcAft>
                      </a:pPr>
                      <a:endParaRPr lang="en-US" sz="140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400" i="1" kern="100">
                          <a:latin typeface="Times New Roman"/>
                          <a:ea typeface="宋体"/>
                          <a:cs typeface="Times New Roman"/>
                        </a:rPr>
                        <a:t>E</a:t>
                      </a:r>
                      <a:endParaRPr lang="zh-CN" sz="1400" kern="100">
                        <a:latin typeface="Calibri"/>
                        <a:ea typeface="宋体"/>
                        <a:cs typeface="Times New Roman"/>
                      </a:endParaRPr>
                    </a:p>
                    <a:p>
                      <a:pPr algn="ctr">
                        <a:spcAft>
                          <a:spcPts val="0"/>
                        </a:spcAft>
                      </a:pPr>
                      <a:r>
                        <a:rPr lang="zh-CN" sz="1400" kern="100">
                          <a:latin typeface="Times New Roman"/>
                          <a:ea typeface="宋体"/>
                          <a:cs typeface="Times New Roman"/>
                        </a:rPr>
                        <a:t>（</a:t>
                      </a:r>
                      <a:r>
                        <a:rPr lang="en-US" sz="1400" kern="100">
                          <a:latin typeface="Times New Roman"/>
                          <a:ea typeface="宋体"/>
                          <a:cs typeface="Times New Roman"/>
                        </a:rPr>
                        <a:t>kcal/mol</a:t>
                      </a:r>
                      <a:r>
                        <a:rPr lang="zh-CN" sz="1400" kern="100">
                          <a:latin typeface="Times New Roman"/>
                          <a:ea typeface="宋体"/>
                          <a:cs typeface="Times New Roman"/>
                        </a:rPr>
                        <a:t>）</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endParaRPr lang="zh-CN" sz="1400" kern="100">
                        <a:latin typeface="Calibri"/>
                        <a:ea typeface="宋体"/>
                        <a:cs typeface="Times New Roman"/>
                      </a:endParaRPr>
                    </a:p>
                    <a:p>
                      <a:r>
                        <a:rPr lang="en-US" sz="1400" i="1" kern="100">
                          <a:latin typeface="Times New Roman"/>
                          <a:ea typeface="宋体"/>
                          <a:cs typeface="Times New Roman"/>
                        </a:rPr>
                        <a:t>E</a:t>
                      </a:r>
                      <a:r>
                        <a:rPr lang="en-US" sz="1400" kern="100" baseline="-25000">
                          <a:latin typeface="Times New Roman"/>
                          <a:ea typeface="宋体"/>
                          <a:cs typeface="Times New Roman"/>
                        </a:rPr>
                        <a:t>V</a:t>
                      </a:r>
                      <a:r>
                        <a:rPr lang="zh-CN" sz="1400" kern="100">
                          <a:latin typeface="Times New Roman"/>
                          <a:ea typeface="宋体"/>
                          <a:cs typeface="Times New Roman"/>
                        </a:rPr>
                        <a:t>（</a:t>
                      </a:r>
                      <a:r>
                        <a:rPr lang="en-US" sz="1400" kern="100">
                          <a:latin typeface="Times New Roman"/>
                          <a:ea typeface="宋体"/>
                          <a:cs typeface="Times New Roman"/>
                        </a:rPr>
                        <a:t>kcal/mol</a:t>
                      </a:r>
                      <a:r>
                        <a:rPr lang="zh-CN" sz="1400" kern="100">
                          <a:latin typeface="Times New Roman"/>
                          <a:ea typeface="宋体"/>
                          <a:cs typeface="Times New Roman"/>
                        </a:rPr>
                        <a:t>）</a:t>
                      </a:r>
                      <a:r>
                        <a:rPr lang="zh-CN" sz="1400" kern="100">
                          <a:latin typeface="Calibri"/>
                          <a:ea typeface="宋体"/>
                          <a:cs typeface="Times New Roman"/>
                        </a:rPr>
                        <a:t> </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N</a:t>
                      </a:r>
                      <a:r>
                        <a:rPr lang="zh-CN" sz="1400" kern="100">
                          <a:latin typeface="Times New Roman"/>
                          <a:ea typeface="宋体"/>
                          <a:cs typeface="Times New Roman"/>
                        </a:rPr>
                        <a:t>（</a:t>
                      </a:r>
                      <a:r>
                        <a:rPr lang="en-US" sz="1400" kern="100">
                          <a:latin typeface="Times New Roman"/>
                          <a:ea typeface="宋体"/>
                          <a:cs typeface="Times New Roman"/>
                        </a:rPr>
                        <a:t>kcal/mol</a:t>
                      </a:r>
                      <a:r>
                        <a:rPr lang="zh-CN" sz="1400" kern="100">
                          <a:latin typeface="Times New Roman"/>
                          <a:ea typeface="宋体"/>
                          <a:cs typeface="Times New Roman"/>
                        </a:rPr>
                        <a:t>）</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6446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B</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A</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T</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I</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H</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V</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E</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algn="ctr">
                        <a:spcAft>
                          <a:spcPts val="0"/>
                        </a:spcAft>
                      </a:pPr>
                      <a:r>
                        <a:rPr lang="en-US" sz="1400" kern="100">
                          <a:latin typeface="Times New Roman"/>
                          <a:ea typeface="宋体"/>
                          <a:cs typeface="Times New Roman"/>
                        </a:rPr>
                        <a:t>Initial</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14452.142</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2855.569</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79.300</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153.278</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7.935</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0.000</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11368.918</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-12.859</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159385">
                <a:tc>
                  <a:txBody>
                    <a:bodyPr/>
                    <a:lstStyle/>
                    <a:p>
                      <a:pPr algn="ctr">
                        <a:spcAft>
                          <a:spcPts val="0"/>
                        </a:spcAft>
                      </a:pPr>
                      <a:r>
                        <a:rPr lang="en-US" sz="1400" kern="100">
                          <a:latin typeface="Times New Roman"/>
                          <a:ea typeface="宋体"/>
                          <a:cs typeface="Times New Roman"/>
                        </a:rPr>
                        <a:t>Final</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1026.160</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127.014</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115.293</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242.284</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7.359</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0.000</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542.300</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-8.091</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4273" name="文本框 16"/>
          <p:cNvSpPr txBox="1">
            <a:spLocks noChangeArrowheads="1"/>
          </p:cNvSpPr>
          <p:nvPr/>
        </p:nvSpPr>
        <p:spPr bwMode="auto">
          <a:xfrm>
            <a:off x="2074863" y="163513"/>
            <a:ext cx="90487" cy="904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6" name="表格 5"/>
          <p:cNvGraphicFramePr>
            <a:graphicFrameLocks noGrp="1"/>
          </p:cNvGraphicFramePr>
          <p:nvPr/>
        </p:nvGraphicFramePr>
        <p:xfrm>
          <a:off x="571472" y="3071810"/>
          <a:ext cx="7858177" cy="1104900"/>
        </p:xfrm>
        <a:graphic>
          <a:graphicData uri="http://schemas.openxmlformats.org/drawingml/2006/table">
            <a:tbl>
              <a:tblPr/>
              <a:tblGrid>
                <a:gridCol w="886609"/>
                <a:gridCol w="1352104"/>
                <a:gridCol w="886609"/>
                <a:gridCol w="783056"/>
                <a:gridCol w="783056"/>
                <a:gridCol w="644987"/>
                <a:gridCol w="886609"/>
                <a:gridCol w="886609"/>
                <a:gridCol w="748538"/>
              </a:tblGrid>
              <a:tr h="188595">
                <a:tc rowSpan="2">
                  <a:txBody>
                    <a:bodyPr/>
                    <a:lstStyle/>
                    <a:p>
                      <a:pPr algn="ctr">
                        <a:spcAft>
                          <a:spcPts val="0"/>
                        </a:spcAft>
                      </a:pPr>
                      <a:endParaRPr lang="en-US" sz="140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400" i="1" kern="100">
                          <a:latin typeface="Times New Roman"/>
                          <a:ea typeface="宋体"/>
                          <a:cs typeface="Times New Roman"/>
                        </a:rPr>
                        <a:t>E</a:t>
                      </a:r>
                      <a:endParaRPr lang="zh-CN" sz="1400" kern="100">
                        <a:latin typeface="Calibri"/>
                        <a:ea typeface="宋体"/>
                        <a:cs typeface="Times New Roman"/>
                      </a:endParaRPr>
                    </a:p>
                    <a:p>
                      <a:pPr algn="ctr">
                        <a:spcAft>
                          <a:spcPts val="0"/>
                        </a:spcAft>
                      </a:pPr>
                      <a:r>
                        <a:rPr lang="zh-CN" sz="1400" kern="100">
                          <a:latin typeface="Times New Roman"/>
                          <a:ea typeface="宋体"/>
                          <a:cs typeface="Times New Roman"/>
                        </a:rPr>
                        <a:t>（</a:t>
                      </a:r>
                      <a:r>
                        <a:rPr lang="en-US" sz="1400" kern="100">
                          <a:latin typeface="Times New Roman"/>
                          <a:ea typeface="宋体"/>
                          <a:cs typeface="Times New Roman"/>
                        </a:rPr>
                        <a:t>kcal/mol</a:t>
                      </a:r>
                      <a:r>
                        <a:rPr lang="zh-CN" sz="1400" kern="100">
                          <a:latin typeface="Times New Roman"/>
                          <a:ea typeface="宋体"/>
                          <a:cs typeface="Times New Roman"/>
                        </a:rPr>
                        <a:t>）</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endParaRPr lang="zh-CN" sz="1400" kern="100">
                        <a:latin typeface="Calibri"/>
                        <a:ea typeface="宋体"/>
                        <a:cs typeface="Times New Roman"/>
                      </a:endParaRPr>
                    </a:p>
                    <a:p>
                      <a:r>
                        <a:rPr lang="en-US" sz="1400" i="1" kern="100">
                          <a:latin typeface="Times New Roman"/>
                          <a:ea typeface="宋体"/>
                          <a:cs typeface="Times New Roman"/>
                        </a:rPr>
                        <a:t>E</a:t>
                      </a:r>
                      <a:r>
                        <a:rPr lang="en-US" sz="1400" kern="100" baseline="-25000">
                          <a:latin typeface="Times New Roman"/>
                          <a:ea typeface="宋体"/>
                          <a:cs typeface="Times New Roman"/>
                        </a:rPr>
                        <a:t>V</a:t>
                      </a:r>
                      <a:r>
                        <a:rPr lang="zh-CN" sz="1400" kern="100">
                          <a:latin typeface="Times New Roman"/>
                          <a:ea typeface="宋体"/>
                          <a:cs typeface="Times New Roman"/>
                        </a:rPr>
                        <a:t>（</a:t>
                      </a:r>
                      <a:r>
                        <a:rPr lang="en-US" sz="1400" kern="100">
                          <a:latin typeface="Times New Roman"/>
                          <a:ea typeface="宋体"/>
                          <a:cs typeface="Times New Roman"/>
                        </a:rPr>
                        <a:t>kcal/mol</a:t>
                      </a:r>
                      <a:r>
                        <a:rPr lang="zh-CN" sz="1400" kern="100">
                          <a:latin typeface="Times New Roman"/>
                          <a:ea typeface="宋体"/>
                          <a:cs typeface="Times New Roman"/>
                        </a:rPr>
                        <a:t>）</a:t>
                      </a:r>
                      <a:r>
                        <a:rPr lang="zh-CN" sz="1400" kern="100">
                          <a:latin typeface="Calibri"/>
                          <a:ea typeface="宋体"/>
                          <a:cs typeface="Times New Roman"/>
                        </a:rPr>
                        <a:t> </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N</a:t>
                      </a:r>
                      <a:r>
                        <a:rPr lang="zh-CN" sz="1400" kern="100">
                          <a:latin typeface="Times New Roman"/>
                          <a:ea typeface="宋体"/>
                          <a:cs typeface="Times New Roman"/>
                        </a:rPr>
                        <a:t>（</a:t>
                      </a:r>
                      <a:r>
                        <a:rPr lang="en-US" sz="1400" kern="100">
                          <a:latin typeface="Times New Roman"/>
                          <a:ea typeface="宋体"/>
                          <a:cs typeface="Times New Roman"/>
                        </a:rPr>
                        <a:t>kcal/mol</a:t>
                      </a:r>
                      <a:r>
                        <a:rPr lang="zh-CN" sz="1400" kern="100">
                          <a:latin typeface="Times New Roman"/>
                          <a:ea typeface="宋体"/>
                          <a:cs typeface="Times New Roman"/>
                        </a:rPr>
                        <a:t>）</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6446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B</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A</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T</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I</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H</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V</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E</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algn="ctr">
                        <a:spcAft>
                          <a:spcPts val="0"/>
                        </a:spcAft>
                      </a:pPr>
                      <a:r>
                        <a:rPr lang="en-US" sz="1400" kern="100">
                          <a:latin typeface="Times New Roman"/>
                          <a:ea typeface="宋体"/>
                          <a:cs typeface="Times New Roman"/>
                        </a:rPr>
                        <a:t>Initial</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90500" algn="ctr">
                        <a:spcAft>
                          <a:spcPts val="0"/>
                        </a:spcAft>
                      </a:pPr>
                      <a:r>
                        <a:rPr lang="en-US" sz="1400" kern="100">
                          <a:latin typeface="Times New Roman"/>
                          <a:ea typeface="宋体"/>
                          <a:cs typeface="Times New Roman"/>
                        </a:rPr>
                        <a:t>8810.18</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2461.53</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56.01</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73.81</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4.25</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-0.48</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6241.53</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-26.47</a:t>
                      </a:r>
                      <a:endParaRPr lang="zh-CN" sz="1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159385">
                <a:tc>
                  <a:txBody>
                    <a:bodyPr/>
                    <a:lstStyle/>
                    <a:p>
                      <a:pPr algn="ctr">
                        <a:spcAft>
                          <a:spcPts val="0"/>
                        </a:spcAft>
                      </a:pPr>
                      <a:r>
                        <a:rPr lang="en-US" sz="1400" kern="100">
                          <a:latin typeface="Times New Roman"/>
                          <a:ea typeface="宋体"/>
                          <a:cs typeface="Times New Roman"/>
                        </a:rPr>
                        <a:t>Final</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190500" algn="ctr">
                        <a:spcAft>
                          <a:spcPts val="0"/>
                        </a:spcAft>
                      </a:pPr>
                      <a:r>
                        <a:rPr lang="en-US" sz="1400" kern="100">
                          <a:latin typeface="Times New Roman"/>
                          <a:ea typeface="宋体"/>
                          <a:cs typeface="Times New Roman"/>
                        </a:rPr>
                        <a:t>779.42</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98.03</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93.74</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170.87</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3.87</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-2.93</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411.28</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4.56</a:t>
                      </a:r>
                      <a:endParaRPr lang="zh-CN" sz="1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4274" name="文本框 18"/>
          <p:cNvSpPr txBox="1">
            <a:spLocks noChangeArrowheads="1"/>
          </p:cNvSpPr>
          <p:nvPr/>
        </p:nvSpPr>
        <p:spPr bwMode="auto">
          <a:xfrm>
            <a:off x="1765300" y="165100"/>
            <a:ext cx="90488" cy="9048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t>        密度模拟以验证模型合理性。</a:t>
            </a: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r>
              <a:rPr lang="zh-CN" altLang="en-US" sz="2000" smtClean="0">
                <a:latin typeface="宋体" pitchFamily="2" charset="-122"/>
                <a:ea typeface="宋体" pitchFamily="2" charset="-122"/>
              </a:rPr>
              <a:t>残煤模拟密度</a:t>
            </a:r>
            <a:r>
              <a:rPr lang="en-US" altLang="zh-CN" sz="2000" smtClean="0"/>
              <a:t>1.43g/cm</a:t>
            </a:r>
            <a:r>
              <a:rPr lang="en-US" altLang="zh-CN" sz="2000" baseline="30000" smtClean="0"/>
              <a:t>3</a:t>
            </a:r>
            <a:r>
              <a:rPr lang="zh-CN" altLang="en-US" sz="2000" smtClean="0"/>
              <a:t>，</a:t>
            </a:r>
            <a:r>
              <a:rPr lang="zh-CN" altLang="en-US" sz="2000" smtClean="0">
                <a:latin typeface="宋体" pitchFamily="2" charset="-122"/>
                <a:ea typeface="宋体" pitchFamily="2" charset="-122"/>
              </a:rPr>
              <a:t>沥青质模拟密度</a:t>
            </a:r>
            <a:r>
              <a:rPr lang="en-US" altLang="zh-CN" sz="2000" smtClean="0"/>
              <a:t>1.22g/cm</a:t>
            </a:r>
            <a:r>
              <a:rPr lang="en-US" altLang="zh-CN" sz="2000" baseline="30000" smtClean="0"/>
              <a:t>3</a:t>
            </a:r>
            <a:r>
              <a:rPr lang="zh-CN" altLang="en-US" sz="2000" smtClean="0"/>
              <a:t>，</a:t>
            </a:r>
            <a:r>
              <a:rPr lang="zh-CN" altLang="en-US" sz="2000" smtClean="0">
                <a:latin typeface="宋体" pitchFamily="2" charset="-122"/>
                <a:ea typeface="宋体" pitchFamily="2" charset="-122"/>
              </a:rPr>
              <a:t>实测密度分别为</a:t>
            </a:r>
            <a:r>
              <a:rPr lang="en-US" altLang="zh-CN" sz="2000" smtClean="0"/>
              <a:t>1.48g/cm</a:t>
            </a:r>
            <a:r>
              <a:rPr lang="en-US" altLang="zh-CN" sz="2000" baseline="30000" smtClean="0"/>
              <a:t>3</a:t>
            </a:r>
            <a:r>
              <a:rPr lang="zh-CN" altLang="en-US" sz="2000" smtClean="0"/>
              <a:t>和</a:t>
            </a:r>
            <a:r>
              <a:rPr lang="en-US" altLang="zh-CN" sz="2000" smtClean="0"/>
              <a:t>1.24g/cm</a:t>
            </a:r>
            <a:r>
              <a:rPr lang="en-US" altLang="zh-CN" sz="2000" baseline="30000" smtClean="0"/>
              <a:t>3</a:t>
            </a: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pic>
        <p:nvPicPr>
          <p:cNvPr id="96258" name="图片 96" descr="Graph1"/>
          <p:cNvPicPr>
            <a:picLocks noChangeAspect="1" noChangeArrowheads="1"/>
          </p:cNvPicPr>
          <p:nvPr/>
        </p:nvPicPr>
        <p:blipFill>
          <a:blip r:embed="rId3"/>
          <a:srcRect/>
          <a:stretch>
            <a:fillRect/>
          </a:stretch>
        </p:blipFill>
        <p:spPr bwMode="auto">
          <a:xfrm>
            <a:off x="0" y="1500173"/>
            <a:ext cx="3929058" cy="2929997"/>
          </a:xfrm>
          <a:prstGeom prst="rect">
            <a:avLst/>
          </a:prstGeom>
          <a:noFill/>
          <a:ln w="9525">
            <a:noFill/>
            <a:miter lim="800000"/>
            <a:headEnd/>
            <a:tailEnd/>
          </a:ln>
        </p:spPr>
      </p:pic>
      <p:pic>
        <p:nvPicPr>
          <p:cNvPr id="96259" name="图片 97" descr="Graph1"/>
          <p:cNvPicPr>
            <a:picLocks noChangeAspect="1" noChangeArrowheads="1"/>
          </p:cNvPicPr>
          <p:nvPr/>
        </p:nvPicPr>
        <p:blipFill>
          <a:blip r:embed="rId4"/>
          <a:srcRect/>
          <a:stretch>
            <a:fillRect/>
          </a:stretch>
        </p:blipFill>
        <p:spPr bwMode="auto">
          <a:xfrm>
            <a:off x="5143504" y="1500173"/>
            <a:ext cx="4000496" cy="2933253"/>
          </a:xfrm>
          <a:prstGeom prst="rect">
            <a:avLst/>
          </a:prstGeom>
          <a:noFill/>
          <a:ln w="9525">
            <a:noFill/>
            <a:miter lim="800000"/>
            <a:headEnd/>
            <a:tailEnd/>
          </a:ln>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285852" y="2857496"/>
            <a:ext cx="7072362" cy="646331"/>
          </a:xfrm>
          <a:prstGeom prst="rect">
            <a:avLst/>
          </a:prstGeom>
          <a:noFill/>
        </p:spPr>
        <p:txBody>
          <a:bodyPr wrap="square" rtlCol="0">
            <a:spAutoFit/>
          </a:bodyPr>
          <a:lstStyle/>
          <a:p>
            <a:pPr algn="dist"/>
            <a:r>
              <a:rPr lang="en-US" altLang="zh-CN" sz="3600" smtClean="0">
                <a:solidFill>
                  <a:srgbClr val="181717"/>
                </a:solidFill>
                <a:latin typeface="楷体" pitchFamily="49" charset="-122"/>
                <a:ea typeface="楷体" pitchFamily="49" charset="-122"/>
              </a:rPr>
              <a:t>02 </a:t>
            </a:r>
            <a:r>
              <a:rPr lang="zh-CN" altLang="en-US" sz="3600" smtClean="0">
                <a:solidFill>
                  <a:srgbClr val="181717"/>
                </a:solidFill>
                <a:latin typeface="楷体" pitchFamily="49" charset="-122"/>
                <a:ea typeface="楷体" pitchFamily="49" charset="-122"/>
              </a:rPr>
              <a:t>超分子结构模型的构建及优化</a:t>
            </a:r>
            <a:endParaRPr lang="zh-CN" altLang="en-US" sz="36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宋体" pitchFamily="2" charset="-122"/>
                <a:ea typeface="宋体" pitchFamily="2" charset="-122"/>
              </a:rPr>
              <a:t>    柳林</a:t>
            </a:r>
            <a:r>
              <a:rPr lang="en-US" sz="2000" smtClean="0">
                <a:latin typeface="宋体" pitchFamily="2" charset="-122"/>
                <a:ea typeface="宋体" pitchFamily="2" charset="-122"/>
              </a:rPr>
              <a:t>3</a:t>
            </a:r>
            <a:r>
              <a:rPr lang="en-US" sz="2000" baseline="30000" smtClean="0">
                <a:latin typeface="宋体" pitchFamily="2" charset="-122"/>
                <a:ea typeface="宋体" pitchFamily="2" charset="-122"/>
              </a:rPr>
              <a:t>#</a:t>
            </a:r>
            <a:r>
              <a:rPr lang="zh-CN" altLang="en-US" sz="2000" smtClean="0">
                <a:latin typeface="宋体" pitchFamily="2" charset="-122"/>
                <a:ea typeface="宋体" pitchFamily="2" charset="-122"/>
              </a:rPr>
              <a:t>原煤的抽提率为</a:t>
            </a:r>
            <a:r>
              <a:rPr lang="en-US" sz="2000" smtClean="0">
                <a:latin typeface="宋体" pitchFamily="2" charset="-122"/>
                <a:ea typeface="宋体" pitchFamily="2" charset="-122"/>
              </a:rPr>
              <a:t>10.35%</a:t>
            </a:r>
            <a:r>
              <a:rPr lang="zh-CN" altLang="en-US" sz="2000" smtClean="0">
                <a:latin typeface="宋体" pitchFamily="2" charset="-122"/>
                <a:ea typeface="宋体" pitchFamily="2" charset="-122"/>
              </a:rPr>
              <a:t>，结合分子量大小得到原煤超分子构型中残煤和沥青质的个数比为</a:t>
            </a:r>
            <a:r>
              <a:rPr lang="en-US" sz="2000" smtClean="0">
                <a:latin typeface="宋体" pitchFamily="2" charset="-122"/>
                <a:ea typeface="宋体" pitchFamily="2" charset="-122"/>
              </a:rPr>
              <a:t>5:1</a:t>
            </a:r>
            <a:r>
              <a:rPr lang="zh-CN" altLang="en-US" sz="2000" smtClean="0">
                <a:latin typeface="宋体" pitchFamily="2" charset="-122"/>
                <a:ea typeface="宋体" pitchFamily="2" charset="-122"/>
              </a:rPr>
              <a:t>，为了使得所研究的残煤与原煤具有可比性，选择</a:t>
            </a:r>
            <a:r>
              <a:rPr lang="en-US" sz="2000" smtClean="0">
                <a:latin typeface="宋体" pitchFamily="2" charset="-122"/>
                <a:ea typeface="宋体" pitchFamily="2" charset="-122"/>
              </a:rPr>
              <a:t>5</a:t>
            </a:r>
            <a:r>
              <a:rPr lang="zh-CN" altLang="en-US" sz="2000" smtClean="0">
                <a:latin typeface="宋体" pitchFamily="2" charset="-122"/>
                <a:ea typeface="宋体" pitchFamily="2" charset="-122"/>
              </a:rPr>
              <a:t>个残煤单分子构建残煤超分子，然后进行能量优化。</a:t>
            </a:r>
            <a:endParaRPr lang="en-US" altLang="zh-CN" sz="2000" smtClean="0">
              <a:latin typeface="宋体" pitchFamily="2" charset="-122"/>
              <a:ea typeface="宋体" pitchFamily="2" charset="-122"/>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pic>
        <p:nvPicPr>
          <p:cNvPr id="97282" name="图片 20"/>
          <p:cNvPicPr>
            <a:picLocks noChangeAspect="1" noChangeArrowheads="1"/>
          </p:cNvPicPr>
          <p:nvPr/>
        </p:nvPicPr>
        <p:blipFill>
          <a:blip r:embed="rId3"/>
          <a:srcRect/>
          <a:stretch>
            <a:fillRect/>
          </a:stretch>
        </p:blipFill>
        <p:spPr bwMode="auto">
          <a:xfrm>
            <a:off x="0" y="2285992"/>
            <a:ext cx="5272088" cy="2632075"/>
          </a:xfrm>
          <a:prstGeom prst="rect">
            <a:avLst/>
          </a:prstGeom>
          <a:noFill/>
          <a:ln w="9525">
            <a:noFill/>
            <a:miter lim="800000"/>
            <a:headEnd/>
            <a:tailEnd/>
          </a:ln>
        </p:spPr>
      </p:pic>
      <p:pic>
        <p:nvPicPr>
          <p:cNvPr id="97283" name="图片 17"/>
          <p:cNvPicPr>
            <a:picLocks noChangeAspect="1" noChangeArrowheads="1"/>
          </p:cNvPicPr>
          <p:nvPr/>
        </p:nvPicPr>
        <p:blipFill>
          <a:blip r:embed="rId4"/>
          <a:srcRect/>
          <a:stretch>
            <a:fillRect/>
          </a:stretch>
        </p:blipFill>
        <p:spPr bwMode="auto">
          <a:xfrm>
            <a:off x="3871912" y="4071942"/>
            <a:ext cx="5272088" cy="2632075"/>
          </a:xfrm>
          <a:prstGeom prst="rect">
            <a:avLst/>
          </a:prstGeom>
          <a:noFill/>
          <a:ln w="9525">
            <a:noFill/>
            <a:miter lim="800000"/>
            <a:headEnd/>
            <a:tailEnd/>
          </a:ln>
        </p:spPr>
      </p:pic>
      <p:sp>
        <p:nvSpPr>
          <p:cNvPr id="6" name="文本框 18"/>
          <p:cNvSpPr txBox="1"/>
          <p:nvPr/>
        </p:nvSpPr>
        <p:spPr>
          <a:xfrm>
            <a:off x="5286380" y="2214554"/>
            <a:ext cx="3643338" cy="1015663"/>
          </a:xfrm>
          <a:prstGeom prst="rect">
            <a:avLst/>
          </a:prstGeom>
          <a:noFill/>
        </p:spPr>
        <p:txBody>
          <a:bodyPr wrap="square" rtlCol="0">
            <a:spAutoFit/>
          </a:bodyPr>
          <a:lstStyle/>
          <a:p>
            <a:r>
              <a:rPr lang="zh-CN" altLang="en-US" sz="2000" smtClean="0"/>
              <a:t>残煤中形成椭圆形孔洞，将部分沥青质分子紧紧咬合，形成“锁和钥匙”的关系</a:t>
            </a:r>
            <a:endParaRPr lang="zh-CN" altLang="en-US" sz="2000" dirty="0"/>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2714612" y="2714620"/>
            <a:ext cx="2857520" cy="2786082"/>
          </a:xfrm>
          <a:prstGeom prst="roundRect">
            <a:avLst/>
          </a:prstGeom>
          <a:solidFill>
            <a:srgbClr val="B9DB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2714612" y="4572008"/>
            <a:ext cx="2857520" cy="928694"/>
          </a:xfrm>
          <a:prstGeom prst="roundRect">
            <a:avLst/>
          </a:prstGeom>
          <a:solidFill>
            <a:srgbClr val="B9DB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714612" y="3643314"/>
            <a:ext cx="2857520" cy="928694"/>
          </a:xfrm>
          <a:prstGeom prst="roundRect">
            <a:avLst/>
          </a:prstGeom>
          <a:solidFill>
            <a:srgbClr val="98C5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宋体" pitchFamily="2" charset="-122"/>
                <a:ea typeface="宋体" pitchFamily="2" charset="-122"/>
              </a:rPr>
              <a:t>    优化后发生如下变化：</a:t>
            </a:r>
            <a:endParaRPr lang="en-US" altLang="zh-CN" sz="2000" smtClean="0"/>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27" name="文本框 11"/>
          <p:cNvSpPr txBox="1"/>
          <p:nvPr/>
        </p:nvSpPr>
        <p:spPr>
          <a:xfrm>
            <a:off x="2857488" y="3714752"/>
            <a:ext cx="2643206" cy="707886"/>
          </a:xfrm>
          <a:prstGeom prst="rect">
            <a:avLst/>
          </a:prstGeom>
          <a:noFill/>
        </p:spPr>
        <p:txBody>
          <a:bodyPr wrap="square" rtlCol="0">
            <a:spAutoFit/>
          </a:bodyPr>
          <a:lstStyle/>
          <a:p>
            <a:pPr algn="dist"/>
            <a:r>
              <a:rPr lang="zh-CN" altLang="en-US" sz="2000" smtClean="0">
                <a:latin typeface="宋体" pitchFamily="2" charset="-122"/>
                <a:ea typeface="宋体" pitchFamily="2" charset="-122"/>
              </a:rPr>
              <a:t>芳香层片平行排列增多</a:t>
            </a:r>
            <a:endParaRPr lang="zh-CN" altLang="en-US" sz="2000" dirty="0">
              <a:latin typeface="宋体" pitchFamily="2" charset="-122"/>
              <a:ea typeface="宋体" pitchFamily="2" charset="-122"/>
            </a:endParaRPr>
          </a:p>
        </p:txBody>
      </p:sp>
      <p:sp>
        <p:nvSpPr>
          <p:cNvPr id="29" name="文本框 13"/>
          <p:cNvSpPr txBox="1"/>
          <p:nvPr/>
        </p:nvSpPr>
        <p:spPr>
          <a:xfrm>
            <a:off x="2857488" y="4786322"/>
            <a:ext cx="2571768" cy="400110"/>
          </a:xfrm>
          <a:prstGeom prst="rect">
            <a:avLst/>
          </a:prstGeom>
          <a:noFill/>
        </p:spPr>
        <p:txBody>
          <a:bodyPr wrap="square" rtlCol="0">
            <a:spAutoFit/>
          </a:bodyPr>
          <a:lstStyle/>
          <a:p>
            <a:pPr algn="dist"/>
            <a:r>
              <a:rPr lang="zh-CN" altLang="en-US" sz="2000" smtClean="0">
                <a:latin typeface="宋体" pitchFamily="2" charset="-122"/>
                <a:ea typeface="宋体" pitchFamily="2" charset="-122"/>
              </a:rPr>
              <a:t>芳香层片较大扭转</a:t>
            </a:r>
            <a:endParaRPr lang="zh-CN" altLang="en-US" sz="2000" dirty="0">
              <a:latin typeface="宋体" pitchFamily="2" charset="-122"/>
              <a:ea typeface="宋体" pitchFamily="2" charset="-122"/>
            </a:endParaRPr>
          </a:p>
        </p:txBody>
      </p:sp>
      <p:sp>
        <p:nvSpPr>
          <p:cNvPr id="32" name="文本框 16"/>
          <p:cNvSpPr txBox="1"/>
          <p:nvPr/>
        </p:nvSpPr>
        <p:spPr>
          <a:xfrm>
            <a:off x="6677050" y="1928802"/>
            <a:ext cx="2466950" cy="3785652"/>
          </a:xfrm>
          <a:prstGeom prst="rect">
            <a:avLst/>
          </a:prstGeom>
          <a:noFill/>
        </p:spPr>
        <p:txBody>
          <a:bodyPr wrap="square" rtlCol="0">
            <a:spAutoFit/>
          </a:bodyPr>
          <a:lstStyle/>
          <a:p>
            <a:r>
              <a:rPr lang="zh-CN" altLang="en-US" sz="2000" smtClean="0"/>
              <a:t>中等变质程度煤中的平行排列包括大分子与大分子之间、大分子与小分子之间以及小分子与小分子之间的平行排列。这种平行排列使得分子间的碳碳相互作用最小化，超分子构型变化是为了满足这种相互作用。</a:t>
            </a:r>
            <a:endParaRPr lang="zh-CN" altLang="en-US" sz="2000" dirty="0"/>
          </a:p>
        </p:txBody>
      </p:sp>
      <p:sp>
        <p:nvSpPr>
          <p:cNvPr id="34" name="文本框 18"/>
          <p:cNvSpPr txBox="1"/>
          <p:nvPr/>
        </p:nvSpPr>
        <p:spPr>
          <a:xfrm>
            <a:off x="0" y="1643050"/>
            <a:ext cx="2466950" cy="1015663"/>
          </a:xfrm>
          <a:prstGeom prst="rect">
            <a:avLst/>
          </a:prstGeom>
          <a:noFill/>
        </p:spPr>
        <p:txBody>
          <a:bodyPr wrap="square" rtlCol="0">
            <a:spAutoFit/>
          </a:bodyPr>
          <a:lstStyle/>
          <a:p>
            <a:r>
              <a:rPr lang="zh-CN" altLang="en-US" sz="2000" smtClean="0"/>
              <a:t>受脂肪侧链的影响，也可能受到周围芳香结构影响</a:t>
            </a:r>
            <a:endParaRPr lang="zh-CN" altLang="en-US" sz="2000" dirty="0"/>
          </a:p>
        </p:txBody>
      </p:sp>
      <p:cxnSp>
        <p:nvCxnSpPr>
          <p:cNvPr id="35" name="直接连接符 34"/>
          <p:cNvCxnSpPr/>
          <p:nvPr/>
        </p:nvCxnSpPr>
        <p:spPr>
          <a:xfrm flipV="1">
            <a:off x="2143108" y="2192082"/>
            <a:ext cx="1057291" cy="22472"/>
          </a:xfrm>
          <a:prstGeom prst="line">
            <a:avLst/>
          </a:prstGeom>
          <a:ln w="12700">
            <a:solidFill>
              <a:srgbClr val="98C544"/>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5500694" y="4071942"/>
            <a:ext cx="1179941" cy="1"/>
          </a:xfrm>
          <a:prstGeom prst="line">
            <a:avLst/>
          </a:prstGeom>
          <a:ln w="12700">
            <a:solidFill>
              <a:srgbClr val="B9DB9E"/>
            </a:solidFill>
          </a:ln>
        </p:spPr>
        <p:style>
          <a:lnRef idx="1">
            <a:schemeClr val="accent1"/>
          </a:lnRef>
          <a:fillRef idx="0">
            <a:schemeClr val="accent1"/>
          </a:fillRef>
          <a:effectRef idx="0">
            <a:schemeClr val="accent1"/>
          </a:effectRef>
          <a:fontRef idx="minor">
            <a:schemeClr val="tx1"/>
          </a:fontRef>
        </p:style>
      </p:cxnSp>
      <p:sp>
        <p:nvSpPr>
          <p:cNvPr id="40" name="文本框 11"/>
          <p:cNvSpPr txBox="1"/>
          <p:nvPr/>
        </p:nvSpPr>
        <p:spPr>
          <a:xfrm>
            <a:off x="2857488" y="2786058"/>
            <a:ext cx="2643206" cy="707886"/>
          </a:xfrm>
          <a:prstGeom prst="rect">
            <a:avLst/>
          </a:prstGeom>
          <a:noFill/>
        </p:spPr>
        <p:txBody>
          <a:bodyPr wrap="square" rtlCol="0">
            <a:spAutoFit/>
          </a:bodyPr>
          <a:lstStyle/>
          <a:p>
            <a:pPr algn="dist"/>
            <a:r>
              <a:rPr lang="zh-CN" altLang="en-US" sz="2000" smtClean="0">
                <a:latin typeface="宋体" pitchFamily="2" charset="-122"/>
                <a:ea typeface="宋体" pitchFamily="2" charset="-122"/>
              </a:rPr>
              <a:t>芳香层片平行排列增多</a:t>
            </a:r>
            <a:endParaRPr lang="zh-CN" altLang="en-US" sz="2000" dirty="0">
              <a:latin typeface="宋体" pitchFamily="2" charset="-122"/>
              <a:ea typeface="宋体" pitchFamily="2" charset="-122"/>
            </a:endParaRPr>
          </a:p>
        </p:txBody>
      </p:sp>
      <p:sp>
        <p:nvSpPr>
          <p:cNvPr id="42" name="圆角矩形 41"/>
          <p:cNvSpPr/>
          <p:nvPr/>
        </p:nvSpPr>
        <p:spPr>
          <a:xfrm>
            <a:off x="2714612" y="1785926"/>
            <a:ext cx="2857520" cy="928694"/>
          </a:xfrm>
          <a:prstGeom prst="roundRect">
            <a:avLst/>
          </a:prstGeom>
          <a:solidFill>
            <a:srgbClr val="98C5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1"/>
          <p:cNvSpPr txBox="1"/>
          <p:nvPr/>
        </p:nvSpPr>
        <p:spPr>
          <a:xfrm>
            <a:off x="2857488" y="1857364"/>
            <a:ext cx="2643206" cy="707886"/>
          </a:xfrm>
          <a:prstGeom prst="rect">
            <a:avLst/>
          </a:prstGeom>
          <a:noFill/>
        </p:spPr>
        <p:txBody>
          <a:bodyPr wrap="square" rtlCol="0">
            <a:spAutoFit/>
          </a:bodyPr>
          <a:lstStyle/>
          <a:p>
            <a:pPr algn="dist"/>
            <a:r>
              <a:rPr lang="zh-CN" altLang="en-US" sz="2000" smtClean="0">
                <a:latin typeface="宋体" pitchFamily="2" charset="-122"/>
                <a:ea typeface="宋体" pitchFamily="2" charset="-122"/>
              </a:rPr>
              <a:t>部分芳香层片弯曲变形</a:t>
            </a:r>
            <a:endParaRPr lang="zh-CN" altLang="en-US" sz="2000" dirty="0">
              <a:latin typeface="宋体" pitchFamily="2" charset="-122"/>
              <a:ea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宋体" pitchFamily="2" charset="-122"/>
                <a:ea typeface="宋体" pitchFamily="2" charset="-122"/>
              </a:rPr>
              <a:t>    超分子构型的能量中以非成键能中的范德华能最大，其次为价电子能中的键伸缩能和键角能，说明非成键能在超分子中起非常重要的作用，尤以范德华能最为显著。</a:t>
            </a:r>
            <a:endParaRPr lang="en-US" altLang="zh-CN" sz="2000" smtClean="0">
              <a:latin typeface="宋体" pitchFamily="2" charset="-122"/>
              <a:ea typeface="宋体" pitchFamily="2" charset="-122"/>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氢键能与存在的含氧官能团有关，残煤单分子含氧官能团较沥青质少的少，其分子内氢键能为</a:t>
            </a:r>
            <a:r>
              <a:rPr lang="en-US" sz="2000" smtClean="0"/>
              <a:t>0</a:t>
            </a:r>
            <a:r>
              <a:rPr lang="zh-CN" altLang="en-US" sz="2000" smtClean="0"/>
              <a:t>，而沥青质单分子氢键能达</a:t>
            </a:r>
            <a:r>
              <a:rPr lang="en-US" sz="2000" smtClean="0"/>
              <a:t>-2.93kcal/mol</a:t>
            </a:r>
            <a:r>
              <a:rPr lang="zh-CN" altLang="en-US" sz="2000" smtClean="0"/>
              <a:t>，沥青质分子加入</a:t>
            </a:r>
            <a:r>
              <a:rPr lang="en-US" sz="2000" smtClean="0"/>
              <a:t>5</a:t>
            </a:r>
            <a:r>
              <a:rPr lang="zh-CN" altLang="en-US" sz="2000" smtClean="0"/>
              <a:t>残煤系统后，其中的氧可与残煤和沥青质分子形成分子间氢键能和分子内氢键能，而</a:t>
            </a:r>
            <a:r>
              <a:rPr lang="en-US" sz="2000" smtClean="0"/>
              <a:t>5</a:t>
            </a:r>
            <a:r>
              <a:rPr lang="zh-CN" altLang="en-US" sz="2000" smtClean="0"/>
              <a:t>残煤之间只能形成分子间氢键。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graphicFrame>
        <p:nvGraphicFramePr>
          <p:cNvPr id="21" name="表格 20"/>
          <p:cNvGraphicFramePr>
            <a:graphicFrameLocks noGrp="1"/>
          </p:cNvGraphicFramePr>
          <p:nvPr/>
        </p:nvGraphicFramePr>
        <p:xfrm>
          <a:off x="500034" y="2071678"/>
          <a:ext cx="8215370" cy="2214578"/>
        </p:xfrm>
        <a:graphic>
          <a:graphicData uri="http://schemas.openxmlformats.org/drawingml/2006/table">
            <a:tbl>
              <a:tblPr/>
              <a:tblGrid>
                <a:gridCol w="900590"/>
                <a:gridCol w="1071710"/>
                <a:gridCol w="900590"/>
                <a:gridCol w="900590"/>
                <a:gridCol w="815430"/>
                <a:gridCol w="815430"/>
                <a:gridCol w="900590"/>
                <a:gridCol w="955220"/>
                <a:gridCol w="955220"/>
              </a:tblGrid>
              <a:tr h="656496">
                <a:tc rowSpan="2">
                  <a:txBody>
                    <a:bodyPr/>
                    <a:lstStyle/>
                    <a:p>
                      <a:pPr algn="ctr">
                        <a:spcAft>
                          <a:spcPts val="0"/>
                        </a:spcAft>
                      </a:pPr>
                      <a:endParaRPr lang="en-US" sz="1400" kern="100">
                        <a:latin typeface="Times New Roman"/>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400" i="1" kern="100">
                          <a:latin typeface="Times New Roman"/>
                          <a:ea typeface="宋体"/>
                          <a:cs typeface="Times New Roman"/>
                        </a:rPr>
                        <a:t>E</a:t>
                      </a:r>
                      <a:endParaRPr lang="zh-CN" sz="1400" kern="100">
                        <a:latin typeface="Calibri"/>
                        <a:ea typeface="宋体"/>
                        <a:cs typeface="Times New Roman"/>
                      </a:endParaRPr>
                    </a:p>
                    <a:p>
                      <a:pPr algn="ctr">
                        <a:spcAft>
                          <a:spcPts val="0"/>
                        </a:spcAft>
                      </a:pPr>
                      <a:r>
                        <a:rPr lang="zh-CN" sz="1400" kern="100">
                          <a:latin typeface="Times New Roman"/>
                          <a:ea typeface="宋体"/>
                          <a:cs typeface="Times New Roman"/>
                        </a:rPr>
                        <a:t>（</a:t>
                      </a:r>
                      <a:r>
                        <a:rPr lang="en-US" sz="1400" kern="100">
                          <a:latin typeface="Times New Roman"/>
                          <a:ea typeface="宋体"/>
                          <a:cs typeface="Times New Roman"/>
                        </a:rPr>
                        <a:t>kcal/mol</a:t>
                      </a:r>
                      <a:r>
                        <a:rPr lang="zh-CN" sz="1400" kern="100">
                          <a:latin typeface="Times New Roman"/>
                          <a:ea typeface="宋体"/>
                          <a:cs typeface="Times New Roman"/>
                        </a:rPr>
                        <a:t>）</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endParaRPr lang="zh-CN" sz="1400" kern="100">
                        <a:latin typeface="Calibri"/>
                        <a:ea typeface="宋体"/>
                        <a:cs typeface="Times New Roman"/>
                      </a:endParaRPr>
                    </a:p>
                    <a:p>
                      <a:r>
                        <a:rPr lang="en-US" sz="1400" i="1" kern="100">
                          <a:latin typeface="Times New Roman"/>
                          <a:ea typeface="宋体"/>
                          <a:cs typeface="Times New Roman"/>
                        </a:rPr>
                        <a:t>E</a:t>
                      </a:r>
                      <a:r>
                        <a:rPr lang="en-US" sz="1400" kern="100" baseline="-25000">
                          <a:latin typeface="Times New Roman"/>
                          <a:ea typeface="宋体"/>
                          <a:cs typeface="Times New Roman"/>
                        </a:rPr>
                        <a:t>V</a:t>
                      </a:r>
                      <a:r>
                        <a:rPr lang="zh-CN" sz="1400" kern="100">
                          <a:latin typeface="Times New Roman"/>
                          <a:ea typeface="宋体"/>
                          <a:cs typeface="Times New Roman"/>
                        </a:rPr>
                        <a:t>（</a:t>
                      </a:r>
                      <a:r>
                        <a:rPr lang="en-US" sz="1400" kern="100">
                          <a:latin typeface="Times New Roman"/>
                          <a:ea typeface="宋体"/>
                          <a:cs typeface="Times New Roman"/>
                        </a:rPr>
                        <a:t>kcal/mol</a:t>
                      </a:r>
                      <a:r>
                        <a:rPr lang="zh-CN" sz="1400" kern="100">
                          <a:latin typeface="Times New Roman"/>
                          <a:ea typeface="宋体"/>
                          <a:cs typeface="Times New Roman"/>
                        </a:rPr>
                        <a:t>）</a:t>
                      </a:r>
                      <a:r>
                        <a:rPr lang="zh-CN" sz="1400" kern="100">
                          <a:latin typeface="Calibri"/>
                          <a:ea typeface="宋体"/>
                          <a:cs typeface="Times New Roman"/>
                        </a:rPr>
                        <a:t> </a:t>
                      </a: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N</a:t>
                      </a:r>
                      <a:r>
                        <a:rPr lang="zh-CN" sz="1400" kern="100">
                          <a:latin typeface="Times New Roman"/>
                          <a:ea typeface="宋体"/>
                          <a:cs typeface="Times New Roman"/>
                        </a:rPr>
                        <a:t>（</a:t>
                      </a:r>
                      <a:r>
                        <a:rPr lang="en-US" sz="1400" kern="100">
                          <a:latin typeface="Times New Roman"/>
                          <a:ea typeface="宋体"/>
                          <a:cs typeface="Times New Roman"/>
                        </a:rPr>
                        <a:t>kcal/mol</a:t>
                      </a:r>
                      <a:r>
                        <a:rPr lang="zh-CN" sz="1400" kern="100">
                          <a:latin typeface="Times New Roman"/>
                          <a:ea typeface="宋体"/>
                          <a:cs typeface="Times New Roman"/>
                        </a:rPr>
                        <a:t>）</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31487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B</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A</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T</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I</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H</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V</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E</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1603">
                <a:tc>
                  <a:txBody>
                    <a:bodyPr/>
                    <a:lstStyle/>
                    <a:p>
                      <a:pPr marL="0" algn="ctr" defTabSz="914400" rtl="0" eaLnBrk="1" latinLnBrk="0" hangingPunct="1">
                        <a:spcAft>
                          <a:spcPts val="0"/>
                        </a:spcAft>
                      </a:pPr>
                      <a:r>
                        <a:rPr lang="en-US" altLang="zh-CN" sz="1400" i="0" kern="100" smtClean="0">
                          <a:solidFill>
                            <a:schemeClr val="tx1"/>
                          </a:solidFill>
                          <a:latin typeface="Times New Roman"/>
                          <a:ea typeface="宋体"/>
                          <a:cs typeface="Times New Roman"/>
                        </a:rPr>
                        <a:t>Residues</a:t>
                      </a:r>
                      <a:endParaRPr lang="zh-CN" altLang="zh-CN" sz="1400" i="0" kern="100" smtClean="0">
                        <a:solidFill>
                          <a:schemeClr val="tx1"/>
                        </a:solidFill>
                        <a:latin typeface="Times New Roman"/>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133862.088</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45594.301</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11953.322</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4774.485</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1432.465</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-4.026</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70090.182</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21.359</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r>
              <a:tr h="621603">
                <a:tc>
                  <a:txBody>
                    <a:bodyPr/>
                    <a:lstStyle/>
                    <a:p>
                      <a:pPr marL="0" algn="ctr" defTabSz="914400" rtl="0" eaLnBrk="1" latinLnBrk="0" hangingPunct="1">
                        <a:spcAft>
                          <a:spcPts val="0"/>
                        </a:spcAft>
                      </a:pPr>
                      <a:r>
                        <a:rPr lang="en-US" altLang="zh-CN" sz="1400" i="0" kern="100" smtClean="0">
                          <a:solidFill>
                            <a:schemeClr val="tx1"/>
                          </a:solidFill>
                          <a:latin typeface="Times New Roman"/>
                          <a:ea typeface="宋体"/>
                          <a:cs typeface="Times New Roman"/>
                        </a:rPr>
                        <a:t>Asphaltene</a:t>
                      </a:r>
                      <a:endParaRPr lang="zh-CN" altLang="zh-CN" sz="1400" i="0" kern="100" smtClean="0">
                        <a:solidFill>
                          <a:schemeClr val="tx1"/>
                        </a:solidFill>
                        <a:latin typeface="Times New Roman"/>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133532.989</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44349.778</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7872.299</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3536.581</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1058.936</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-0.272</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76730.842</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-15.883</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6081" name="文本框 33"/>
          <p:cNvSpPr txBox="1">
            <a:spLocks noChangeArrowheads="1"/>
          </p:cNvSpPr>
          <p:nvPr/>
        </p:nvSpPr>
        <p:spPr bwMode="auto">
          <a:xfrm>
            <a:off x="2593975" y="184150"/>
            <a:ext cx="90488" cy="9048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宋体" pitchFamily="2" charset="-122"/>
                <a:ea typeface="宋体" pitchFamily="2" charset="-122"/>
              </a:rPr>
              <a:t>        </a:t>
            </a: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r>
              <a:rPr lang="zh-CN" altLang="en-US" sz="2000" smtClean="0">
                <a:latin typeface="宋体" pitchFamily="2" charset="-122"/>
                <a:ea typeface="宋体" pitchFamily="2" charset="-122"/>
              </a:rPr>
              <a:t>原煤构型在周期边界条件下的密度为</a:t>
            </a:r>
            <a:r>
              <a:rPr lang="en-US" sz="2000" smtClean="0">
                <a:latin typeface="宋体" pitchFamily="2" charset="-122"/>
                <a:ea typeface="宋体" pitchFamily="2" charset="-122"/>
              </a:rPr>
              <a:t>1.35g/cm</a:t>
            </a:r>
            <a:r>
              <a:rPr lang="en-US" sz="2000" baseline="30000" smtClean="0">
                <a:latin typeface="宋体" pitchFamily="2" charset="-122"/>
                <a:ea typeface="宋体" pitchFamily="2" charset="-122"/>
              </a:rPr>
              <a:t>3</a:t>
            </a:r>
            <a:r>
              <a:rPr lang="zh-CN" altLang="en-US" sz="2000" smtClean="0">
                <a:latin typeface="宋体" pitchFamily="2" charset="-122"/>
                <a:ea typeface="宋体" pitchFamily="2" charset="-122"/>
              </a:rPr>
              <a:t>，残煤构型在周期边界条件下的密度为</a:t>
            </a:r>
            <a:r>
              <a:rPr lang="en-US" sz="2000" smtClean="0">
                <a:latin typeface="宋体" pitchFamily="2" charset="-122"/>
                <a:ea typeface="宋体" pitchFamily="2" charset="-122"/>
              </a:rPr>
              <a:t>1.40g/cm</a:t>
            </a:r>
            <a:r>
              <a:rPr lang="en-US" sz="2000" baseline="30000" smtClean="0">
                <a:latin typeface="宋体" pitchFamily="2" charset="-122"/>
                <a:ea typeface="宋体" pitchFamily="2" charset="-122"/>
              </a:rPr>
              <a:t>3</a:t>
            </a:r>
            <a:r>
              <a:rPr lang="zh-CN" altLang="en-US" sz="2000" smtClean="0">
                <a:latin typeface="宋体" pitchFamily="2" charset="-122"/>
                <a:ea typeface="宋体" pitchFamily="2" charset="-122"/>
              </a:rPr>
              <a:t>，原煤与残煤的实测密度值为</a:t>
            </a:r>
            <a:r>
              <a:rPr lang="en-US" sz="2000" smtClean="0">
                <a:latin typeface="宋体" pitchFamily="2" charset="-122"/>
                <a:ea typeface="宋体" pitchFamily="2" charset="-122"/>
              </a:rPr>
              <a:t>1.38 g/cm</a:t>
            </a:r>
            <a:r>
              <a:rPr lang="en-US" sz="2000" baseline="30000" smtClean="0">
                <a:latin typeface="宋体" pitchFamily="2" charset="-122"/>
                <a:ea typeface="宋体" pitchFamily="2" charset="-122"/>
              </a:rPr>
              <a:t>3</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1.46 g/cm</a:t>
            </a:r>
            <a:r>
              <a:rPr lang="en-US" sz="2000" baseline="30000" smtClean="0">
                <a:latin typeface="宋体" pitchFamily="2" charset="-122"/>
                <a:ea typeface="宋体" pitchFamily="2" charset="-122"/>
              </a:rPr>
              <a:t>3</a:t>
            </a:r>
            <a:r>
              <a:rPr lang="zh-CN" altLang="en-US" sz="2000" smtClean="0">
                <a:latin typeface="宋体" pitchFamily="2" charset="-122"/>
                <a:ea typeface="宋体" pitchFamily="2" charset="-122"/>
              </a:rPr>
              <a:t>，与模拟值接近，因此认为此次模拟是合理的。</a:t>
            </a:r>
            <a:endParaRPr lang="en-US" altLang="zh-CN" sz="2000" smtClean="0">
              <a:latin typeface="宋体" pitchFamily="2" charset="-122"/>
              <a:ea typeface="宋体" pitchFamily="2" charset="-122"/>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pic>
        <p:nvPicPr>
          <p:cNvPr id="111618" name="图片 57" descr="Graph1"/>
          <p:cNvPicPr>
            <a:picLocks noChangeAspect="1" noChangeArrowheads="1"/>
          </p:cNvPicPr>
          <p:nvPr/>
        </p:nvPicPr>
        <p:blipFill>
          <a:blip r:embed="rId3"/>
          <a:srcRect/>
          <a:stretch>
            <a:fillRect/>
          </a:stretch>
        </p:blipFill>
        <p:spPr bwMode="auto">
          <a:xfrm>
            <a:off x="0" y="1142983"/>
            <a:ext cx="4143372" cy="2975548"/>
          </a:xfrm>
          <a:prstGeom prst="rect">
            <a:avLst/>
          </a:prstGeom>
          <a:noFill/>
          <a:ln w="9525">
            <a:noFill/>
            <a:miter lim="800000"/>
            <a:headEnd/>
            <a:tailEnd/>
          </a:ln>
        </p:spPr>
      </p:pic>
      <p:pic>
        <p:nvPicPr>
          <p:cNvPr id="111619" name="图片 58" descr="Graph1"/>
          <p:cNvPicPr>
            <a:picLocks noChangeAspect="1" noChangeArrowheads="1"/>
          </p:cNvPicPr>
          <p:nvPr/>
        </p:nvPicPr>
        <p:blipFill>
          <a:blip r:embed="rId4"/>
          <a:srcRect/>
          <a:stretch>
            <a:fillRect/>
          </a:stretch>
        </p:blipFill>
        <p:spPr bwMode="auto">
          <a:xfrm>
            <a:off x="5199451" y="1214422"/>
            <a:ext cx="3944549" cy="2857520"/>
          </a:xfrm>
          <a:prstGeom prst="rect">
            <a:avLst/>
          </a:prstGeom>
          <a:noFill/>
          <a:ln w="9525">
            <a:noFill/>
            <a:miter lim="800000"/>
            <a:headEnd/>
            <a:tailEnd/>
          </a:ln>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214282" y="3071810"/>
            <a:ext cx="8929718" cy="646331"/>
          </a:xfrm>
          <a:prstGeom prst="rect">
            <a:avLst/>
          </a:prstGeom>
          <a:noFill/>
        </p:spPr>
        <p:txBody>
          <a:bodyPr wrap="square" rtlCol="0">
            <a:spAutoFit/>
          </a:bodyPr>
          <a:lstStyle/>
          <a:p>
            <a:pPr algn="dist"/>
            <a:r>
              <a:rPr lang="en-US" altLang="zh-CN" sz="3600" smtClean="0">
                <a:solidFill>
                  <a:srgbClr val="181717"/>
                </a:solidFill>
                <a:latin typeface="楷体" pitchFamily="49" charset="-122"/>
                <a:ea typeface="楷体" pitchFamily="49" charset="-122"/>
              </a:rPr>
              <a:t>03 </a:t>
            </a:r>
            <a:r>
              <a:rPr lang="zh-CN" altLang="en-US" sz="3600" smtClean="0">
                <a:solidFill>
                  <a:srgbClr val="181717"/>
                </a:solidFill>
                <a:latin typeface="楷体" pitchFamily="49" charset="-122"/>
                <a:ea typeface="楷体" pitchFamily="49" charset="-122"/>
              </a:rPr>
              <a:t>超分子结构模型对</a:t>
            </a:r>
            <a:r>
              <a:rPr lang="en-US" altLang="zh-CN" sz="3600" smtClean="0">
                <a:solidFill>
                  <a:srgbClr val="181717"/>
                </a:solidFill>
                <a:latin typeface="楷体" pitchFamily="49" charset="-122"/>
                <a:ea typeface="楷体" pitchFamily="49" charset="-122"/>
              </a:rPr>
              <a:t>CH</a:t>
            </a:r>
            <a:r>
              <a:rPr lang="en-US" altLang="zh-CN" sz="3600" baseline="-25000" smtClean="0">
                <a:solidFill>
                  <a:srgbClr val="181717"/>
                </a:solidFill>
                <a:latin typeface="楷体" pitchFamily="49" charset="-122"/>
                <a:ea typeface="楷体" pitchFamily="49" charset="-122"/>
              </a:rPr>
              <a:t>4</a:t>
            </a:r>
            <a:r>
              <a:rPr lang="zh-CN" altLang="en-US" sz="3600" smtClean="0">
                <a:solidFill>
                  <a:srgbClr val="181717"/>
                </a:solidFill>
                <a:latin typeface="楷体" pitchFamily="49" charset="-122"/>
                <a:ea typeface="楷体" pitchFamily="49" charset="-122"/>
              </a:rPr>
              <a:t>、</a:t>
            </a:r>
            <a:r>
              <a:rPr lang="en-US" altLang="zh-CN" sz="3600" smtClean="0">
                <a:solidFill>
                  <a:srgbClr val="181717"/>
                </a:solidFill>
                <a:latin typeface="楷体" pitchFamily="49" charset="-122"/>
                <a:ea typeface="楷体" pitchFamily="49" charset="-122"/>
              </a:rPr>
              <a:t>CO</a:t>
            </a:r>
            <a:r>
              <a:rPr lang="en-US" altLang="zh-CN" sz="3600" baseline="-25000" smtClean="0">
                <a:solidFill>
                  <a:srgbClr val="181717"/>
                </a:solidFill>
                <a:latin typeface="楷体" pitchFamily="49" charset="-122"/>
                <a:ea typeface="楷体" pitchFamily="49" charset="-122"/>
              </a:rPr>
              <a:t>2</a:t>
            </a:r>
            <a:r>
              <a:rPr lang="zh-CN" altLang="en-US" sz="3600" smtClean="0">
                <a:solidFill>
                  <a:srgbClr val="181717"/>
                </a:solidFill>
                <a:latin typeface="楷体" pitchFamily="49" charset="-122"/>
                <a:ea typeface="楷体" pitchFamily="49" charset="-122"/>
              </a:rPr>
              <a:t>的饱和吸附</a:t>
            </a:r>
            <a:r>
              <a:rPr lang="en-US" altLang="zh-CN" sz="3600" smtClean="0">
                <a:solidFill>
                  <a:srgbClr val="181717"/>
                </a:solidFill>
                <a:latin typeface="楷体" pitchFamily="49" charset="-122"/>
                <a:ea typeface="楷体" pitchFamily="49" charset="-122"/>
              </a:rPr>
              <a:t> </a:t>
            </a:r>
            <a:endParaRPr lang="zh-CN" altLang="en-US" sz="36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宋体" pitchFamily="2" charset="-122"/>
                <a:ea typeface="宋体" pitchFamily="2" charset="-122"/>
              </a:rPr>
              <a:t>        </a:t>
            </a: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112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1" name="对象 66"/>
          <p:cNvGraphicFramePr>
            <a:graphicFrameLocks noChangeAspect="1"/>
          </p:cNvGraphicFramePr>
          <p:nvPr/>
        </p:nvGraphicFramePr>
        <p:xfrm>
          <a:off x="0" y="857232"/>
          <a:ext cx="4071934" cy="2825153"/>
        </p:xfrm>
        <a:graphic>
          <a:graphicData uri="http://schemas.openxmlformats.org/presentationml/2006/ole">
            <mc:AlternateContent xmlns:mc="http://schemas.openxmlformats.org/markup-compatibility/2006">
              <mc:Choice xmlns:v="urn:schemas-microsoft-com:vml" Requires="v">
                <p:oleObj spid="_x0000_s112652" name="Graph" r:id="rId4" imgW="2736450" imgH="2103228" progId="">
                  <p:embed/>
                </p:oleObj>
              </mc:Choice>
              <mc:Fallback>
                <p:oleObj name="Graph" r:id="rId4" imgW="2736450" imgH="2103228" progId="">
                  <p:embed/>
                  <p:pic>
                    <p:nvPicPr>
                      <p:cNvPr id="0" name="对象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57232"/>
                        <a:ext cx="4071934" cy="28251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3" name="对象 67"/>
          <p:cNvGraphicFramePr>
            <a:graphicFrameLocks noChangeAspect="1"/>
          </p:cNvGraphicFramePr>
          <p:nvPr/>
        </p:nvGraphicFramePr>
        <p:xfrm>
          <a:off x="4935400" y="857232"/>
          <a:ext cx="4208600" cy="2928958"/>
        </p:xfrm>
        <a:graphic>
          <a:graphicData uri="http://schemas.openxmlformats.org/presentationml/2006/ole">
            <mc:AlternateContent xmlns:mc="http://schemas.openxmlformats.org/markup-compatibility/2006">
              <mc:Choice xmlns:v="urn:schemas-microsoft-com:vml" Requires="v">
                <p:oleObj spid="_x0000_s112653" name="Graph" r:id="rId6" imgW="2732670" imgH="2107002" progId="">
                  <p:embed/>
                </p:oleObj>
              </mc:Choice>
              <mc:Fallback>
                <p:oleObj name="Graph" r:id="rId6" imgW="2732670" imgH="2107002" progId="">
                  <p:embed/>
                  <p:pic>
                    <p:nvPicPr>
                      <p:cNvPr id="0" name="对象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5400" y="857232"/>
                        <a:ext cx="4208600" cy="2928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5" name="对象 68"/>
          <p:cNvGraphicFramePr>
            <a:graphicFrameLocks noChangeAspect="1"/>
          </p:cNvGraphicFramePr>
          <p:nvPr/>
        </p:nvGraphicFramePr>
        <p:xfrm>
          <a:off x="0" y="3930256"/>
          <a:ext cx="4085225" cy="2927744"/>
        </p:xfrm>
        <a:graphic>
          <a:graphicData uri="http://schemas.openxmlformats.org/presentationml/2006/ole">
            <mc:AlternateContent xmlns:mc="http://schemas.openxmlformats.org/markup-compatibility/2006">
              <mc:Choice xmlns:v="urn:schemas-microsoft-com:vml" Requires="v">
                <p:oleObj spid="_x0000_s112654" name="Graph" r:id="rId8" imgW="2742120" imgH="2151212" progId="">
                  <p:embed/>
                </p:oleObj>
              </mc:Choice>
              <mc:Fallback>
                <p:oleObj name="Graph" r:id="rId8" imgW="2742120" imgH="2151212" progId="">
                  <p:embed/>
                  <p:pic>
                    <p:nvPicPr>
                      <p:cNvPr id="0" name="对象 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930256"/>
                        <a:ext cx="4085225" cy="29277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7" name="对象 69"/>
          <p:cNvGraphicFramePr>
            <a:graphicFrameLocks noChangeAspect="1"/>
          </p:cNvGraphicFramePr>
          <p:nvPr/>
        </p:nvGraphicFramePr>
        <p:xfrm>
          <a:off x="4924595" y="3929066"/>
          <a:ext cx="4219405" cy="2928934"/>
        </p:xfrm>
        <a:graphic>
          <a:graphicData uri="http://schemas.openxmlformats.org/presentationml/2006/ole">
            <mc:AlternateContent xmlns:mc="http://schemas.openxmlformats.org/markup-compatibility/2006">
              <mc:Choice xmlns:v="urn:schemas-microsoft-com:vml" Requires="v">
                <p:oleObj spid="_x0000_s112655" name="Graph" r:id="rId10" imgW="2771010" imgH="2107541" progId="">
                  <p:embed/>
                </p:oleObj>
              </mc:Choice>
              <mc:Fallback>
                <p:oleObj name="Graph" r:id="rId10" imgW="2771010" imgH="2107541" progId="">
                  <p:embed/>
                  <p:pic>
                    <p:nvPicPr>
                      <p:cNvPr id="0" name="对象 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4595" y="3929066"/>
                        <a:ext cx="4219405" cy="29289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500034" y="285728"/>
            <a:ext cx="141577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smtClean="0">
                <a:latin typeface="宋体" pitchFamily="2" charset="-122"/>
                <a:ea typeface="宋体" pitchFamily="2" charset="-122"/>
              </a:rPr>
              <a:t>饱和吸附</a:t>
            </a:r>
            <a:endParaRPr lang="zh-CN" altLang="en-US" sz="2400" kern="0" dirty="0" smtClean="0">
              <a:latin typeface="宋体" pitchFamily="2" charset="-122"/>
              <a:ea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1</a:t>
            </a:r>
            <a:r>
              <a:rPr lang="zh-CN" alt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V</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B</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A</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T</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I</a:t>
            </a:r>
            <a:r>
              <a:rPr lang="zh-CN" altLang="en-US" sz="2000" smtClean="0">
                <a:latin typeface="Times New Roman" pitchFamily="18" charset="0"/>
                <a:cs typeface="Times New Roman" pitchFamily="18" charset="0"/>
              </a:rPr>
              <a:t>为</a:t>
            </a:r>
            <a:r>
              <a:rPr lang="en-US" altLang="zh-CN" sz="2000" smtClean="0">
                <a:latin typeface="Times New Roman" pitchFamily="18" charset="0"/>
                <a:cs typeface="Times New Roman" pitchFamily="18" charset="0"/>
              </a:rPr>
              <a:t>0</a:t>
            </a:r>
            <a:r>
              <a:rPr lang="zh-CN" alt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N</a:t>
            </a:r>
            <a:r>
              <a:rPr lang="en-US" altLang="zh-CN"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h</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van</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e</a:t>
            </a:r>
            <a:r>
              <a:rPr lang="zh-CN" altLang="en-US" sz="2000" smtClean="0">
                <a:latin typeface="Times New Roman" pitchFamily="18" charset="0"/>
                <a:cs typeface="Times New Roman" pitchFamily="18" charset="0"/>
              </a:rPr>
              <a:t>不为</a:t>
            </a:r>
            <a:r>
              <a:rPr lang="en-US" altLang="zh-CN" sz="2000" smtClean="0">
                <a:latin typeface="Times New Roman" pitchFamily="18" charset="0"/>
                <a:cs typeface="Times New Roman" pitchFamily="18" charset="0"/>
              </a:rPr>
              <a:t>0                    </a:t>
            </a:r>
            <a:r>
              <a:rPr lang="zh-CN" altLang="en-US" sz="2000" smtClean="0">
                <a:latin typeface="宋体" pitchFamily="2" charset="-122"/>
                <a:ea typeface="宋体" pitchFamily="2" charset="-122"/>
                <a:cs typeface="Times New Roman" pitchFamily="18" charset="0"/>
              </a:rPr>
              <a:t>物理吸附</a:t>
            </a:r>
            <a:endParaRPr lang="en-US" altLang="zh-CN" sz="2000" smtClean="0">
              <a:latin typeface="宋体" pitchFamily="2" charset="-122"/>
              <a:ea typeface="宋体" pitchFamily="2" charset="-122"/>
              <a:cs typeface="Times New Roman" pitchFamily="18" charset="0"/>
            </a:endParaRPr>
          </a:p>
          <a:p>
            <a:pPr marL="0" indent="0">
              <a:buFontTx/>
              <a:buNone/>
            </a:pPr>
            <a:endParaRPr lang="en-US" altLang="zh-CN" sz="2000" smtClean="0">
              <a:latin typeface="宋体" pitchFamily="2" charset="-122"/>
              <a:ea typeface="宋体" pitchFamily="2" charset="-122"/>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2</a:t>
            </a:r>
            <a:r>
              <a:rPr lang="zh-CN" altLang="en-US" sz="2000" smtClean="0">
                <a:latin typeface="Times New Roman" pitchFamily="18" charset="0"/>
                <a:cs typeface="Times New Roman" pitchFamily="18" charset="0"/>
              </a:rPr>
              <a:t>）</a:t>
            </a:r>
            <a:r>
              <a:rPr lang="zh-CN" altLang="en-US" sz="2000" smtClean="0">
                <a:latin typeface="宋体" pitchFamily="2" charset="-122"/>
                <a:ea typeface="宋体" pitchFamily="2" charset="-122"/>
              </a:rPr>
              <a:t>原煤构型饱和吸附量：</a:t>
            </a:r>
            <a:r>
              <a:rPr lang="en-US" altLang="zh-CN" sz="2000" smtClean="0">
                <a:latin typeface="Times New Roman" pitchFamily="18" charset="0"/>
                <a:cs typeface="Times New Roman" pitchFamily="18" charset="0"/>
              </a:rPr>
              <a:t>CH4 36</a:t>
            </a:r>
            <a:r>
              <a:rPr lang="en-US" sz="2000" smtClean="0">
                <a:latin typeface="Times New Roman" pitchFamily="18" charset="0"/>
                <a:cs typeface="Times New Roman" pitchFamily="18" charset="0"/>
              </a:rPr>
              <a:t>moleculars/u.c. </a:t>
            </a: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CO2 42</a:t>
            </a:r>
            <a:r>
              <a:rPr lang="en-US" sz="2000" smtClean="0">
                <a:latin typeface="Times New Roman" pitchFamily="18" charset="0"/>
                <a:cs typeface="Times New Roman" pitchFamily="18" charset="0"/>
              </a:rPr>
              <a:t>moleculars/u.c.</a:t>
            </a:r>
          </a:p>
          <a:p>
            <a:pPr marL="0" indent="0">
              <a:buFontTx/>
              <a:buNone/>
            </a:pPr>
            <a:r>
              <a:rPr lang="zh-CN" altLang="en-US" sz="2000" smtClean="0">
                <a:latin typeface="Times New Roman" pitchFamily="18" charset="0"/>
                <a:cs typeface="Times New Roman" pitchFamily="18" charset="0"/>
              </a:rPr>
              <a:t>          </a:t>
            </a:r>
            <a:r>
              <a:rPr lang="zh-CN" altLang="en-US" sz="2000" smtClean="0">
                <a:latin typeface="宋体" pitchFamily="2" charset="-122"/>
                <a:ea typeface="宋体" pitchFamily="2" charset="-122"/>
                <a:cs typeface="Times New Roman" pitchFamily="18" charset="0"/>
              </a:rPr>
              <a:t>残煤构型饱和吸附量：</a:t>
            </a:r>
            <a:r>
              <a:rPr lang="en-US" altLang="zh-CN" sz="2000" smtClean="0">
                <a:latin typeface="Times New Roman" pitchFamily="18" charset="0"/>
                <a:cs typeface="Times New Roman" pitchFamily="18" charset="0"/>
              </a:rPr>
              <a:t> CH4 30</a:t>
            </a:r>
            <a:r>
              <a:rPr lang="en-US" sz="2000" smtClean="0">
                <a:latin typeface="Times New Roman" pitchFamily="18" charset="0"/>
                <a:cs typeface="Times New Roman" pitchFamily="18" charset="0"/>
              </a:rPr>
              <a:t>moleculars/u.c. </a:t>
            </a: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CO2 32</a:t>
            </a:r>
            <a:r>
              <a:rPr lang="en-US" sz="2000" smtClean="0">
                <a:latin typeface="Times New Roman" pitchFamily="18" charset="0"/>
                <a:cs typeface="Times New Roman" pitchFamily="18" charset="0"/>
              </a:rPr>
              <a:t>moleculars/u.c.</a:t>
            </a: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r>
              <a:rPr lang="zh-CN" altLang="en-US" sz="2000" smtClean="0">
                <a:latin typeface="Times New Roman" pitchFamily="18" charset="0"/>
                <a:ea typeface="宋体" pitchFamily="2" charset="-122"/>
                <a:cs typeface="Times New Roman" pitchFamily="18" charset="0"/>
              </a:rPr>
              <a:t>（</a:t>
            </a:r>
            <a:r>
              <a:rPr lang="en-US" altLang="zh-CN" sz="2000" smtClean="0">
                <a:latin typeface="Times New Roman" pitchFamily="18" charset="0"/>
                <a:ea typeface="宋体" pitchFamily="2" charset="-122"/>
                <a:cs typeface="Times New Roman" pitchFamily="18" charset="0"/>
              </a:rPr>
              <a:t>3</a:t>
            </a:r>
            <a:r>
              <a:rPr lang="zh-CN" altLang="en-US" sz="2000" smtClean="0">
                <a:latin typeface="Times New Roman" pitchFamily="18" charset="0"/>
                <a:ea typeface="宋体" pitchFamily="2" charset="-122"/>
                <a:cs typeface="Times New Roman" pitchFamily="18" charset="0"/>
              </a:rPr>
              <a:t>）</a:t>
            </a:r>
            <a:r>
              <a:rPr lang="en-US" altLang="zh-CN" sz="2000" smtClean="0">
                <a:latin typeface="Times New Roman" pitchFamily="18" charset="0"/>
                <a:ea typeface="宋体" pitchFamily="2" charset="-122"/>
                <a:cs typeface="Times New Roman" pitchFamily="18" charset="0"/>
              </a:rPr>
              <a:t>E</a:t>
            </a:r>
            <a:r>
              <a:rPr lang="en-US" altLang="zh-CN" sz="2000" baseline="-25000" smtClean="0">
                <a:latin typeface="Times New Roman" pitchFamily="18" charset="0"/>
                <a:ea typeface="宋体" pitchFamily="2" charset="-122"/>
                <a:cs typeface="Times New Roman" pitchFamily="18" charset="0"/>
              </a:rPr>
              <a:t>HA</a:t>
            </a:r>
            <a:r>
              <a:rPr lang="en-US" altLang="zh-CN" sz="2000" smtClean="0">
                <a:latin typeface="Times New Roman" pitchFamily="18" charset="0"/>
                <a:ea typeface="宋体" pitchFamily="2" charset="-122"/>
                <a:cs typeface="Times New Roman" pitchFamily="18" charset="0"/>
              </a:rPr>
              <a:t>&gt;E</a:t>
            </a:r>
            <a:r>
              <a:rPr lang="en-US" altLang="zh-CN" sz="2000" baseline="-25000" smtClean="0">
                <a:latin typeface="Times New Roman" pitchFamily="18" charset="0"/>
                <a:ea typeface="宋体" pitchFamily="2" charset="-122"/>
                <a:cs typeface="Times New Roman" pitchFamily="18" charset="0"/>
              </a:rPr>
              <a:t>HB</a:t>
            </a:r>
            <a:r>
              <a:rPr lang="zh-CN" altLang="en-US" sz="2000" smtClean="0">
                <a:latin typeface="Times New Roman" pitchFamily="18" charset="0"/>
                <a:ea typeface="宋体" pitchFamily="2" charset="-122"/>
                <a:cs typeface="Times New Roman" pitchFamily="18" charset="0"/>
              </a:rPr>
              <a:t>，</a:t>
            </a:r>
            <a:r>
              <a:rPr lang="zh-CN" altLang="en-US" sz="2000" smtClean="0">
                <a:latin typeface="宋体" pitchFamily="2" charset="-122"/>
                <a:ea typeface="宋体" pitchFamily="2" charset="-122"/>
                <a:cs typeface="Times New Roman" pitchFamily="18" charset="0"/>
              </a:rPr>
              <a:t>与</a:t>
            </a:r>
            <a:r>
              <a:rPr lang="zh-CN" altLang="en-US" sz="2000" smtClean="0">
                <a:latin typeface="宋体" pitchFamily="2" charset="-122"/>
                <a:ea typeface="宋体" pitchFamily="2" charset="-122"/>
              </a:rPr>
              <a:t>氧含量、脂肪侧链及分子内氢键有关</a:t>
            </a:r>
            <a:endParaRPr lang="en-US" altLang="zh-CN" sz="2000" smtClean="0">
              <a:latin typeface="宋体" pitchFamily="2" charset="-122"/>
              <a:ea typeface="宋体" pitchFamily="2" charset="-122"/>
              <a:cs typeface="Times New Roman" pitchFamily="18" charset="0"/>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6" name="右箭头 5"/>
          <p:cNvSpPr/>
          <p:nvPr/>
        </p:nvSpPr>
        <p:spPr>
          <a:xfrm>
            <a:off x="5929322" y="1214422"/>
            <a:ext cx="1214446" cy="14287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3857620" y="1428736"/>
            <a:ext cx="71438" cy="642942"/>
          </a:xfrm>
          <a:prstGeom prst="downArrow">
            <a:avLst/>
          </a:prstGeom>
          <a:noFill/>
          <a:ln>
            <a:solidFill>
              <a:schemeClr val="tx1">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9" name="TextBox 8"/>
          <p:cNvSpPr txBox="1"/>
          <p:nvPr/>
        </p:nvSpPr>
        <p:spPr>
          <a:xfrm>
            <a:off x="3214678" y="2071678"/>
            <a:ext cx="1005403" cy="338554"/>
          </a:xfrm>
          <a:prstGeom prst="rect">
            <a:avLst/>
          </a:prstGeom>
          <a:noFill/>
        </p:spPr>
        <p:txBody>
          <a:bodyPr wrap="none" rtlCol="0">
            <a:spAutoFit/>
          </a:bodyPr>
          <a:lstStyle/>
          <a:p>
            <a:r>
              <a:rPr lang="zh-CN" altLang="en-US" sz="1600" smtClean="0">
                <a:latin typeface="宋体" pitchFamily="2" charset="-122"/>
                <a:ea typeface="宋体" pitchFamily="2" charset="-122"/>
              </a:rPr>
              <a:t>主要能量</a:t>
            </a:r>
            <a:endParaRPr lang="zh-CN" altLang="en-US" sz="1600">
              <a:latin typeface="宋体" pitchFamily="2" charset="-122"/>
              <a:ea typeface="宋体" pitchFamily="2" charset="-122"/>
            </a:endParaRPr>
          </a:p>
        </p:txBody>
      </p:sp>
      <p:sp>
        <p:nvSpPr>
          <p:cNvPr id="11" name="下箭头 10"/>
          <p:cNvSpPr/>
          <p:nvPr/>
        </p:nvSpPr>
        <p:spPr>
          <a:xfrm>
            <a:off x="4429124" y="1428736"/>
            <a:ext cx="71438" cy="642942"/>
          </a:xfrm>
          <a:prstGeom prst="downArrow">
            <a:avLst/>
          </a:prstGeom>
          <a:noFill/>
          <a:ln>
            <a:solidFill>
              <a:schemeClr val="tx1">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2" name="TextBox 11"/>
          <p:cNvSpPr txBox="1"/>
          <p:nvPr/>
        </p:nvSpPr>
        <p:spPr>
          <a:xfrm>
            <a:off x="4214810" y="2071678"/>
            <a:ext cx="1005403" cy="338554"/>
          </a:xfrm>
          <a:prstGeom prst="rect">
            <a:avLst/>
          </a:prstGeom>
          <a:noFill/>
        </p:spPr>
        <p:txBody>
          <a:bodyPr wrap="none" rtlCol="0">
            <a:spAutoFit/>
          </a:bodyPr>
          <a:lstStyle/>
          <a:p>
            <a:r>
              <a:rPr lang="zh-CN" altLang="en-US" sz="1600" smtClean="0">
                <a:latin typeface="宋体" pitchFamily="2" charset="-122"/>
                <a:ea typeface="宋体" pitchFamily="2" charset="-122"/>
              </a:rPr>
              <a:t>次要能量</a:t>
            </a:r>
            <a:endParaRPr lang="zh-CN" altLang="en-US" sz="1600">
              <a:latin typeface="宋体" pitchFamily="2" charset="-122"/>
              <a:ea typeface="宋体" pitchFamily="2" charset="-122"/>
            </a:endParaRPr>
          </a:p>
        </p:txBody>
      </p:sp>
      <p:sp>
        <p:nvSpPr>
          <p:cNvPr id="13" name="右箭头 12"/>
          <p:cNvSpPr/>
          <p:nvPr/>
        </p:nvSpPr>
        <p:spPr>
          <a:xfrm rot="5400000">
            <a:off x="3821901" y="3607595"/>
            <a:ext cx="928694" cy="14287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143240" y="4143380"/>
            <a:ext cx="2387192" cy="646331"/>
          </a:xfrm>
          <a:prstGeom prst="rect">
            <a:avLst/>
          </a:prstGeom>
          <a:noFill/>
        </p:spPr>
        <p:txBody>
          <a:bodyPr wrap="square" rtlCol="0">
            <a:spAutoFit/>
          </a:bodyPr>
          <a:lstStyle/>
          <a:p>
            <a:r>
              <a:rPr lang="zh-CN" altLang="en-US" smtClean="0"/>
              <a:t>同一物质：</a:t>
            </a:r>
            <a:r>
              <a:rPr lang="en-US" smtClean="0"/>
              <a:t>CO</a:t>
            </a:r>
            <a:r>
              <a:rPr lang="en-US" baseline="-25000" smtClean="0"/>
              <a:t>2</a:t>
            </a:r>
            <a:r>
              <a:rPr lang="en-US" smtClean="0"/>
              <a:t>&gt;CH</a:t>
            </a:r>
            <a:r>
              <a:rPr lang="en-US" baseline="-25000" smtClean="0"/>
              <a:t>4</a:t>
            </a:r>
          </a:p>
          <a:p>
            <a:r>
              <a:rPr lang="zh-CN" altLang="en-US" smtClean="0"/>
              <a:t>同一气体：原煤</a:t>
            </a:r>
            <a:r>
              <a:rPr lang="en-US" altLang="zh-CN" smtClean="0"/>
              <a:t>&gt;</a:t>
            </a:r>
            <a:r>
              <a:rPr lang="zh-CN" altLang="en-US" smtClean="0"/>
              <a:t>残煤</a:t>
            </a: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643042" y="2857496"/>
            <a:ext cx="6295869" cy="830997"/>
          </a:xfrm>
          <a:prstGeom prst="rect">
            <a:avLst/>
          </a:prstGeom>
          <a:noFill/>
        </p:spPr>
        <p:txBody>
          <a:bodyPr wrap="square" rtlCol="0">
            <a:spAutoFit/>
          </a:bodyPr>
          <a:lstStyle/>
          <a:p>
            <a:pPr algn="dist"/>
            <a:r>
              <a:rPr lang="zh-CN" altLang="en-US" sz="4800" smtClean="0">
                <a:solidFill>
                  <a:srgbClr val="181717"/>
                </a:solidFill>
                <a:latin typeface="楷体" pitchFamily="49" charset="-122"/>
                <a:ea typeface="楷体" pitchFamily="49" charset="-122"/>
              </a:rPr>
              <a:t>一</a:t>
            </a:r>
            <a:r>
              <a:rPr lang="en-US" altLang="zh-CN" sz="4800" smtClean="0">
                <a:solidFill>
                  <a:srgbClr val="181717"/>
                </a:solidFill>
                <a:latin typeface="楷体" pitchFamily="49" charset="-122"/>
                <a:ea typeface="楷体" pitchFamily="49" charset="-122"/>
              </a:rPr>
              <a:t>  </a:t>
            </a:r>
            <a:r>
              <a:rPr lang="zh-CN" altLang="en-US" sz="4800" smtClean="0">
                <a:solidFill>
                  <a:srgbClr val="181717"/>
                </a:solidFill>
                <a:latin typeface="楷体" pitchFamily="49" charset="-122"/>
                <a:ea typeface="楷体" pitchFamily="49" charset="-122"/>
              </a:rPr>
              <a:t>研究目的与意义</a:t>
            </a:r>
            <a:endParaRPr lang="zh-CN" altLang="en-US" sz="48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宋体" pitchFamily="2" charset="-122"/>
              <a:ea typeface="宋体" pitchFamily="2" charset="-122"/>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pic>
        <p:nvPicPr>
          <p:cNvPr id="115714" name="图片 70"/>
          <p:cNvPicPr>
            <a:picLocks noChangeAspect="1" noChangeArrowheads="1"/>
          </p:cNvPicPr>
          <p:nvPr/>
        </p:nvPicPr>
        <p:blipFill>
          <a:blip r:embed="rId3"/>
          <a:srcRect/>
          <a:stretch>
            <a:fillRect/>
          </a:stretch>
        </p:blipFill>
        <p:spPr bwMode="auto">
          <a:xfrm>
            <a:off x="285720" y="857232"/>
            <a:ext cx="5272088" cy="3028950"/>
          </a:xfrm>
          <a:prstGeom prst="rect">
            <a:avLst/>
          </a:prstGeom>
          <a:noFill/>
          <a:ln w="9525">
            <a:noFill/>
            <a:miter lim="800000"/>
            <a:headEnd/>
            <a:tailEnd/>
          </a:ln>
        </p:spPr>
      </p:pic>
      <p:pic>
        <p:nvPicPr>
          <p:cNvPr id="115715" name="图片 71"/>
          <p:cNvPicPr>
            <a:picLocks noChangeAspect="1" noChangeArrowheads="1"/>
          </p:cNvPicPr>
          <p:nvPr/>
        </p:nvPicPr>
        <p:blipFill>
          <a:blip r:embed="rId4"/>
          <a:srcRect/>
          <a:stretch>
            <a:fillRect/>
          </a:stretch>
        </p:blipFill>
        <p:spPr bwMode="auto">
          <a:xfrm>
            <a:off x="3800865" y="3786191"/>
            <a:ext cx="5343135" cy="3071810"/>
          </a:xfrm>
          <a:prstGeom prst="rect">
            <a:avLst/>
          </a:prstGeom>
          <a:noFill/>
          <a:ln w="9525">
            <a:noFill/>
            <a:miter lim="800000"/>
            <a:headEnd/>
            <a:tailEnd/>
          </a:ln>
        </p:spPr>
      </p:pic>
      <p:sp>
        <p:nvSpPr>
          <p:cNvPr id="16" name="TextBox 15"/>
          <p:cNvSpPr txBox="1"/>
          <p:nvPr/>
        </p:nvSpPr>
        <p:spPr>
          <a:xfrm>
            <a:off x="5572132" y="1000108"/>
            <a:ext cx="1786066" cy="338554"/>
          </a:xfrm>
          <a:prstGeom prst="rect">
            <a:avLst/>
          </a:prstGeom>
          <a:noFill/>
        </p:spPr>
        <p:txBody>
          <a:bodyPr wrap="none" rtlCol="0">
            <a:spAutoFit/>
          </a:bodyPr>
          <a:lstStyle/>
          <a:p>
            <a:r>
              <a:rPr lang="zh-CN" altLang="en-US" sz="1600" smtClean="0"/>
              <a:t>原煤吸附</a:t>
            </a:r>
            <a:r>
              <a:rPr lang="en-US" altLang="zh-CN" sz="1600" smtClean="0"/>
              <a:t>CH</a:t>
            </a:r>
            <a:r>
              <a:rPr lang="en-US" altLang="zh-CN" sz="1600" baseline="-25000" smtClean="0"/>
              <a:t>4</a:t>
            </a:r>
            <a:r>
              <a:rPr lang="zh-CN" altLang="en-US" sz="1600" smtClean="0"/>
              <a:t>构型</a:t>
            </a:r>
            <a:endParaRPr lang="zh-CN" altLang="en-US" sz="1600"/>
          </a:p>
        </p:txBody>
      </p:sp>
      <p:sp>
        <p:nvSpPr>
          <p:cNvPr id="17" name="TextBox 16"/>
          <p:cNvSpPr txBox="1"/>
          <p:nvPr/>
        </p:nvSpPr>
        <p:spPr>
          <a:xfrm>
            <a:off x="2857488" y="6072206"/>
            <a:ext cx="1786066" cy="338554"/>
          </a:xfrm>
          <a:prstGeom prst="rect">
            <a:avLst/>
          </a:prstGeom>
          <a:noFill/>
        </p:spPr>
        <p:txBody>
          <a:bodyPr wrap="none" rtlCol="0">
            <a:spAutoFit/>
          </a:bodyPr>
          <a:lstStyle/>
          <a:p>
            <a:r>
              <a:rPr lang="zh-CN" altLang="en-US" sz="1600" smtClean="0"/>
              <a:t>残煤吸附</a:t>
            </a:r>
            <a:r>
              <a:rPr lang="en-US" altLang="zh-CN" sz="1600" smtClean="0"/>
              <a:t>CH</a:t>
            </a:r>
            <a:r>
              <a:rPr lang="en-US" altLang="zh-CN" sz="1600" baseline="-25000" smtClean="0"/>
              <a:t>4</a:t>
            </a:r>
            <a:r>
              <a:rPr lang="zh-CN" altLang="en-US" sz="1600" smtClean="0"/>
              <a:t>构型</a:t>
            </a:r>
            <a:endParaRPr lang="zh-CN" altLang="en-US" sz="1600"/>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宋体" pitchFamily="2" charset="-122"/>
              <a:ea typeface="宋体" pitchFamily="2" charset="-122"/>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pic>
        <p:nvPicPr>
          <p:cNvPr id="116738" name="图片 72"/>
          <p:cNvPicPr>
            <a:picLocks noChangeAspect="1" noChangeArrowheads="1"/>
          </p:cNvPicPr>
          <p:nvPr/>
        </p:nvPicPr>
        <p:blipFill>
          <a:blip r:embed="rId3"/>
          <a:srcRect/>
          <a:stretch>
            <a:fillRect/>
          </a:stretch>
        </p:blipFill>
        <p:spPr bwMode="auto">
          <a:xfrm>
            <a:off x="0" y="857232"/>
            <a:ext cx="5272088" cy="3028950"/>
          </a:xfrm>
          <a:prstGeom prst="rect">
            <a:avLst/>
          </a:prstGeom>
          <a:noFill/>
          <a:ln w="9525">
            <a:noFill/>
            <a:miter lim="800000"/>
            <a:headEnd/>
            <a:tailEnd/>
          </a:ln>
        </p:spPr>
      </p:pic>
      <p:pic>
        <p:nvPicPr>
          <p:cNvPr id="116739" name="图片 73"/>
          <p:cNvPicPr>
            <a:picLocks noChangeAspect="1" noChangeArrowheads="1"/>
          </p:cNvPicPr>
          <p:nvPr/>
        </p:nvPicPr>
        <p:blipFill>
          <a:blip r:embed="rId4"/>
          <a:srcRect/>
          <a:stretch>
            <a:fillRect/>
          </a:stretch>
        </p:blipFill>
        <p:spPr bwMode="auto">
          <a:xfrm>
            <a:off x="3871912" y="3829050"/>
            <a:ext cx="5272088" cy="3028950"/>
          </a:xfrm>
          <a:prstGeom prst="rect">
            <a:avLst/>
          </a:prstGeom>
          <a:noFill/>
          <a:ln w="9525">
            <a:noFill/>
            <a:miter lim="800000"/>
            <a:headEnd/>
            <a:tailEnd/>
          </a:ln>
        </p:spPr>
      </p:pic>
      <p:sp>
        <p:nvSpPr>
          <p:cNvPr id="17" name="TextBox 16"/>
          <p:cNvSpPr txBox="1"/>
          <p:nvPr/>
        </p:nvSpPr>
        <p:spPr>
          <a:xfrm>
            <a:off x="3286116" y="6357958"/>
            <a:ext cx="1786066" cy="338554"/>
          </a:xfrm>
          <a:prstGeom prst="rect">
            <a:avLst/>
          </a:prstGeom>
          <a:noFill/>
        </p:spPr>
        <p:txBody>
          <a:bodyPr wrap="none" rtlCol="0">
            <a:spAutoFit/>
          </a:bodyPr>
          <a:lstStyle/>
          <a:p>
            <a:r>
              <a:rPr lang="zh-CN" altLang="en-US" sz="1600" smtClean="0"/>
              <a:t>残煤吸附</a:t>
            </a:r>
            <a:r>
              <a:rPr lang="en-US" altLang="zh-CN" sz="1600" smtClean="0"/>
              <a:t>CO</a:t>
            </a:r>
            <a:r>
              <a:rPr lang="en-US" altLang="zh-CN" sz="1600" baseline="-25000" smtClean="0"/>
              <a:t>2</a:t>
            </a:r>
            <a:r>
              <a:rPr lang="zh-CN" altLang="en-US" sz="1600" smtClean="0"/>
              <a:t>构型</a:t>
            </a:r>
            <a:endParaRPr lang="zh-CN" altLang="en-US" sz="1600"/>
          </a:p>
        </p:txBody>
      </p:sp>
      <p:sp>
        <p:nvSpPr>
          <p:cNvPr id="16" name="TextBox 15"/>
          <p:cNvSpPr txBox="1"/>
          <p:nvPr/>
        </p:nvSpPr>
        <p:spPr>
          <a:xfrm>
            <a:off x="5286380" y="857232"/>
            <a:ext cx="1786066" cy="338554"/>
          </a:xfrm>
          <a:prstGeom prst="rect">
            <a:avLst/>
          </a:prstGeom>
          <a:noFill/>
        </p:spPr>
        <p:txBody>
          <a:bodyPr wrap="none" rtlCol="0">
            <a:spAutoFit/>
          </a:bodyPr>
          <a:lstStyle/>
          <a:p>
            <a:r>
              <a:rPr lang="zh-CN" altLang="en-US" sz="1600" smtClean="0"/>
              <a:t>原煤吸附</a:t>
            </a:r>
            <a:r>
              <a:rPr lang="en-US" altLang="zh-CN" sz="1600" smtClean="0"/>
              <a:t>CO</a:t>
            </a:r>
            <a:r>
              <a:rPr lang="en-US" altLang="zh-CN" sz="1600" baseline="-25000" smtClean="0"/>
              <a:t>2</a:t>
            </a:r>
            <a:r>
              <a:rPr lang="zh-CN" altLang="en-US" sz="1600" smtClean="0"/>
              <a:t>构型</a:t>
            </a:r>
            <a:endParaRPr lang="zh-CN" altLang="en-US" sz="1600"/>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1</a:t>
            </a:r>
            <a:r>
              <a:rPr lang="zh-CN" altLang="en-US" sz="2000" smtClean="0">
                <a:latin typeface="Times New Roman" pitchFamily="18" charset="0"/>
                <a:cs typeface="Times New Roman" pitchFamily="18" charset="0"/>
              </a:rPr>
              <a:t>）</a:t>
            </a:r>
            <a:r>
              <a:rPr lang="en-US" sz="2000" smtClean="0"/>
              <a:t> CH</a:t>
            </a:r>
            <a:r>
              <a:rPr lang="en-US" sz="2000" baseline="-25000" smtClean="0"/>
              <a:t>4</a:t>
            </a:r>
            <a:r>
              <a:rPr lang="zh-CN" altLang="en-US" sz="2000" smtClean="0"/>
              <a:t>分子呈正三角锥，</a:t>
            </a:r>
            <a:r>
              <a:rPr lang="en-US" sz="2000" smtClean="0"/>
              <a:t> CO</a:t>
            </a:r>
            <a:r>
              <a:rPr lang="en-US" sz="2000" baseline="-25000" smtClean="0"/>
              <a:t>2</a:t>
            </a:r>
            <a:r>
              <a:rPr lang="zh-CN" altLang="en-US" sz="2000" smtClean="0"/>
              <a:t>分子呈一条直线</a:t>
            </a:r>
            <a:endParaRPr lang="en-US" altLang="zh-CN" sz="2000" smtClean="0"/>
          </a:p>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2</a:t>
            </a:r>
            <a:r>
              <a:rPr lang="zh-CN" altLang="en-US" sz="2000" smtClean="0">
                <a:latin typeface="Times New Roman" pitchFamily="18" charset="0"/>
                <a:cs typeface="Times New Roman" pitchFamily="18" charset="0"/>
              </a:rPr>
              <a:t>）</a:t>
            </a:r>
            <a:r>
              <a:rPr lang="en-US" sz="2000" smtClean="0"/>
              <a:t> CH</a:t>
            </a:r>
            <a:r>
              <a:rPr lang="en-US" sz="2000" baseline="-25000" smtClean="0"/>
              <a:t>4</a:t>
            </a:r>
            <a:r>
              <a:rPr lang="zh-CN" altLang="en-US" sz="2000" baseline="-25000" smtClean="0"/>
              <a:t>、</a:t>
            </a:r>
            <a:r>
              <a:rPr lang="en-US" sz="2000" smtClean="0"/>
              <a:t>CO</a:t>
            </a:r>
            <a:r>
              <a:rPr lang="en-US" sz="2000" baseline="-25000" smtClean="0"/>
              <a:t>2</a:t>
            </a:r>
            <a:r>
              <a:rPr lang="zh-CN" altLang="en-US" sz="2000" smtClean="0"/>
              <a:t>优先分布于模型结构的边缘，后扩散至孔隙中</a:t>
            </a:r>
            <a:endParaRPr lang="en-US" altLang="zh-CN" sz="2000" smtClean="0"/>
          </a:p>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3</a:t>
            </a:r>
            <a:r>
              <a:rPr lang="zh-CN" altLang="en-US" sz="2000" smtClean="0">
                <a:latin typeface="Times New Roman" pitchFamily="18" charset="0"/>
                <a:cs typeface="Times New Roman" pitchFamily="18" charset="0"/>
              </a:rPr>
              <a:t>）</a:t>
            </a:r>
            <a:r>
              <a:rPr lang="en-US" sz="2000" smtClean="0"/>
              <a:t> CH4</a:t>
            </a:r>
            <a:r>
              <a:rPr lang="zh-CN" altLang="en-US" sz="2000" smtClean="0"/>
              <a:t>、</a:t>
            </a:r>
            <a:r>
              <a:rPr lang="en-US" sz="2000" smtClean="0"/>
              <a:t>CO2</a:t>
            </a:r>
            <a:r>
              <a:rPr lang="zh-CN" altLang="en-US" sz="2000" smtClean="0"/>
              <a:t>分子有局部堆积的现象。</a:t>
            </a:r>
            <a:r>
              <a:rPr lang="en-US" sz="2000" smtClean="0"/>
              <a:t>CH</a:t>
            </a:r>
            <a:r>
              <a:rPr lang="en-US" sz="2000" baseline="-25000" smtClean="0"/>
              <a:t>4</a:t>
            </a:r>
            <a:r>
              <a:rPr lang="zh-CN" altLang="en-US" sz="2000" smtClean="0"/>
              <a:t>分子以两两相邻构型排布，</a:t>
            </a:r>
            <a:endParaRPr lang="en-US" altLang="zh-CN" sz="2000" smtClean="0"/>
          </a:p>
          <a:p>
            <a:pPr>
              <a:buNone/>
            </a:pPr>
            <a:r>
              <a:rPr lang="en-US" sz="2000" smtClean="0"/>
              <a:t>CO</a:t>
            </a:r>
            <a:r>
              <a:rPr lang="en-US" sz="2000" baseline="-25000" smtClean="0"/>
              <a:t>2</a:t>
            </a:r>
            <a:r>
              <a:rPr lang="zh-CN" altLang="en-US" sz="2000" smtClean="0"/>
              <a:t>分子以两两平行、相交的形式存在，甚至垂直构型。</a:t>
            </a:r>
            <a:endParaRPr lang="en-US" altLang="zh-CN" sz="2000" smtClean="0"/>
          </a:p>
          <a:p>
            <a:pPr>
              <a:buNone/>
            </a:pPr>
            <a:r>
              <a:rPr lang="en-US" altLang="zh-CN" sz="2000" smtClean="0"/>
              <a:t>        </a:t>
            </a:r>
            <a:r>
              <a:rPr lang="zh-CN" altLang="en-US" sz="2000" smtClean="0"/>
              <a:t>说明吸附质分子间存在相互作用，这是由于吸附发生时吸附质分子占</a:t>
            </a:r>
            <a:endParaRPr lang="en-US" altLang="zh-CN" sz="2000" smtClean="0"/>
          </a:p>
          <a:p>
            <a:pPr>
              <a:buNone/>
            </a:pPr>
            <a:r>
              <a:rPr lang="zh-CN" altLang="en-US" sz="2000" smtClean="0"/>
              <a:t>据能量有利位置以后，煤表面受到外界压力的影响而想要继续吸附吸附质</a:t>
            </a:r>
            <a:endParaRPr lang="en-US" altLang="zh-CN" sz="2000" smtClean="0"/>
          </a:p>
          <a:p>
            <a:pPr>
              <a:buNone/>
            </a:pPr>
            <a:r>
              <a:rPr lang="zh-CN" altLang="en-US" sz="2000" smtClean="0"/>
              <a:t>分子只能增加分子间作用力，从而使得气体吸附质分子发生堆积效应。</a:t>
            </a:r>
            <a:endParaRPr lang="en-US" altLang="zh-CN" sz="2000" smtClean="0"/>
          </a:p>
          <a:p>
            <a:pPr>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4</a:t>
            </a:r>
            <a:r>
              <a:rPr lang="zh-CN" altLang="en-US" sz="2000" smtClean="0">
                <a:latin typeface="Times New Roman" pitchFamily="18" charset="0"/>
                <a:cs typeface="Times New Roman" pitchFamily="18" charset="0"/>
              </a:rPr>
              <a:t>）</a:t>
            </a:r>
            <a:r>
              <a:rPr lang="zh-CN" altLang="en-US" sz="2000" smtClean="0"/>
              <a:t>气体分子集中分布于沥青质分子这把“钥匙”四周，将其紧紧包围，并</a:t>
            </a:r>
            <a:endParaRPr lang="en-US" altLang="zh-CN" sz="2000" smtClean="0"/>
          </a:p>
          <a:p>
            <a:pPr>
              <a:buNone/>
            </a:pPr>
            <a:r>
              <a:rPr lang="zh-CN" altLang="en-US" sz="2000" smtClean="0"/>
              <a:t>有部分气体分子进入超分子形成的椭圆形孔洞中，形成新的“锁钥关系”。</a:t>
            </a: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宋体" pitchFamily="2" charset="-122"/>
              <a:ea typeface="宋体" pitchFamily="2" charset="-122"/>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pic>
        <p:nvPicPr>
          <p:cNvPr id="198658" name="图片 74"/>
          <p:cNvPicPr>
            <a:picLocks noChangeAspect="1" noChangeArrowheads="1"/>
          </p:cNvPicPr>
          <p:nvPr/>
        </p:nvPicPr>
        <p:blipFill>
          <a:blip r:embed="rId3"/>
          <a:srcRect/>
          <a:stretch>
            <a:fillRect/>
          </a:stretch>
        </p:blipFill>
        <p:spPr bwMode="auto">
          <a:xfrm>
            <a:off x="0" y="857232"/>
            <a:ext cx="5223159" cy="3000396"/>
          </a:xfrm>
          <a:prstGeom prst="rect">
            <a:avLst/>
          </a:prstGeom>
          <a:noFill/>
          <a:ln w="9525">
            <a:noFill/>
            <a:miter lim="800000"/>
            <a:headEnd/>
            <a:tailEnd/>
          </a:ln>
        </p:spPr>
      </p:pic>
      <p:pic>
        <p:nvPicPr>
          <p:cNvPr id="198659" name="图片 76"/>
          <p:cNvPicPr>
            <a:picLocks noChangeAspect="1" noChangeArrowheads="1"/>
          </p:cNvPicPr>
          <p:nvPr/>
        </p:nvPicPr>
        <p:blipFill>
          <a:blip r:embed="rId4"/>
          <a:srcRect/>
          <a:stretch>
            <a:fillRect/>
          </a:stretch>
        </p:blipFill>
        <p:spPr bwMode="auto">
          <a:xfrm>
            <a:off x="3670201" y="3714753"/>
            <a:ext cx="5473799" cy="3143248"/>
          </a:xfrm>
          <a:prstGeom prst="rect">
            <a:avLst/>
          </a:prstGeom>
          <a:noFill/>
          <a:ln w="9525">
            <a:noFill/>
            <a:miter lim="800000"/>
            <a:headEnd/>
            <a:tailEnd/>
          </a:ln>
        </p:spPr>
      </p:pic>
      <p:sp>
        <p:nvSpPr>
          <p:cNvPr id="12" name="TextBox 11"/>
          <p:cNvSpPr txBox="1"/>
          <p:nvPr/>
        </p:nvSpPr>
        <p:spPr>
          <a:xfrm>
            <a:off x="5286380" y="1142984"/>
            <a:ext cx="1786066" cy="338554"/>
          </a:xfrm>
          <a:prstGeom prst="rect">
            <a:avLst/>
          </a:prstGeom>
          <a:noFill/>
        </p:spPr>
        <p:txBody>
          <a:bodyPr wrap="none" rtlCol="0">
            <a:spAutoFit/>
          </a:bodyPr>
          <a:lstStyle/>
          <a:p>
            <a:r>
              <a:rPr lang="zh-CN" altLang="en-US" sz="1600" smtClean="0"/>
              <a:t>原煤吸附</a:t>
            </a:r>
            <a:r>
              <a:rPr lang="en-US" altLang="zh-CN" sz="1600" smtClean="0"/>
              <a:t>CH</a:t>
            </a:r>
            <a:r>
              <a:rPr lang="en-US" altLang="zh-CN" sz="1600" baseline="-25000" smtClean="0"/>
              <a:t>4</a:t>
            </a:r>
            <a:r>
              <a:rPr lang="zh-CN" altLang="en-US" sz="1600" smtClean="0"/>
              <a:t>构型</a:t>
            </a:r>
            <a:endParaRPr lang="zh-CN" altLang="en-US" sz="1600"/>
          </a:p>
        </p:txBody>
      </p:sp>
      <p:sp>
        <p:nvSpPr>
          <p:cNvPr id="13" name="TextBox 12"/>
          <p:cNvSpPr txBox="1"/>
          <p:nvPr/>
        </p:nvSpPr>
        <p:spPr>
          <a:xfrm>
            <a:off x="2714612" y="6215082"/>
            <a:ext cx="1786066" cy="338554"/>
          </a:xfrm>
          <a:prstGeom prst="rect">
            <a:avLst/>
          </a:prstGeom>
          <a:noFill/>
        </p:spPr>
        <p:txBody>
          <a:bodyPr wrap="none" rtlCol="0">
            <a:spAutoFit/>
          </a:bodyPr>
          <a:lstStyle/>
          <a:p>
            <a:r>
              <a:rPr lang="zh-CN" altLang="en-US" sz="1600" smtClean="0"/>
              <a:t>残煤吸附</a:t>
            </a:r>
            <a:r>
              <a:rPr lang="en-US" altLang="zh-CN" sz="1600" smtClean="0"/>
              <a:t>CH</a:t>
            </a:r>
            <a:r>
              <a:rPr lang="en-US" altLang="zh-CN" sz="1600" baseline="-25000" smtClean="0"/>
              <a:t>4</a:t>
            </a:r>
            <a:r>
              <a:rPr lang="zh-CN" altLang="en-US" sz="1600" smtClean="0"/>
              <a:t>构型</a:t>
            </a:r>
            <a:endParaRPr lang="zh-CN" altLang="en-US" sz="1600"/>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宋体" pitchFamily="2" charset="-122"/>
              <a:ea typeface="宋体" pitchFamily="2" charset="-122"/>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12" name="TextBox 11"/>
          <p:cNvSpPr txBox="1"/>
          <p:nvPr/>
        </p:nvSpPr>
        <p:spPr>
          <a:xfrm>
            <a:off x="5143504" y="1142984"/>
            <a:ext cx="1786066" cy="338554"/>
          </a:xfrm>
          <a:prstGeom prst="rect">
            <a:avLst/>
          </a:prstGeom>
          <a:noFill/>
        </p:spPr>
        <p:txBody>
          <a:bodyPr wrap="none" rtlCol="0">
            <a:spAutoFit/>
          </a:bodyPr>
          <a:lstStyle/>
          <a:p>
            <a:r>
              <a:rPr lang="zh-CN" altLang="en-US" sz="1600" smtClean="0"/>
              <a:t>原煤吸附</a:t>
            </a:r>
            <a:r>
              <a:rPr lang="en-US" altLang="zh-CN" sz="1600" smtClean="0"/>
              <a:t>CH</a:t>
            </a:r>
            <a:r>
              <a:rPr lang="en-US" altLang="zh-CN" sz="1600" baseline="-25000" smtClean="0"/>
              <a:t>4</a:t>
            </a:r>
            <a:r>
              <a:rPr lang="zh-CN" altLang="en-US" sz="1600" smtClean="0"/>
              <a:t>构型</a:t>
            </a:r>
            <a:endParaRPr lang="zh-CN" altLang="en-US" sz="1600"/>
          </a:p>
        </p:txBody>
      </p:sp>
      <p:pic>
        <p:nvPicPr>
          <p:cNvPr id="199682" name="图片 78"/>
          <p:cNvPicPr>
            <a:picLocks noChangeAspect="1" noChangeArrowheads="1"/>
          </p:cNvPicPr>
          <p:nvPr/>
        </p:nvPicPr>
        <p:blipFill>
          <a:blip r:embed="rId3"/>
          <a:srcRect/>
          <a:stretch>
            <a:fillRect/>
          </a:stretch>
        </p:blipFill>
        <p:spPr bwMode="auto">
          <a:xfrm>
            <a:off x="142844" y="1071546"/>
            <a:ext cx="5092282" cy="2928958"/>
          </a:xfrm>
          <a:prstGeom prst="rect">
            <a:avLst/>
          </a:prstGeom>
          <a:noFill/>
          <a:ln w="9525">
            <a:noFill/>
            <a:miter lim="800000"/>
            <a:headEnd/>
            <a:tailEnd/>
          </a:ln>
        </p:spPr>
      </p:pic>
      <p:pic>
        <p:nvPicPr>
          <p:cNvPr id="199683" name="图片 80"/>
          <p:cNvPicPr>
            <a:picLocks noChangeAspect="1" noChangeArrowheads="1"/>
          </p:cNvPicPr>
          <p:nvPr/>
        </p:nvPicPr>
        <p:blipFill>
          <a:blip r:embed="rId4"/>
          <a:srcRect/>
          <a:stretch>
            <a:fillRect/>
          </a:stretch>
        </p:blipFill>
        <p:spPr bwMode="auto">
          <a:xfrm>
            <a:off x="3913013" y="3857628"/>
            <a:ext cx="5230988" cy="3000372"/>
          </a:xfrm>
          <a:prstGeom prst="rect">
            <a:avLst/>
          </a:prstGeom>
          <a:noFill/>
          <a:ln w="9525">
            <a:noFill/>
            <a:miter lim="800000"/>
            <a:headEnd/>
            <a:tailEnd/>
          </a:ln>
        </p:spPr>
      </p:pic>
      <p:sp>
        <p:nvSpPr>
          <p:cNvPr id="13" name="TextBox 12"/>
          <p:cNvSpPr txBox="1"/>
          <p:nvPr/>
        </p:nvSpPr>
        <p:spPr>
          <a:xfrm>
            <a:off x="2714612" y="6215082"/>
            <a:ext cx="1786066" cy="338554"/>
          </a:xfrm>
          <a:prstGeom prst="rect">
            <a:avLst/>
          </a:prstGeom>
          <a:noFill/>
        </p:spPr>
        <p:txBody>
          <a:bodyPr wrap="none" rtlCol="0">
            <a:spAutoFit/>
          </a:bodyPr>
          <a:lstStyle/>
          <a:p>
            <a:r>
              <a:rPr lang="zh-CN" altLang="en-US" sz="1600" smtClean="0"/>
              <a:t>残煤吸附</a:t>
            </a:r>
            <a:r>
              <a:rPr lang="en-US" altLang="zh-CN" sz="1600" smtClean="0"/>
              <a:t>CH</a:t>
            </a:r>
            <a:r>
              <a:rPr lang="en-US" altLang="zh-CN" sz="1600" baseline="-25000" smtClean="0"/>
              <a:t>4</a:t>
            </a:r>
            <a:r>
              <a:rPr lang="zh-CN" altLang="en-US" sz="1600" smtClean="0"/>
              <a:t>构型</a:t>
            </a:r>
            <a:endParaRPr lang="zh-CN" altLang="en-US" sz="1600"/>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宋体" pitchFamily="2" charset="-122"/>
                <a:ea typeface="宋体" pitchFamily="2" charset="-122"/>
                <a:cs typeface="Times New Roman" pitchFamily="18" charset="0"/>
              </a:rPr>
              <a:t>（</a:t>
            </a:r>
            <a:r>
              <a:rPr lang="en-US" altLang="zh-CN" sz="2000" smtClean="0">
                <a:latin typeface="宋体" pitchFamily="2" charset="-122"/>
                <a:ea typeface="宋体" pitchFamily="2" charset="-122"/>
                <a:cs typeface="Times New Roman" pitchFamily="18" charset="0"/>
              </a:rPr>
              <a:t>1</a:t>
            </a:r>
            <a:r>
              <a:rPr lang="zh-CN" altLang="en-US" sz="2000" smtClean="0">
                <a:latin typeface="宋体" pitchFamily="2" charset="-122"/>
                <a:ea typeface="宋体" pitchFamily="2" charset="-122"/>
                <a:cs typeface="Times New Roman" pitchFamily="18" charset="0"/>
              </a:rPr>
              <a:t>）</a:t>
            </a:r>
            <a:r>
              <a:rPr lang="zh-CN" altLang="en-US" sz="2000" smtClean="0">
                <a:latin typeface="宋体" pitchFamily="2" charset="-122"/>
                <a:ea typeface="宋体" pitchFamily="2" charset="-122"/>
              </a:rPr>
              <a:t>所有气体分子均吸附在煤结构的孔隙中</a:t>
            </a:r>
            <a:endParaRPr lang="en-US" altLang="zh-CN" sz="2000" smtClean="0">
              <a:latin typeface="宋体" pitchFamily="2" charset="-122"/>
              <a:ea typeface="宋体" pitchFamily="2" charset="-122"/>
            </a:endParaRPr>
          </a:p>
          <a:p>
            <a:pPr marL="0" indent="0">
              <a:buFontTx/>
              <a:buNone/>
            </a:pPr>
            <a:r>
              <a:rPr lang="zh-CN" altLang="en-US" sz="2000" smtClean="0">
                <a:latin typeface="宋体" pitchFamily="2" charset="-122"/>
                <a:ea typeface="宋体" pitchFamily="2" charset="-122"/>
                <a:cs typeface="Times New Roman" pitchFamily="18" charset="0"/>
              </a:rPr>
              <a:t>（</a:t>
            </a:r>
            <a:r>
              <a:rPr lang="en-US" altLang="zh-CN" sz="2000" smtClean="0">
                <a:latin typeface="宋体" pitchFamily="2" charset="-122"/>
                <a:ea typeface="宋体" pitchFamily="2" charset="-122"/>
                <a:cs typeface="Times New Roman" pitchFamily="18" charset="0"/>
              </a:rPr>
              <a:t>2</a:t>
            </a:r>
            <a:r>
              <a:rPr lang="zh-CN" altLang="en-US" sz="2000" smtClean="0">
                <a:latin typeface="宋体" pitchFamily="2" charset="-122"/>
                <a:ea typeface="宋体" pitchFamily="2" charset="-122"/>
                <a:cs typeface="Times New Roman" pitchFamily="18" charset="0"/>
              </a:rPr>
              <a:t>）</a:t>
            </a:r>
            <a:r>
              <a:rPr lang="zh-CN" altLang="en-US" sz="2000" smtClean="0">
                <a:latin typeface="宋体" pitchFamily="2" charset="-122"/>
                <a:ea typeface="宋体" pitchFamily="2" charset="-122"/>
              </a:rPr>
              <a:t>大部分</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分子均沿着超分子芳香层片的弯曲方向呈层状分布，形成吸附质分子层</a:t>
            </a:r>
            <a:endParaRPr lang="en-US" altLang="zh-CN" sz="2000" smtClean="0">
              <a:latin typeface="宋体" pitchFamily="2" charset="-122"/>
              <a:ea typeface="宋体" pitchFamily="2" charset="-122"/>
            </a:endParaRPr>
          </a:p>
          <a:p>
            <a:pPr marL="0" indent="0">
              <a:buFontTx/>
              <a:buNone/>
            </a:pPr>
            <a:r>
              <a:rPr lang="zh-CN" altLang="en-US" sz="2000" smtClean="0">
                <a:latin typeface="宋体" pitchFamily="2" charset="-122"/>
                <a:ea typeface="宋体" pitchFamily="2" charset="-122"/>
                <a:cs typeface="Times New Roman" pitchFamily="18" charset="0"/>
              </a:rPr>
              <a:t>（</a:t>
            </a:r>
            <a:r>
              <a:rPr lang="en-US" altLang="zh-CN" sz="2000" smtClean="0">
                <a:latin typeface="宋体" pitchFamily="2" charset="-122"/>
                <a:ea typeface="宋体" pitchFamily="2" charset="-122"/>
                <a:cs typeface="Times New Roman" pitchFamily="18" charset="0"/>
              </a:rPr>
              <a:t>3</a:t>
            </a:r>
            <a:r>
              <a:rPr lang="zh-CN" altLang="en-US" sz="2000" smtClean="0">
                <a:latin typeface="宋体" pitchFamily="2" charset="-122"/>
                <a:ea typeface="宋体" pitchFamily="2" charset="-122"/>
                <a:cs typeface="Times New Roman" pitchFamily="18" charset="0"/>
              </a:rPr>
              <a:t>）</a:t>
            </a:r>
            <a:r>
              <a:rPr lang="zh-CN" altLang="en-US" sz="2000" smtClean="0">
                <a:latin typeface="宋体" pitchFamily="2" charset="-122"/>
                <a:ea typeface="宋体" pitchFamily="2" charset="-122"/>
              </a:rPr>
              <a:t>沥青质分子周围被</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或</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气体分子紧紧包围，说明沥青质分子与气体分子的分子间作用力较其他位置大，超分子中沥青质的存在对</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的吸附具有积极作用。超分子中的“锁钥关系”对煤的吸附性能有重要影响。</a:t>
            </a:r>
            <a:endParaRPr lang="en-US" altLang="zh-CN" sz="2000" smtClean="0">
              <a:latin typeface="宋体" pitchFamily="2" charset="-122"/>
              <a:ea typeface="宋体" pitchFamily="2" charset="-122"/>
            </a:endParaRPr>
          </a:p>
          <a:p>
            <a:pPr>
              <a:buNone/>
            </a:pPr>
            <a:endParaRPr lang="zh-CN" altLang="en-US" sz="2000" smtClean="0"/>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1</a:t>
            </a:r>
            <a:r>
              <a:rPr lang="zh-CN" altLang="en-US" sz="2000" smtClean="0">
                <a:latin typeface="Times New Roman" pitchFamily="18" charset="0"/>
                <a:cs typeface="Times New Roman" pitchFamily="18" charset="0"/>
              </a:rPr>
              <a:t>）</a:t>
            </a:r>
            <a:r>
              <a:rPr lang="zh-CN" altLang="en-US" sz="2000" smtClean="0"/>
              <a:t>相同温度下压力对煤的单组份吸附量有很大影响</a:t>
            </a:r>
            <a:endParaRPr lang="en-US" altLang="zh-CN" sz="2000" smtClean="0"/>
          </a:p>
          <a:p>
            <a:pPr marL="0" indent="0">
              <a:buFontTx/>
              <a:buNone/>
            </a:pPr>
            <a:r>
              <a:rPr lang="zh-CN" altLang="en-US" sz="2000" smtClean="0"/>
              <a:t>（</a:t>
            </a:r>
            <a:r>
              <a:rPr lang="en-US" altLang="zh-CN" sz="2000" smtClean="0"/>
              <a:t>2</a:t>
            </a:r>
            <a:r>
              <a:rPr lang="zh-CN" altLang="en-US" sz="2000" smtClean="0"/>
              <a:t>）煤对</a:t>
            </a:r>
            <a:r>
              <a:rPr lang="en-US" sz="2000" smtClean="0"/>
              <a:t>CO</a:t>
            </a:r>
            <a:r>
              <a:rPr lang="en-US" sz="2000" baseline="-25000" smtClean="0"/>
              <a:t>2</a:t>
            </a:r>
            <a:r>
              <a:rPr lang="zh-CN" altLang="en-US" sz="2000" smtClean="0"/>
              <a:t>吸附比</a:t>
            </a:r>
            <a:r>
              <a:rPr lang="en-US" sz="2000" smtClean="0"/>
              <a:t>CH</a:t>
            </a:r>
            <a:r>
              <a:rPr lang="en-US" sz="2000" baseline="-25000" smtClean="0"/>
              <a:t>4</a:t>
            </a:r>
            <a:r>
              <a:rPr lang="zh-CN" altLang="en-US" sz="2000" smtClean="0"/>
              <a:t>更敏感</a:t>
            </a:r>
            <a:endParaRPr lang="en-US" altLang="zh-CN" sz="2000" smtClean="0"/>
          </a:p>
          <a:p>
            <a:pPr marL="0" indent="0">
              <a:buFontTx/>
              <a:buNone/>
            </a:pPr>
            <a:r>
              <a:rPr lang="zh-CN" altLang="en-US" sz="2000" smtClean="0"/>
              <a:t>（</a:t>
            </a:r>
            <a:r>
              <a:rPr lang="en-US" altLang="zh-CN" sz="2000" smtClean="0"/>
              <a:t>3</a:t>
            </a:r>
            <a:r>
              <a:rPr lang="zh-CN" altLang="en-US" sz="2000" smtClean="0"/>
              <a:t>）同温同压下，两分子的吸附量规律同饱和吸附反映一致</a:t>
            </a:r>
            <a:endParaRPr lang="en-US" altLang="zh-CN" sz="2000" smtClean="0"/>
          </a:p>
          <a:p>
            <a:pPr marL="0" indent="0">
              <a:buFontTx/>
              <a:buNone/>
            </a:pPr>
            <a:r>
              <a:rPr lang="zh-CN" altLang="en-US" sz="2000" smtClean="0"/>
              <a:t>（</a:t>
            </a:r>
            <a:r>
              <a:rPr lang="en-US" altLang="zh-CN" sz="2000" smtClean="0"/>
              <a:t>4</a:t>
            </a:r>
            <a:r>
              <a:rPr lang="zh-CN" altLang="en-US" sz="2000" smtClean="0"/>
              <a:t>）模拟结果同实验结果相一致</a:t>
            </a:r>
            <a:endParaRPr lang="en-US" altLang="zh-CN" sz="2000" smtClean="0"/>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201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1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42910" y="3929066"/>
            <a:ext cx="3111749" cy="646331"/>
          </a:xfrm>
          <a:prstGeom prst="rect">
            <a:avLst/>
          </a:prstGeom>
          <a:noFill/>
        </p:spPr>
        <p:txBody>
          <a:bodyPr wrap="none" rtlCol="0">
            <a:spAutoFit/>
          </a:bodyPr>
          <a:lstStyle/>
          <a:p>
            <a:r>
              <a:rPr lang="zh-CN" altLang="en-US" smtClean="0"/>
              <a:t>原、残煤构型对</a:t>
            </a:r>
            <a:r>
              <a:rPr lang="en-US" smtClean="0"/>
              <a:t>CH</a:t>
            </a:r>
            <a:r>
              <a:rPr lang="en-US" baseline="-25000" smtClean="0"/>
              <a:t>4</a:t>
            </a:r>
            <a:r>
              <a:rPr lang="zh-CN" altLang="en-US" smtClean="0"/>
              <a:t>、</a:t>
            </a:r>
            <a:r>
              <a:rPr lang="en-US" smtClean="0"/>
              <a:t>CO</a:t>
            </a:r>
            <a:r>
              <a:rPr lang="en-US" baseline="-25000" smtClean="0"/>
              <a:t>2</a:t>
            </a:r>
            <a:r>
              <a:rPr lang="zh-CN" altLang="en-US" smtClean="0"/>
              <a:t>的</a:t>
            </a:r>
            <a:endParaRPr lang="en-US" altLang="zh-CN" smtClean="0"/>
          </a:p>
          <a:p>
            <a:r>
              <a:rPr lang="zh-CN" altLang="en-US" smtClean="0"/>
              <a:t>模拟等温吸附曲线</a:t>
            </a:r>
            <a:endParaRPr lang="zh-CN" altLang="en-US"/>
          </a:p>
        </p:txBody>
      </p:sp>
      <p:sp>
        <p:nvSpPr>
          <p:cNvPr id="2017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1733" name="对象 88"/>
          <p:cNvGraphicFramePr>
            <a:graphicFrameLocks noChangeAspect="1"/>
          </p:cNvGraphicFramePr>
          <p:nvPr/>
        </p:nvGraphicFramePr>
        <p:xfrm>
          <a:off x="0" y="714356"/>
          <a:ext cx="4183737" cy="3214710"/>
        </p:xfrm>
        <a:graphic>
          <a:graphicData uri="http://schemas.openxmlformats.org/presentationml/2006/ole">
            <mc:AlternateContent xmlns:mc="http://schemas.openxmlformats.org/markup-compatibility/2006">
              <mc:Choice xmlns:v="urn:schemas-microsoft-com:vml" Requires="v">
                <p:oleObj spid="_x0000_s210950" name="Graph" r:id="rId4" imgW="2669220" imgH="2051739" progId="">
                  <p:embed/>
                </p:oleObj>
              </mc:Choice>
              <mc:Fallback>
                <p:oleObj name="Graph" r:id="rId4" imgW="2669220" imgH="2051739" progId="">
                  <p:embed/>
                  <p:pic>
                    <p:nvPicPr>
                      <p:cNvPr id="0" name="对象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4356"/>
                        <a:ext cx="4183737" cy="32147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0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0947" name="对象 89"/>
          <p:cNvGraphicFramePr>
            <a:graphicFrameLocks noChangeAspect="1"/>
          </p:cNvGraphicFramePr>
          <p:nvPr/>
        </p:nvGraphicFramePr>
        <p:xfrm>
          <a:off x="4929190" y="785794"/>
          <a:ext cx="4214810" cy="3318377"/>
        </p:xfrm>
        <a:graphic>
          <a:graphicData uri="http://schemas.openxmlformats.org/presentationml/2006/ole">
            <mc:AlternateContent xmlns:mc="http://schemas.openxmlformats.org/markup-compatibility/2006">
              <mc:Choice xmlns:v="urn:schemas-microsoft-com:vml" Requires="v">
                <p:oleObj spid="_x0000_s210951" name="Graph" r:id="rId6" imgW="2659500" imgH="2106463" progId="">
                  <p:embed/>
                </p:oleObj>
              </mc:Choice>
              <mc:Fallback>
                <p:oleObj name="Graph" r:id="rId6" imgW="2659500" imgH="2106463" progId="">
                  <p:embed/>
                  <p:pic>
                    <p:nvPicPr>
                      <p:cNvPr id="0" name="对象 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9190" y="785794"/>
                        <a:ext cx="4214810" cy="3318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5857884" y="4000504"/>
            <a:ext cx="3111749" cy="646331"/>
          </a:xfrm>
          <a:prstGeom prst="rect">
            <a:avLst/>
          </a:prstGeom>
          <a:noFill/>
        </p:spPr>
        <p:txBody>
          <a:bodyPr wrap="none" rtlCol="0">
            <a:spAutoFit/>
          </a:bodyPr>
          <a:lstStyle/>
          <a:p>
            <a:r>
              <a:rPr lang="zh-CN" altLang="en-US" smtClean="0"/>
              <a:t>原、残煤构型对</a:t>
            </a:r>
            <a:r>
              <a:rPr lang="en-US" smtClean="0"/>
              <a:t>CH</a:t>
            </a:r>
            <a:r>
              <a:rPr lang="en-US" baseline="-25000" smtClean="0"/>
              <a:t>4</a:t>
            </a:r>
            <a:r>
              <a:rPr lang="zh-CN" altLang="en-US" smtClean="0"/>
              <a:t>、</a:t>
            </a:r>
            <a:r>
              <a:rPr lang="en-US" smtClean="0"/>
              <a:t>CO</a:t>
            </a:r>
            <a:r>
              <a:rPr lang="en-US" baseline="-25000" smtClean="0"/>
              <a:t>2</a:t>
            </a:r>
            <a:r>
              <a:rPr lang="zh-CN" altLang="en-US" smtClean="0"/>
              <a:t>的</a:t>
            </a:r>
            <a:endParaRPr lang="en-US" altLang="zh-CN" smtClean="0"/>
          </a:p>
          <a:p>
            <a:r>
              <a:rPr lang="zh-CN" altLang="en-US" smtClean="0"/>
              <a:t>实验等温吸附曲线</a:t>
            </a:r>
            <a:endParaRPr lang="zh-CN" altLang="en-US"/>
          </a:p>
        </p:txBody>
      </p:sp>
      <p:sp>
        <p:nvSpPr>
          <p:cNvPr id="13" name="TextBox 12"/>
          <p:cNvSpPr txBox="1"/>
          <p:nvPr/>
        </p:nvSpPr>
        <p:spPr>
          <a:xfrm>
            <a:off x="500034" y="285728"/>
            <a:ext cx="141577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smtClean="0">
                <a:latin typeface="宋体" pitchFamily="2" charset="-122"/>
                <a:ea typeface="宋体" pitchFamily="2" charset="-122"/>
              </a:rPr>
              <a:t>等温吸附</a:t>
            </a:r>
            <a:endParaRPr lang="zh-CN" altLang="en-US" sz="2400" kern="0" dirty="0" smtClean="0">
              <a:latin typeface="宋体" pitchFamily="2" charset="-122"/>
              <a:ea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1</a:t>
            </a:r>
            <a:r>
              <a:rPr lang="zh-CN" altLang="en-US" sz="2000" smtClean="0">
                <a:latin typeface="Times New Roman" pitchFamily="18" charset="0"/>
                <a:cs typeface="Times New Roman" pitchFamily="18" charset="0"/>
              </a:rPr>
              <a:t>）</a:t>
            </a:r>
            <a:r>
              <a:rPr lang="zh-CN" altLang="en-US" sz="2000" smtClean="0"/>
              <a:t>整个压力范围内，随着压力的增大等量吸附热变化不大</a:t>
            </a:r>
            <a:endParaRPr lang="en-US" altLang="zh-CN" sz="2000" smtClean="0"/>
          </a:p>
          <a:p>
            <a:pPr marL="0" indent="0">
              <a:buFontTx/>
              <a:buNone/>
            </a:pPr>
            <a:r>
              <a:rPr lang="zh-CN" altLang="en-US" sz="2000" smtClean="0"/>
              <a:t>（</a:t>
            </a:r>
            <a:r>
              <a:rPr lang="en-US" altLang="zh-CN" sz="2000" smtClean="0"/>
              <a:t>2</a:t>
            </a:r>
            <a:r>
              <a:rPr lang="zh-CN" altLang="en-US" sz="2000" smtClean="0"/>
              <a:t>）在</a:t>
            </a:r>
            <a:r>
              <a:rPr lang="en-US" sz="2000" smtClean="0"/>
              <a:t>0</a:t>
            </a:r>
            <a:r>
              <a:rPr lang="zh-CN" altLang="en-US" sz="2000" smtClean="0"/>
              <a:t>～</a:t>
            </a:r>
            <a:r>
              <a:rPr lang="en-US" sz="2000" smtClean="0"/>
              <a:t>2.5MPa</a:t>
            </a:r>
            <a:r>
              <a:rPr lang="zh-CN" altLang="en-US" sz="2000" smtClean="0"/>
              <a:t>时吸附热急剧上升，与与前文该段等温吸附量快速增大相一致，吸附热增加越快说明吸附发生越快，气体分子与煤表面的相互作用就越强。当压力增大到</a:t>
            </a:r>
            <a:r>
              <a:rPr lang="en-US" sz="2000" smtClean="0"/>
              <a:t>2.5MPa</a:t>
            </a:r>
            <a:r>
              <a:rPr lang="zh-CN" altLang="en-US" sz="2000" smtClean="0"/>
              <a:t>以后吸附热变化不明显。</a:t>
            </a: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201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1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285984" y="4071942"/>
            <a:ext cx="4357718" cy="369332"/>
          </a:xfrm>
          <a:prstGeom prst="rect">
            <a:avLst/>
          </a:prstGeom>
          <a:noFill/>
        </p:spPr>
        <p:txBody>
          <a:bodyPr wrap="square" rtlCol="0">
            <a:spAutoFit/>
          </a:bodyPr>
          <a:lstStyle/>
          <a:p>
            <a:r>
              <a:rPr lang="zh-CN" altLang="en-US" smtClean="0"/>
              <a:t>原、残煤构型对</a:t>
            </a:r>
            <a:r>
              <a:rPr lang="en-US" smtClean="0"/>
              <a:t>CH</a:t>
            </a:r>
            <a:r>
              <a:rPr lang="en-US" baseline="-25000" smtClean="0"/>
              <a:t>4</a:t>
            </a:r>
            <a:r>
              <a:rPr lang="zh-CN" altLang="en-US" smtClean="0"/>
              <a:t>、</a:t>
            </a:r>
            <a:r>
              <a:rPr lang="en-US" smtClean="0"/>
              <a:t>CO</a:t>
            </a:r>
            <a:r>
              <a:rPr lang="en-US" baseline="-25000" smtClean="0"/>
              <a:t>2</a:t>
            </a:r>
            <a:r>
              <a:rPr lang="zh-CN" altLang="en-US" smtClean="0"/>
              <a:t>的等温吸附热</a:t>
            </a:r>
            <a:endParaRPr lang="zh-CN" altLang="en-US"/>
          </a:p>
        </p:txBody>
      </p:sp>
      <p:sp>
        <p:nvSpPr>
          <p:cNvPr id="2017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0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299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2996" name="对象 90"/>
          <p:cNvGraphicFramePr>
            <a:graphicFrameLocks noChangeAspect="1"/>
          </p:cNvGraphicFramePr>
          <p:nvPr/>
        </p:nvGraphicFramePr>
        <p:xfrm>
          <a:off x="2071670" y="714356"/>
          <a:ext cx="4500562" cy="3546911"/>
        </p:xfrm>
        <a:graphic>
          <a:graphicData uri="http://schemas.openxmlformats.org/presentationml/2006/ole">
            <mc:AlternateContent xmlns:mc="http://schemas.openxmlformats.org/markup-compatibility/2006">
              <mc:Choice xmlns:v="urn:schemas-microsoft-com:vml" Requires="v">
                <p:oleObj spid="_x0000_s212998" name="Graph" r:id="rId4" imgW="2698380" imgH="2135846" progId="">
                  <p:embed/>
                </p:oleObj>
              </mc:Choice>
              <mc:Fallback>
                <p:oleObj name="Graph" r:id="rId4" imgW="2698380" imgH="2135846" progId="">
                  <p:embed/>
                  <p:pic>
                    <p:nvPicPr>
                      <p:cNvPr id="0" name="对象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670" y="714356"/>
                        <a:ext cx="4500562" cy="3546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r>
              <a:rPr lang="zh-CN" altLang="en-US" sz="2000" smtClean="0">
                <a:latin typeface="宋体" pitchFamily="2" charset="-122"/>
                <a:ea typeface="宋体" pitchFamily="2" charset="-122"/>
                <a:cs typeface="Times New Roman" pitchFamily="18" charset="0"/>
              </a:rPr>
              <a:t>（</a:t>
            </a:r>
            <a:r>
              <a:rPr lang="en-US" altLang="zh-CN" sz="2000" smtClean="0">
                <a:latin typeface="宋体" pitchFamily="2" charset="-122"/>
                <a:ea typeface="宋体" pitchFamily="2" charset="-122"/>
                <a:cs typeface="Times New Roman" pitchFamily="18" charset="0"/>
              </a:rPr>
              <a:t>1</a:t>
            </a:r>
            <a:r>
              <a:rPr lang="zh-CN" altLang="en-US" sz="2000" smtClean="0">
                <a:latin typeface="宋体" pitchFamily="2" charset="-122"/>
                <a:ea typeface="宋体" pitchFamily="2" charset="-122"/>
                <a:cs typeface="Times New Roman" pitchFamily="18" charset="0"/>
              </a:rPr>
              <a:t>）</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在吸附中较</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更具竞争优势，</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吸附量受压力影响较小，而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对压力的变化更加敏感。</a:t>
            </a:r>
            <a:endParaRPr lang="en-US" altLang="zh-CN" sz="2000" smtClean="0">
              <a:latin typeface="宋体" pitchFamily="2" charset="-122"/>
              <a:ea typeface="宋体" pitchFamily="2" charset="-122"/>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201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1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4282" y="4214818"/>
            <a:ext cx="4357718" cy="369332"/>
          </a:xfrm>
          <a:prstGeom prst="rect">
            <a:avLst/>
          </a:prstGeom>
          <a:noFill/>
        </p:spPr>
        <p:txBody>
          <a:bodyPr wrap="square" rtlCol="0">
            <a:spAutoFit/>
          </a:bodyPr>
          <a:lstStyle/>
          <a:p>
            <a:r>
              <a:rPr lang="zh-CN" altLang="en-US" smtClean="0"/>
              <a:t>原煤构型对</a:t>
            </a:r>
            <a:r>
              <a:rPr lang="en-US" smtClean="0"/>
              <a:t>CH</a:t>
            </a:r>
            <a:r>
              <a:rPr lang="en-US" baseline="-25000" smtClean="0"/>
              <a:t>4</a:t>
            </a:r>
            <a:r>
              <a:rPr lang="en-US" altLang="zh-CN" smtClean="0"/>
              <a:t>/</a:t>
            </a:r>
            <a:r>
              <a:rPr lang="en-US" smtClean="0"/>
              <a:t>CO</a:t>
            </a:r>
            <a:r>
              <a:rPr lang="en-US" baseline="-25000" smtClean="0"/>
              <a:t>2</a:t>
            </a:r>
            <a:r>
              <a:rPr lang="zh-CN" altLang="en-US" smtClean="0"/>
              <a:t>的二元等温吸附</a:t>
            </a:r>
            <a:endParaRPr lang="zh-CN" altLang="en-US"/>
          </a:p>
        </p:txBody>
      </p:sp>
      <p:sp>
        <p:nvSpPr>
          <p:cNvPr id="2017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0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299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43" name="对象 91"/>
          <p:cNvGraphicFramePr>
            <a:graphicFrameLocks noChangeAspect="1"/>
          </p:cNvGraphicFramePr>
          <p:nvPr/>
        </p:nvGraphicFramePr>
        <p:xfrm>
          <a:off x="0" y="785794"/>
          <a:ext cx="4372670" cy="3357586"/>
        </p:xfrm>
        <a:graphic>
          <a:graphicData uri="http://schemas.openxmlformats.org/presentationml/2006/ole">
            <mc:AlternateContent xmlns:mc="http://schemas.openxmlformats.org/markup-compatibility/2006">
              <mc:Choice xmlns:v="urn:schemas-microsoft-com:vml" Requires="v">
                <p:oleObj spid="_x0000_s215048" name="Graph" r:id="rId4" imgW="2681370" imgH="2058478" progId="">
                  <p:embed/>
                </p:oleObj>
              </mc:Choice>
              <mc:Fallback>
                <p:oleObj name="Graph" r:id="rId4" imgW="2681370" imgH="2058478" progId="">
                  <p:embed/>
                  <p:pic>
                    <p:nvPicPr>
                      <p:cNvPr id="0" name="对象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85794"/>
                        <a:ext cx="4372670" cy="3357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45" name="对象 92"/>
          <p:cNvGraphicFramePr>
            <a:graphicFrameLocks noChangeAspect="1"/>
          </p:cNvGraphicFramePr>
          <p:nvPr/>
        </p:nvGraphicFramePr>
        <p:xfrm>
          <a:off x="4786314" y="785793"/>
          <a:ext cx="4357687" cy="3431878"/>
        </p:xfrm>
        <a:graphic>
          <a:graphicData uri="http://schemas.openxmlformats.org/presentationml/2006/ole">
            <mc:AlternateContent xmlns:mc="http://schemas.openxmlformats.org/markup-compatibility/2006">
              <mc:Choice xmlns:v="urn:schemas-microsoft-com:vml" Requires="v">
                <p:oleObj spid="_x0000_s215049" name="Graph" r:id="rId6" imgW="2673270" imgH="2103767" progId="">
                  <p:embed/>
                </p:oleObj>
              </mc:Choice>
              <mc:Fallback>
                <p:oleObj name="Graph" r:id="rId6" imgW="2673270" imgH="2103767" progId="">
                  <p:embed/>
                  <p:pic>
                    <p:nvPicPr>
                      <p:cNvPr id="0" name="对象 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6314" y="785793"/>
                        <a:ext cx="4357687" cy="3431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4786282" y="4214818"/>
            <a:ext cx="4357718" cy="369332"/>
          </a:xfrm>
          <a:prstGeom prst="rect">
            <a:avLst/>
          </a:prstGeom>
          <a:noFill/>
        </p:spPr>
        <p:txBody>
          <a:bodyPr wrap="square" rtlCol="0">
            <a:spAutoFit/>
          </a:bodyPr>
          <a:lstStyle/>
          <a:p>
            <a:r>
              <a:rPr lang="zh-CN" altLang="en-US" smtClean="0"/>
              <a:t>残煤构型对</a:t>
            </a:r>
            <a:r>
              <a:rPr lang="en-US" smtClean="0"/>
              <a:t>CH</a:t>
            </a:r>
            <a:r>
              <a:rPr lang="en-US" baseline="-25000" smtClean="0"/>
              <a:t>4</a:t>
            </a:r>
            <a:r>
              <a:rPr lang="en-US" altLang="zh-CN" smtClean="0"/>
              <a:t>/</a:t>
            </a:r>
            <a:r>
              <a:rPr lang="en-US" smtClean="0"/>
              <a:t>CO</a:t>
            </a:r>
            <a:r>
              <a:rPr lang="en-US" baseline="-25000" smtClean="0"/>
              <a:t>2</a:t>
            </a:r>
            <a:r>
              <a:rPr lang="zh-CN" altLang="en-US" smtClean="0"/>
              <a:t>的二元等温吸附</a:t>
            </a:r>
            <a:endParaRPr lang="zh-CN" altLang="en-US"/>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201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1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4282" y="4214818"/>
            <a:ext cx="4357718" cy="369332"/>
          </a:xfrm>
          <a:prstGeom prst="rect">
            <a:avLst/>
          </a:prstGeom>
          <a:noFill/>
        </p:spPr>
        <p:txBody>
          <a:bodyPr wrap="square" rtlCol="0">
            <a:spAutoFit/>
          </a:bodyPr>
          <a:lstStyle/>
          <a:p>
            <a:r>
              <a:rPr lang="zh-CN" altLang="en-US" smtClean="0"/>
              <a:t>原煤对</a:t>
            </a:r>
            <a:r>
              <a:rPr lang="en-US" smtClean="0"/>
              <a:t>CH</a:t>
            </a:r>
            <a:r>
              <a:rPr lang="en-US" baseline="-25000" smtClean="0"/>
              <a:t>4</a:t>
            </a:r>
            <a:r>
              <a:rPr lang="en-US" altLang="zh-CN" smtClean="0"/>
              <a:t>/</a:t>
            </a:r>
            <a:r>
              <a:rPr lang="en-US" smtClean="0"/>
              <a:t>CO</a:t>
            </a:r>
            <a:r>
              <a:rPr lang="en-US" baseline="-25000" smtClean="0"/>
              <a:t>2</a:t>
            </a:r>
            <a:r>
              <a:rPr lang="zh-CN" altLang="en-US" smtClean="0"/>
              <a:t>的二元等温吸附实验曲线</a:t>
            </a:r>
            <a:endParaRPr lang="zh-CN" altLang="en-US"/>
          </a:p>
        </p:txBody>
      </p:sp>
      <p:sp>
        <p:nvSpPr>
          <p:cNvPr id="2017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0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299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4786282" y="4214818"/>
            <a:ext cx="4357718" cy="646331"/>
          </a:xfrm>
          <a:prstGeom prst="rect">
            <a:avLst/>
          </a:prstGeom>
          <a:noFill/>
        </p:spPr>
        <p:txBody>
          <a:bodyPr wrap="square" rtlCol="0">
            <a:spAutoFit/>
          </a:bodyPr>
          <a:lstStyle/>
          <a:p>
            <a:r>
              <a:rPr lang="zh-CN" altLang="en-US" smtClean="0"/>
              <a:t>残煤构型对</a:t>
            </a:r>
            <a:r>
              <a:rPr lang="en-US" smtClean="0"/>
              <a:t>CH</a:t>
            </a:r>
            <a:r>
              <a:rPr lang="en-US" baseline="-25000" smtClean="0"/>
              <a:t>4</a:t>
            </a:r>
            <a:r>
              <a:rPr lang="en-US" altLang="zh-CN" smtClean="0"/>
              <a:t>/</a:t>
            </a:r>
            <a:r>
              <a:rPr lang="en-US" smtClean="0"/>
              <a:t>CO</a:t>
            </a:r>
            <a:r>
              <a:rPr lang="en-US" baseline="-25000" smtClean="0"/>
              <a:t>2</a:t>
            </a:r>
            <a:r>
              <a:rPr lang="zh-CN" altLang="en-US" smtClean="0"/>
              <a:t>的二元等温吸附实验曲线</a:t>
            </a:r>
            <a:endParaRPr lang="zh-CN" altLang="en-US"/>
          </a:p>
        </p:txBody>
      </p:sp>
      <p:sp>
        <p:nvSpPr>
          <p:cNvPr id="21709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7092" name="对象 93"/>
          <p:cNvGraphicFramePr>
            <a:graphicFrameLocks noChangeAspect="1"/>
          </p:cNvGraphicFramePr>
          <p:nvPr/>
        </p:nvGraphicFramePr>
        <p:xfrm>
          <a:off x="0" y="785794"/>
          <a:ext cx="4823086" cy="3643338"/>
        </p:xfrm>
        <a:graphic>
          <a:graphicData uri="http://schemas.openxmlformats.org/presentationml/2006/ole">
            <mc:AlternateContent xmlns:mc="http://schemas.openxmlformats.org/markup-compatibility/2006">
              <mc:Choice xmlns:v="urn:schemas-microsoft-com:vml" Requires="v">
                <p:oleObj spid="_x0000_s217097" name="Graph" r:id="rId4" imgW="2707560" imgH="2045808" progId="">
                  <p:embed/>
                </p:oleObj>
              </mc:Choice>
              <mc:Fallback>
                <p:oleObj name="Graph" r:id="rId4" imgW="2707560" imgH="2045808" progId="">
                  <p:embed/>
                  <p:pic>
                    <p:nvPicPr>
                      <p:cNvPr id="0" name="对象 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85794"/>
                        <a:ext cx="4823086" cy="364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709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7094" name="对象 94"/>
          <p:cNvGraphicFramePr>
            <a:graphicFrameLocks noChangeAspect="1"/>
          </p:cNvGraphicFramePr>
          <p:nvPr/>
        </p:nvGraphicFramePr>
        <p:xfrm>
          <a:off x="4493629" y="785794"/>
          <a:ext cx="4650372" cy="3500462"/>
        </p:xfrm>
        <a:graphic>
          <a:graphicData uri="http://schemas.openxmlformats.org/presentationml/2006/ole">
            <mc:AlternateContent xmlns:mc="http://schemas.openxmlformats.org/markup-compatibility/2006">
              <mc:Choice xmlns:v="urn:schemas-microsoft-com:vml" Requires="v">
                <p:oleObj spid="_x0000_s217098" name="Graph" r:id="rId6" imgW="2717280" imgH="2039338" progId="">
                  <p:embed/>
                </p:oleObj>
              </mc:Choice>
              <mc:Fallback>
                <p:oleObj name="Graph" r:id="rId6" imgW="2717280" imgH="2039338" progId="">
                  <p:embed/>
                  <p:pic>
                    <p:nvPicPr>
                      <p:cNvPr id="0" name="对象 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3629" y="785794"/>
                        <a:ext cx="4650372" cy="350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buFontTx/>
              <a:buNone/>
            </a:pPr>
            <a:r>
              <a:rPr lang="zh-CN" altLang="en-US" sz="2000" u="sng" smtClean="0"/>
              <a:t>        煤对气体吸附中的主要问题：煤分子与气体分子之间的相互作用以及煤分子与煤分子间的作用。</a:t>
            </a:r>
            <a:endParaRPr lang="en-US" altLang="zh-CN" sz="2000" smtClean="0"/>
          </a:p>
          <a:p>
            <a:pPr marL="0" indent="0">
              <a:buFontTx/>
              <a:buNone/>
            </a:pPr>
            <a:r>
              <a:rPr lang="zh-CN" altLang="en-US" sz="2000" smtClean="0"/>
              <a:t>        </a:t>
            </a:r>
            <a:endParaRPr lang="en-US" altLang="zh-CN" sz="2000" smtClean="0"/>
          </a:p>
          <a:p>
            <a:pPr marL="0" indent="0">
              <a:buFontTx/>
              <a:buNone/>
            </a:pPr>
            <a:r>
              <a:rPr lang="en-US" altLang="zh-CN" sz="2000" smtClean="0"/>
              <a:t>        </a:t>
            </a:r>
            <a:r>
              <a:rPr lang="zh-CN" altLang="en-US" sz="2000" smtClean="0"/>
              <a:t>目前对于吸附性的研究主要从宏观层面利用等温吸附等实验方法以及分子尺度上进行研究。煤对</a:t>
            </a:r>
            <a:r>
              <a:rPr lang="en-US" sz="2000" smtClean="0"/>
              <a:t>CH</a:t>
            </a:r>
            <a:r>
              <a:rPr lang="en-US" sz="2000" baseline="-25000" smtClean="0"/>
              <a:t>4</a:t>
            </a:r>
            <a:r>
              <a:rPr lang="zh-CN" altLang="en-US" sz="2000" smtClean="0"/>
              <a:t>、</a:t>
            </a:r>
            <a:r>
              <a:rPr lang="en-US" sz="2000" smtClean="0"/>
              <a:t>CO</a:t>
            </a:r>
            <a:r>
              <a:rPr lang="en-US" sz="2000" baseline="-25000" smtClean="0"/>
              <a:t>2</a:t>
            </a:r>
            <a:r>
              <a:rPr lang="zh-CN" altLang="en-US" sz="2000" smtClean="0"/>
              <a:t>的吸附不仅依赖于构成体系的分子的性质，在很大程度上还取决于其分子的聚集形式以及煤分子与分子间的相互作用，因此有必要从分子以上层次即超分子结构来研究煤对</a:t>
            </a:r>
            <a:r>
              <a:rPr lang="en-US" sz="2000" smtClean="0"/>
              <a:t>CH</a:t>
            </a:r>
            <a:r>
              <a:rPr lang="en-US" sz="2000" baseline="-25000" smtClean="0"/>
              <a:t>4</a:t>
            </a:r>
            <a:r>
              <a:rPr lang="zh-CN" altLang="en-US" sz="2000" smtClean="0"/>
              <a:t>、</a:t>
            </a:r>
            <a:r>
              <a:rPr lang="en-US" sz="2000" smtClean="0"/>
              <a:t>CO</a:t>
            </a:r>
            <a:r>
              <a:rPr lang="en-US" sz="2000" baseline="-25000" smtClean="0"/>
              <a:t>2</a:t>
            </a:r>
            <a:r>
              <a:rPr lang="zh-CN" altLang="en-US" sz="2000" smtClean="0"/>
              <a:t>的吸附，以理解煤中分子间相互作用对气体的吸附的性能影响。</a:t>
            </a:r>
            <a:endParaRPr lang="en-US" altLang="zh-CN" sz="2000" smtClean="0"/>
          </a:p>
          <a:p>
            <a:pPr marL="0" indent="0">
              <a:buFontTx/>
              <a:buNone/>
            </a:pPr>
            <a:r>
              <a:rPr lang="en-US" altLang="zh-CN" sz="2000" smtClean="0"/>
              <a:t>        </a:t>
            </a:r>
            <a:endParaRPr lang="en-US" altLang="zh-CN" sz="2000" u="sng" smtClean="0"/>
          </a:p>
          <a:p>
            <a:pPr marL="0" indent="0">
              <a:buFontTx/>
              <a:buNone/>
            </a:pPr>
            <a:r>
              <a:rPr lang="zh-CN" altLang="en-US" sz="2000" smtClean="0"/>
              <a:t>        近年来利用分子模拟技术对煤与气体分子相互作用的探讨越来越多，但缺乏对煤分子与分子间的相互作用的考虑。本文从超分子层面探讨煤与气体分子以及煤分子与分子间相互作用对气体分子的影响机理，为煤层气采收率提高提供理论依据。</a:t>
            </a:r>
            <a:endParaRPr lang="en-US" altLang="zh-CN" sz="2000" smtClean="0"/>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3143240" y="2857496"/>
            <a:ext cx="3000395" cy="830997"/>
          </a:xfrm>
          <a:prstGeom prst="rect">
            <a:avLst/>
          </a:prstGeom>
          <a:noFill/>
        </p:spPr>
        <p:txBody>
          <a:bodyPr wrap="square" rtlCol="0">
            <a:spAutoFit/>
          </a:bodyPr>
          <a:lstStyle/>
          <a:p>
            <a:pPr algn="dist"/>
            <a:r>
              <a:rPr lang="zh-CN" altLang="en-US" sz="4800" smtClean="0">
                <a:solidFill>
                  <a:srgbClr val="181717"/>
                </a:solidFill>
                <a:latin typeface="楷体" pitchFamily="49" charset="-122"/>
                <a:ea typeface="楷体" pitchFamily="49" charset="-122"/>
              </a:rPr>
              <a:t>四</a:t>
            </a:r>
            <a:r>
              <a:rPr lang="en-US" altLang="zh-CN" sz="4800" smtClean="0">
                <a:solidFill>
                  <a:srgbClr val="181717"/>
                </a:solidFill>
                <a:latin typeface="楷体" pitchFamily="49" charset="-122"/>
                <a:ea typeface="楷体" pitchFamily="49" charset="-122"/>
              </a:rPr>
              <a:t>  </a:t>
            </a:r>
            <a:r>
              <a:rPr lang="zh-CN" altLang="en-US" sz="4800" smtClean="0">
                <a:solidFill>
                  <a:srgbClr val="181717"/>
                </a:solidFill>
                <a:latin typeface="楷体" pitchFamily="49" charset="-122"/>
                <a:ea typeface="楷体" pitchFamily="49" charset="-122"/>
              </a:rPr>
              <a:t>结论</a:t>
            </a:r>
            <a:endParaRPr lang="zh-CN" altLang="en-US" sz="48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1</a:t>
            </a:r>
            <a:r>
              <a:rPr lang="zh-CN" altLang="en-US" sz="2000" smtClean="0">
                <a:latin typeface="宋体" pitchFamily="2" charset="-122"/>
                <a:ea typeface="宋体" pitchFamily="2" charset="-122"/>
              </a:rPr>
              <a:t>）构建得到残煤和沥青质单分子的的结构模型，残煤中主要以三环和</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四环芳香结构单元及环烷烃为主，沥青质中主要以三环芳香结构单元及含</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氧官能团、脂肪侧链为主，残煤芳香度大于沥青质，芳香结构大于沥青质，</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脂肪结构及含氧官能团含量小于沥青质。</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    优化后的模型结构模型发生不同程度的弯曲变形，主要是脂肪链</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的弯曲使得芳香片层间发生扭转，沥青质中出现了近乎平行排列的芳香层</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片。模型能量中以非成键能尤其是范德华能构成势能主要部分，决定着结</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构稳定性。</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2</a:t>
            </a:r>
            <a:r>
              <a:rPr lang="zh-CN" altLang="en-US" sz="2000" smtClean="0">
                <a:latin typeface="宋体" pitchFamily="2" charset="-122"/>
                <a:ea typeface="宋体" pitchFamily="2" charset="-122"/>
              </a:rPr>
              <a:t>）超分子结构中出现了大量平行芳香层片，脂肪结构也发生了平行定</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向排列，由于受脂肪侧链和周围芳香结构影响，部分芳香层片发生了弯曲。</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另外，残煤和沥青质单分子形成“锁钥关系”，亦即主</a:t>
            </a:r>
            <a:r>
              <a:rPr lang="en-US" altLang="zh-CN" sz="2000" smtClean="0">
                <a:latin typeface="宋体" pitchFamily="2" charset="-122"/>
                <a:ea typeface="宋体" pitchFamily="2" charset="-122"/>
              </a:rPr>
              <a:t>—</a:t>
            </a:r>
            <a:r>
              <a:rPr lang="zh-CN" altLang="en-US" sz="2000" smtClean="0">
                <a:latin typeface="宋体" pitchFamily="2" charset="-122"/>
                <a:ea typeface="宋体" pitchFamily="2" charset="-122"/>
              </a:rPr>
              <a:t>客体关系，为满</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足这种关系，芳香结构和脂肪结构在空间上作出调整以适应超分子的形成。</a:t>
            </a: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3</a:t>
            </a:r>
            <a:r>
              <a:rPr lang="zh-CN" altLang="en-US" sz="2000" smtClean="0">
                <a:latin typeface="宋体" pitchFamily="2" charset="-122"/>
                <a:ea typeface="宋体" pitchFamily="2" charset="-122"/>
              </a:rPr>
              <a:t>）饱和吸附中，两构型对对</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的饱和吸附量关系均为原煤</a:t>
            </a:r>
            <a:r>
              <a:rPr lang="en-US" sz="2000" smtClean="0">
                <a:latin typeface="宋体" pitchFamily="2" charset="-122"/>
                <a:ea typeface="宋体" pitchFamily="2" charset="-122"/>
              </a:rPr>
              <a:t>&gt;</a:t>
            </a:r>
            <a:r>
              <a:rPr lang="zh-CN" altLang="en-US" sz="2000" smtClean="0">
                <a:latin typeface="宋体" pitchFamily="2" charset="-122"/>
                <a:ea typeface="宋体" pitchFamily="2" charset="-122"/>
              </a:rPr>
              <a:t>残</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煤，</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en-US" sz="2000" smtClean="0">
                <a:latin typeface="宋体" pitchFamily="2" charset="-122"/>
                <a:ea typeface="宋体" pitchFamily="2" charset="-122"/>
              </a:rPr>
              <a:t>&gt;CH</a:t>
            </a:r>
            <a:r>
              <a:rPr lang="en-US" sz="2000" baseline="-25000" smtClean="0">
                <a:latin typeface="宋体" pitchFamily="2" charset="-122"/>
                <a:ea typeface="宋体" pitchFamily="2" charset="-122"/>
              </a:rPr>
              <a:t>4</a:t>
            </a:r>
            <a:r>
              <a:rPr lang="zh-CN" altLang="en-US" sz="2000" baseline="-25000" smtClean="0">
                <a:latin typeface="宋体" pitchFamily="2" charset="-122"/>
                <a:ea typeface="宋体" pitchFamily="2" charset="-122"/>
              </a:rPr>
              <a:t>。</a:t>
            </a:r>
            <a:endParaRPr lang="en-US" altLang="zh-CN" sz="2000" baseline="-25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cs typeface="Times New Roman" pitchFamily="18" charset="0"/>
              </a:rPr>
              <a:t>4</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分子在煤分子吸附中的存在形式为正三角锥形，</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呈直线型，</a:t>
            </a:r>
            <a:endParaRPr lang="en-US" altLang="zh-CN" sz="2000" smtClean="0">
              <a:latin typeface="宋体" pitchFamily="2" charset="-122"/>
              <a:ea typeface="宋体" pitchFamily="2" charset="-122"/>
            </a:endParaRPr>
          </a:p>
          <a:p>
            <a:pPr lvl="0">
              <a:buNone/>
            </a:pP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分子大小及形状对吸附能力有重要影响。</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优先吸附于煤分</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子结构的边缘，然后扩散至煤分子孔隙中，</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分子以两两相邻类似乙烷分</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子的构型排布，</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分子以两两相交或平行的形式吸附于煤分子中，且两种</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吸附质分子有局部堆积效应，单独存在的分子较少。大部分</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沿着超分子中芳香层片的弯曲方向呈层状分布，形成吸附质分子层，其中</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原煤分子中吸附质分子将沥青质分子这把“钥匙”紧紧包围，并有部分吸</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附质分子进入椭圆形孔洞中，从而形成新的“锁钥关系”，超分子的这种</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分子识别机制对煤的吸附性能有重要影响。</a:t>
            </a:r>
            <a:r>
              <a:rPr lang="en-US" altLang="zh-CN" sz="2000" smtClean="0">
                <a:latin typeface="宋体" pitchFamily="2" charset="-122"/>
                <a:ea typeface="宋体" pitchFamily="2" charset="-122"/>
              </a:rPr>
              <a:t> </a:t>
            </a: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5</a:t>
            </a:r>
            <a:r>
              <a:rPr lang="zh-CN" altLang="en-US" sz="2000" smtClean="0">
                <a:latin typeface="宋体" pitchFamily="2" charset="-122"/>
                <a:ea typeface="宋体" pitchFamily="2" charset="-122"/>
              </a:rPr>
              <a:t>）模拟了煤分子在</a:t>
            </a:r>
            <a:r>
              <a:rPr lang="en-US" sz="2000" smtClean="0">
                <a:latin typeface="宋体" pitchFamily="2" charset="-122"/>
                <a:ea typeface="宋体" pitchFamily="2" charset="-122"/>
              </a:rPr>
              <a:t>303.15K</a:t>
            </a:r>
            <a:r>
              <a:rPr lang="zh-CN" altLang="en-US" sz="2000" smtClean="0">
                <a:latin typeface="宋体" pitchFamily="2" charset="-122"/>
                <a:ea typeface="宋体" pitchFamily="2" charset="-122"/>
              </a:rPr>
              <a:t>温度、</a:t>
            </a:r>
            <a:r>
              <a:rPr lang="en-US" sz="2000" smtClean="0">
                <a:latin typeface="宋体" pitchFamily="2" charset="-122"/>
                <a:ea typeface="宋体" pitchFamily="2" charset="-122"/>
              </a:rPr>
              <a:t>0</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25MPa</a:t>
            </a:r>
            <a:r>
              <a:rPr lang="zh-CN" altLang="en-US" sz="2000" smtClean="0">
                <a:latin typeface="宋体" pitchFamily="2" charset="-122"/>
                <a:ea typeface="宋体" pitchFamily="2" charset="-122"/>
              </a:rPr>
              <a:t>压力下的单组份</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p>
          <a:p>
            <a:pPr lvl="0">
              <a:buNone/>
            </a:pPr>
            <a:r>
              <a:rPr lang="zh-CN" altLang="en-US" sz="2000" smtClean="0">
                <a:latin typeface="宋体" pitchFamily="2" charset="-122"/>
                <a:ea typeface="宋体" pitchFamily="2" charset="-122"/>
              </a:rPr>
              <a:t>二元组分等温吸附。结果表明，同温同压下吸附量大小关系为</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en-US" sz="2000" smtClean="0">
                <a:latin typeface="宋体" pitchFamily="2" charset="-122"/>
                <a:ea typeface="宋体" pitchFamily="2" charset="-122"/>
              </a:rPr>
              <a:t>&gt;CH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对同一种吸附质而言，原煤分子吸附量</a:t>
            </a:r>
            <a:r>
              <a:rPr lang="en-US" sz="2000" smtClean="0">
                <a:latin typeface="宋体" pitchFamily="2" charset="-122"/>
                <a:ea typeface="宋体" pitchFamily="2" charset="-122"/>
              </a:rPr>
              <a:t>&gt;</a:t>
            </a:r>
            <a:r>
              <a:rPr lang="zh-CN" altLang="en-US" sz="2000" smtClean="0">
                <a:latin typeface="宋体" pitchFamily="2" charset="-122"/>
                <a:ea typeface="宋体" pitchFamily="2" charset="-122"/>
              </a:rPr>
              <a:t>残煤分子吸附量，即原煤对两种</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气体的吸附较残煤强。</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在</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混合体系中有吸附竞争优势，</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p>
          <a:p>
            <a:pPr lvl="0">
              <a:buNone/>
            </a:pPr>
            <a:r>
              <a:rPr lang="zh-CN" altLang="en-US" sz="2000" smtClean="0">
                <a:latin typeface="宋体" pitchFamily="2" charset="-122"/>
                <a:ea typeface="宋体" pitchFamily="2" charset="-122"/>
              </a:rPr>
              <a:t>吸附量受压力影响较小，</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对压力的变化更加敏感。</a:t>
            </a:r>
            <a:r>
              <a:rPr lang="en-US" altLang="zh-CN" sz="2000" smtClean="0">
                <a:latin typeface="宋体" pitchFamily="2" charset="-122"/>
                <a:ea typeface="宋体" pitchFamily="2" charset="-122"/>
              </a:rPr>
              <a:t> </a:t>
            </a: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descr="water"/>
          <p:cNvPicPr>
            <a:picLocks noChangeAspect="1" noChangeArrowheads="1"/>
          </p:cNvPicPr>
          <p:nvPr/>
        </p:nvPicPr>
        <p:blipFill>
          <a:blip r:embed="rId2"/>
          <a:srcRect l="22409" t="16374" b="27486"/>
          <a:stretch>
            <a:fillRect/>
          </a:stretch>
        </p:blipFill>
        <p:spPr bwMode="gray">
          <a:xfrm rot="786797">
            <a:off x="6726238" y="0"/>
            <a:ext cx="2417762" cy="1995488"/>
          </a:xfrm>
          <a:prstGeom prst="rect">
            <a:avLst/>
          </a:prstGeom>
          <a:noFill/>
        </p:spPr>
      </p:pic>
      <p:sp>
        <p:nvSpPr>
          <p:cNvPr id="4" name="TextBox 3"/>
          <p:cNvSpPr txBox="1"/>
          <p:nvPr/>
        </p:nvSpPr>
        <p:spPr>
          <a:xfrm>
            <a:off x="2214546" y="2000240"/>
            <a:ext cx="4714908" cy="1754326"/>
          </a:xfrm>
          <a:prstGeom prst="rect">
            <a:avLst/>
          </a:prstGeom>
          <a:noFill/>
        </p:spPr>
        <p:txBody>
          <a:bodyPr wrap="square" rtlCol="0">
            <a:spAutoFit/>
          </a:bodyPr>
          <a:lstStyle/>
          <a:p>
            <a:r>
              <a:rPr lang="zh-CN" altLang="en-US" sz="5400" b="1" kern="10" smtClean="0">
                <a:ln w="25400">
                  <a:solidFill>
                    <a:srgbClr val="FFFFFF"/>
                  </a:solidFill>
                  <a:round/>
                </a:ln>
                <a:gradFill rotWithShape="1">
                  <a:gsLst>
                    <a:gs pos="0">
                      <a:schemeClr val="tx2"/>
                    </a:gs>
                    <a:gs pos="50000">
                      <a:schemeClr val="tx2">
                        <a:gamma/>
                        <a:tint val="57255"/>
                        <a:invGamma/>
                      </a:schemeClr>
                    </a:gs>
                    <a:gs pos="100000">
                      <a:schemeClr val="tx2"/>
                    </a:gs>
                  </a:gsLst>
                  <a:lin ang="0" scaled="1"/>
                </a:gradFill>
                <a:effectLst>
                  <a:outerShdw blurRad="38100" dist="38100" dir="2700000" algn="tl">
                    <a:srgbClr val="000000">
                      <a:alpha val="43137"/>
                    </a:srgbClr>
                  </a:outerShdw>
                </a:effectLst>
                <a:latin typeface="宋体" pitchFamily="2" charset="-122"/>
                <a:ea typeface="宋体" pitchFamily="2" charset="-122"/>
              </a:rPr>
              <a:t>敬请各位答辩专家批评指正</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2143108" y="2857496"/>
            <a:ext cx="4786345" cy="830997"/>
          </a:xfrm>
          <a:prstGeom prst="rect">
            <a:avLst/>
          </a:prstGeom>
          <a:noFill/>
        </p:spPr>
        <p:txBody>
          <a:bodyPr wrap="square" rtlCol="0">
            <a:spAutoFit/>
          </a:bodyPr>
          <a:lstStyle/>
          <a:p>
            <a:pPr algn="dist"/>
            <a:r>
              <a:rPr lang="zh-CN" altLang="en-US" sz="4800" smtClean="0">
                <a:solidFill>
                  <a:srgbClr val="181717"/>
                </a:solidFill>
                <a:latin typeface="楷体" pitchFamily="49" charset="-122"/>
                <a:ea typeface="楷体" pitchFamily="49" charset="-122"/>
              </a:rPr>
              <a:t>二</a:t>
            </a:r>
            <a:r>
              <a:rPr lang="en-US" altLang="zh-CN" sz="4800" smtClean="0">
                <a:solidFill>
                  <a:srgbClr val="181717"/>
                </a:solidFill>
                <a:latin typeface="楷体" pitchFamily="49" charset="-122"/>
                <a:ea typeface="楷体" pitchFamily="49" charset="-122"/>
              </a:rPr>
              <a:t>  </a:t>
            </a:r>
            <a:r>
              <a:rPr lang="zh-CN" altLang="en-US" sz="4800" smtClean="0">
                <a:solidFill>
                  <a:srgbClr val="181717"/>
                </a:solidFill>
                <a:latin typeface="楷体" pitchFamily="49" charset="-122"/>
                <a:ea typeface="楷体" pitchFamily="49" charset="-122"/>
              </a:rPr>
              <a:t>研究方法</a:t>
            </a:r>
            <a:endParaRPr lang="zh-CN" altLang="en-US" sz="48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677" name="文本框 67"/>
          <p:cNvSpPr txBox="1">
            <a:spLocks noChangeArrowheads="1"/>
          </p:cNvSpPr>
          <p:nvPr/>
        </p:nvSpPr>
        <p:spPr bwMode="auto">
          <a:xfrm>
            <a:off x="3643306" y="1285860"/>
            <a:ext cx="1968500"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柳林</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en-US" altLang="zh-CN" sz="1400" b="0" i="0" u="none" strike="noStrike" cap="none" normalizeH="0" baseline="30000" dirty="0" smtClean="0">
                <a:ln>
                  <a:noFill/>
                </a:ln>
                <a:solidFill>
                  <a:schemeClr val="tx1"/>
                </a:solidFill>
                <a:effectLst/>
                <a:latin typeface="Calibri"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煤样采集</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70678" name="自选图形 68"/>
          <p:cNvCxnSpPr>
            <a:cxnSpLocks noChangeShapeType="1"/>
          </p:cNvCxnSpPr>
          <p:nvPr/>
        </p:nvCxnSpPr>
        <p:spPr bwMode="auto">
          <a:xfrm>
            <a:off x="4616444" y="1571610"/>
            <a:ext cx="0" cy="257175"/>
          </a:xfrm>
          <a:prstGeom prst="straightConnector1">
            <a:avLst/>
          </a:prstGeom>
          <a:noFill/>
          <a:ln w="9525">
            <a:solidFill>
              <a:srgbClr val="000000"/>
            </a:solidFill>
            <a:round/>
            <a:headEnd/>
            <a:tailEnd type="triangle" w="med" len="med"/>
          </a:ln>
        </p:spPr>
      </p:cxnSp>
      <p:sp>
        <p:nvSpPr>
          <p:cNvPr id="70679" name="文本框 69"/>
          <p:cNvSpPr txBox="1">
            <a:spLocks noChangeArrowheads="1"/>
          </p:cNvSpPr>
          <p:nvPr/>
        </p:nvSpPr>
        <p:spPr bwMode="auto">
          <a:xfrm>
            <a:off x="3643306" y="1828785"/>
            <a:ext cx="1968500" cy="2841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原煤吡啶抽提</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70680" name="自选图形 70"/>
          <p:cNvCxnSpPr>
            <a:cxnSpLocks noChangeShapeType="1"/>
          </p:cNvCxnSpPr>
          <p:nvPr/>
        </p:nvCxnSpPr>
        <p:spPr bwMode="auto">
          <a:xfrm>
            <a:off x="4616444" y="2112948"/>
            <a:ext cx="0" cy="257175"/>
          </a:xfrm>
          <a:prstGeom prst="straightConnector1">
            <a:avLst/>
          </a:prstGeom>
          <a:noFill/>
          <a:ln w="9525">
            <a:solidFill>
              <a:srgbClr val="000000"/>
            </a:solidFill>
            <a:round/>
            <a:headEnd/>
            <a:tailEnd type="triangle" w="med" len="med"/>
          </a:ln>
        </p:spPr>
      </p:cxnSp>
      <p:cxnSp>
        <p:nvCxnSpPr>
          <p:cNvPr id="70681" name="自选图形 72"/>
          <p:cNvCxnSpPr>
            <a:cxnSpLocks noChangeShapeType="1"/>
          </p:cNvCxnSpPr>
          <p:nvPr/>
        </p:nvCxnSpPr>
        <p:spPr bwMode="auto">
          <a:xfrm>
            <a:off x="3182931" y="2370123"/>
            <a:ext cx="2955925" cy="0"/>
          </a:xfrm>
          <a:prstGeom prst="straightConnector1">
            <a:avLst/>
          </a:prstGeom>
          <a:noFill/>
          <a:ln w="9525">
            <a:solidFill>
              <a:srgbClr val="000000"/>
            </a:solidFill>
            <a:round/>
            <a:headEnd/>
            <a:tailEnd/>
          </a:ln>
        </p:spPr>
      </p:cxnSp>
      <p:cxnSp>
        <p:nvCxnSpPr>
          <p:cNvPr id="70682" name="自选图形 73"/>
          <p:cNvCxnSpPr>
            <a:cxnSpLocks noChangeShapeType="1"/>
          </p:cNvCxnSpPr>
          <p:nvPr/>
        </p:nvCxnSpPr>
        <p:spPr bwMode="auto">
          <a:xfrm>
            <a:off x="3182931" y="2370123"/>
            <a:ext cx="0" cy="255587"/>
          </a:xfrm>
          <a:prstGeom prst="straightConnector1">
            <a:avLst/>
          </a:prstGeom>
          <a:noFill/>
          <a:ln w="9525">
            <a:solidFill>
              <a:srgbClr val="000000"/>
            </a:solidFill>
            <a:round/>
            <a:headEnd/>
            <a:tailEnd type="triangle" w="med" len="med"/>
          </a:ln>
        </p:spPr>
      </p:cxnSp>
      <p:sp>
        <p:nvSpPr>
          <p:cNvPr id="70683" name="文本框 75"/>
          <p:cNvSpPr txBox="1">
            <a:spLocks noChangeArrowheads="1"/>
          </p:cNvSpPr>
          <p:nvPr/>
        </p:nvSpPr>
        <p:spPr bwMode="auto">
          <a:xfrm>
            <a:off x="2516181" y="2625710"/>
            <a:ext cx="1397000"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抽提残煤</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0684" name="文本框 76"/>
          <p:cNvSpPr txBox="1">
            <a:spLocks noChangeArrowheads="1"/>
          </p:cNvSpPr>
          <p:nvPr/>
        </p:nvSpPr>
        <p:spPr bwMode="auto">
          <a:xfrm>
            <a:off x="5449881" y="2625710"/>
            <a:ext cx="1397000"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沥青质</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0685" name="自选图形 77"/>
          <p:cNvCxnSpPr>
            <a:cxnSpLocks noChangeShapeType="1"/>
          </p:cNvCxnSpPr>
          <p:nvPr/>
        </p:nvCxnSpPr>
        <p:spPr bwMode="auto">
          <a:xfrm>
            <a:off x="3182931" y="2911460"/>
            <a:ext cx="0" cy="257175"/>
          </a:xfrm>
          <a:prstGeom prst="straightConnector1">
            <a:avLst/>
          </a:prstGeom>
          <a:noFill/>
          <a:ln w="9525">
            <a:solidFill>
              <a:srgbClr val="000000"/>
            </a:solidFill>
            <a:round/>
            <a:headEnd/>
            <a:tailEnd type="triangle" w="med" len="med"/>
          </a:ln>
        </p:spPr>
      </p:cxnSp>
      <p:cxnSp>
        <p:nvCxnSpPr>
          <p:cNvPr id="70686" name="自选图形 78"/>
          <p:cNvCxnSpPr>
            <a:cxnSpLocks noChangeShapeType="1"/>
          </p:cNvCxnSpPr>
          <p:nvPr/>
        </p:nvCxnSpPr>
        <p:spPr bwMode="auto">
          <a:xfrm>
            <a:off x="6138856" y="2911460"/>
            <a:ext cx="0" cy="257175"/>
          </a:xfrm>
          <a:prstGeom prst="straightConnector1">
            <a:avLst/>
          </a:prstGeom>
          <a:noFill/>
          <a:ln w="9525">
            <a:solidFill>
              <a:srgbClr val="000000"/>
            </a:solidFill>
            <a:round/>
            <a:headEnd/>
            <a:tailEnd type="triangle" w="med" len="med"/>
          </a:ln>
        </p:spPr>
      </p:cxnSp>
      <p:sp>
        <p:nvSpPr>
          <p:cNvPr id="70687" name="文本框 79"/>
          <p:cNvSpPr txBox="1">
            <a:spLocks noChangeArrowheads="1"/>
          </p:cNvSpPr>
          <p:nvPr/>
        </p:nvSpPr>
        <p:spPr bwMode="auto">
          <a:xfrm>
            <a:off x="2143108" y="3143248"/>
            <a:ext cx="5056216" cy="357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利用工业分析和元素分析、</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XPS</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400" b="0" i="0" u="none" strike="noStrike" cap="none" normalizeH="0" baseline="30000" dirty="0" smtClean="0">
                <a:ln>
                  <a:noFill/>
                </a:ln>
                <a:solidFill>
                  <a:schemeClr val="tx1"/>
                </a:solidFill>
                <a:effectLst/>
                <a:latin typeface="Calibri" pitchFamily="34" charset="0"/>
                <a:ea typeface="宋体" pitchFamily="2" charset="-122"/>
                <a:cs typeface="宋体" pitchFamily="2" charset="-122"/>
              </a:rPr>
              <a:t>13</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C-NMR</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，表征两样品的结构</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70688" name="自选图形 82"/>
          <p:cNvCxnSpPr>
            <a:cxnSpLocks noChangeShapeType="1"/>
          </p:cNvCxnSpPr>
          <p:nvPr/>
        </p:nvCxnSpPr>
        <p:spPr bwMode="auto">
          <a:xfrm>
            <a:off x="3182931" y="3473435"/>
            <a:ext cx="0" cy="255588"/>
          </a:xfrm>
          <a:prstGeom prst="straightConnector1">
            <a:avLst/>
          </a:prstGeom>
          <a:noFill/>
          <a:ln w="9525">
            <a:solidFill>
              <a:srgbClr val="000000"/>
            </a:solidFill>
            <a:round/>
            <a:headEnd/>
            <a:tailEnd type="triangle" w="med" len="med"/>
          </a:ln>
        </p:spPr>
      </p:cxnSp>
      <p:cxnSp>
        <p:nvCxnSpPr>
          <p:cNvPr id="70689" name="自选图形 83"/>
          <p:cNvCxnSpPr>
            <a:cxnSpLocks noChangeShapeType="1"/>
          </p:cNvCxnSpPr>
          <p:nvPr/>
        </p:nvCxnSpPr>
        <p:spPr bwMode="auto">
          <a:xfrm>
            <a:off x="6138856" y="3473435"/>
            <a:ext cx="0" cy="255588"/>
          </a:xfrm>
          <a:prstGeom prst="straightConnector1">
            <a:avLst/>
          </a:prstGeom>
          <a:noFill/>
          <a:ln w="9525">
            <a:solidFill>
              <a:srgbClr val="000000"/>
            </a:solidFill>
            <a:round/>
            <a:headEnd/>
            <a:tailEnd type="triangle" w="med" len="med"/>
          </a:ln>
        </p:spPr>
      </p:cxnSp>
      <p:sp>
        <p:nvSpPr>
          <p:cNvPr id="70690" name="文本框 84"/>
          <p:cNvSpPr txBox="1">
            <a:spLocks noChangeArrowheads="1"/>
          </p:cNvSpPr>
          <p:nvPr/>
        </p:nvSpPr>
        <p:spPr bwMode="auto">
          <a:xfrm>
            <a:off x="2516181" y="3729023"/>
            <a:ext cx="1397000"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残煤结构模型</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0691" name="文本框 85"/>
          <p:cNvSpPr txBox="1">
            <a:spLocks noChangeArrowheads="1"/>
          </p:cNvSpPr>
          <p:nvPr/>
        </p:nvSpPr>
        <p:spPr bwMode="auto">
          <a:xfrm>
            <a:off x="5429256" y="3714752"/>
            <a:ext cx="1479574"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沥青质结构模型</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0692" name="自选图形 86"/>
          <p:cNvCxnSpPr>
            <a:cxnSpLocks noChangeShapeType="1"/>
          </p:cNvCxnSpPr>
          <p:nvPr/>
        </p:nvCxnSpPr>
        <p:spPr bwMode="auto">
          <a:xfrm>
            <a:off x="3182931" y="4014773"/>
            <a:ext cx="0" cy="255587"/>
          </a:xfrm>
          <a:prstGeom prst="straightConnector1">
            <a:avLst/>
          </a:prstGeom>
          <a:noFill/>
          <a:ln w="9525">
            <a:solidFill>
              <a:srgbClr val="000000"/>
            </a:solidFill>
            <a:round/>
            <a:headEnd/>
            <a:tailEnd type="triangle" w="med" len="med"/>
          </a:ln>
        </p:spPr>
      </p:cxnSp>
      <p:cxnSp>
        <p:nvCxnSpPr>
          <p:cNvPr id="70693" name="自选图形 87"/>
          <p:cNvCxnSpPr>
            <a:cxnSpLocks noChangeShapeType="1"/>
          </p:cNvCxnSpPr>
          <p:nvPr/>
        </p:nvCxnSpPr>
        <p:spPr bwMode="auto">
          <a:xfrm>
            <a:off x="6138856" y="4014773"/>
            <a:ext cx="0" cy="255587"/>
          </a:xfrm>
          <a:prstGeom prst="straightConnector1">
            <a:avLst/>
          </a:prstGeom>
          <a:noFill/>
          <a:ln w="9525">
            <a:solidFill>
              <a:srgbClr val="000000"/>
            </a:solidFill>
            <a:round/>
            <a:headEnd/>
            <a:tailEnd type="triangle" w="med" len="med"/>
          </a:ln>
        </p:spPr>
      </p:cxnSp>
      <p:sp>
        <p:nvSpPr>
          <p:cNvPr id="70694" name="文本框 88"/>
          <p:cNvSpPr txBox="1">
            <a:spLocks noChangeArrowheads="1"/>
          </p:cNvSpPr>
          <p:nvPr/>
        </p:nvSpPr>
        <p:spPr bwMode="auto">
          <a:xfrm>
            <a:off x="2357422" y="4286256"/>
            <a:ext cx="4770463" cy="357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在</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MS</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中对两模型进行</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MM</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和</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MD</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优化，得到最低能量构型</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0695" name="自选图形 89"/>
          <p:cNvCxnSpPr>
            <a:cxnSpLocks noChangeShapeType="1"/>
          </p:cNvCxnSpPr>
          <p:nvPr/>
        </p:nvCxnSpPr>
        <p:spPr bwMode="auto">
          <a:xfrm>
            <a:off x="4616444" y="4556110"/>
            <a:ext cx="0" cy="257175"/>
          </a:xfrm>
          <a:prstGeom prst="straightConnector1">
            <a:avLst/>
          </a:prstGeom>
          <a:noFill/>
          <a:ln w="9525">
            <a:solidFill>
              <a:srgbClr val="000000"/>
            </a:solidFill>
            <a:round/>
            <a:headEnd/>
            <a:tailEnd type="triangle" w="med" len="med"/>
          </a:ln>
        </p:spPr>
      </p:cxnSp>
      <p:cxnSp>
        <p:nvCxnSpPr>
          <p:cNvPr id="55" name="自选图形 73"/>
          <p:cNvCxnSpPr>
            <a:cxnSpLocks noChangeShapeType="1"/>
          </p:cNvCxnSpPr>
          <p:nvPr/>
        </p:nvCxnSpPr>
        <p:spPr bwMode="auto">
          <a:xfrm>
            <a:off x="6143636" y="2357430"/>
            <a:ext cx="0" cy="255587"/>
          </a:xfrm>
          <a:prstGeom prst="straightConnector1">
            <a:avLst/>
          </a:prstGeom>
          <a:noFill/>
          <a:ln w="9525">
            <a:solidFill>
              <a:srgbClr val="000000"/>
            </a:solidFill>
            <a:round/>
            <a:headEnd/>
            <a:tailEnd type="triangle" w="med" len="med"/>
          </a:ln>
        </p:spPr>
      </p:cxnSp>
      <p:sp>
        <p:nvSpPr>
          <p:cNvPr id="70706" name="文本框 90"/>
          <p:cNvSpPr txBox="1">
            <a:spLocks noChangeArrowheads="1"/>
          </p:cNvSpPr>
          <p:nvPr/>
        </p:nvSpPr>
        <p:spPr bwMode="auto">
          <a:xfrm>
            <a:off x="2500298" y="4786322"/>
            <a:ext cx="4330700" cy="5000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根据抽提率计算原煤超分子和残煤超分子组成中残煤和沥青质个数</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0707" name="自选图形 91"/>
          <p:cNvCxnSpPr>
            <a:cxnSpLocks noChangeShapeType="1"/>
          </p:cNvCxnSpPr>
          <p:nvPr/>
        </p:nvCxnSpPr>
        <p:spPr bwMode="auto">
          <a:xfrm>
            <a:off x="3167048" y="5243527"/>
            <a:ext cx="0" cy="257175"/>
          </a:xfrm>
          <a:prstGeom prst="straightConnector1">
            <a:avLst/>
          </a:prstGeom>
          <a:noFill/>
          <a:ln w="9525">
            <a:solidFill>
              <a:srgbClr val="000000"/>
            </a:solidFill>
            <a:round/>
            <a:headEnd/>
            <a:tailEnd type="triangle" w="med" len="med"/>
          </a:ln>
        </p:spPr>
      </p:cxnSp>
      <p:cxnSp>
        <p:nvCxnSpPr>
          <p:cNvPr id="70708" name="自选图形 92"/>
          <p:cNvCxnSpPr>
            <a:cxnSpLocks noChangeShapeType="1"/>
          </p:cNvCxnSpPr>
          <p:nvPr/>
        </p:nvCxnSpPr>
        <p:spPr bwMode="auto">
          <a:xfrm>
            <a:off x="6121385" y="5243527"/>
            <a:ext cx="0" cy="257175"/>
          </a:xfrm>
          <a:prstGeom prst="straightConnector1">
            <a:avLst/>
          </a:prstGeom>
          <a:noFill/>
          <a:ln w="9525">
            <a:solidFill>
              <a:srgbClr val="000000"/>
            </a:solidFill>
            <a:round/>
            <a:headEnd/>
            <a:tailEnd type="triangle" w="med" len="med"/>
          </a:ln>
        </p:spPr>
      </p:cxnSp>
      <p:sp>
        <p:nvSpPr>
          <p:cNvPr id="70709" name="文本框 93"/>
          <p:cNvSpPr txBox="1">
            <a:spLocks noChangeArrowheads="1"/>
          </p:cNvSpPr>
          <p:nvPr/>
        </p:nvSpPr>
        <p:spPr bwMode="auto">
          <a:xfrm>
            <a:off x="2500298" y="5500702"/>
            <a:ext cx="1397000" cy="2841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原煤超分子</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0710" name="文本框 94"/>
          <p:cNvSpPr txBox="1">
            <a:spLocks noChangeArrowheads="1"/>
          </p:cNvSpPr>
          <p:nvPr/>
        </p:nvSpPr>
        <p:spPr bwMode="auto">
          <a:xfrm>
            <a:off x="5432410" y="5500702"/>
            <a:ext cx="1397000" cy="2841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残煤超分子</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文本框 67"/>
          <p:cNvSpPr txBox="1">
            <a:spLocks noChangeArrowheads="1"/>
          </p:cNvSpPr>
          <p:nvPr/>
        </p:nvSpPr>
        <p:spPr bwMode="auto">
          <a:xfrm>
            <a:off x="3643306" y="1285860"/>
            <a:ext cx="1968500"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cs typeface="宋体" pitchFamily="2" charset="-122"/>
              </a:rPr>
              <a:t>超分子</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11" name="自选图形 68"/>
          <p:cNvCxnSpPr>
            <a:cxnSpLocks noChangeShapeType="1"/>
          </p:cNvCxnSpPr>
          <p:nvPr/>
        </p:nvCxnSpPr>
        <p:spPr bwMode="auto">
          <a:xfrm>
            <a:off x="4616444" y="1571610"/>
            <a:ext cx="0" cy="257175"/>
          </a:xfrm>
          <a:prstGeom prst="straightConnector1">
            <a:avLst/>
          </a:prstGeom>
          <a:noFill/>
          <a:ln w="9525">
            <a:solidFill>
              <a:srgbClr val="000000"/>
            </a:solidFill>
            <a:round/>
            <a:headEnd/>
            <a:tailEnd type="triangle" w="med" len="med"/>
          </a:ln>
        </p:spPr>
      </p:cxnSp>
      <p:sp>
        <p:nvSpPr>
          <p:cNvPr id="20" name="文本框 79"/>
          <p:cNvSpPr txBox="1">
            <a:spLocks noChangeArrowheads="1"/>
          </p:cNvSpPr>
          <p:nvPr/>
        </p:nvSpPr>
        <p:spPr bwMode="auto">
          <a:xfrm>
            <a:off x="2428860" y="1857364"/>
            <a:ext cx="4429156" cy="357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lang="en-US" sz="1400" smtClean="0"/>
              <a:t>MM</a:t>
            </a:r>
            <a:r>
              <a:rPr lang="zh-CN" altLang="en-US" sz="1400" smtClean="0"/>
              <a:t>和</a:t>
            </a:r>
            <a:r>
              <a:rPr lang="en-US" sz="1400" smtClean="0"/>
              <a:t>MD</a:t>
            </a:r>
            <a:r>
              <a:rPr lang="zh-CN" altLang="en-US" sz="1400" smtClean="0"/>
              <a:t>优化，得到最低能量构型</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1682" name="自选图形 98"/>
          <p:cNvCxnSpPr>
            <a:cxnSpLocks noChangeShapeType="1"/>
          </p:cNvCxnSpPr>
          <p:nvPr/>
        </p:nvCxnSpPr>
        <p:spPr bwMode="auto">
          <a:xfrm>
            <a:off x="4600560" y="2244718"/>
            <a:ext cx="0" cy="255588"/>
          </a:xfrm>
          <a:prstGeom prst="straightConnector1">
            <a:avLst/>
          </a:prstGeom>
          <a:noFill/>
          <a:ln w="9525">
            <a:solidFill>
              <a:srgbClr val="000000"/>
            </a:solidFill>
            <a:round/>
            <a:headEnd/>
            <a:tailEnd type="triangle" w="med" len="med"/>
          </a:ln>
        </p:spPr>
      </p:cxnSp>
      <p:sp>
        <p:nvSpPr>
          <p:cNvPr id="71683" name="文本框 99"/>
          <p:cNvSpPr txBox="1">
            <a:spLocks noChangeArrowheads="1"/>
          </p:cNvSpPr>
          <p:nvPr/>
        </p:nvSpPr>
        <p:spPr bwMode="auto">
          <a:xfrm>
            <a:off x="2428860" y="2500306"/>
            <a:ext cx="4429156" cy="5000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添加周期边界添加，进行</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MM</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和</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MD</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优化，得到周期边界条件下的构型</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1684" name="自选图形 100"/>
          <p:cNvCxnSpPr>
            <a:cxnSpLocks noChangeShapeType="1"/>
          </p:cNvCxnSpPr>
          <p:nvPr/>
        </p:nvCxnSpPr>
        <p:spPr bwMode="auto">
          <a:xfrm>
            <a:off x="3627423" y="3030537"/>
            <a:ext cx="0" cy="255587"/>
          </a:xfrm>
          <a:prstGeom prst="straightConnector1">
            <a:avLst/>
          </a:prstGeom>
          <a:noFill/>
          <a:ln w="9525">
            <a:solidFill>
              <a:srgbClr val="000000"/>
            </a:solidFill>
            <a:round/>
            <a:headEnd/>
            <a:tailEnd type="triangle" w="med" len="med"/>
          </a:ln>
        </p:spPr>
      </p:cxnSp>
      <p:cxnSp>
        <p:nvCxnSpPr>
          <p:cNvPr id="71685" name="自选图形 101"/>
          <p:cNvCxnSpPr>
            <a:cxnSpLocks noChangeShapeType="1"/>
          </p:cNvCxnSpPr>
          <p:nvPr/>
        </p:nvCxnSpPr>
        <p:spPr bwMode="auto">
          <a:xfrm>
            <a:off x="5792773" y="3030537"/>
            <a:ext cx="0" cy="255587"/>
          </a:xfrm>
          <a:prstGeom prst="straightConnector1">
            <a:avLst/>
          </a:prstGeom>
          <a:noFill/>
          <a:ln w="9525">
            <a:solidFill>
              <a:srgbClr val="000000"/>
            </a:solidFill>
            <a:round/>
            <a:headEnd/>
            <a:tailEnd type="triangle" w="med" len="med"/>
          </a:ln>
        </p:spPr>
      </p:cxnSp>
      <p:sp>
        <p:nvSpPr>
          <p:cNvPr id="71686" name="文本框 102"/>
          <p:cNvSpPr txBox="1">
            <a:spLocks noChangeArrowheads="1"/>
          </p:cNvSpPr>
          <p:nvPr/>
        </p:nvSpPr>
        <p:spPr bwMode="auto">
          <a:xfrm>
            <a:off x="2500298" y="3286124"/>
            <a:ext cx="2100262" cy="5492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饱和吸附量计算</a:t>
            </a: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饱和吸附构型分析</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1687" name="文本框 104"/>
          <p:cNvSpPr txBox="1">
            <a:spLocks noChangeArrowheads="1"/>
          </p:cNvSpPr>
          <p:nvPr/>
        </p:nvSpPr>
        <p:spPr bwMode="auto">
          <a:xfrm>
            <a:off x="4752960" y="3286124"/>
            <a:ext cx="2100263" cy="5492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CH</a:t>
            </a:r>
            <a:r>
              <a:rPr kumimoji="0" lang="en-US" altLang="zh-CN" sz="14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4</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CO</a:t>
            </a:r>
            <a:r>
              <a:rPr kumimoji="0" lang="en-US" altLang="zh-CN" sz="14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2</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一元及</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CH</a:t>
            </a:r>
            <a:r>
              <a:rPr kumimoji="0" lang="en-US" altLang="zh-CN" sz="14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4</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/CO</a:t>
            </a:r>
            <a:r>
              <a:rPr kumimoji="0" lang="en-US" altLang="zh-CN" sz="14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2</a:t>
            </a:r>
            <a:endPar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二元混合气体吸附模拟</a:t>
            </a: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1688" name="自选图形 105"/>
          <p:cNvCxnSpPr>
            <a:cxnSpLocks noChangeShapeType="1"/>
          </p:cNvCxnSpPr>
          <p:nvPr/>
        </p:nvCxnSpPr>
        <p:spPr bwMode="auto">
          <a:xfrm>
            <a:off x="3627423" y="3835399"/>
            <a:ext cx="0" cy="257175"/>
          </a:xfrm>
          <a:prstGeom prst="straightConnector1">
            <a:avLst/>
          </a:prstGeom>
          <a:noFill/>
          <a:ln w="9525">
            <a:solidFill>
              <a:srgbClr val="000000"/>
            </a:solidFill>
            <a:round/>
            <a:headEnd/>
            <a:tailEnd type="triangle" w="med" len="med"/>
          </a:ln>
        </p:spPr>
      </p:cxnSp>
      <p:cxnSp>
        <p:nvCxnSpPr>
          <p:cNvPr id="71689" name="自选图形 106"/>
          <p:cNvCxnSpPr>
            <a:cxnSpLocks noChangeShapeType="1"/>
          </p:cNvCxnSpPr>
          <p:nvPr/>
        </p:nvCxnSpPr>
        <p:spPr bwMode="auto">
          <a:xfrm>
            <a:off x="5792773" y="3835399"/>
            <a:ext cx="0" cy="257175"/>
          </a:xfrm>
          <a:prstGeom prst="straightConnector1">
            <a:avLst/>
          </a:prstGeom>
          <a:noFill/>
          <a:ln w="9525">
            <a:solidFill>
              <a:srgbClr val="000000"/>
            </a:solidFill>
            <a:round/>
            <a:headEnd/>
            <a:tailEnd type="triangle" w="med" len="med"/>
          </a:ln>
        </p:spPr>
      </p:cxnSp>
      <p:sp>
        <p:nvSpPr>
          <p:cNvPr id="71690" name="文本框 107"/>
          <p:cNvSpPr txBox="1">
            <a:spLocks noChangeArrowheads="1"/>
          </p:cNvSpPr>
          <p:nvPr/>
        </p:nvSpPr>
        <p:spPr bwMode="auto">
          <a:xfrm>
            <a:off x="2857488" y="4071942"/>
            <a:ext cx="3643338" cy="357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cs typeface="宋体" pitchFamily="2" charset="-122"/>
              </a:rPr>
              <a:t>结论</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文本框 3"/>
          <p:cNvSpPr txBox="1"/>
          <p:nvPr/>
        </p:nvSpPr>
        <p:spPr>
          <a:xfrm>
            <a:off x="1142978" y="2071678"/>
            <a:ext cx="923330" cy="3005301"/>
          </a:xfrm>
          <a:prstGeom prst="rect">
            <a:avLst/>
          </a:prstGeom>
          <a:solidFill>
            <a:srgbClr val="CBCBCB">
              <a:alpha val="31000"/>
            </a:srgbClr>
          </a:solidFill>
        </p:spPr>
        <p:txBody>
          <a:bodyPr vert="eaVert" wrap="square" rtlCol="0">
            <a:spAutoFit/>
          </a:bodyPr>
          <a:lstStyle/>
          <a:p>
            <a:pPr algn="dist"/>
            <a:r>
              <a:rPr lang="zh-CN" altLang="en-US" sz="4800" smtClean="0">
                <a:solidFill>
                  <a:schemeClr val="bg2">
                    <a:lumMod val="10000"/>
                  </a:schemeClr>
                </a:solidFill>
                <a:effectLst>
                  <a:outerShdw blurRad="50800" dist="50800" dir="5400000" algn="ctr" rotWithShape="0">
                    <a:srgbClr val="000000">
                      <a:alpha val="0"/>
                    </a:srgbClr>
                  </a:outerShdw>
                </a:effectLst>
                <a:latin typeface="楷体" pitchFamily="49" charset="-122"/>
                <a:ea typeface="楷体" pitchFamily="49" charset="-122"/>
              </a:rPr>
              <a:t>研究内容</a:t>
            </a:r>
            <a:endParaRPr lang="zh-CN" altLang="en-US" sz="4800" dirty="0">
              <a:solidFill>
                <a:schemeClr val="bg2">
                  <a:lumMod val="10000"/>
                </a:schemeClr>
              </a:solidFill>
              <a:effectLst>
                <a:outerShdw blurRad="50800" dist="50800" dir="5400000" algn="ctr" rotWithShape="0">
                  <a:srgbClr val="000000">
                    <a:alpha val="0"/>
                  </a:srgbClr>
                </a:outerShdw>
              </a:effectLst>
              <a:latin typeface="楷体" pitchFamily="49" charset="-122"/>
              <a:ea typeface="楷体" pitchFamily="49" charset="-122"/>
            </a:endParaRPr>
          </a:p>
        </p:txBody>
      </p:sp>
      <p:sp>
        <p:nvSpPr>
          <p:cNvPr id="10" name="文本框 5"/>
          <p:cNvSpPr txBox="1"/>
          <p:nvPr/>
        </p:nvSpPr>
        <p:spPr>
          <a:xfrm>
            <a:off x="2270760" y="1850759"/>
            <a:ext cx="6693728" cy="584775"/>
          </a:xfrm>
          <a:prstGeom prst="rect">
            <a:avLst/>
          </a:prstGeom>
          <a:noFill/>
        </p:spPr>
        <p:txBody>
          <a:bodyPr wrap="square" rtlCol="0">
            <a:spAutoFit/>
          </a:bodyPr>
          <a:lstStyle/>
          <a:p>
            <a:pPr algn="dist"/>
            <a:r>
              <a:rPr lang="en-US" altLang="zh-CN" sz="3200" dirty="0" smtClean="0">
                <a:solidFill>
                  <a:srgbClr val="181717"/>
                </a:solidFill>
                <a:latin typeface="楷体" pitchFamily="49" charset="-122"/>
                <a:ea typeface="楷体" pitchFamily="49" charset="-122"/>
              </a:rPr>
              <a:t>01  </a:t>
            </a:r>
            <a:r>
              <a:rPr lang="zh-CN" altLang="en-US" sz="3200" dirty="0" smtClean="0">
                <a:solidFill>
                  <a:srgbClr val="181717"/>
                </a:solidFill>
                <a:latin typeface="楷体" pitchFamily="49" charset="-122"/>
                <a:ea typeface="楷体" pitchFamily="49" charset="-122"/>
              </a:rPr>
              <a:t>煤大分子</a:t>
            </a:r>
            <a:r>
              <a:rPr lang="zh-CN" altLang="en-US" sz="3200" dirty="0" smtClean="0">
                <a:solidFill>
                  <a:srgbClr val="181717"/>
                </a:solidFill>
                <a:latin typeface="楷体" pitchFamily="49" charset="-122"/>
                <a:ea typeface="楷体" pitchFamily="49" charset="-122"/>
              </a:rPr>
              <a:t>结构模型的构建及优化</a:t>
            </a:r>
            <a:endParaRPr lang="zh-CN" altLang="en-US" sz="3200" dirty="0">
              <a:solidFill>
                <a:srgbClr val="181717"/>
              </a:solidFill>
              <a:latin typeface="楷体" pitchFamily="49" charset="-122"/>
              <a:ea typeface="楷体" pitchFamily="49" charset="-122"/>
            </a:endParaRPr>
          </a:p>
        </p:txBody>
      </p:sp>
      <p:sp>
        <p:nvSpPr>
          <p:cNvPr id="11" name="文本框 6"/>
          <p:cNvSpPr txBox="1"/>
          <p:nvPr/>
        </p:nvSpPr>
        <p:spPr>
          <a:xfrm>
            <a:off x="2270761" y="2857495"/>
            <a:ext cx="6357982" cy="584775"/>
          </a:xfrm>
          <a:prstGeom prst="rect">
            <a:avLst/>
          </a:prstGeom>
          <a:noFill/>
        </p:spPr>
        <p:txBody>
          <a:bodyPr wrap="square" rtlCol="0">
            <a:spAutoFit/>
          </a:bodyPr>
          <a:lstStyle/>
          <a:p>
            <a:pPr algn="dist"/>
            <a:r>
              <a:rPr lang="en-US" altLang="zh-CN" sz="3200" dirty="0" smtClean="0">
                <a:solidFill>
                  <a:srgbClr val="181717"/>
                </a:solidFill>
                <a:latin typeface="楷体" pitchFamily="49" charset="-122"/>
                <a:ea typeface="楷体" pitchFamily="49" charset="-122"/>
              </a:rPr>
              <a:t>02  </a:t>
            </a:r>
            <a:r>
              <a:rPr lang="zh-CN" altLang="en-US" sz="3200" dirty="0" smtClean="0">
                <a:solidFill>
                  <a:srgbClr val="181717"/>
                </a:solidFill>
                <a:latin typeface="楷体" pitchFamily="49" charset="-122"/>
                <a:ea typeface="楷体" pitchFamily="49" charset="-122"/>
              </a:rPr>
              <a:t>超分子结构模型的构建及优化</a:t>
            </a:r>
            <a:endParaRPr lang="zh-CN" altLang="en-US" sz="3200" dirty="0">
              <a:solidFill>
                <a:srgbClr val="181717"/>
              </a:solidFill>
              <a:latin typeface="楷体" pitchFamily="49" charset="-122"/>
              <a:ea typeface="楷体" pitchFamily="49" charset="-122"/>
            </a:endParaRPr>
          </a:p>
        </p:txBody>
      </p:sp>
      <p:sp>
        <p:nvSpPr>
          <p:cNvPr id="12" name="文本框 7"/>
          <p:cNvSpPr txBox="1"/>
          <p:nvPr/>
        </p:nvSpPr>
        <p:spPr>
          <a:xfrm>
            <a:off x="2270761" y="3800479"/>
            <a:ext cx="2786082" cy="584775"/>
          </a:xfrm>
          <a:prstGeom prst="rect">
            <a:avLst/>
          </a:prstGeom>
          <a:noFill/>
        </p:spPr>
        <p:txBody>
          <a:bodyPr wrap="square" rtlCol="0">
            <a:spAutoFit/>
          </a:bodyPr>
          <a:lstStyle/>
          <a:p>
            <a:pPr algn="dist"/>
            <a:r>
              <a:rPr lang="en-US" altLang="zh-CN" sz="3200" dirty="0" smtClean="0">
                <a:solidFill>
                  <a:srgbClr val="181717"/>
                </a:solidFill>
                <a:latin typeface="楷体" pitchFamily="49" charset="-122"/>
                <a:ea typeface="楷体" pitchFamily="49" charset="-122"/>
              </a:rPr>
              <a:t>03  </a:t>
            </a:r>
            <a:r>
              <a:rPr lang="zh-CN" altLang="en-US" sz="3200" dirty="0" smtClean="0">
                <a:solidFill>
                  <a:srgbClr val="181717"/>
                </a:solidFill>
                <a:latin typeface="楷体" pitchFamily="49" charset="-122"/>
                <a:ea typeface="楷体" pitchFamily="49" charset="-122"/>
              </a:rPr>
              <a:t>饱和吸附</a:t>
            </a:r>
            <a:endParaRPr lang="zh-CN" altLang="en-US" sz="3200" dirty="0">
              <a:solidFill>
                <a:srgbClr val="181717"/>
              </a:solidFill>
              <a:latin typeface="楷体" pitchFamily="49" charset="-122"/>
              <a:ea typeface="楷体" pitchFamily="49" charset="-122"/>
            </a:endParaRPr>
          </a:p>
        </p:txBody>
      </p:sp>
      <p:sp>
        <p:nvSpPr>
          <p:cNvPr id="13" name="文本框 8"/>
          <p:cNvSpPr txBox="1"/>
          <p:nvPr/>
        </p:nvSpPr>
        <p:spPr>
          <a:xfrm>
            <a:off x="2265308" y="4784591"/>
            <a:ext cx="4857784" cy="584775"/>
          </a:xfrm>
          <a:prstGeom prst="rect">
            <a:avLst/>
          </a:prstGeom>
          <a:noFill/>
        </p:spPr>
        <p:txBody>
          <a:bodyPr wrap="square" rtlCol="0">
            <a:spAutoFit/>
          </a:bodyPr>
          <a:lstStyle/>
          <a:p>
            <a:pPr algn="dist"/>
            <a:r>
              <a:rPr lang="en-US" altLang="zh-CN" sz="3200" dirty="0" smtClean="0">
                <a:solidFill>
                  <a:srgbClr val="181717"/>
                </a:solidFill>
                <a:latin typeface="楷体" pitchFamily="49" charset="-122"/>
                <a:ea typeface="楷体" pitchFamily="49" charset="-122"/>
              </a:rPr>
              <a:t>04  </a:t>
            </a:r>
            <a:r>
              <a:rPr lang="zh-CN" altLang="en-US" sz="3200" dirty="0" smtClean="0">
                <a:solidFill>
                  <a:srgbClr val="181717"/>
                </a:solidFill>
                <a:latin typeface="楷体" pitchFamily="49" charset="-122"/>
                <a:ea typeface="楷体" pitchFamily="49" charset="-122"/>
              </a:rPr>
              <a:t>一元及二元等温吸附</a:t>
            </a:r>
            <a:endParaRPr lang="zh-CN" altLang="en-US" sz="32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043608" y="2875077"/>
            <a:ext cx="7344816" cy="646331"/>
          </a:xfrm>
          <a:prstGeom prst="rect">
            <a:avLst/>
          </a:prstGeom>
          <a:noFill/>
        </p:spPr>
        <p:txBody>
          <a:bodyPr wrap="square" rtlCol="0">
            <a:spAutoFit/>
          </a:bodyPr>
          <a:lstStyle/>
          <a:p>
            <a:pPr algn="dist"/>
            <a:r>
              <a:rPr lang="en-US" altLang="zh-CN" sz="3600" dirty="0" smtClean="0">
                <a:solidFill>
                  <a:srgbClr val="181717"/>
                </a:solidFill>
                <a:latin typeface="楷体" pitchFamily="49" charset="-122"/>
                <a:ea typeface="楷体" pitchFamily="49" charset="-122"/>
              </a:rPr>
              <a:t>01 </a:t>
            </a:r>
            <a:r>
              <a:rPr lang="zh-CN" altLang="en-US" sz="3600" dirty="0" smtClean="0">
                <a:solidFill>
                  <a:srgbClr val="181717"/>
                </a:solidFill>
                <a:latin typeface="楷体" pitchFamily="49" charset="-122"/>
                <a:ea typeface="楷体" pitchFamily="49" charset="-122"/>
              </a:rPr>
              <a:t>煤</a:t>
            </a:r>
            <a:r>
              <a:rPr lang="zh-CN" altLang="en-US" sz="3600" dirty="0">
                <a:solidFill>
                  <a:srgbClr val="181717"/>
                </a:solidFill>
                <a:latin typeface="楷体" pitchFamily="49" charset="-122"/>
                <a:ea typeface="楷体" pitchFamily="49" charset="-122"/>
              </a:rPr>
              <a:t>大分子结构模型的构建及优化</a:t>
            </a:r>
            <a:endParaRPr lang="zh-CN" altLang="en-US" sz="36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2"/>
</p:tagLst>
</file>

<file path=ppt/theme/theme1.xml><?xml version="1.0" encoding="utf-8"?>
<a:theme xmlns:a="http://schemas.openxmlformats.org/drawingml/2006/main" name="复件 571TGp_business_light_ani">
  <a:themeElements>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fontScheme name="复件 571TGp_business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复件 571TGp_business_light_ani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复件 571TGp_business_light_ani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复件 571TGp_business_light_ani</Template>
  <TotalTime>1938</TotalTime>
  <Words>2501</Words>
  <Application>Microsoft Office PowerPoint</Application>
  <PresentationFormat>全屏显示(4:3)</PresentationFormat>
  <Paragraphs>762</Paragraphs>
  <Slides>44</Slides>
  <Notes>41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复件 571TGp_business_light_ani</vt:lpstr>
      <vt:lpstr>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琪琪工作室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Female Authority and Narrative Voice  A Feminist Narratological Reading of Tillie Olsen’s Works</dc:title>
  <dc:creator>琪琪</dc:creator>
  <cp:lastModifiedBy>dreamsummit</cp:lastModifiedBy>
  <cp:revision>829</cp:revision>
  <dcterms:created xsi:type="dcterms:W3CDTF">2009-05-20T15:33:00Z</dcterms:created>
  <dcterms:modified xsi:type="dcterms:W3CDTF">2019-05-25T14:36:47Z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