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256" r:id="rId3"/>
    <p:sldId id="257" r:id="rId5"/>
    <p:sldId id="272" r:id="rId6"/>
    <p:sldId id="287" r:id="rId7"/>
    <p:sldId id="288" r:id="rId8"/>
    <p:sldId id="291" r:id="rId9"/>
    <p:sldId id="304" r:id="rId10"/>
    <p:sldId id="289" r:id="rId11"/>
    <p:sldId id="306" r:id="rId12"/>
    <p:sldId id="305" r:id="rId13"/>
    <p:sldId id="309" r:id="rId14"/>
    <p:sldId id="308" r:id="rId15"/>
    <p:sldId id="310" r:id="rId16"/>
    <p:sldId id="311" r:id="rId17"/>
    <p:sldId id="317" r:id="rId18"/>
    <p:sldId id="321" r:id="rId19"/>
    <p:sldId id="322" r:id="rId20"/>
    <p:sldId id="325" r:id="rId21"/>
    <p:sldId id="329" r:id="rId22"/>
    <p:sldId id="330" r:id="rId23"/>
    <p:sldId id="331" r:id="rId24"/>
    <p:sldId id="324" r:id="rId25"/>
    <p:sldId id="332" r:id="rId26"/>
    <p:sldId id="333" r:id="rId27"/>
    <p:sldId id="334" r:id="rId28"/>
    <p:sldId id="335" r:id="rId29"/>
    <p:sldId id="336" r:id="rId30"/>
    <p:sldId id="290" r:id="rId31"/>
    <p:sldId id="337" r:id="rId32"/>
    <p:sldId id="265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2049" descr="1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3024717" y="3286125"/>
            <a:ext cx="8636000" cy="10382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3024717" y="4365625"/>
            <a:ext cx="8534400" cy="7667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25" descr="1-1副本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9020" y="1738630"/>
            <a:ext cx="7797800" cy="1007110"/>
          </a:xfrm>
        </p:spPr>
        <p:txBody>
          <a:bodyPr>
            <a:normAutofit/>
          </a:bodyPr>
          <a:p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高岭石矿物晶体构型及其对Cd</a:t>
            </a:r>
            <a:r>
              <a:rPr sz="2800" b="1" baseline="30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2+</a:t>
            </a:r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吸附的分子模拟</a:t>
            </a:r>
            <a:endParaRPr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3595" y="3961765"/>
            <a:ext cx="7300595" cy="2350135"/>
          </a:xfrm>
        </p:spPr>
        <p:txBody>
          <a:bodyPr>
            <a:normAutofit fontScale="8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                                                              </a:t>
            </a:r>
            <a:r>
              <a:rPr lang="zh-CN" altLang="en-US" sz="2000"/>
              <a:t>汇  报  人：张雅怡</a:t>
            </a:r>
            <a:endParaRPr lang="zh-CN" altLang="en-US" sz="2000"/>
          </a:p>
          <a:p>
            <a:r>
              <a:rPr lang="zh-CN" altLang="en-US" sz="2000"/>
              <a:t>指导老师：房晓红                                                                                                        </a:t>
            </a:r>
            <a:r>
              <a:rPr lang="en-US" altLang="zh-CN" sz="2000">
                <a:latin typeface="Times New Roman" panose="02020603050405020304" charset="0"/>
              </a:rPr>
              <a:t>2018/05/24</a:t>
            </a:r>
            <a:endParaRPr lang="en-US" sz="2000">
              <a:latin typeface="Times New Roman" panose="02020603050405020304" charset="0"/>
            </a:endParaRPr>
          </a:p>
        </p:txBody>
      </p:sp>
      <p:pic>
        <p:nvPicPr>
          <p:cNvPr id="4" name="图片 3" descr="截图201709161143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" y="149225"/>
            <a:ext cx="1664335" cy="15894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74650"/>
            <a:ext cx="10972800" cy="464820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研究结果与分析</a:t>
            </a:r>
            <a:br>
              <a:rPr lang="zh-CN" altLang="en-US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728980"/>
            <a:ext cx="10972800" cy="5575300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1624330"/>
            <a:ext cx="5192395" cy="3242945"/>
          </a:xfrm>
          <a:prstGeom prst="rect">
            <a:avLst/>
          </a:prstGeom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75" y="1632585"/>
            <a:ext cx="5271770" cy="324294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728335" y="3261360"/>
            <a:ext cx="78930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9245" y="2048510"/>
            <a:ext cx="4690110" cy="405765"/>
          </a:xfrm>
          <a:prstGeom prst="rect">
            <a:avLst/>
          </a:prstGeom>
          <a:solidFill>
            <a:srgbClr val="0070C0">
              <a:alpha val="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65290" y="1973580"/>
            <a:ext cx="4690110" cy="405765"/>
          </a:xfrm>
          <a:prstGeom prst="rect">
            <a:avLst/>
          </a:prstGeom>
          <a:solidFill>
            <a:srgbClr val="0070C0">
              <a:alpha val="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4380" y="2686685"/>
            <a:ext cx="3900805" cy="349250"/>
          </a:xfrm>
          <a:prstGeom prst="rect">
            <a:avLst/>
          </a:prstGeom>
          <a:solidFill>
            <a:srgbClr val="0070C0">
              <a:alpha val="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60260" y="2503170"/>
            <a:ext cx="3900805" cy="393065"/>
          </a:xfrm>
          <a:prstGeom prst="rect">
            <a:avLst/>
          </a:prstGeom>
          <a:solidFill>
            <a:srgbClr val="0070C0">
              <a:alpha val="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25320" y="4070350"/>
            <a:ext cx="3074035" cy="238760"/>
          </a:xfrm>
          <a:prstGeom prst="rect">
            <a:avLst/>
          </a:prstGeom>
          <a:solidFill>
            <a:srgbClr val="0070C0">
              <a:alpha val="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81365" y="3985895"/>
            <a:ext cx="3074035" cy="238760"/>
          </a:xfrm>
          <a:prstGeom prst="rect">
            <a:avLst/>
          </a:prstGeom>
          <a:solidFill>
            <a:srgbClr val="0070C0">
              <a:alpha val="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25320" y="5330190"/>
            <a:ext cx="163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优化前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804910" y="5327650"/>
            <a:ext cx="163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优化后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633085" y="2872105"/>
            <a:ext cx="918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CASTEP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86075" y="1014095"/>
            <a:ext cx="755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初始模型：高岭石（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Bish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）；地开石（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Bish等人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）；珍珠石（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Zheng等人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74345"/>
            <a:ext cx="10972800" cy="242570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研究结果与分析</a:t>
            </a:r>
            <a:b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endParaRPr lang="zh-CN" altLang="en-US" sz="240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5305" y="2338705"/>
            <a:ext cx="6452235" cy="3457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81045" y="2491105"/>
            <a:ext cx="9118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优化后</a:t>
            </a:r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79595" y="4335145"/>
            <a:ext cx="5147945" cy="1329055"/>
          </a:xfrm>
          <a:prstGeom prst="rect">
            <a:avLst/>
          </a:prstGeom>
          <a:solidFill>
            <a:srgbClr val="0070C0">
              <a:alpha val="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88195" y="4815205"/>
            <a:ext cx="127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0%～2%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5015" y="6025515"/>
            <a:ext cx="9857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优化前后能量，优化后总能量大幅度降低，表明构型达到了更稳定的状态。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内容占位符 8" descr="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000" y="716915"/>
            <a:ext cx="6287135" cy="16217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72155" y="828040"/>
            <a:ext cx="9118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优化前</a:t>
            </a:r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431800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研究结果与分析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00480"/>
            <a:ext cx="10972800" cy="4826000"/>
          </a:xfrm>
        </p:spPr>
        <p:txBody>
          <a:bodyPr/>
          <a:p>
            <a:pPr marL="0" indent="0">
              <a:buNone/>
            </a:pPr>
            <a:endParaRPr lang="zh-CN" altLang="en-US"/>
          </a:p>
        </p:txBody>
      </p:sp>
      <p:grpSp>
        <p:nvGrpSpPr>
          <p:cNvPr id="110" name="组合 110"/>
          <p:cNvGrpSpPr/>
          <p:nvPr/>
        </p:nvGrpSpPr>
        <p:grpSpPr>
          <a:xfrm>
            <a:off x="2512060" y="1369060"/>
            <a:ext cx="7390765" cy="3014980"/>
            <a:chOff x="2799" y="244511"/>
            <a:chExt cx="8774" cy="3307"/>
          </a:xfrm>
        </p:grpSpPr>
        <p:pic>
          <p:nvPicPr>
            <p:cNvPr id="60421" name="Picture 5" descr="kaol11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2799" y="244702"/>
              <a:ext cx="2754" cy="2869"/>
            </a:xfrm>
            <a:prstGeom prst="rect">
              <a:avLst/>
            </a:prstGeom>
            <a:noFill/>
          </p:spPr>
        </p:pic>
        <p:pic>
          <p:nvPicPr>
            <p:cNvPr id="61445" name="Picture 5" descr="dk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690" y="244511"/>
              <a:ext cx="3017" cy="3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469" name="Picture 5" descr="nacr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501" y="244691"/>
              <a:ext cx="3072" cy="2929"/>
            </a:xfrm>
            <a:prstGeom prst="rect">
              <a:avLst/>
            </a:prstGeom>
            <a:noFill/>
          </p:spPr>
        </p:pic>
      </p:grpSp>
      <p:sp>
        <p:nvSpPr>
          <p:cNvPr id="4" name="文本框 3"/>
          <p:cNvSpPr txBox="1"/>
          <p:nvPr/>
        </p:nvSpPr>
        <p:spPr>
          <a:xfrm>
            <a:off x="3314700" y="5292090"/>
            <a:ext cx="6128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不同点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—-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轴方向上六元硅环中的八面体铝空位的位置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35275" y="4546600"/>
            <a:ext cx="6764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（a）Kaolinite                                   （b）Dickite                                    （c）Nacrite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6310" y="932180"/>
            <a:ext cx="9455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埋深增大的时候，较高的温压会使高岭石逐渐向地开石转变（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杨献忠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层间应力平衡性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19735"/>
            <a:ext cx="10972800" cy="486410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研究结果与分析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11885"/>
            <a:ext cx="10972800" cy="5014595"/>
          </a:xfrm>
        </p:spPr>
        <p:txBody>
          <a:bodyPr/>
          <a:p>
            <a:pPr marL="0" indent="0">
              <a:buNone/>
            </a:pPr>
            <a:r>
              <a:rPr lang="zh-CN" altLang="en-US"/>
              <a:t>（二）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三种多型对</a:t>
            </a:r>
            <a:r>
              <a:rPr lang="zh-CN" altLang="en-US" b="1"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Cd</a:t>
            </a:r>
            <a:r>
              <a:rPr lang="zh-CN" altLang="en-US" b="1" baseline="30000"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2+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的吸附</a:t>
            </a:r>
            <a:endParaRPr lang="zh-CN" altLang="en-US"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endParaRPr lang="zh-CN" altLang="en-US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+mj-ea"/>
              </a:rPr>
              <a:t>   吸附剂：高岭石（4×2×1）超胞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+mj-ea"/>
            </a:endParaRP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+mj-ea"/>
                <a:sym typeface="+mn-ea"/>
              </a:rPr>
              <a:t>           地开石（4×2×1）超胞    （001）面，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+mj-ea"/>
                <a:sym typeface="+mn-ea"/>
              </a:rPr>
              <a:t>轴方向添加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2nm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+mj-ea"/>
                <a:sym typeface="+mn-ea"/>
              </a:rPr>
              <a:t>真空层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+mj-ea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+mj-ea"/>
                <a:sym typeface="+mn-ea"/>
              </a:rPr>
              <a:t>           珍珠石（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+mj-ea"/>
                <a:sym typeface="+mn-ea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+mj-ea"/>
                <a:sym typeface="+mn-ea"/>
              </a:rPr>
              <a:t>×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+mj-ea"/>
                <a:sym typeface="+mn-ea"/>
              </a:rPr>
              <a:t>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+mj-ea"/>
                <a:sym typeface="+mn-ea"/>
              </a:rPr>
              <a:t>×1）超胞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+mj-ea"/>
            </a:endParaRPr>
          </a:p>
          <a:p>
            <a:pPr marL="0" indent="0"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+mj-ea"/>
            </a:endParaRPr>
          </a:p>
          <a:p>
            <a:pPr marL="0" indent="0"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+mj-ea"/>
            </a:endParaRP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+mj-ea"/>
                <a:sym typeface="+mn-ea"/>
              </a:rPr>
              <a:t>   吸附质：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Cd</a:t>
            </a:r>
            <a:r>
              <a:rPr lang="zh-CN" altLang="en-US" sz="2000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2+</a:t>
            </a:r>
            <a:endParaRPr lang="zh-CN" altLang="en-US" sz="2000" baseline="30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zh-CN" altLang="en-US" sz="2000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endParaRPr lang="zh-CN" altLang="en-US" sz="2000" baseline="30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zh-CN" altLang="en-US" sz="2000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+mj-ea"/>
                <a:sym typeface="+mn-ea"/>
              </a:rPr>
              <a:t>吸附条件：温度：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293 K、298 K、303 K、308 K、313 K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    压力：100 kPa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4951730" y="2555240"/>
            <a:ext cx="75565" cy="85661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68275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研究结果与分析</a:t>
            </a:r>
            <a:endParaRPr lang="zh-CN" altLang="en-US" sz="2400"/>
          </a:p>
        </p:txBody>
      </p:sp>
      <p:pic>
        <p:nvPicPr>
          <p:cNvPr id="4" name="内容占位符 3" descr="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3210" y="1477010"/>
            <a:ext cx="7115175" cy="3866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56380" y="902335"/>
            <a:ext cx="429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不同温度下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Cd</a:t>
            </a:r>
            <a:r>
              <a:rPr lang="zh-CN" altLang="en-US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2+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的吸附量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41655"/>
            <a:ext cx="10972800" cy="276225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研究结果与分析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77265"/>
            <a:ext cx="10972800" cy="5149215"/>
          </a:xfrm>
        </p:spPr>
        <p:txBody>
          <a:bodyPr/>
          <a:p>
            <a:pPr marL="0" indent="0" algn="ctr"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不同温度下</a:t>
            </a:r>
            <a:r>
              <a:rPr lang="zh-CN" altLang="en-US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Cd</a:t>
            </a:r>
            <a:r>
              <a:rPr lang="zh-CN" altLang="en-US" sz="1800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2+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的等量吸附热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6230" y="1513840"/>
            <a:ext cx="7257415" cy="3887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43095" y="5443855"/>
            <a:ext cx="4290060" cy="33718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ea typeface="宋体" panose="02010600030101010101" pitchFamily="2" charset="-122"/>
              </a:rPr>
              <a:t>等量吸附热均远小于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42 kJ·mol</a:t>
            </a:r>
            <a:r>
              <a:rPr lang="zh-CN" altLang="en-US" sz="1600" baseline="30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-1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—— </a:t>
            </a:r>
            <a:r>
              <a:rPr lang="en-US" altLang="zh-CN" sz="1600" b="1">
                <a:solidFill>
                  <a:srgbClr val="FF0000"/>
                </a:solidFill>
                <a:ea typeface="宋体" panose="02010600030101010101" pitchFamily="2" charset="-122"/>
              </a:rPr>
              <a:t>物理吸附</a:t>
            </a:r>
            <a:endParaRPr lang="en-US" altLang="zh-CN" sz="16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19100"/>
            <a:ext cx="10972800" cy="375920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研究结果与分析</a:t>
            </a:r>
            <a:br>
              <a:rPr lang="zh-CN" altLang="en-US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6190"/>
            <a:ext cx="10972800" cy="4860290"/>
          </a:xfrm>
        </p:spPr>
        <p:txBody>
          <a:bodyPr/>
          <a:p>
            <a:pPr marL="0" indent="0">
              <a:buNone/>
            </a:pP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插层剂：尿素分子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个）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CO(NH</a:t>
            </a:r>
            <a:r>
              <a:rPr lang="zh-CN" altLang="en-US" sz="1800" baseline="-25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r>
              <a:rPr lang="zh-CN" altLang="en-US" sz="1800" baseline="-25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可形成三种类型氢键：</a:t>
            </a:r>
            <a:r>
              <a:rPr lang="zh-CN" altLang="en-US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N-H…O-Si、C=O…H-O-Al、</a:t>
            </a:r>
            <a:r>
              <a:rPr lang="zh-CN" altLang="en-US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N-H…O=C（稳定性）</a:t>
            </a:r>
            <a:endParaRPr lang="zh-CN" altLang="en-US" sz="18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zh-CN" altLang="en-US" sz="18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插层复合体构建：两层4×2×1的高岭石（001）面 </a:t>
            </a:r>
            <a:r>
              <a:rPr lang="en-US" altLang="zh-CN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+ </a:t>
            </a:r>
            <a:r>
              <a:rPr lang="en-US" altLang="zh-CN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个尿素分子 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 </a:t>
            </a:r>
            <a:r>
              <a:rPr lang="en-US" altLang="zh-CN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轴方向</a:t>
            </a:r>
            <a:r>
              <a:rPr lang="en-US" altLang="zh-CN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 nm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真空层</a:t>
            </a: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     </a:t>
            </a:r>
            <a:r>
              <a:rPr lang="zh-CN" altLang="en-US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优化</a:t>
            </a:r>
            <a:r>
              <a:rPr lang="zh-CN" altLang="en-US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：分子动力学：先NPT系综（293 K、100 kPa），后NVT系综（293 K）</a:t>
            </a:r>
            <a:endParaRPr lang="zh-CN" altLang="en-US" sz="18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zh-CN" altLang="en-US" sz="18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365" y="795020"/>
            <a:ext cx="445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（三）高岭石</a:t>
            </a:r>
            <a:r>
              <a:rPr lang="en-US" altLang="zh-CN" sz="2400">
                <a:sym typeface="+mn-ea"/>
              </a:rPr>
              <a:t>—</a:t>
            </a:r>
            <a:r>
              <a:rPr lang="zh-CN" altLang="en-US" sz="2400">
                <a:sym typeface="+mn-ea"/>
              </a:rPr>
              <a:t>尿素插层复合体</a:t>
            </a:r>
            <a:endParaRPr lang="zh-CN" altLang="en-US" sz="2400"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125" name="图片 125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4730" y="3385820"/>
            <a:ext cx="3790950" cy="32131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137660" y="5558790"/>
            <a:ext cx="278130" cy="17780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498340" y="5768975"/>
            <a:ext cx="278130" cy="17780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010150" y="5663565"/>
            <a:ext cx="278130" cy="17780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9" name="图片 69" descr="截图201802201316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090" y="928370"/>
            <a:ext cx="1849755" cy="13500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377190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研究结果与分析</a:t>
            </a:r>
            <a:endParaRPr lang="zh-CN" altLang="en-US" sz="240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87" name="图片 87" descr="ne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4785" y="1756410"/>
            <a:ext cx="4200525" cy="3503930"/>
          </a:xfrm>
          <a:prstGeom prst="rect">
            <a:avLst/>
          </a:prstGeom>
        </p:spPr>
      </p:pic>
      <p:pic>
        <p:nvPicPr>
          <p:cNvPr id="88" name="图片 88" descr="new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380" y="1755775"/>
            <a:ext cx="4779645" cy="34715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79370" y="1898650"/>
            <a:ext cx="611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7.111 Å</a:t>
            </a:r>
            <a:endParaRPr lang="zh-CN" altLang="en-US" sz="100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0055" y="1653540"/>
            <a:ext cx="611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accent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9.960</a:t>
            </a:r>
            <a:r>
              <a:rPr lang="zh-CN" altLang="en-US" sz="1000">
                <a:solidFill>
                  <a:schemeClr val="accent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Å</a:t>
            </a:r>
            <a:endParaRPr lang="zh-CN" altLang="en-US" sz="100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83765" y="1653540"/>
            <a:ext cx="611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4.836</a:t>
            </a:r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Å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09160" y="6003925"/>
            <a:ext cx="2513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尿素分子更靠近铝氧层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23480" y="1756410"/>
            <a:ext cx="611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2.750</a:t>
            </a:r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Å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95285" y="2001520"/>
            <a:ext cx="611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3.250</a:t>
            </a:r>
            <a:r>
              <a:rPr lang="zh-CN" altLang="en-US" sz="10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Å</a:t>
            </a:r>
            <a:endParaRPr lang="zh-CN" altLang="en-US" sz="100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498475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研究结果与分析</a:t>
            </a:r>
            <a:endParaRPr lang="zh-CN" altLang="en-US" sz="240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1605"/>
            <a:ext cx="10972800" cy="4714875"/>
          </a:xfrm>
        </p:spPr>
        <p:txBody>
          <a:bodyPr/>
          <a:p>
            <a:pPr marL="0" indent="0" algn="ctr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不同温度下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Cd</a:t>
            </a:r>
            <a:r>
              <a:rPr lang="zh-CN" altLang="en-US" sz="2000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2+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的吸附量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6365" y="795020"/>
            <a:ext cx="44424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（五）插层复合体</a:t>
            </a:r>
            <a:r>
              <a:rPr lang="zh-CN" altLang="en-US" sz="2400">
                <a:latin typeface="+mj-ea"/>
                <a:ea typeface="+mj-ea"/>
                <a:cs typeface="+mj-ea"/>
                <a:sym typeface="+mn-ea"/>
              </a:rPr>
              <a:t>对</a:t>
            </a:r>
            <a:r>
              <a:rPr lang="zh-CN" altLang="en-US" sz="2400" b="1"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Cd</a:t>
            </a:r>
            <a:r>
              <a:rPr lang="zh-CN" altLang="en-US" sz="2400" b="1" baseline="30000"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2+</a:t>
            </a:r>
            <a:r>
              <a:rPr lang="zh-CN" altLang="en-US" sz="2400">
                <a:latin typeface="+mj-ea"/>
                <a:ea typeface="+mj-ea"/>
                <a:cs typeface="+mj-ea"/>
                <a:sym typeface="+mn-ea"/>
              </a:rPr>
              <a:t>的吸附</a:t>
            </a:r>
            <a:endParaRPr lang="zh-CN" altLang="en-US" sz="2400"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4" name="图片 3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0" y="1995805"/>
            <a:ext cx="7470140" cy="310007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067810" y="550481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平均 吸附量较高岭石提高了</a:t>
            </a:r>
            <a:r>
              <a:rPr lang="zh-CN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近一倍</a:t>
            </a:r>
            <a:endParaRPr lang="zh-CN" b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endParaRPr lang="zh-CN" altLang="en-US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476250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研究结果与分析</a:t>
            </a:r>
            <a:endParaRPr lang="zh-CN" altLang="en-US" sz="240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77595"/>
            <a:ext cx="10972800" cy="5048885"/>
          </a:xfrm>
        </p:spPr>
        <p:txBody>
          <a:bodyPr/>
          <a:p>
            <a:pPr marL="0" indent="0" algn="ctr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不同温度下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Cd</a:t>
            </a:r>
            <a:r>
              <a:rPr lang="zh-CN" altLang="en-US" sz="2000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2+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的等量吸附热</a:t>
            </a:r>
            <a:endParaRPr lang="zh-CN" altLang="en-US" sz="2000"/>
          </a:p>
        </p:txBody>
      </p:sp>
      <p:pic>
        <p:nvPicPr>
          <p:cNvPr id="4" name="图片 3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3980" y="1747520"/>
            <a:ext cx="7157085" cy="3375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54170" y="5167630"/>
            <a:ext cx="4523105" cy="3683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等量吸附热仍小于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42 kJ·mol</a:t>
            </a:r>
            <a:r>
              <a:rPr lang="zh-CN" altLang="en-US" baseline="30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-1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——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物理吸附</a:t>
            </a: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88645"/>
            <a:ext cx="10972800" cy="384175"/>
          </a:xfrm>
        </p:spPr>
        <p:txBody>
          <a:bodyPr/>
          <a:p>
            <a:pPr algn="ctr"/>
            <a:r>
              <a:rPr lang="zh-CN" altLang="zh-CN"/>
              <a:t>提 纲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389505"/>
            <a:ext cx="10972800" cy="3736975"/>
          </a:xfrm>
        </p:spPr>
        <p:txBody>
          <a:bodyPr/>
          <a:p>
            <a:pPr marL="0" indent="0" algn="l">
              <a:buNone/>
            </a:pPr>
            <a:r>
              <a:rPr lang="en-US" altLang="zh-CN" sz="2800"/>
              <a:t>           </a:t>
            </a:r>
            <a:r>
              <a:rPr lang="zh-CN" altLang="en-US"/>
              <a:t>一、研究背景与目的</a:t>
            </a:r>
            <a:r>
              <a:rPr lang="zh-CN" altLang="en-US">
                <a:latin typeface="Times New Roman" panose="02020603050405020304" charset="0"/>
              </a:rPr>
              <a:t>             </a:t>
            </a:r>
            <a:endParaRPr lang="zh-CN" altLang="en-US">
              <a:latin typeface="Times New Roman" panose="02020603050405020304" charset="0"/>
            </a:endParaRPr>
          </a:p>
          <a:p>
            <a:pPr marL="0" indent="0" algn="l">
              <a:buNone/>
            </a:pPr>
            <a:r>
              <a:rPr lang="zh-CN" altLang="en-US">
                <a:latin typeface="Times New Roman" panose="02020603050405020304" charset="0"/>
              </a:rPr>
              <a:t>              </a:t>
            </a:r>
            <a:r>
              <a:rPr lang="zh-CN" altLang="en-US"/>
              <a:t>二、研究内容与方法</a:t>
            </a:r>
            <a:endParaRPr lang="en-US" altLang="zh-CN">
              <a:latin typeface="Times New Roman" panose="02020603050405020304" charset="0"/>
            </a:endParaRPr>
          </a:p>
          <a:p>
            <a:pPr marL="0" indent="0" algn="l">
              <a:buNone/>
            </a:pPr>
            <a:r>
              <a:rPr lang="zh-CN" altLang="en-US">
                <a:latin typeface="Times New Roman" panose="02020603050405020304" charset="0"/>
              </a:rPr>
              <a:t>              </a:t>
            </a:r>
            <a:r>
              <a:rPr lang="zh-CN" altLang="en-US"/>
              <a:t>三、研究结果与分析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             四、结论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664210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研究结果与分析</a:t>
            </a:r>
            <a:br>
              <a:rPr lang="zh-CN" altLang="en-US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endParaRPr lang="zh-CN" altLang="en-US"/>
          </a:p>
        </p:txBody>
      </p:sp>
      <p:pic>
        <p:nvPicPr>
          <p:cNvPr id="4" name="内容占位符 3" descr="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74745" y="643890"/>
            <a:ext cx="4842510" cy="51263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86860" y="6158865"/>
            <a:ext cx="57892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Cd</a:t>
            </a:r>
            <a:r>
              <a:rPr lang="zh-CN" altLang="en-US" sz="1600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2+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分布于高岭石的两个外表面及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层间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453390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研究结果与分析</a:t>
            </a:r>
            <a:endParaRPr lang="zh-CN" altLang="en-US" sz="240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14" name="图片 114" descr="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4005" y="2073275"/>
            <a:ext cx="4588510" cy="24237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04410" y="5085715"/>
            <a:ext cx="43160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尿素分子与</a:t>
            </a:r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Cd</a:t>
            </a:r>
            <a:r>
              <a:rPr lang="zh-CN" altLang="en-US" sz="1600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2+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之间的径向分布函数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1150" y="2073275"/>
            <a:ext cx="1409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3.450 Å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—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3.750 Å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465455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研究结果与分析</a:t>
            </a:r>
            <a:endParaRPr lang="zh-CN" altLang="en-US" sz="240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67105"/>
            <a:ext cx="10972800" cy="5159375"/>
          </a:xfrm>
        </p:spPr>
        <p:txBody>
          <a:bodyPr/>
          <a:p>
            <a:pPr marL="0" indent="0" algn="ctr">
              <a:buNone/>
            </a:pPr>
            <a:r>
              <a:rPr lang="zh-CN" altLang="en-US" sz="2000"/>
              <a:t>真空环境下自扩散系数</a:t>
            </a:r>
            <a:endParaRPr lang="zh-CN" altLang="en-US" sz="200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6260" y="3385820"/>
            <a:ext cx="6399530" cy="885825"/>
          </a:xfrm>
          <a:prstGeom prst="rect">
            <a:avLst/>
          </a:prstGeom>
        </p:spPr>
      </p:pic>
      <p:pic>
        <p:nvPicPr>
          <p:cNvPr id="5" name="图片 4" descr="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30" y="1953895"/>
            <a:ext cx="5514340" cy="838200"/>
          </a:xfrm>
          <a:prstGeom prst="rect">
            <a:avLst/>
          </a:prstGeom>
        </p:spPr>
      </p:pic>
      <p:pic>
        <p:nvPicPr>
          <p:cNvPr id="6" name="图片 5" descr="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260" y="4959350"/>
            <a:ext cx="6400165" cy="809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49495" y="1665605"/>
            <a:ext cx="3848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尿素分子的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自扩散系数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5835" y="3048635"/>
            <a:ext cx="3848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高岭石吸附体系下</a:t>
            </a:r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Cd</a:t>
            </a:r>
            <a:r>
              <a:rPr lang="zh-CN" altLang="en-US" sz="1600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2+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自扩散系数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46930" y="4521835"/>
            <a:ext cx="3848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插层复合体吸附体系下</a:t>
            </a:r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Cd</a:t>
            </a:r>
            <a:r>
              <a:rPr lang="zh-CN" altLang="en-US" sz="1600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2+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自扩散系数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74860" y="2112010"/>
            <a:ext cx="2936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z方向几乎不扩散</a:t>
            </a:r>
            <a:endParaRPr lang="zh-CN" altLang="en-US" sz="1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36540" y="2002790"/>
            <a:ext cx="46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≠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66840" y="2002790"/>
            <a:ext cx="46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+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41260" y="2035175"/>
            <a:ext cx="46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+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55505" y="4128770"/>
            <a:ext cx="21240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（1）温度越高，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Cd</a:t>
            </a:r>
            <a:r>
              <a:rPr lang="zh-CN" altLang="en-US" sz="1400" baseline="30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2+</a:t>
            </a:r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自扩散系数越大</a:t>
            </a:r>
            <a:endParaRPr lang="zh-CN" altLang="en-US" sz="1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（2）插层复合体中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Cd</a:t>
            </a:r>
            <a:r>
              <a:rPr lang="zh-CN" altLang="en-US" sz="1400" baseline="30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2+</a:t>
            </a:r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自扩散系数较高岭石小</a:t>
            </a:r>
            <a:endParaRPr lang="zh-CN" altLang="en-US" sz="1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0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687705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研究结果与分析</a:t>
            </a:r>
            <a:br>
              <a:rPr lang="zh-CN" altLang="en-US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63295"/>
            <a:ext cx="10972800" cy="516318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6365" y="795020"/>
            <a:ext cx="5669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（六）水环境下吸附情况（分子动力学）</a:t>
            </a:r>
            <a:endParaRPr lang="zh-CN" altLang="en-US" sz="2400">
              <a:latin typeface="+mj-ea"/>
              <a:ea typeface="+mj-ea"/>
              <a:cs typeface="+mj-ea"/>
              <a:sym typeface="+mn-ea"/>
            </a:endParaRPr>
          </a:p>
        </p:txBody>
      </p:sp>
      <p:grpSp>
        <p:nvGrpSpPr>
          <p:cNvPr id="140" name="组合 140"/>
          <p:cNvGrpSpPr/>
          <p:nvPr/>
        </p:nvGrpSpPr>
        <p:grpSpPr>
          <a:xfrm>
            <a:off x="3963670" y="2236470"/>
            <a:ext cx="4377690" cy="3822700"/>
            <a:chOff x="5377" y="518215"/>
            <a:chExt cx="6545" cy="5700"/>
          </a:xfrm>
        </p:grpSpPr>
        <p:pic>
          <p:nvPicPr>
            <p:cNvPr id="126" name="图片 126" descr="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77" y="518996"/>
              <a:ext cx="3153" cy="4914"/>
            </a:xfrm>
            <a:prstGeom prst="rect">
              <a:avLst/>
            </a:prstGeom>
          </p:spPr>
        </p:pic>
        <p:pic>
          <p:nvPicPr>
            <p:cNvPr id="139" name="图片 139" descr="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6" y="518215"/>
              <a:ext cx="3216" cy="5700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4159250" y="6059170"/>
            <a:ext cx="4417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（a）kaolinite                  （b）kaolinite-urea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5645" y="1521460"/>
            <a:ext cx="75260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个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Cd</a:t>
            </a:r>
            <a:r>
              <a:rPr lang="en-US" sz="1600" b="0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2+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10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个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Cl</a:t>
            </a:r>
            <a:r>
              <a:rPr lang="en-US" sz="1600" b="0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500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个水分子</a:t>
            </a:r>
            <a:r>
              <a:rPr lang="en-US" altLang="zh-CN" sz="1600" b="0">
                <a:latin typeface="Times New Roman" panose="02020603050405020304" charset="0"/>
                <a:ea typeface="宋体" panose="02010600030101010101" pitchFamily="2" charset="-122"/>
              </a:rPr>
              <a:t>——</a:t>
            </a:r>
            <a:r>
              <a:rPr lang="zh-CN" altLang="en-US" sz="1600" b="0">
                <a:latin typeface="Times New Roman" panose="02020603050405020304" charset="0"/>
                <a:ea typeface="宋体" panose="02010600030101010101" pitchFamily="2" charset="-122"/>
              </a:rPr>
              <a:t>水环境；高岭石、插层复合体</a:t>
            </a:r>
            <a:r>
              <a:rPr lang="en-US" altLang="zh-CN" sz="1600" b="0">
                <a:latin typeface="Times New Roman" panose="02020603050405020304" charset="0"/>
                <a:ea typeface="宋体" panose="02010600030101010101" pitchFamily="2" charset="-122"/>
              </a:rPr>
              <a:t>——</a:t>
            </a:r>
            <a:r>
              <a:rPr lang="zh-CN" altLang="en-US" sz="1600" b="0">
                <a:latin typeface="Times New Roman" panose="02020603050405020304" charset="0"/>
                <a:ea typeface="宋体" panose="02010600030101010101" pitchFamily="2" charset="-122"/>
              </a:rPr>
              <a:t>吸附剂</a:t>
            </a:r>
            <a:endParaRPr lang="zh-CN" altLang="en-US" sz="16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分子动力学优化：先NPT系综（293 K、100 kPa），后NVT  系综（293 K）</a:t>
            </a:r>
            <a:endParaRPr lang="zh-CN" altLang="en-US" sz="16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endParaRPr lang="zh-CN" altLang="en-US" sz="16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698500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研究结果与分析</a:t>
            </a:r>
            <a:br>
              <a:rPr lang="zh-CN" altLang="en-US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endParaRPr lang="zh-CN" altLang="en-US"/>
          </a:p>
        </p:txBody>
      </p:sp>
      <p:pic>
        <p:nvPicPr>
          <p:cNvPr id="91" name="图片 91" descr="8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675" y="1127760"/>
            <a:ext cx="3471545" cy="3608705"/>
          </a:xfrm>
          <a:prstGeom prst="rect">
            <a:avLst/>
          </a:prstGeom>
        </p:spPr>
      </p:pic>
      <p:pic>
        <p:nvPicPr>
          <p:cNvPr id="98" name="图片 98" descr="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1127760"/>
            <a:ext cx="3387090" cy="3608705"/>
          </a:xfrm>
          <a:prstGeom prst="rect">
            <a:avLst/>
          </a:prstGeom>
        </p:spPr>
      </p:pic>
      <p:pic>
        <p:nvPicPr>
          <p:cNvPr id="104" name="图片 104" descr="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465" y="1165225"/>
            <a:ext cx="4080510" cy="35337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22705" y="5019040"/>
            <a:ext cx="1445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高岭石吸附体系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78650" y="5051425"/>
            <a:ext cx="1821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插层复合体吸附体系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75455" y="5786755"/>
            <a:ext cx="323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轴方向的粒子浓度分布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81575" y="27495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研究结果与分析</a:t>
            </a:r>
            <a:endParaRPr lang="zh-CN" altLang="en-US" sz="2400"/>
          </a:p>
        </p:txBody>
      </p:sp>
      <p:pic>
        <p:nvPicPr>
          <p:cNvPr id="89" name="图片 89" descr="11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7595" y="1417320"/>
            <a:ext cx="4369435" cy="3440430"/>
          </a:xfrm>
          <a:prstGeom prst="rect">
            <a:avLst/>
          </a:prstGeom>
        </p:spPr>
      </p:pic>
      <p:pic>
        <p:nvPicPr>
          <p:cNvPr id="108" name="图片 108" descr="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65" y="1417955"/>
            <a:ext cx="4508500" cy="3439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79270" y="5091430"/>
            <a:ext cx="2947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水分子中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之间径向分布函数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2780" y="5173980"/>
            <a:ext cx="2947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水分子中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之间径向分布函数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56715" y="1420495"/>
            <a:ext cx="711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0.990 Å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8190" y="3382645"/>
            <a:ext cx="711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2.59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0 Å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21280" y="3382645"/>
            <a:ext cx="711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2.61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0 Å</a:t>
            </a:r>
            <a:endParaRPr lang="zh-CN" altLang="en-US" sz="1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09180" y="1420495"/>
            <a:ext cx="711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2.23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0 Å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21015" y="1417320"/>
            <a:ext cx="711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3.33</a:t>
            </a:r>
            <a:r>
              <a:rPr lang="zh-CN" altLang="en-US" sz="12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Å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2130" y="5808980"/>
            <a:ext cx="3970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高岭石体系中的水分子分布更为紧凑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08635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研究结果与分析</a:t>
            </a:r>
            <a:endParaRPr lang="zh-CN" altLang="en-US" sz="240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18" name="图片 118" descr="1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76370" y="1316990"/>
            <a:ext cx="4209415" cy="35953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53385" y="5425440"/>
            <a:ext cx="6811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亲水性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Šolc R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等人（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亲水性主要是铝氧八面体表面的羟基基团对水分子的作用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42925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研究结果与分析</a:t>
            </a:r>
            <a:b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endParaRPr lang="zh-CN" altLang="en-US" sz="2400"/>
          </a:p>
        </p:txBody>
      </p:sp>
      <p:pic>
        <p:nvPicPr>
          <p:cNvPr id="4" name="内容占位符 3" descr="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0875" y="2382520"/>
            <a:ext cx="6010275" cy="1459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16705" y="1798320"/>
            <a:ext cx="4526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水环境下两种吸附体系中粒子的自扩散系数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678555" y="4011930"/>
            <a:ext cx="327850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400" b="0">
                <a:solidFill>
                  <a:srgbClr val="C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水分子自扩散系数为</a:t>
            </a:r>
            <a:r>
              <a:rPr lang="en-US" altLang="zh-CN" sz="1400" b="0">
                <a:solidFill>
                  <a:srgbClr val="C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0.</a:t>
            </a:r>
            <a:r>
              <a:rPr lang="en-US" sz="1400" b="0">
                <a:solidFill>
                  <a:srgbClr val="C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237×</a:t>
            </a:r>
            <a:r>
              <a:rPr lang="en-US" sz="1400" b="0">
                <a:solidFill>
                  <a:srgbClr val="C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10</a:t>
            </a:r>
            <a:r>
              <a:rPr lang="en-US" sz="1400" b="0" baseline="30000">
                <a:solidFill>
                  <a:srgbClr val="C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-8</a:t>
            </a:r>
            <a:r>
              <a:rPr lang="en-US" sz="1400" b="0" baseline="30000">
                <a:solidFill>
                  <a:srgbClr val="C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sz="1400" b="0">
                <a:solidFill>
                  <a:srgbClr val="C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en-US" sz="1400" b="0" baseline="30000">
                <a:solidFill>
                  <a:srgbClr val="C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sz="1400" b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charset="-122"/>
              </a:rPr>
              <a:t>·s</a:t>
            </a:r>
            <a:r>
              <a:rPr lang="en-US" sz="1400" b="0" baseline="3000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charset="-122"/>
              </a:rPr>
              <a:t>-1</a:t>
            </a:r>
            <a:endParaRPr lang="en-US" sz="1400" b="0" baseline="30000">
              <a:solidFill>
                <a:srgbClr val="C00000"/>
              </a:solidFill>
              <a:latin typeface="Times New Roman" panose="02020603050405020304" charset="0"/>
              <a:ea typeface="微软雅黑" panose="020B0503020204020204" charset="-122"/>
            </a:endParaRPr>
          </a:p>
          <a:p>
            <a:pPr indent="0"/>
            <a:r>
              <a:rPr lang="zh-CN" altLang="en-US" sz="14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—</a:t>
            </a:r>
            <a:r>
              <a:rPr lang="zh-CN" sz="140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娄彦敏（分子动力学，</a:t>
            </a:r>
            <a:r>
              <a:rPr lang="zh-CN" sz="1400" b="1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纯水</a:t>
            </a:r>
            <a:r>
              <a:rPr lang="zh-CN" sz="140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）</a:t>
            </a:r>
            <a:endParaRPr lang="zh-CN" sz="1400">
              <a:solidFill>
                <a:srgbClr val="C00000"/>
              </a:solidFill>
              <a:ea typeface="宋体" panose="02010600030101010101" pitchFamily="2" charset="-122"/>
              <a:sym typeface="+mn-ea"/>
            </a:endParaRPr>
          </a:p>
          <a:p>
            <a:pPr indent="0"/>
            <a:endParaRPr lang="en-US" altLang="zh-CN" sz="1400">
              <a:solidFill>
                <a:srgbClr val="C00000"/>
              </a:solidFill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140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高岭石吸附体系中小</a:t>
            </a:r>
            <a:endParaRPr lang="zh-CN" altLang="en-US" sz="1400">
              <a:solidFill>
                <a:srgbClr val="C0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15560" y="2477135"/>
            <a:ext cx="721995" cy="1134110"/>
          </a:xfrm>
          <a:prstGeom prst="rect">
            <a:avLst/>
          </a:prstGeom>
          <a:solidFill>
            <a:srgbClr val="0070C0">
              <a:alpha val="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800215" y="2477135"/>
            <a:ext cx="721995" cy="1134110"/>
          </a:xfrm>
          <a:prstGeom prst="rect">
            <a:avLst/>
          </a:prstGeom>
          <a:solidFill>
            <a:srgbClr val="0070C0">
              <a:alpha val="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74485" y="4394835"/>
            <a:ext cx="2933700" cy="1168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高岭石吸附体系中小</a:t>
            </a:r>
            <a:endParaRPr lang="zh-CN" altLang="en-US" sz="1400">
              <a:solidFill>
                <a:srgbClr val="C00000"/>
              </a:solidFill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与真空环境下相反</a:t>
            </a:r>
            <a:endParaRPr lang="zh-CN" altLang="en-US" sz="1400">
              <a:solidFill>
                <a:schemeClr val="accent5">
                  <a:lumMod val="75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pPr indent="0"/>
            <a:endParaRPr lang="zh-CN" altLang="en-US" sz="1400">
              <a:solidFill>
                <a:schemeClr val="accent5">
                  <a:lumMod val="75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pPr indent="0"/>
            <a:endParaRPr lang="zh-CN" altLang="en-US" sz="1400">
              <a:solidFill>
                <a:schemeClr val="accent5">
                  <a:lumMod val="75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pPr indent="0"/>
            <a:endParaRPr lang="zh-CN" altLang="en-US" sz="1400">
              <a:solidFill>
                <a:schemeClr val="accent5">
                  <a:lumMod val="75000"/>
                </a:schemeClr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79155" y="2477135"/>
            <a:ext cx="721995" cy="1134110"/>
          </a:xfrm>
          <a:prstGeom prst="rect">
            <a:avLst/>
          </a:prstGeom>
          <a:solidFill>
            <a:srgbClr val="0070C0">
              <a:alpha val="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79155" y="4011930"/>
            <a:ext cx="29337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40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大于真空环境</a:t>
            </a:r>
            <a:endParaRPr lang="zh-CN" altLang="en-US" sz="1400">
              <a:solidFill>
                <a:schemeClr val="accent5">
                  <a:lumMod val="75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pPr indent="0"/>
            <a:endParaRPr lang="zh-CN" altLang="en-US" sz="1400">
              <a:solidFill>
                <a:schemeClr val="accent5">
                  <a:lumMod val="75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pPr indent="0"/>
            <a:endParaRPr lang="zh-CN" altLang="en-US" sz="1400">
              <a:solidFill>
                <a:schemeClr val="accent5">
                  <a:lumMod val="75000"/>
                </a:schemeClr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0" grpId="0"/>
      <p:bldP spid="3" grpId="0" bldLvl="0" animBg="1"/>
      <p:bldP spid="6" grpId="0"/>
      <p:bldP spid="7" grpId="0" bldLvl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提 纲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324735"/>
            <a:ext cx="10972800" cy="3801745"/>
          </a:xfrm>
        </p:spPr>
        <p:txBody>
          <a:bodyPr/>
          <a:p>
            <a:pPr marL="0" indent="0" algn="l">
              <a:buNone/>
            </a:pPr>
            <a:r>
              <a:rPr lang="en-US" altLang="zh-CN">
                <a:sym typeface="+mn-ea"/>
              </a:rPr>
              <a:t>             </a:t>
            </a:r>
            <a:r>
              <a:rPr lang="zh-CN" altLang="en-US">
                <a:sym typeface="+mn-ea"/>
              </a:rPr>
              <a:t>一、研究背景与目的</a:t>
            </a:r>
            <a:r>
              <a:rPr lang="zh-CN" altLang="en-US">
                <a:latin typeface="Times New Roman" panose="02020603050405020304" charset="0"/>
                <a:sym typeface="+mn-ea"/>
              </a:rPr>
              <a:t>             </a:t>
            </a:r>
            <a:endParaRPr lang="zh-CN" altLang="en-US">
              <a:latin typeface="Times New Roman" panose="02020603050405020304" charset="0"/>
            </a:endParaRPr>
          </a:p>
          <a:p>
            <a:pPr marL="0" indent="0" algn="l">
              <a:buNone/>
            </a:pPr>
            <a:r>
              <a:rPr lang="zh-CN" altLang="en-US">
                <a:latin typeface="Times New Roman" panose="02020603050405020304" charset="0"/>
                <a:sym typeface="+mn-ea"/>
              </a:rPr>
              <a:t>              </a:t>
            </a:r>
            <a:r>
              <a:rPr lang="zh-CN" altLang="en-US">
                <a:sym typeface="+mn-ea"/>
              </a:rPr>
              <a:t>二、研究内容与方法</a:t>
            </a:r>
            <a:endParaRPr lang="en-US" altLang="zh-CN">
              <a:latin typeface="Times New Roman" panose="02020603050405020304" charset="0"/>
            </a:endParaRPr>
          </a:p>
          <a:p>
            <a:pPr marL="0" indent="0" algn="l">
              <a:buNone/>
            </a:pPr>
            <a:r>
              <a:rPr lang="zh-CN" altLang="en-US">
                <a:latin typeface="Times New Roman" panose="02020603050405020304" charset="0"/>
                <a:sym typeface="+mn-ea"/>
              </a:rPr>
              <a:t>              </a:t>
            </a:r>
            <a:r>
              <a:rPr lang="zh-CN" altLang="en-US">
                <a:sym typeface="+mn-ea"/>
              </a:rPr>
              <a:t>三、研究结果与分析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             四、结论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441960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结论</a:t>
            </a:r>
            <a:endParaRPr lang="zh-CN" altLang="en-US" sz="240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33475"/>
            <a:ext cx="10972800" cy="499300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（1）三种多型及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高岭石-尿素插层复合体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lang="zh-CN" altLang="en-US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Cd</a:t>
            </a:r>
            <a:r>
              <a:rPr lang="zh-CN" altLang="en-US" sz="1800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2+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的吸附均为物理吸附，平均吸附量和等量吸附热均随温度的升高而减小，但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插层复合体的吸附能力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较高岭石而言大幅度增加。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（2）在吸附剂分别为高岭石和高岭石-尿素插层复合体的体系中，</a:t>
            </a:r>
            <a:r>
              <a:rPr lang="zh-CN" altLang="en-US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Cd</a:t>
            </a:r>
            <a:r>
              <a:rPr lang="zh-CN" altLang="en-US" sz="1800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2+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的分布位置不同：前者主要分布在高岭石的两个表面附近，而后者不仅在高岭石的两个表面附近有分布，而且在层间的尿素分子周围也有分布。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（3）真空环境下，氢键的作用使得高岭石-尿素插层复合体结构非常稳定，尿素分子以单分子层的形式排列于层间，并且偏向于高岭石的铝氧八面体层一侧；水环境下，水分子充满于整个体系中，插层复合体结构被破坏，高岭石层间域显著增大，尿素分子的分布则较为分散，主要分布于高岭石的硅氧四面体层一侧，另外，水分子较为有序的排列在高岭石的表面，使得高岭石与</a:t>
            </a:r>
            <a:r>
              <a:rPr lang="zh-CN" altLang="en-US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Cd</a:t>
            </a:r>
            <a:r>
              <a:rPr lang="zh-CN" altLang="en-US" sz="1800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2+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隔开，导致其吸附不太牢固。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（4）在不同的吸附体系和不同的环境下，粒子的自扩散系数不同：真空环境下，</a:t>
            </a:r>
            <a:r>
              <a:rPr lang="zh-CN" altLang="en-US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Cd</a:t>
            </a:r>
            <a:r>
              <a:rPr lang="zh-CN" altLang="en-US" sz="1800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2+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的自扩散系数在高岭石吸附体系中较插层复合体大，而在水环境下则相反，但总体上真空环境下</a:t>
            </a:r>
            <a:r>
              <a:rPr lang="zh-CN" altLang="en-US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Cd</a:t>
            </a:r>
            <a:r>
              <a:rPr lang="zh-CN" altLang="en-US" sz="1800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2+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的自扩散系数较水环境下更大；尿素分子的自扩散系数在真空环境下较水环境下小；水分子的自扩散系数在高岭石的吸附体系中较插层复合体小。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54380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研究背景与目的</a:t>
            </a:r>
            <a:br>
              <a:rPr lang="zh-CN" altLang="en-US" sz="2400">
                <a:solidFill>
                  <a:schemeClr val="accent5">
                    <a:lumMod val="50000"/>
                  </a:schemeClr>
                </a:solidFill>
              </a:rPr>
            </a:br>
            <a:endParaRPr lang="zh-CN" altLang="en-US" sz="24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5715" y="1406525"/>
            <a:ext cx="9951720" cy="4719955"/>
          </a:xfrm>
        </p:spPr>
        <p:txBody>
          <a:bodyPr/>
          <a:p>
            <a:pPr marL="0" indent="0">
              <a:buNone/>
            </a:pPr>
            <a:r>
              <a:rPr lang="en-US" altLang="zh-CN"/>
              <a:t>     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随着各种工业（采矿、化工、电镀、印染、冶炼等）的快速发展，水体中重金属的含量大幅度升高，对水中生物体以及人体的健康造成严重的危害。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镉的丰度较大且是一种有剧毒、易致癌的重金属元素，其在元素周期表中位于第五周期第IIB族，二价阳离子Cd</a:t>
            </a:r>
            <a:r>
              <a:rPr lang="zh-CN" altLang="en-US" sz="1800" baseline="30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2+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是其通常的存在形式。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5385" y="4410710"/>
            <a:ext cx="63944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吸附法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是目前使用最广泛、最有效的方法之一。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粘土矿物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可以作为天然的吸附剂。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高岭石矿物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（高岭石、地开石和珍珠石）具有良好的工艺性能。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83945"/>
            <a:ext cx="10972800" cy="5042535"/>
          </a:xfrm>
        </p:spPr>
        <p:txBody>
          <a:bodyPr/>
          <a:p>
            <a:pPr marL="0" indent="0">
              <a:buNone/>
            </a:pPr>
            <a:r>
              <a:rPr lang="en-US" altLang="zh-CN" sz="4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                          </a:t>
            </a:r>
            <a:r>
              <a:rPr lang="zh-CN" altLang="en-US" sz="600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华文中宋" panose="02010600040101010101" charset="-122"/>
                <a:ea typeface="华文中宋" panose="02010600040101010101" charset="-122"/>
                <a:sym typeface="+mn-ea"/>
              </a:rPr>
              <a:t>谢  谢</a:t>
            </a:r>
            <a:endParaRPr lang="zh-CN" altLang="en-US" sz="6000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华文中宋" panose="02010600040101010101" charset="-122"/>
              <a:ea typeface="华文中宋" panose="02010600040101010101" charset="-122"/>
              <a:cs typeface="+mn-cs"/>
              <a:sym typeface="+mn-ea"/>
            </a:endParaRPr>
          </a:p>
          <a:p>
            <a:pPr marL="0" indent="0">
              <a:buNone/>
            </a:pPr>
            <a:r>
              <a:rPr lang="zh-CN" altLang="en-US" sz="4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schemeClr val="accent2">
                      <a:lumMod val="50000"/>
                      <a:alpha val="40000"/>
                    </a:schemeClr>
                  </a:outerShdw>
                </a:effectLst>
                <a:sym typeface="+mn-ea"/>
              </a:rPr>
              <a:t>                    </a:t>
            </a:r>
            <a:endParaRPr lang="zh-CN" altLang="en-US" sz="4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50800" dist="38100" dir="2700000" algn="tl" rotWithShape="0">
                  <a:schemeClr val="accent2">
                    <a:lumMod val="50000"/>
                    <a:alpha val="40000"/>
                  </a:schemeClr>
                </a:outerShdw>
              </a:effectLst>
              <a:sym typeface="+mn-ea"/>
            </a:endParaRPr>
          </a:p>
          <a:p>
            <a:pPr marL="0" indent="0" algn="ctr">
              <a:buNone/>
            </a:pPr>
            <a:r>
              <a:rPr lang="zh-CN" altLang="en-US" sz="36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schemeClr val="accent2">
                      <a:lumMod val="50000"/>
                      <a:alpha val="40000"/>
                    </a:schemeClr>
                  </a:outerShdw>
                </a:effectLst>
                <a:sym typeface="+mn-ea"/>
              </a:rPr>
              <a:t>敬请批评指正</a:t>
            </a:r>
            <a:endParaRPr lang="zh-CN" altLang="en-US" sz="36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50800" dist="38100" dir="2700000" algn="tl" rotWithShape="0">
                  <a:schemeClr val="accent2">
                    <a:lumMod val="50000"/>
                    <a:alpha val="40000"/>
                  </a:schemeClr>
                </a:outerShdw>
              </a:effectLst>
              <a:cs typeface="+mn-cs"/>
            </a:endParaRPr>
          </a:p>
          <a:p>
            <a:pPr marL="0" indent="0">
              <a:buNone/>
            </a:pP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35305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研究背景与目的</a:t>
            </a:r>
            <a:b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7300" y="1656715"/>
            <a:ext cx="9919970" cy="4469765"/>
          </a:xfrm>
        </p:spPr>
        <p:txBody>
          <a:bodyPr/>
          <a:p>
            <a:pPr marL="0" indent="0"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研究表明如果单用高岭石矿物去除重金属离子，其去除效果并不是很理想，需要对吸附剂进行一定的改性或修饰处理。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本文旨在通过利用分子模拟的方法来研究常见的粘土矿物—高岭石矿物对Cd</a:t>
            </a:r>
            <a:r>
              <a:rPr lang="en-US" altLang="zh-CN" sz="1800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2+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的微观吸附机理，探究不同温度下高岭石及其改性后的高岭石-尿素插层复合体对Cd</a:t>
            </a:r>
            <a:r>
              <a:rPr lang="en-US" altLang="zh-CN" sz="1800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2+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的吸附能力，从而为解决当前水体中镉污染的问题提供一定的理论依据。</a:t>
            </a: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6095"/>
            <a:ext cx="10972800" cy="911860"/>
          </a:xfrm>
        </p:spPr>
        <p:txBody>
          <a:bodyPr/>
          <a:p>
            <a:pPr algn="ctr"/>
            <a:r>
              <a:rPr lang="zh-CN" altLang="zh-CN">
                <a:sym typeface="+mn-ea"/>
              </a:rPr>
              <a:t>提 纲</a:t>
            </a:r>
            <a:br>
              <a:rPr lang="zh-CN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449195"/>
            <a:ext cx="10972800" cy="3677285"/>
          </a:xfrm>
        </p:spPr>
        <p:txBody>
          <a:bodyPr/>
          <a:p>
            <a:pPr marL="0" indent="0" algn="l">
              <a:buNone/>
            </a:pPr>
            <a:r>
              <a:rPr lang="en-US" altLang="zh-CN">
                <a:sym typeface="+mn-ea"/>
              </a:rPr>
              <a:t>             </a:t>
            </a:r>
            <a:r>
              <a:rPr lang="zh-CN" altLang="en-US">
                <a:sym typeface="+mn-ea"/>
              </a:rPr>
              <a:t>一、研究背景与目的</a:t>
            </a:r>
            <a:r>
              <a:rPr lang="zh-CN" altLang="en-US">
                <a:latin typeface="Times New Roman" panose="02020603050405020304" charset="0"/>
                <a:sym typeface="+mn-ea"/>
              </a:rPr>
              <a:t>             </a:t>
            </a:r>
            <a:endParaRPr lang="zh-CN" altLang="en-US">
              <a:latin typeface="Times New Roman" panose="02020603050405020304" charset="0"/>
            </a:endParaRPr>
          </a:p>
          <a:p>
            <a:pPr marL="0" indent="0" algn="l">
              <a:buNone/>
            </a:pPr>
            <a:r>
              <a:rPr lang="zh-CN" altLang="en-US">
                <a:latin typeface="Times New Roman" panose="02020603050405020304" charset="0"/>
                <a:sym typeface="+mn-ea"/>
              </a:rPr>
              <a:t>              </a:t>
            </a:r>
            <a:r>
              <a:rPr lang="zh-CN" altLang="en-US">
                <a:sym typeface="+mn-ea"/>
              </a:rPr>
              <a:t>二、研究内容与方法</a:t>
            </a:r>
            <a:endParaRPr lang="en-US" altLang="zh-CN">
              <a:latin typeface="Times New Roman" panose="02020603050405020304" charset="0"/>
            </a:endParaRPr>
          </a:p>
          <a:p>
            <a:pPr marL="0" indent="0" algn="l">
              <a:buNone/>
            </a:pPr>
            <a:r>
              <a:rPr lang="zh-CN" altLang="en-US">
                <a:latin typeface="Times New Roman" panose="02020603050405020304" charset="0"/>
                <a:sym typeface="+mn-ea"/>
              </a:rPr>
              <a:t>              </a:t>
            </a:r>
            <a:r>
              <a:rPr lang="zh-CN" altLang="en-US">
                <a:sym typeface="+mn-ea"/>
              </a:rPr>
              <a:t>三、研究结果与分析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             四、结论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428625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研究内容与方法</a:t>
            </a:r>
            <a:endParaRPr lang="zh-CN" altLang="en-US" sz="240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40765"/>
            <a:ext cx="10972800" cy="5085715"/>
          </a:xfrm>
        </p:spPr>
        <p:txBody>
          <a:bodyPr/>
          <a:p>
            <a:pPr marL="0" indent="0" algn="ctr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内 容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构建高岭石、地开石和珍珠石的晶体结构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量子力学优化得到稳定构型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不同温度下（</a:t>
            </a:r>
            <a:r>
              <a:rPr lang="zh-CN" altLang="en-US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293 K、298 K、303 K、308 K、313 K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）三种多型对</a:t>
            </a:r>
            <a:r>
              <a:rPr lang="zh-CN" altLang="en-US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Cd</a:t>
            </a:r>
            <a:r>
              <a:rPr lang="zh-CN" altLang="en-US" sz="1800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2+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的吸附情况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对高岭石进行</a:t>
            </a:r>
            <a:r>
              <a:rPr lang="zh-CN" altLang="en-US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10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个尿素分子的插层改性模拟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高岭石-尿素插层复合体在上述温度下对</a:t>
            </a:r>
            <a:r>
              <a:rPr lang="zh-CN" altLang="en-US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Cd</a:t>
            </a:r>
            <a:r>
              <a:rPr lang="zh-CN" altLang="en-US" sz="1800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2+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的吸附情况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水环境下高岭石和插层复合体吸附体系中，水分子、尿素分子和</a:t>
            </a:r>
            <a:r>
              <a:rPr lang="zh-CN" altLang="en-US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Cd</a:t>
            </a:r>
            <a:r>
              <a:rPr lang="zh-CN" altLang="en-US" sz="1800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2+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的分布及扩散情况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5310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研究内容与方法</a:t>
            </a:r>
            <a:br>
              <a:rPr lang="zh-CN" altLang="en-US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/>
          </a:p>
        </p:txBody>
      </p:sp>
      <p:pic>
        <p:nvPicPr>
          <p:cNvPr id="14" name="图片 14" descr="技术路线图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7800" y="955040"/>
            <a:ext cx="6755130" cy="53708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提 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400300"/>
            <a:ext cx="10972800" cy="3813175"/>
          </a:xfrm>
        </p:spPr>
        <p:txBody>
          <a:bodyPr/>
          <a:p>
            <a:pPr marL="0" indent="0" algn="l">
              <a:buNone/>
            </a:pPr>
            <a:r>
              <a:rPr lang="en-US" altLang="zh-CN">
                <a:sym typeface="+mn-ea"/>
              </a:rPr>
              <a:t>             </a:t>
            </a:r>
            <a:r>
              <a:rPr lang="zh-CN" altLang="en-US">
                <a:sym typeface="+mn-ea"/>
              </a:rPr>
              <a:t>一、研究背景与目的</a:t>
            </a:r>
            <a:r>
              <a:rPr lang="zh-CN" altLang="en-US">
                <a:latin typeface="Times New Roman" panose="02020603050405020304" charset="0"/>
                <a:sym typeface="+mn-ea"/>
              </a:rPr>
              <a:t>             </a:t>
            </a:r>
            <a:endParaRPr lang="zh-CN" altLang="en-US">
              <a:latin typeface="Times New Roman" panose="02020603050405020304" charset="0"/>
            </a:endParaRPr>
          </a:p>
          <a:p>
            <a:pPr marL="0" indent="0" algn="l">
              <a:buNone/>
            </a:pPr>
            <a:r>
              <a:rPr lang="zh-CN" altLang="en-US">
                <a:latin typeface="Times New Roman" panose="02020603050405020304" charset="0"/>
                <a:sym typeface="+mn-ea"/>
              </a:rPr>
              <a:t>              </a:t>
            </a:r>
            <a:r>
              <a:rPr lang="zh-CN" altLang="en-US">
                <a:sym typeface="+mn-ea"/>
              </a:rPr>
              <a:t>二、研究内容与方法</a:t>
            </a:r>
            <a:endParaRPr lang="en-US" altLang="zh-CN">
              <a:latin typeface="Times New Roman" panose="02020603050405020304" charset="0"/>
            </a:endParaRPr>
          </a:p>
          <a:p>
            <a:pPr marL="0" indent="0" algn="l">
              <a:buNone/>
            </a:pPr>
            <a:r>
              <a:rPr lang="zh-CN" altLang="en-US">
                <a:latin typeface="Times New Roman" panose="02020603050405020304" charset="0"/>
                <a:sym typeface="+mn-ea"/>
              </a:rPr>
              <a:t>              </a:t>
            </a:r>
            <a:r>
              <a:rPr lang="zh-CN" altLang="en-US">
                <a:sym typeface="+mn-ea"/>
              </a:rPr>
              <a:t>三、研究结果与分析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             四、结论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431800"/>
          </a:xfrm>
        </p:spPr>
        <p:txBody>
          <a:bodyPr/>
          <a:p>
            <a:pPr algn="ctr"/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研究结果与分析</a:t>
            </a:r>
            <a:endParaRPr lang="zh-CN" altLang="en-US" sz="240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9490"/>
            <a:ext cx="10972800" cy="5138420"/>
          </a:xfrm>
        </p:spPr>
        <p:txBody>
          <a:bodyPr/>
          <a:p>
            <a:pPr marL="0" indent="0">
              <a:buNone/>
            </a:pPr>
            <a:r>
              <a:rPr lang="zh-CN" altLang="en-US"/>
              <a:t>（一）晶体构型（高岭石、地开石、珍珠石）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 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三斜晶系          单斜晶系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1:1</a:t>
            </a: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型二八面体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层状结构，层间均无阳离子和无水分子，主要通过氢键（</a:t>
            </a:r>
            <a:r>
              <a:rPr lang="zh-CN" altLang="en-US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O-OH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约等于</a:t>
            </a:r>
            <a:r>
              <a:rPr lang="zh-CN" altLang="en-US" sz="1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0.289 nm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）连接。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6" name="图片 96" descr="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2938780"/>
            <a:ext cx="5250180" cy="2682875"/>
          </a:xfrm>
          <a:prstGeom prst="rect">
            <a:avLst/>
          </a:prstGeom>
        </p:spPr>
      </p:pic>
      <p:grpSp>
        <p:nvGrpSpPr>
          <p:cNvPr id="109" name="组合 109"/>
          <p:cNvGrpSpPr/>
          <p:nvPr/>
        </p:nvGrpSpPr>
        <p:grpSpPr>
          <a:xfrm>
            <a:off x="6574790" y="2938780"/>
            <a:ext cx="3994785" cy="2683510"/>
            <a:chOff x="4307" y="232636"/>
            <a:chExt cx="5412" cy="3624"/>
          </a:xfrm>
        </p:grpSpPr>
        <p:pic>
          <p:nvPicPr>
            <p:cNvPr id="105" name="图片 105" descr="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7" y="232636"/>
              <a:ext cx="5412" cy="3624"/>
            </a:xfrm>
            <a:prstGeom prst="rect">
              <a:avLst/>
            </a:prstGeom>
          </p:spPr>
        </p:pic>
        <p:sp>
          <p:nvSpPr>
            <p:cNvPr id="106" name="椭圆 106"/>
            <p:cNvSpPr/>
            <p:nvPr/>
          </p:nvSpPr>
          <p:spPr>
            <a:xfrm>
              <a:off x="5885" y="233376"/>
              <a:ext cx="2027" cy="198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文本框 4"/>
          <p:cNvSpPr txBox="1"/>
          <p:nvPr/>
        </p:nvSpPr>
        <p:spPr>
          <a:xfrm>
            <a:off x="4899025" y="6026150"/>
            <a:ext cx="31451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结构单元层 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Al</a:t>
            </a:r>
            <a:r>
              <a:rPr lang="zh-CN" altLang="en-US" baseline="-25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[Si</a:t>
            </a:r>
            <a:r>
              <a:rPr lang="zh-CN" altLang="en-US" baseline="-25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</a:t>
            </a:r>
            <a:r>
              <a:rPr lang="zh-CN" altLang="en-US" baseline="-25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](OH)</a:t>
            </a:r>
            <a:r>
              <a:rPr lang="zh-CN" altLang="en-US" baseline="-25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8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蓝调晶格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7B7E5"/>
      </a:accent6>
      <a:hlink>
        <a:srgbClr val="3333CC"/>
      </a:hlink>
      <a:folHlink>
        <a:srgbClr val="AF67FF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3520</Words>
  <Application>WPS 演示</Application>
  <PresentationFormat>宽屏</PresentationFormat>
  <Paragraphs>286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Calibri</vt:lpstr>
      <vt:lpstr>楷体</vt:lpstr>
      <vt:lpstr>华文中宋</vt:lpstr>
      <vt:lpstr>仿宋</vt:lpstr>
      <vt:lpstr>蓝调晶格</vt:lpstr>
      <vt:lpstr>高岭石矿物晶体构型及其对Cd2+吸附的分子模拟</vt:lpstr>
      <vt:lpstr>提 纲</vt:lpstr>
      <vt:lpstr>研究背景与目的 </vt:lpstr>
      <vt:lpstr>研究背景与目的 </vt:lpstr>
      <vt:lpstr>提 纲 </vt:lpstr>
      <vt:lpstr>研究内容与方法</vt:lpstr>
      <vt:lpstr>研究内容与方法 </vt:lpstr>
      <vt:lpstr>提 纲</vt:lpstr>
      <vt:lpstr>研究结果与分析</vt:lpstr>
      <vt:lpstr>研究结果与分析 </vt:lpstr>
      <vt:lpstr>研究结果与分析 </vt:lpstr>
      <vt:lpstr>研究结果与分析</vt:lpstr>
      <vt:lpstr>研究结果与分析 </vt:lpstr>
      <vt:lpstr>研究结果与分析</vt:lpstr>
      <vt:lpstr>研究结果与分析 </vt:lpstr>
      <vt:lpstr>研究结果与分析 </vt:lpstr>
      <vt:lpstr>研究结果与分析</vt:lpstr>
      <vt:lpstr>研究结果与分析</vt:lpstr>
      <vt:lpstr>研究结果与分析</vt:lpstr>
      <vt:lpstr>研究结果与分析 </vt:lpstr>
      <vt:lpstr>研究结果与分析</vt:lpstr>
      <vt:lpstr>研究结果与分析</vt:lpstr>
      <vt:lpstr>研究结果与分析 </vt:lpstr>
      <vt:lpstr>研究结果与分析 </vt:lpstr>
      <vt:lpstr>PowerPoint 演示文稿</vt:lpstr>
      <vt:lpstr>研究结果与分析</vt:lpstr>
      <vt:lpstr>研究结果与分析 </vt:lpstr>
      <vt:lpstr>提 纲 </vt:lpstr>
      <vt:lpstr>结论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zyy</dc:creator>
  <cp:lastModifiedBy>Administrator</cp:lastModifiedBy>
  <cp:revision>56</cp:revision>
  <dcterms:created xsi:type="dcterms:W3CDTF">2017-05-25T00:40:00Z</dcterms:created>
  <dcterms:modified xsi:type="dcterms:W3CDTF">2018-05-24T05:34:09Z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2</vt:lpwstr>
  </property>
</Properties>
</file>