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424" r:id="rId2"/>
    <p:sldId id="437" r:id="rId3"/>
    <p:sldId id="441" r:id="rId4"/>
    <p:sldId id="405" r:id="rId5"/>
    <p:sldId id="442" r:id="rId6"/>
    <p:sldId id="438" r:id="rId7"/>
    <p:sldId id="440" r:id="rId8"/>
    <p:sldId id="443" r:id="rId9"/>
    <p:sldId id="476" r:id="rId10"/>
    <p:sldId id="477" r:id="rId11"/>
    <p:sldId id="508" r:id="rId12"/>
    <p:sldId id="507" r:id="rId13"/>
    <p:sldId id="509" r:id="rId14"/>
    <p:sldId id="510" r:id="rId15"/>
    <p:sldId id="446" r:id="rId16"/>
    <p:sldId id="478" r:id="rId17"/>
    <p:sldId id="447" r:id="rId18"/>
    <p:sldId id="448" r:id="rId19"/>
    <p:sldId id="449" r:id="rId20"/>
    <p:sldId id="479" r:id="rId21"/>
    <p:sldId id="450" r:id="rId22"/>
    <p:sldId id="473" r:id="rId23"/>
    <p:sldId id="452" r:id="rId24"/>
    <p:sldId id="481" r:id="rId25"/>
    <p:sldId id="453" r:id="rId26"/>
    <p:sldId id="454" r:id="rId27"/>
    <p:sldId id="482" r:id="rId28"/>
    <p:sldId id="480" r:id="rId29"/>
    <p:sldId id="484" r:id="rId30"/>
    <p:sldId id="485" r:id="rId31"/>
    <p:sldId id="486" r:id="rId32"/>
    <p:sldId id="487" r:id="rId33"/>
    <p:sldId id="488" r:id="rId34"/>
    <p:sldId id="489" r:id="rId35"/>
    <p:sldId id="490" r:id="rId36"/>
    <p:sldId id="483" r:id="rId37"/>
    <p:sldId id="491" r:id="rId38"/>
    <p:sldId id="492" r:id="rId39"/>
    <p:sldId id="493" r:id="rId40"/>
    <p:sldId id="494" r:id="rId41"/>
    <p:sldId id="495" r:id="rId42"/>
    <p:sldId id="496" r:id="rId43"/>
    <p:sldId id="499" r:id="rId44"/>
    <p:sldId id="497" r:id="rId45"/>
    <p:sldId id="498" r:id="rId46"/>
    <p:sldId id="458" r:id="rId47"/>
    <p:sldId id="500" r:id="rId48"/>
    <p:sldId id="501" r:id="rId49"/>
    <p:sldId id="503" r:id="rId50"/>
    <p:sldId id="504" r:id="rId51"/>
    <p:sldId id="505" r:id="rId52"/>
    <p:sldId id="506" r:id="rId53"/>
    <p:sldId id="444" r:id="rId54"/>
    <p:sldId id="472" r:id="rId55"/>
    <p:sldId id="474" r:id="rId56"/>
    <p:sldId id="475" r:id="rId57"/>
    <p:sldId id="322"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新萝卜家园" initials="新萝卜家园"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98C544"/>
    <a:srgbClr val="B9DB9E"/>
    <a:srgbClr val="CBCBCB"/>
    <a:srgbClr val="000000"/>
    <a:srgbClr val="CAD4CF"/>
    <a:srgbClr val="DE608D"/>
    <a:srgbClr val="C8B898"/>
    <a:srgbClr val="A9905F"/>
    <a:srgbClr val="425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6" autoAdjust="0"/>
    <p:restoredTop sz="94635" autoAdjust="0"/>
  </p:normalViewPr>
  <p:slideViewPr>
    <p:cSldViewPr>
      <p:cViewPr>
        <p:scale>
          <a:sx n="100" d="100"/>
          <a:sy n="100" d="100"/>
        </p:scale>
        <p:origin x="-1980"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BDFF0EED-0FAB-4D8A-94CD-032254A1228C}" type="slidenum">
              <a:rPr lang="zh-CN" altLang="en-US"/>
              <a:pPr/>
              <a:t>‹#›</a:t>
            </a:fld>
            <a:endParaRPr lang="en-US" altLang="zh-CN"/>
          </a:p>
        </p:txBody>
      </p:sp>
    </p:spTree>
    <p:extLst>
      <p:ext uri="{BB962C8B-B14F-4D97-AF65-F5344CB8AC3E}">
        <p14:creationId xmlns:p14="http://schemas.microsoft.com/office/powerpoint/2010/main" val="19944562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18</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22</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37</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38</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39</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40</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6</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42</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43</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44</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45</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46</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47</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48</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49</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50</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7</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52</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53</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54</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55</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111" name="Freeform 39"/>
          <p:cNvSpPr/>
          <p:nvPr/>
        </p:nvSpPr>
        <p:spPr bwMode="gray">
          <a:xfrm>
            <a:off x="3175" y="634682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
        <p:nvSpPr>
          <p:cNvPr id="3101" name="Freeform 29"/>
          <p:cNvSpPr/>
          <p:nvPr/>
        </p:nvSpPr>
        <p:spPr bwMode="gray">
          <a:xfrm>
            <a:off x="-1588" y="-1588"/>
            <a:ext cx="9155113" cy="4940301"/>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ln>
          <a:effectLst/>
        </p:spPr>
        <p:txBody>
          <a:bodyPr/>
          <a:lstStyle/>
          <a:p>
            <a:endParaRPr lang="zh-CN" altLang="en-US"/>
          </a:p>
        </p:txBody>
      </p:sp>
      <p:sp>
        <p:nvSpPr>
          <p:cNvPr id="3100" name="Freeform 28"/>
          <p:cNvSpPr/>
          <p:nvPr/>
        </p:nvSpPr>
        <p:spPr bwMode="gray">
          <a:xfrm>
            <a:off x="0" y="0"/>
            <a:ext cx="9155113" cy="4333875"/>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ln>
          <a:effectLst/>
        </p:spPr>
        <p:txBody>
          <a:bodyPr/>
          <a:lstStyle/>
          <a:p>
            <a:endParaRPr lang="zh-CN" altLang="en-US"/>
          </a:p>
        </p:txBody>
      </p:sp>
      <p:sp>
        <p:nvSpPr>
          <p:cNvPr id="3102" name="Freeform 30"/>
          <p:cNvSpPr/>
          <p:nvPr/>
        </p:nvSpPr>
        <p:spPr bwMode="gray">
          <a:xfrm>
            <a:off x="0" y="0"/>
            <a:ext cx="9153525" cy="1600200"/>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ln>
          <a:effectLst/>
        </p:spPr>
        <p:txBody>
          <a:bodyPr/>
          <a:lstStyle/>
          <a:p>
            <a:endParaRPr lang="zh-CN" altLang="en-US"/>
          </a:p>
        </p:txBody>
      </p:sp>
      <p:sp>
        <p:nvSpPr>
          <p:cNvPr id="3089" name="Rectangle 17"/>
          <p:cNvSpPr>
            <a:spLocks noGrp="1" noChangeArrowheads="1"/>
          </p:cNvSpPr>
          <p:nvPr>
            <p:ph type="dt" sz="half" idx="2"/>
          </p:nvPr>
        </p:nvSpPr>
        <p:spPr>
          <a:xfrm>
            <a:off x="762000" y="6477000"/>
            <a:ext cx="2133600" cy="247650"/>
          </a:xfrm>
        </p:spPr>
        <p:txBody>
          <a:bodyPr/>
          <a:lstStyle>
            <a:lvl1pPr>
              <a:defRPr/>
            </a:lvl1pPr>
          </a:lstStyle>
          <a:p>
            <a:endParaRPr lang="en-US" altLang="zh-CN"/>
          </a:p>
        </p:txBody>
      </p:sp>
      <p:sp>
        <p:nvSpPr>
          <p:cNvPr id="3087" name="Rectangle 15"/>
          <p:cNvSpPr>
            <a:spLocks noGrp="1" noChangeArrowheads="1"/>
          </p:cNvSpPr>
          <p:nvPr>
            <p:ph type="ctrTitle"/>
          </p:nvPr>
        </p:nvSpPr>
        <p:spPr>
          <a:xfrm>
            <a:off x="228600" y="1828800"/>
            <a:ext cx="5486400" cy="1470025"/>
          </a:xfrm>
        </p:spPr>
        <p:txBody>
          <a:bodyPr/>
          <a:lstStyle>
            <a:lvl1pPr>
              <a:defRPr sz="4400">
                <a:solidFill>
                  <a:schemeClr val="tx1"/>
                </a:solidFill>
              </a:defRPr>
            </a:lvl1pPr>
          </a:lstStyle>
          <a:p>
            <a:r>
              <a:rPr lang="zh-CN" altLang="en-US"/>
              <a:t>单击此处编辑母版标题样式</a:t>
            </a:r>
          </a:p>
        </p:txBody>
      </p:sp>
      <p:sp>
        <p:nvSpPr>
          <p:cNvPr id="3088" name="Rectangle 16"/>
          <p:cNvSpPr>
            <a:spLocks noGrp="1" noChangeArrowheads="1"/>
          </p:cNvSpPr>
          <p:nvPr>
            <p:ph type="subTitle" idx="1"/>
          </p:nvPr>
        </p:nvSpPr>
        <p:spPr>
          <a:xfrm>
            <a:off x="228600" y="3200400"/>
            <a:ext cx="5472113" cy="457200"/>
          </a:xfrm>
        </p:spPr>
        <p:txBody>
          <a:bodyPr/>
          <a:lstStyle>
            <a:lvl1pPr marL="0" indent="0" algn="dist">
              <a:buFontTx/>
              <a:buNone/>
              <a:defRPr sz="1600" i="1">
                <a:latin typeface="Times New Roman" panose="02020603050405020304" pitchFamily="18" charset="0"/>
              </a:defRPr>
            </a:lvl1pPr>
          </a:lstStyle>
          <a:p>
            <a:r>
              <a:rPr lang="zh-CN" altLang="en-US"/>
              <a:t>单击此处编辑母版副标题样式</a:t>
            </a:r>
          </a:p>
        </p:txBody>
      </p:sp>
      <p:sp>
        <p:nvSpPr>
          <p:cNvPr id="3090" name="Rectangle 18"/>
          <p:cNvSpPr>
            <a:spLocks noGrp="1" noChangeArrowheads="1"/>
          </p:cNvSpPr>
          <p:nvPr>
            <p:ph type="ftr" sz="quarter" idx="3"/>
          </p:nvPr>
        </p:nvSpPr>
        <p:spPr>
          <a:xfrm>
            <a:off x="3048000" y="6477000"/>
            <a:ext cx="3276600" cy="247650"/>
          </a:xfrm>
        </p:spPr>
        <p:txBody>
          <a:bodyPr/>
          <a:lstStyle>
            <a:lvl1pPr algn="l">
              <a:defRPr/>
            </a:lvl1pPr>
          </a:lstStyle>
          <a:p>
            <a:endParaRPr lang="en-US" altLang="zh-CN"/>
          </a:p>
        </p:txBody>
      </p:sp>
      <p:sp>
        <p:nvSpPr>
          <p:cNvPr id="3091" name="Rectangle 19"/>
          <p:cNvSpPr>
            <a:spLocks noGrp="1" noChangeArrowheads="1"/>
          </p:cNvSpPr>
          <p:nvPr>
            <p:ph type="sldNum" sz="quarter" idx="4"/>
          </p:nvPr>
        </p:nvSpPr>
        <p:spPr>
          <a:xfrm>
            <a:off x="304800" y="6477000"/>
            <a:ext cx="381000" cy="247650"/>
          </a:xfrm>
        </p:spPr>
        <p:txBody>
          <a:bodyPr/>
          <a:lstStyle>
            <a:lvl1pPr>
              <a:defRPr/>
            </a:lvl1pPr>
          </a:lstStyle>
          <a:p>
            <a:fld id="{6C295C72-842F-42DE-9017-DA2B702CACD7}" type="slidenum">
              <a:rPr lang="zh-CN" altLang="en-US"/>
              <a:pPr/>
              <a:t>‹#›</a:t>
            </a:fld>
            <a:endParaRPr lang="en-US" altLang="zh-CN"/>
          </a:p>
        </p:txBody>
      </p:sp>
      <p:sp>
        <p:nvSpPr>
          <p:cNvPr id="3109" name="Freeform 37"/>
          <p:cNvSpPr/>
          <p:nvPr/>
        </p:nvSpPr>
        <p:spPr bwMode="gray">
          <a:xfrm>
            <a:off x="3175" y="456247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01"/>
                                        </p:tgtEl>
                                        <p:attrNameLst>
                                          <p:attrName>style.visibility</p:attrName>
                                        </p:attrNameLst>
                                      </p:cBhvr>
                                      <p:to>
                                        <p:strVal val="visible"/>
                                      </p:to>
                                    </p:set>
                                    <p:animEffect transition="in" filter="wipe(left)">
                                      <p:cBhvr>
                                        <p:cTn id="7" dur="1000"/>
                                        <p:tgtEl>
                                          <p:spTgt spid="310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109"/>
                                        </p:tgtEl>
                                        <p:attrNameLst>
                                          <p:attrName>style.visibility</p:attrName>
                                        </p:attrNameLst>
                                      </p:cBhvr>
                                      <p:to>
                                        <p:strVal val="visible"/>
                                      </p:to>
                                    </p:set>
                                    <p:animEffect transition="in" filter="wipe(left)">
                                      <p:cBhvr>
                                        <p:cTn id="11" dur="500"/>
                                        <p:tgtEl>
                                          <p:spTgt spid="3109"/>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3111"/>
                                        </p:tgtEl>
                                        <p:attrNameLst>
                                          <p:attrName>style.visibility</p:attrName>
                                        </p:attrNameLst>
                                      </p:cBhvr>
                                      <p:to>
                                        <p:strVal val="visible"/>
                                      </p:to>
                                    </p:set>
                                    <p:animEffect transition="in" filter="wipe(right)">
                                      <p:cBhvr>
                                        <p:cTn id="15" dur="500"/>
                                        <p:tgtEl>
                                          <p:spTgt spid="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1" grpId="0" animBg="1"/>
      <p:bldP spid="3101" grpId="0" animBg="1"/>
      <p:bldP spid="310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05F89E-B02A-43C9-9A36-B561594D9D13}"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0200" y="773113"/>
            <a:ext cx="2108200" cy="5581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0838" y="773113"/>
            <a:ext cx="6176962" cy="5581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5575AF-0D3B-4290-8129-A33C961F861C}"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773113"/>
            <a:ext cx="8401050" cy="6746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0838" y="1600200"/>
            <a:ext cx="4141787"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629400"/>
            <a:ext cx="2133600" cy="168275"/>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629400"/>
            <a:ext cx="2895600" cy="1682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629400"/>
            <a:ext cx="2133600" cy="168275"/>
          </a:xfrm>
        </p:spPr>
        <p:txBody>
          <a:bodyPr/>
          <a:lstStyle>
            <a:lvl1pPr>
              <a:defRPr/>
            </a:lvl1pPr>
          </a:lstStyle>
          <a:p>
            <a:fld id="{A604C2F8-204D-4548-AF23-D5B4828A2A07}"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82A21D-9DB0-4F54-9741-20EA87CCB809}"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894120-E330-4521-9F29-186D6A7EABBD}"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0838" y="1600200"/>
            <a:ext cx="4141787"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FF9009E-261F-4B9C-8FBB-A774B36D755A}"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B69460F-3F64-4B48-BEB5-0E165E020AD9}"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A6476B7-40EC-4A61-81EA-BC7598D1B752}"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442E76C-5F29-450F-B49C-7C98A445B0A6}"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C524D4B-06E9-4478-A509-AFA34B08400B}"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8082739-DA8F-4E71-AAFC-1A8B130B1F90}"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8F8F8"/>
        </a:solidFill>
        <a:effectLst/>
      </p:bgPr>
    </p:bg>
    <p:spTree>
      <p:nvGrpSpPr>
        <p:cNvPr id="1" name=""/>
        <p:cNvGrpSpPr/>
        <p:nvPr/>
      </p:nvGrpSpPr>
      <p:grpSpPr>
        <a:xfrm>
          <a:off x="0" y="0"/>
          <a:ext cx="0" cy="0"/>
          <a:chOff x="0" y="0"/>
          <a:chExt cx="0" cy="0"/>
        </a:xfrm>
      </p:grpSpPr>
      <p:sp>
        <p:nvSpPr>
          <p:cNvPr id="1070" name="Freeform 46"/>
          <p:cNvSpPr/>
          <p:nvPr/>
        </p:nvSpPr>
        <p:spPr bwMode="gray">
          <a:xfrm>
            <a:off x="-1588" y="1108075"/>
            <a:ext cx="9175751" cy="5749925"/>
          </a:xfrm>
          <a:custGeom>
            <a:avLst/>
            <a:gdLst/>
            <a:ahLst/>
            <a:cxnLst>
              <a:cxn ang="0">
                <a:pos x="7" y="3616"/>
              </a:cxn>
              <a:cxn ang="0">
                <a:pos x="5780" y="3622"/>
              </a:cxn>
              <a:cxn ang="0">
                <a:pos x="5760" y="0"/>
              </a:cxn>
              <a:cxn ang="0">
                <a:pos x="0" y="0"/>
              </a:cxn>
              <a:cxn ang="0">
                <a:pos x="7" y="3616"/>
              </a:cxn>
            </a:cxnLst>
            <a:rect l="0" t="0" r="r" b="b"/>
            <a:pathLst>
              <a:path w="5780" h="3622">
                <a:moveTo>
                  <a:pt x="7" y="3616"/>
                </a:moveTo>
                <a:lnTo>
                  <a:pt x="5780" y="3622"/>
                </a:lnTo>
                <a:lnTo>
                  <a:pt x="5760" y="0"/>
                </a:lnTo>
                <a:lnTo>
                  <a:pt x="0" y="0"/>
                </a:lnTo>
                <a:lnTo>
                  <a:pt x="7" y="3616"/>
                </a:lnTo>
                <a:close/>
              </a:path>
            </a:pathLst>
          </a:custGeom>
          <a:solidFill>
            <a:srgbClr val="FFFFFF">
              <a:alpha val="50000"/>
            </a:srgbClr>
          </a:solidFill>
          <a:ln w="9525">
            <a:noFill/>
            <a:round/>
          </a:ln>
          <a:effectLst/>
        </p:spPr>
        <p:txBody>
          <a:bodyPr/>
          <a:lstStyle/>
          <a:p>
            <a:endParaRPr lang="zh-CN" altLang="en-US"/>
          </a:p>
        </p:txBody>
      </p:sp>
      <p:sp>
        <p:nvSpPr>
          <p:cNvPr id="1092" name="Rectangle 68"/>
          <p:cNvSpPr>
            <a:spLocks noGrp="1" noChangeArrowheads="1"/>
          </p:cNvSpPr>
          <p:nvPr>
            <p:ph type="body" idx="1"/>
          </p:nvPr>
        </p:nvSpPr>
        <p:spPr bwMode="gray">
          <a:xfrm>
            <a:off x="350838" y="1600200"/>
            <a:ext cx="8437562" cy="4754563"/>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93" name="Rectangle 69"/>
          <p:cNvSpPr>
            <a:spLocks noGrp="1" noChangeArrowheads="1"/>
          </p:cNvSpPr>
          <p:nvPr>
            <p:ph type="dt" sz="half" idx="2"/>
          </p:nvPr>
        </p:nvSpPr>
        <p:spPr bwMode="gray">
          <a:xfrm>
            <a:off x="457200" y="6629400"/>
            <a:ext cx="2133600" cy="168275"/>
          </a:xfrm>
          <a:prstGeom prst="rect">
            <a:avLst/>
          </a:prstGeom>
          <a:noFill/>
          <a:ln w="9525">
            <a:noFill/>
            <a:miter lim="800000"/>
          </a:ln>
          <a:effectLst/>
        </p:spPr>
        <p:txBody>
          <a:bodyPr vert="horz" wrap="square" lIns="91440" tIns="45720" rIns="91440" bIns="45720" numCol="1" anchor="t" anchorCtr="0" compatLnSpc="1"/>
          <a:lstStyle>
            <a:lvl1pPr>
              <a:defRPr sz="1000">
                <a:ea typeface="宋体" panose="02010600030101010101" pitchFamily="2" charset="-122"/>
              </a:defRPr>
            </a:lvl1pPr>
          </a:lstStyle>
          <a:p>
            <a:endParaRPr lang="en-US" altLang="zh-CN"/>
          </a:p>
        </p:txBody>
      </p:sp>
      <p:sp>
        <p:nvSpPr>
          <p:cNvPr id="1094" name="Rectangle 70"/>
          <p:cNvSpPr>
            <a:spLocks noGrp="1" noChangeArrowheads="1"/>
          </p:cNvSpPr>
          <p:nvPr>
            <p:ph type="ftr" sz="quarter" idx="3"/>
          </p:nvPr>
        </p:nvSpPr>
        <p:spPr bwMode="gray">
          <a:xfrm>
            <a:off x="3124200" y="6629400"/>
            <a:ext cx="2895600" cy="168275"/>
          </a:xfrm>
          <a:prstGeom prst="rect">
            <a:avLst/>
          </a:prstGeom>
          <a:noFill/>
          <a:ln w="9525">
            <a:noFill/>
            <a:miter lim="800000"/>
          </a:ln>
          <a:effectLst/>
        </p:spPr>
        <p:txBody>
          <a:bodyPr vert="horz" wrap="square" lIns="91440" tIns="45720" rIns="91440" bIns="45720" numCol="1" anchor="t" anchorCtr="0" compatLnSpc="1"/>
          <a:lstStyle>
            <a:lvl1pPr algn="ctr">
              <a:defRPr sz="1000">
                <a:ea typeface="宋体" panose="02010600030101010101" pitchFamily="2" charset="-122"/>
              </a:defRPr>
            </a:lvl1pPr>
          </a:lstStyle>
          <a:p>
            <a:endParaRPr lang="en-US" altLang="zh-CN"/>
          </a:p>
        </p:txBody>
      </p:sp>
      <p:sp>
        <p:nvSpPr>
          <p:cNvPr id="1095" name="Rectangle 71"/>
          <p:cNvSpPr>
            <a:spLocks noGrp="1" noChangeArrowheads="1"/>
          </p:cNvSpPr>
          <p:nvPr>
            <p:ph type="sldNum" sz="quarter" idx="4"/>
          </p:nvPr>
        </p:nvSpPr>
        <p:spPr bwMode="gray">
          <a:xfrm>
            <a:off x="6553200" y="6629400"/>
            <a:ext cx="2133600" cy="168275"/>
          </a:xfrm>
          <a:prstGeom prst="rect">
            <a:avLst/>
          </a:prstGeom>
          <a:noFill/>
          <a:ln w="9525">
            <a:noFill/>
            <a:miter lim="800000"/>
          </a:ln>
          <a:effectLst/>
        </p:spPr>
        <p:txBody>
          <a:bodyPr vert="horz" wrap="square" lIns="91440" tIns="45720" rIns="91440" bIns="45720" numCol="1" anchor="t" anchorCtr="0" compatLnSpc="1"/>
          <a:lstStyle>
            <a:lvl1pPr algn="r">
              <a:defRPr sz="1000">
                <a:ea typeface="宋体" panose="02010600030101010101" pitchFamily="2" charset="-122"/>
              </a:defRPr>
            </a:lvl1pPr>
          </a:lstStyle>
          <a:p>
            <a:fld id="{30BC05BA-02BD-45C8-B65B-52AD6C6CF39B}" type="slidenum">
              <a:rPr lang="zh-CN" altLang="en-US"/>
              <a:pPr/>
              <a:t>‹#›</a:t>
            </a:fld>
            <a:endParaRPr lang="en-US" altLang="zh-CN"/>
          </a:p>
        </p:txBody>
      </p:sp>
      <p:sp>
        <p:nvSpPr>
          <p:cNvPr id="1097" name="Freeform 73"/>
          <p:cNvSpPr/>
          <p:nvPr/>
        </p:nvSpPr>
        <p:spPr bwMode="gray">
          <a:xfrm>
            <a:off x="3175" y="685800"/>
            <a:ext cx="9131300" cy="685800"/>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
        <p:nvSpPr>
          <p:cNvPr id="1091" name="Rectangle 67"/>
          <p:cNvSpPr>
            <a:spLocks noGrp="1" noChangeArrowheads="1"/>
          </p:cNvSpPr>
          <p:nvPr>
            <p:ph type="title"/>
          </p:nvPr>
        </p:nvSpPr>
        <p:spPr bwMode="gray">
          <a:xfrm>
            <a:off x="361950" y="773113"/>
            <a:ext cx="8401050" cy="674687"/>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wipe(left)">
                                      <p:cBhvr>
                                        <p:cTn id="7" dur="500"/>
                                        <p:tgtEl>
                                          <p:spTgt spid="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 grpId="0" animBg="1"/>
    </p:bldLst>
  </p:timing>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anose="020B0604020202020204" pitchFamily="34" charset="0"/>
        </a:defRPr>
      </a:lvl2pPr>
      <a:lvl3pPr algn="l" rtl="0" fontAlgn="base">
        <a:spcBef>
          <a:spcPct val="0"/>
        </a:spcBef>
        <a:spcAft>
          <a:spcPct val="0"/>
        </a:spcAft>
        <a:defRPr sz="4000" b="1">
          <a:solidFill>
            <a:schemeClr val="tx2"/>
          </a:solidFill>
          <a:latin typeface="Arial" panose="020B0604020202020204" pitchFamily="34" charset="0"/>
        </a:defRPr>
      </a:lvl3pPr>
      <a:lvl4pPr algn="l" rtl="0" fontAlgn="base">
        <a:spcBef>
          <a:spcPct val="0"/>
        </a:spcBef>
        <a:spcAft>
          <a:spcPct val="0"/>
        </a:spcAft>
        <a:defRPr sz="4000" b="1">
          <a:solidFill>
            <a:schemeClr val="tx2"/>
          </a:solidFill>
          <a:latin typeface="Arial" panose="020B0604020202020204" pitchFamily="34" charset="0"/>
        </a:defRPr>
      </a:lvl4pPr>
      <a:lvl5pPr algn="l" rtl="0" fontAlgn="base">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0" name="Picture 52" descr="water"/>
          <p:cNvPicPr>
            <a:picLocks noChangeAspect="1" noChangeArrowheads="1"/>
          </p:cNvPicPr>
          <p:nvPr/>
        </p:nvPicPr>
        <p:blipFill>
          <a:blip r:embed="rId3"/>
          <a:srcRect l="22409" t="16374" b="27486"/>
          <a:stretch>
            <a:fillRect/>
          </a:stretch>
        </p:blipFill>
        <p:spPr bwMode="gray">
          <a:xfrm rot="786797">
            <a:off x="7084184" y="-232929"/>
            <a:ext cx="1906200" cy="1573273"/>
          </a:xfrm>
          <a:prstGeom prst="rect">
            <a:avLst/>
          </a:prstGeom>
          <a:noFill/>
        </p:spPr>
      </p:pic>
      <p:sp>
        <p:nvSpPr>
          <p:cNvPr id="2101" name="Line 53"/>
          <p:cNvSpPr>
            <a:spLocks noChangeShapeType="1"/>
          </p:cNvSpPr>
          <p:nvPr/>
        </p:nvSpPr>
        <p:spPr bwMode="gray">
          <a:xfrm>
            <a:off x="6000760" y="4941888"/>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2103" name="Line 55"/>
          <p:cNvSpPr>
            <a:spLocks noChangeShapeType="1"/>
          </p:cNvSpPr>
          <p:nvPr/>
        </p:nvSpPr>
        <p:spPr bwMode="gray">
          <a:xfrm>
            <a:off x="6036478" y="5568004"/>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39" name="TextBox 38"/>
          <p:cNvSpPr txBox="1"/>
          <p:nvPr/>
        </p:nvSpPr>
        <p:spPr>
          <a:xfrm>
            <a:off x="1142976" y="2143116"/>
            <a:ext cx="7305708" cy="523220"/>
          </a:xfrm>
          <a:prstGeom prst="rect">
            <a:avLst/>
          </a:prstGeom>
          <a:noFill/>
        </p:spPr>
        <p:txBody>
          <a:bodyPr wrap="square" rtlCol="0">
            <a:spAutoFit/>
          </a:bodyPr>
          <a:lstStyle/>
          <a:p>
            <a:pPr algn="ctr"/>
            <a:r>
              <a:rPr lang="zh-CN" altLang="en-US" sz="2800" b="1" dirty="0" smtClean="0">
                <a:solidFill>
                  <a:srgbClr val="425462"/>
                </a:solidFill>
                <a:latin typeface="楷体" pitchFamily="49" charset="-122"/>
                <a:ea typeface="楷体" pitchFamily="49" charset="-122"/>
              </a:rPr>
              <a:t>东曲</a:t>
            </a:r>
            <a:r>
              <a:rPr lang="en-US" altLang="zh-CN" sz="2800" b="1" dirty="0" smtClean="0">
                <a:solidFill>
                  <a:srgbClr val="425462"/>
                </a:solidFill>
                <a:latin typeface="Times New Roman" panose="02020603050405020304" pitchFamily="18" charset="0"/>
                <a:ea typeface="楷体" pitchFamily="49" charset="-122"/>
                <a:cs typeface="Times New Roman" panose="02020603050405020304" pitchFamily="18" charset="0"/>
              </a:rPr>
              <a:t>2</a:t>
            </a:r>
            <a:r>
              <a:rPr lang="zh-CN" altLang="en-US" sz="2800" b="1" dirty="0" smtClean="0">
                <a:solidFill>
                  <a:srgbClr val="425462"/>
                </a:solidFill>
                <a:latin typeface="楷体" pitchFamily="49" charset="-122"/>
                <a:ea typeface="楷体" pitchFamily="49" charset="-122"/>
              </a:rPr>
              <a:t>号煤大分子结构模型及其热反应性研究</a:t>
            </a:r>
            <a:endParaRPr lang="zh-CN" altLang="en-US" sz="2800" b="1" dirty="0">
              <a:solidFill>
                <a:srgbClr val="425462"/>
              </a:solidFill>
              <a:latin typeface="楷体" pitchFamily="49" charset="-122"/>
              <a:ea typeface="楷体" pitchFamily="49" charset="-122"/>
            </a:endParaRPr>
          </a:p>
        </p:txBody>
      </p:sp>
      <p:sp>
        <p:nvSpPr>
          <p:cNvPr id="36" name="椭圆 35"/>
          <p:cNvSpPr/>
          <p:nvPr/>
        </p:nvSpPr>
        <p:spPr>
          <a:xfrm>
            <a:off x="4356562" y="3285000"/>
            <a:ext cx="144000" cy="144000"/>
          </a:xfrm>
          <a:prstGeom prst="ellipse">
            <a:avLst/>
          </a:prstGeom>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7" name="椭圆 36"/>
          <p:cNvSpPr/>
          <p:nvPr/>
        </p:nvSpPr>
        <p:spPr>
          <a:xfrm>
            <a:off x="4357686" y="1714488"/>
            <a:ext cx="144000" cy="144000"/>
          </a:xfrm>
          <a:prstGeom prst="ellipse">
            <a:avLst/>
          </a:prstGeom>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8" name="Text Box 56"/>
          <p:cNvSpPr txBox="1">
            <a:spLocks noChangeArrowheads="1"/>
          </p:cNvSpPr>
          <p:nvPr/>
        </p:nvSpPr>
        <p:spPr bwMode="invGray">
          <a:xfrm>
            <a:off x="6000760" y="5729679"/>
            <a:ext cx="2519362" cy="400110"/>
          </a:xfrm>
          <a:prstGeom prst="rect">
            <a:avLst/>
          </a:prstGeom>
          <a:noFill/>
          <a:ln w="9525" algn="ctr">
            <a:noFill/>
            <a:miter lim="800000"/>
          </a:ln>
          <a:effectLst/>
        </p:spPr>
        <p:txBody>
          <a:bodyPr>
            <a:spAutoFit/>
          </a:bodyPr>
          <a:lstStyle/>
          <a:p>
            <a:pPr algn="ctr">
              <a:spcBef>
                <a:spcPct val="50000"/>
              </a:spcBef>
            </a:pPr>
            <a:r>
              <a:rPr lang="en-US" altLang="zh-CN" sz="2000" b="1" dirty="0" smtClean="0">
                <a:solidFill>
                  <a:srgbClr val="425462"/>
                </a:solidFill>
                <a:latin typeface="Times New Roman" panose="02020603050405020304" pitchFamily="18" charset="0"/>
                <a:ea typeface="宋体" panose="02010600030101010101" pitchFamily="2" charset="-122"/>
              </a:rPr>
              <a:t>2019</a:t>
            </a:r>
            <a:r>
              <a:rPr lang="zh-CN" altLang="en-US" sz="2000" b="1" dirty="0" smtClean="0">
                <a:solidFill>
                  <a:srgbClr val="425462"/>
                </a:solidFill>
                <a:latin typeface="Times New Roman" panose="02020603050405020304" pitchFamily="18" charset="0"/>
                <a:ea typeface="宋体" panose="02010600030101010101" pitchFamily="2" charset="-122"/>
              </a:rPr>
              <a:t>年</a:t>
            </a:r>
            <a:r>
              <a:rPr lang="en-US" altLang="zh-CN" sz="2000" b="1" dirty="0">
                <a:solidFill>
                  <a:srgbClr val="425462"/>
                </a:solidFill>
                <a:latin typeface="Times New Roman" panose="02020603050405020304" pitchFamily="18" charset="0"/>
                <a:ea typeface="宋体" panose="02010600030101010101" pitchFamily="2" charset="-122"/>
              </a:rPr>
              <a:t>6</a:t>
            </a:r>
            <a:r>
              <a:rPr lang="zh-CN" altLang="en-US" sz="2000" b="1" dirty="0" smtClean="0">
                <a:solidFill>
                  <a:srgbClr val="425462"/>
                </a:solidFill>
                <a:latin typeface="Times New Roman" panose="02020603050405020304" pitchFamily="18" charset="0"/>
                <a:ea typeface="宋体" panose="02010600030101010101" pitchFamily="2" charset="-122"/>
              </a:rPr>
              <a:t>月</a:t>
            </a:r>
            <a:r>
              <a:rPr lang="en-US" altLang="zh-CN" sz="2000" b="1" dirty="0">
                <a:solidFill>
                  <a:srgbClr val="425462"/>
                </a:solidFill>
                <a:latin typeface="Times New Roman" panose="02020603050405020304" pitchFamily="18" charset="0"/>
                <a:ea typeface="宋体" panose="02010600030101010101" pitchFamily="2" charset="-122"/>
              </a:rPr>
              <a:t>1</a:t>
            </a:r>
            <a:r>
              <a:rPr lang="zh-CN" altLang="en-US" sz="2000" b="1" dirty="0" smtClean="0">
                <a:solidFill>
                  <a:srgbClr val="425462"/>
                </a:solidFill>
                <a:latin typeface="Times New Roman" panose="02020603050405020304" pitchFamily="18" charset="0"/>
                <a:ea typeface="宋体" panose="02010600030101010101" pitchFamily="2" charset="-122"/>
              </a:rPr>
              <a:t>日</a:t>
            </a:r>
            <a:endParaRPr lang="en-US" altLang="zh-CN" sz="2000" b="1" dirty="0">
              <a:solidFill>
                <a:srgbClr val="425462"/>
              </a:solidFill>
              <a:latin typeface="Times New Roman" panose="02020603050405020304" pitchFamily="18" charset="0"/>
              <a:ea typeface="宋体" panose="02010600030101010101" pitchFamily="2" charset="-122"/>
            </a:endParaRPr>
          </a:p>
        </p:txBody>
      </p:sp>
      <p:sp>
        <p:nvSpPr>
          <p:cNvPr id="41" name="Line 53"/>
          <p:cNvSpPr>
            <a:spLocks noChangeShapeType="1"/>
          </p:cNvSpPr>
          <p:nvPr/>
        </p:nvSpPr>
        <p:spPr bwMode="gray">
          <a:xfrm>
            <a:off x="6000760" y="6215082"/>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53" name="饼形 52"/>
          <p:cNvSpPr/>
          <p:nvPr/>
        </p:nvSpPr>
        <p:spPr>
          <a:xfrm rot="2632766">
            <a:off x="1990426" y="847427"/>
            <a:ext cx="642942" cy="642942"/>
          </a:xfrm>
          <a:prstGeom prst="pie">
            <a:avLst/>
          </a:prstGeom>
          <a:solidFill>
            <a:schemeClr val="bg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 name="Group 35"/>
          <p:cNvGrpSpPr/>
          <p:nvPr/>
        </p:nvGrpSpPr>
        <p:grpSpPr bwMode="auto">
          <a:xfrm>
            <a:off x="857224" y="5072074"/>
            <a:ext cx="1676400" cy="1093788"/>
            <a:chOff x="395" y="2036"/>
            <a:chExt cx="618" cy="403"/>
          </a:xfrm>
        </p:grpSpPr>
        <p:sp>
          <p:nvSpPr>
            <p:cNvPr id="2084" name="Freeform 36"/>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5" name="Freeform 37"/>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6" name="Freeform 38"/>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7" name="Freeform 39"/>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grpSp>
          <p:nvGrpSpPr>
            <p:cNvPr id="3" name="Group 40"/>
            <p:cNvGrpSpPr/>
            <p:nvPr/>
          </p:nvGrpSpPr>
          <p:grpSpPr bwMode="auto">
            <a:xfrm>
              <a:off x="591" y="2036"/>
              <a:ext cx="422" cy="337"/>
              <a:chOff x="768" y="2024"/>
              <a:chExt cx="422" cy="337"/>
            </a:xfrm>
          </p:grpSpPr>
          <p:sp>
            <p:nvSpPr>
              <p:cNvPr id="2089" name="Freeform 41"/>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ln>
              <a:effectLst/>
            </p:spPr>
            <p:txBody>
              <a:bodyPr wrap="none" anchor="ctr"/>
              <a:lstStyle/>
              <a:p>
                <a:endParaRPr lang="zh-CN" altLang="en-US"/>
              </a:p>
            </p:txBody>
          </p:sp>
          <p:sp>
            <p:nvSpPr>
              <p:cNvPr id="2090" name="Freeform 42"/>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ln>
              <a:effectLst/>
            </p:spPr>
            <p:txBody>
              <a:bodyPr wrap="none" anchor="ctr"/>
              <a:lstStyle/>
              <a:p>
                <a:endParaRPr lang="zh-CN" altLang="en-US"/>
              </a:p>
            </p:txBody>
          </p:sp>
          <p:sp>
            <p:nvSpPr>
              <p:cNvPr id="2091" name="Freeform 43"/>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p>
                <a:endParaRPr lang="zh-CN" altLang="en-US"/>
              </a:p>
            </p:txBody>
          </p:sp>
          <p:sp>
            <p:nvSpPr>
              <p:cNvPr id="2092" name="Freeform 44"/>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p>
                <a:endParaRPr lang="zh-CN" altLang="en-US"/>
              </a:p>
            </p:txBody>
          </p:sp>
          <p:sp>
            <p:nvSpPr>
              <p:cNvPr id="2093" name="Freeform 45"/>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ln>
              <a:effectLst/>
            </p:spPr>
            <p:txBody>
              <a:bodyPr wrap="none" anchor="ctr"/>
              <a:lstStyle/>
              <a:p>
                <a:endParaRPr lang="zh-CN" altLang="en-US"/>
              </a:p>
            </p:txBody>
          </p:sp>
          <p:sp>
            <p:nvSpPr>
              <p:cNvPr id="2094" name="Freeform 46"/>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ln>
              <a:effectLst/>
            </p:spPr>
            <p:txBody>
              <a:bodyPr wrap="none" anchor="ctr"/>
              <a:lstStyle/>
              <a:p>
                <a:endParaRPr lang="zh-CN" altLang="en-US"/>
              </a:p>
            </p:txBody>
          </p:sp>
          <p:sp>
            <p:nvSpPr>
              <p:cNvPr id="2095" name="Line 47"/>
              <p:cNvSpPr>
                <a:spLocks noChangeShapeType="1"/>
              </p:cNvSpPr>
              <p:nvPr/>
            </p:nvSpPr>
            <p:spPr bwMode="gray">
              <a:xfrm flipV="1">
                <a:off x="797" y="2258"/>
                <a:ext cx="66" cy="72"/>
              </a:xfrm>
              <a:prstGeom prst="line">
                <a:avLst/>
              </a:prstGeom>
              <a:noFill/>
              <a:ln w="9525">
                <a:solidFill>
                  <a:srgbClr val="FFFFFF">
                    <a:alpha val="39999"/>
                  </a:srgbClr>
                </a:solidFill>
                <a:round/>
              </a:ln>
              <a:effectLst/>
            </p:spPr>
            <p:txBody>
              <a:bodyPr wrap="none" anchor="ctr"/>
              <a:lstStyle/>
              <a:p>
                <a:endParaRPr lang="zh-CN" altLang="en-US"/>
              </a:p>
            </p:txBody>
          </p:sp>
          <p:sp>
            <p:nvSpPr>
              <p:cNvPr id="2096" name="Line 48"/>
              <p:cNvSpPr>
                <a:spLocks noChangeShapeType="1"/>
              </p:cNvSpPr>
              <p:nvPr/>
            </p:nvSpPr>
            <p:spPr bwMode="gray">
              <a:xfrm flipV="1">
                <a:off x="806" y="2315"/>
                <a:ext cx="100" cy="34"/>
              </a:xfrm>
              <a:prstGeom prst="line">
                <a:avLst/>
              </a:prstGeom>
              <a:noFill/>
              <a:ln w="9525">
                <a:solidFill>
                  <a:srgbClr val="FFFFFF">
                    <a:alpha val="39999"/>
                  </a:srgbClr>
                </a:solidFill>
                <a:round/>
              </a:ln>
              <a:effectLst/>
            </p:spPr>
            <p:txBody>
              <a:bodyPr wrap="none" anchor="ctr"/>
              <a:lstStyle/>
              <a:p>
                <a:endParaRPr lang="zh-CN" altLang="en-US"/>
              </a:p>
            </p:txBody>
          </p:sp>
          <p:sp>
            <p:nvSpPr>
              <p:cNvPr id="2097"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ln>
              <a:effectLst/>
            </p:spPr>
            <p:txBody>
              <a:bodyPr wrap="none" anchor="ctr"/>
              <a:lstStyle/>
              <a:p>
                <a:endParaRPr lang="zh-CN" altLang="en-US"/>
              </a:p>
            </p:txBody>
          </p:sp>
        </p:grpSp>
        <p:sp>
          <p:nvSpPr>
            <p:cNvPr id="2098" name="Freeform 50"/>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grpSp>
      <p:grpSp>
        <p:nvGrpSpPr>
          <p:cNvPr id="4" name="组合 71"/>
          <p:cNvGrpSpPr/>
          <p:nvPr/>
        </p:nvGrpSpPr>
        <p:grpSpPr>
          <a:xfrm>
            <a:off x="714348" y="3500438"/>
            <a:ext cx="2971794" cy="1606550"/>
            <a:chOff x="2714612" y="3751276"/>
            <a:chExt cx="2971794" cy="1606550"/>
          </a:xfrm>
        </p:grpSpPr>
        <p:grpSp>
          <p:nvGrpSpPr>
            <p:cNvPr id="5" name="Group 35"/>
            <p:cNvGrpSpPr/>
            <p:nvPr/>
          </p:nvGrpSpPr>
          <p:grpSpPr bwMode="auto">
            <a:xfrm>
              <a:off x="4010009" y="3751276"/>
              <a:ext cx="1676397" cy="1093788"/>
              <a:chOff x="395" y="2036"/>
              <a:chExt cx="618" cy="403"/>
            </a:xfrm>
          </p:grpSpPr>
          <p:sp>
            <p:nvSpPr>
              <p:cNvPr id="44" name="Freeform 36"/>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5" name="Freeform 37"/>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6" name="Freeform 38"/>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7" name="Freeform 39"/>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nvGrpSpPr>
              <p:cNvPr id="6" name="Group 40"/>
              <p:cNvGrpSpPr/>
              <p:nvPr/>
            </p:nvGrpSpPr>
            <p:grpSpPr bwMode="auto">
              <a:xfrm>
                <a:off x="591" y="2036"/>
                <a:ext cx="422" cy="337"/>
                <a:chOff x="768" y="2024"/>
                <a:chExt cx="422" cy="337"/>
              </a:xfrm>
            </p:grpSpPr>
            <p:sp>
              <p:nvSpPr>
                <p:cNvPr id="50" name="Freeform 41"/>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2" name="Freeform 42"/>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4" name="Freeform 43"/>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6" name="Freeform 44"/>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7" name="Freeform 45"/>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8" name="Freeform 46"/>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9" name="Line 47"/>
                <p:cNvSpPr>
                  <a:spLocks noChangeShapeType="1"/>
                </p:cNvSpPr>
                <p:nvPr/>
              </p:nvSpPr>
              <p:spPr bwMode="gray">
                <a:xfrm flipV="1">
                  <a:off x="797" y="2258"/>
                  <a:ext cx="66" cy="72"/>
                </a:xfrm>
                <a:prstGeom prst="line">
                  <a:avLst/>
                </a:prstGeom>
                <a:noFill/>
                <a:ln w="9525">
                  <a:solidFill>
                    <a:srgbClr val="FFFFFF">
                      <a:alpha val="39999"/>
                    </a:srgbClr>
                  </a:solid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0" name="Line 48"/>
                <p:cNvSpPr>
                  <a:spLocks noChangeShapeType="1"/>
                </p:cNvSpPr>
                <p:nvPr/>
              </p:nvSpPr>
              <p:spPr bwMode="gray">
                <a:xfrm flipV="1">
                  <a:off x="806" y="2315"/>
                  <a:ext cx="100" cy="34"/>
                </a:xfrm>
                <a:prstGeom prst="line">
                  <a:avLst/>
                </a:prstGeom>
                <a:noFill/>
                <a:ln w="9525">
                  <a:solidFill>
                    <a:srgbClr val="FFFFFF">
                      <a:alpha val="39999"/>
                    </a:srgbClr>
                  </a:solid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1"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sp>
            <p:nvSpPr>
              <p:cNvPr id="49" name="Freeform 50"/>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grpSp>
          <p:nvGrpSpPr>
            <p:cNvPr id="7" name="Group 24"/>
            <p:cNvGrpSpPr/>
            <p:nvPr/>
          </p:nvGrpSpPr>
          <p:grpSpPr bwMode="auto">
            <a:xfrm>
              <a:off x="2714612" y="4472001"/>
              <a:ext cx="1870075" cy="885825"/>
              <a:chOff x="1152" y="584"/>
              <a:chExt cx="3946" cy="1960"/>
            </a:xfrm>
          </p:grpSpPr>
          <p:sp>
            <p:nvSpPr>
              <p:cNvPr id="62" name="Freeform 25"/>
              <p:cNvSpPr/>
              <p:nvPr/>
            </p:nvSpPr>
            <p:spPr bwMode="gray">
              <a:xfrm>
                <a:off x="1152" y="584"/>
                <a:ext cx="3920" cy="1720"/>
              </a:xfrm>
              <a:custGeom>
                <a:avLst/>
                <a:gdLst/>
                <a:ahLst/>
                <a:cxnLst>
                  <a:cxn ang="0">
                    <a:pos x="0" y="1500"/>
                  </a:cxn>
                  <a:cxn ang="0">
                    <a:pos x="768" y="424"/>
                  </a:cxn>
                  <a:cxn ang="0">
                    <a:pos x="2208" y="424"/>
                  </a:cxn>
                  <a:cxn ang="0">
                    <a:pos x="3920" y="828"/>
                  </a:cxn>
                  <a:cxn ang="0">
                    <a:pos x="3216" y="1720"/>
                  </a:cxn>
                  <a:cxn ang="0">
                    <a:pos x="1524" y="1600"/>
                  </a:cxn>
                  <a:cxn ang="0">
                    <a:pos x="3232" y="1628"/>
                  </a:cxn>
                  <a:cxn ang="0">
                    <a:pos x="3748" y="820"/>
                  </a:cxn>
                  <a:cxn ang="0">
                    <a:pos x="2256" y="472"/>
                  </a:cxn>
                  <a:cxn ang="0">
                    <a:pos x="1468" y="1524"/>
                  </a:cxn>
                  <a:cxn ang="0">
                    <a:pos x="2160" y="472"/>
                  </a:cxn>
                  <a:cxn ang="0">
                    <a:pos x="812" y="508"/>
                  </a:cxn>
                  <a:cxn ang="0">
                    <a:pos x="96" y="1432"/>
                  </a:cxn>
                  <a:cxn ang="0">
                    <a:pos x="1488" y="1576"/>
                  </a:cxn>
                  <a:cxn ang="0">
                    <a:pos x="0" y="1500"/>
                  </a:cxn>
                </a:cxnLst>
                <a:rect l="0" t="0" r="r" b="b"/>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3" name="Freeform 26"/>
              <p:cNvSpPr/>
              <p:nvPr/>
            </p:nvSpPr>
            <p:spPr bwMode="gray">
              <a:xfrm>
                <a:off x="2880" y="1584"/>
                <a:ext cx="2218" cy="960"/>
              </a:xfrm>
              <a:custGeom>
                <a:avLst/>
                <a:gdLst/>
                <a:ahLst/>
                <a:cxnLst>
                  <a:cxn ang="0">
                    <a:pos x="0" y="672"/>
                  </a:cxn>
                  <a:cxn ang="0">
                    <a:pos x="1640" y="960"/>
                  </a:cxn>
                  <a:cxn ang="0">
                    <a:pos x="2208" y="0"/>
                  </a:cxn>
                  <a:cxn ang="0">
                    <a:pos x="1580" y="888"/>
                  </a:cxn>
                  <a:cxn ang="0">
                    <a:pos x="0" y="672"/>
                  </a:cxn>
                </a:cxnLst>
                <a:rect l="0" t="0" r="r" b="b"/>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4" name="Freeform 27"/>
              <p:cNvSpPr/>
              <p:nvPr/>
            </p:nvSpPr>
            <p:spPr bwMode="gray">
              <a:xfrm>
                <a:off x="1248" y="2032"/>
                <a:ext cx="1584" cy="392"/>
              </a:xfrm>
              <a:custGeom>
                <a:avLst/>
                <a:gdLst/>
                <a:ahLst/>
                <a:cxnLst>
                  <a:cxn ang="0">
                    <a:pos x="0" y="224"/>
                  </a:cxn>
                  <a:cxn ang="0">
                    <a:pos x="1152" y="224"/>
                  </a:cxn>
                  <a:cxn ang="0">
                    <a:pos x="1584" y="272"/>
                  </a:cxn>
                  <a:cxn ang="0">
                    <a:pos x="1144" y="144"/>
                  </a:cxn>
                  <a:cxn ang="0">
                    <a:pos x="0" y="224"/>
                  </a:cxn>
                </a:cxnLst>
                <a:rect l="0" t="0" r="r" b="b"/>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5" name="Freeform 28"/>
              <p:cNvSpPr/>
              <p:nvPr/>
            </p:nvSpPr>
            <p:spPr bwMode="gray">
              <a:xfrm>
                <a:off x="2784" y="2032"/>
                <a:ext cx="1731" cy="344"/>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6" name="Freeform 29"/>
              <p:cNvSpPr/>
              <p:nvPr/>
            </p:nvSpPr>
            <p:spPr bwMode="gray">
              <a:xfrm>
                <a:off x="4440" y="1680"/>
                <a:ext cx="504" cy="672"/>
              </a:xfrm>
              <a:custGeom>
                <a:avLst/>
                <a:gdLst/>
                <a:ahLst/>
                <a:cxnLst>
                  <a:cxn ang="0">
                    <a:pos x="456" y="48"/>
                  </a:cxn>
                  <a:cxn ang="0">
                    <a:pos x="312" y="336"/>
                  </a:cxn>
                  <a:cxn ang="0">
                    <a:pos x="24" y="624"/>
                  </a:cxn>
                  <a:cxn ang="0">
                    <a:pos x="456" y="48"/>
                  </a:cxn>
                </a:cxnLst>
                <a:rect l="0" t="0" r="r" b="b"/>
                <a:pathLst>
                  <a:path w="504" h="672">
                    <a:moveTo>
                      <a:pt x="456" y="48"/>
                    </a:moveTo>
                    <a:cubicBezTo>
                      <a:pt x="504" y="0"/>
                      <a:pt x="384" y="240"/>
                      <a:pt x="312" y="336"/>
                    </a:cubicBezTo>
                    <a:cubicBezTo>
                      <a:pt x="240" y="432"/>
                      <a:pt x="0" y="672"/>
                      <a:pt x="24" y="624"/>
                    </a:cubicBezTo>
                    <a:lnTo>
                      <a:pt x="456" y="48"/>
                    </a:ln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7" name="Freeform 30"/>
              <p:cNvSpPr/>
              <p:nvPr/>
            </p:nvSpPr>
            <p:spPr bwMode="gray">
              <a:xfrm>
                <a:off x="3424" y="1428"/>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8" name="Freeform 31"/>
              <p:cNvSpPr/>
              <p:nvPr/>
            </p:nvSpPr>
            <p:spPr bwMode="gray">
              <a:xfrm rot="-136485">
                <a:off x="3524" y="1116"/>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9" name="Freeform 32"/>
              <p:cNvSpPr/>
              <p:nvPr/>
            </p:nvSpPr>
            <p:spPr bwMode="gray">
              <a:xfrm>
                <a:off x="1940" y="1128"/>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70" name="Freeform 33"/>
              <p:cNvSpPr/>
              <p:nvPr/>
            </p:nvSpPr>
            <p:spPr bwMode="gray">
              <a:xfrm>
                <a:off x="1804" y="1376"/>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71" name="Freeform 34"/>
              <p:cNvSpPr/>
              <p:nvPr/>
            </p:nvSpPr>
            <p:spPr bwMode="gray">
              <a:xfrm>
                <a:off x="1604" y="1676"/>
                <a:ext cx="1057" cy="155"/>
              </a:xfrm>
              <a:custGeom>
                <a:avLst/>
                <a:gdLst/>
                <a:ahLst/>
                <a:cxnLst>
                  <a:cxn ang="0">
                    <a:pos x="0" y="100"/>
                  </a:cxn>
                  <a:cxn ang="0">
                    <a:pos x="972" y="140"/>
                  </a:cxn>
                  <a:cxn ang="0">
                    <a:pos x="506" y="7"/>
                  </a:cxn>
                  <a:cxn ang="0">
                    <a:pos x="0" y="100"/>
                  </a:cxn>
                </a:cxnLst>
                <a:rect l="0" t="0" r="r" b="b"/>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grpSp>
      <p:pic>
        <p:nvPicPr>
          <p:cNvPr id="73" name="Picture 23" descr="1"/>
          <p:cNvPicPr>
            <a:picLocks noChangeAspect="1" noChangeArrowheads="1"/>
          </p:cNvPicPr>
          <p:nvPr/>
        </p:nvPicPr>
        <p:blipFill>
          <a:blip r:embed="rId4">
            <a:grayscl/>
            <a:lum bright="-6000" contrast="24000"/>
          </a:blip>
          <a:srcRect l="42606" t="64474" r="19473"/>
          <a:stretch>
            <a:fillRect/>
          </a:stretch>
        </p:blipFill>
        <p:spPr bwMode="gray">
          <a:xfrm rot="6879189">
            <a:off x="2167374" y="385213"/>
            <a:ext cx="908031" cy="1165171"/>
          </a:xfrm>
          <a:prstGeom prst="rect">
            <a:avLst/>
          </a:prstGeom>
          <a:noFill/>
        </p:spPr>
      </p:pic>
      <p:sp>
        <p:nvSpPr>
          <p:cNvPr id="74" name="Text Box 56"/>
          <p:cNvSpPr txBox="1">
            <a:spLocks noChangeArrowheads="1"/>
          </p:cNvSpPr>
          <p:nvPr/>
        </p:nvSpPr>
        <p:spPr bwMode="invGray">
          <a:xfrm>
            <a:off x="6000760" y="5066131"/>
            <a:ext cx="2643206" cy="400110"/>
          </a:xfrm>
          <a:prstGeom prst="rect">
            <a:avLst/>
          </a:prstGeom>
          <a:noFill/>
          <a:ln w="9525" algn="ctr">
            <a:noFill/>
            <a:miter lim="800000"/>
          </a:ln>
          <a:effectLst/>
        </p:spPr>
        <p:txBody>
          <a:bodyPr wrap="square">
            <a:spAutoFit/>
          </a:bodyPr>
          <a:lstStyle/>
          <a:p>
            <a:pPr algn="ctr">
              <a:spcBef>
                <a:spcPct val="50000"/>
              </a:spcBef>
            </a:pPr>
            <a:r>
              <a:rPr lang="zh-CN" altLang="en-US" sz="2000" b="1" dirty="0" smtClean="0">
                <a:solidFill>
                  <a:srgbClr val="425462"/>
                </a:solidFill>
                <a:latin typeface="Times New Roman" panose="02020603050405020304" pitchFamily="18" charset="0"/>
                <a:ea typeface="宋体" panose="02010600030101010101" pitchFamily="2" charset="-122"/>
              </a:rPr>
              <a:t> 导师：王传格  讲师</a:t>
            </a:r>
            <a:endParaRPr lang="en-US" altLang="zh-CN" sz="2000" b="1" dirty="0">
              <a:solidFill>
                <a:srgbClr val="425462"/>
              </a:solidFill>
              <a:latin typeface="Times New Roman" panose="02020603050405020304" pitchFamily="18" charset="0"/>
              <a:ea typeface="宋体" panose="02010600030101010101" pitchFamily="2" charset="-122"/>
            </a:endParaRPr>
          </a:p>
        </p:txBody>
      </p:sp>
      <p:sp>
        <p:nvSpPr>
          <p:cNvPr id="75" name="Text Box 56"/>
          <p:cNvSpPr txBox="1">
            <a:spLocks noChangeArrowheads="1"/>
          </p:cNvSpPr>
          <p:nvPr/>
        </p:nvSpPr>
        <p:spPr bwMode="invGray">
          <a:xfrm>
            <a:off x="5929322" y="4429132"/>
            <a:ext cx="2519362" cy="400110"/>
          </a:xfrm>
          <a:prstGeom prst="rect">
            <a:avLst/>
          </a:prstGeom>
          <a:noFill/>
          <a:ln w="9525" algn="ctr">
            <a:noFill/>
            <a:miter lim="800000"/>
          </a:ln>
          <a:effectLst/>
        </p:spPr>
        <p:txBody>
          <a:bodyPr>
            <a:spAutoFit/>
          </a:bodyPr>
          <a:lstStyle/>
          <a:p>
            <a:pPr algn="ctr">
              <a:spcBef>
                <a:spcPct val="50000"/>
              </a:spcBef>
            </a:pPr>
            <a:r>
              <a:rPr lang="zh-CN" altLang="en-US" sz="2000" b="1" dirty="0" smtClean="0">
                <a:solidFill>
                  <a:srgbClr val="425462"/>
                </a:solidFill>
                <a:latin typeface="Times New Roman" panose="02020603050405020304" pitchFamily="18" charset="0"/>
                <a:ea typeface="宋体" panose="02010600030101010101" pitchFamily="2" charset="-122"/>
              </a:rPr>
              <a:t>答辩人：李耀高</a:t>
            </a:r>
            <a:endParaRPr lang="en-US" altLang="zh-CN" sz="2000" b="1" dirty="0">
              <a:solidFill>
                <a:srgbClr val="425462"/>
              </a:solidFill>
              <a:latin typeface="Times New Roman" panose="02020603050405020304" pitchFamily="18" charset="0"/>
              <a:ea typeface="宋体" panose="02010600030101010101" pitchFamily="2" charset="-122"/>
            </a:endParaRPr>
          </a:p>
        </p:txBody>
      </p:sp>
      <p:pic>
        <p:nvPicPr>
          <p:cNvPr id="76" name="Picture 6" descr="TUT logo tran"/>
          <p:cNvPicPr>
            <a:picLocks noChangeAspect="1" noChangeArrowheads="1"/>
          </p:cNvPicPr>
          <p:nvPr/>
        </p:nvPicPr>
        <p:blipFill>
          <a:blip r:embed="rId5"/>
          <a:srcRect/>
          <a:stretch>
            <a:fillRect/>
          </a:stretch>
        </p:blipFill>
        <p:spPr bwMode="auto">
          <a:xfrm>
            <a:off x="107950" y="549275"/>
            <a:ext cx="1138238" cy="1079500"/>
          </a:xfrm>
          <a:prstGeom prst="rect">
            <a:avLst/>
          </a:prstGeom>
          <a:noFill/>
          <a:ln w="9525">
            <a:noFill/>
            <a:miter lim="800000"/>
            <a:headEnd/>
            <a:tailEnd/>
          </a:ln>
        </p:spPr>
      </p:pic>
      <p:sp>
        <p:nvSpPr>
          <p:cNvPr id="77" name="TextBox 76"/>
          <p:cNvSpPr txBox="1"/>
          <p:nvPr/>
        </p:nvSpPr>
        <p:spPr>
          <a:xfrm>
            <a:off x="1142976" y="2879946"/>
            <a:ext cx="7377146" cy="954107"/>
          </a:xfrm>
          <a:prstGeom prst="rect">
            <a:avLst/>
          </a:prstGeom>
          <a:noFill/>
        </p:spPr>
        <p:txBody>
          <a:bodyPr wrap="square" rtlCol="0">
            <a:spAutoFit/>
          </a:bodyPr>
          <a:lstStyle/>
          <a:p>
            <a:pPr algn="ctr"/>
            <a:r>
              <a:rPr lang="en-US" altLang="zh-CN" sz="2800" b="1" dirty="0" err="1">
                <a:solidFill>
                  <a:srgbClr val="425462"/>
                </a:solidFill>
                <a:latin typeface="Times New Roman" panose="02020603050405020304" pitchFamily="18" charset="0"/>
                <a:ea typeface="楷体" pitchFamily="49" charset="-122"/>
                <a:cs typeface="Times New Roman" panose="02020603050405020304" pitchFamily="18" charset="0"/>
              </a:rPr>
              <a:t>Macromlecular</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 Structural Model and Thermal Reactivity Study of </a:t>
            </a:r>
            <a:r>
              <a:rPr lang="en-US" altLang="zh-CN" sz="2800" b="1" dirty="0" err="1">
                <a:solidFill>
                  <a:srgbClr val="425462"/>
                </a:solidFill>
                <a:latin typeface="Times New Roman" panose="02020603050405020304" pitchFamily="18" charset="0"/>
                <a:ea typeface="楷体" pitchFamily="49" charset="-122"/>
                <a:cs typeface="Times New Roman" panose="02020603050405020304" pitchFamily="18" charset="0"/>
              </a:rPr>
              <a:t>Dongqu</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 No.2 Coal </a:t>
            </a:r>
            <a:endParaRPr lang="zh-CN" altLang="en-US" sz="2800" b="1" dirty="0">
              <a:solidFill>
                <a:srgbClr val="425462"/>
              </a:solidFill>
              <a:latin typeface="Times New Roman" panose="02020603050405020304" pitchFamily="18" charset="0"/>
              <a:ea typeface="楷体"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grpId="0" nodeType="withEffect">
                                  <p:stCondLst>
                                    <p:cond delay="0"/>
                                  </p:stCondLst>
                                  <p:childTnLst>
                                    <p:animMotion origin="layout" path="M 0.00382 -0.0125 L -0.44115 -0.0125 L -0.44115 0.1956 L 0.44879 0.19189 L 0.44879 -0.00764 L 0.00382 -0.0125 Z " pathEditMode="relative" rAng="0" ptsTypes="AAAAAA">
                                      <p:cBhvr>
                                        <p:cTn id="6" dur="3000" fill="hold"/>
                                        <p:tgtEl>
                                          <p:spTgt spid="37"/>
                                        </p:tgtEl>
                                        <p:attrNameLst>
                                          <p:attrName>ppt_x</p:attrName>
                                          <p:attrName>ppt_y</p:attrName>
                                        </p:attrNameLst>
                                      </p:cBhvr>
                                      <p:rCtr x="0" y="104"/>
                                    </p:animMotion>
                                  </p:childTnLst>
                                </p:cTn>
                              </p:par>
                              <p:par>
                                <p:cTn id="7" presetID="0" presetClass="path" presetSubtype="0" repeatCount="indefinite" fill="hold" grpId="0" nodeType="withEffect">
                                  <p:stCondLst>
                                    <p:cond delay="0"/>
                                  </p:stCondLst>
                                  <p:childTnLst>
                                    <p:animMotion origin="layout" path="M 0.00052 -0.02083 L 0.44896 -0.02083 L 0.44757 -0.22361 L -0.44097 -0.23079 L -0.44097 -0.02245 L 0.00052 -0.02083 Z " pathEditMode="relative" rAng="0" ptsTypes="AAAAAA">
                                      <p:cBhvr>
                                        <p:cTn id="8" dur="3000" fill="hold"/>
                                        <p:tgtEl>
                                          <p:spTgt spid="36"/>
                                        </p:tgtEl>
                                        <p:attrNameLst>
                                          <p:attrName>ppt_x</p:attrName>
                                          <p:attrName>ppt_y</p:attrName>
                                        </p:attrNameLst>
                                      </p:cBhvr>
                                      <p:rCtr x="3" y="-1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None/>
            </a:pPr>
            <a:r>
              <a:rPr lang="zh-CN" altLang="zh-CN" sz="1600" b="1" dirty="0"/>
              <a:t>芳香烃吸收带</a:t>
            </a:r>
            <a:r>
              <a:rPr lang="en-US" altLang="zh-CN" sz="1600" b="1" dirty="0"/>
              <a:t>(</a:t>
            </a:r>
            <a:r>
              <a:rPr lang="en-US" altLang="zh-CN" sz="1600" dirty="0"/>
              <a:t>900-700cm</a:t>
            </a:r>
            <a:r>
              <a:rPr lang="en-US" altLang="zh-CN" sz="1600" baseline="30000" dirty="0"/>
              <a:t>-1</a:t>
            </a:r>
            <a:r>
              <a:rPr lang="en-US" altLang="zh-CN" sz="1600" b="1" dirty="0"/>
              <a:t>)                       </a:t>
            </a:r>
            <a:r>
              <a:rPr lang="zh-CN" altLang="zh-CN" sz="1600" b="1" dirty="0"/>
              <a:t>含氧官能团吸收带</a:t>
            </a:r>
            <a:r>
              <a:rPr lang="en-US" altLang="zh-CN" sz="1600" b="1" dirty="0"/>
              <a:t>(</a:t>
            </a:r>
            <a:r>
              <a:rPr lang="en-US" altLang="zh-CN" sz="1600" dirty="0"/>
              <a:t>1800-1000cm</a:t>
            </a:r>
            <a:r>
              <a:rPr lang="en-US" altLang="zh-CN" sz="1600" baseline="30000" dirty="0"/>
              <a:t>-1</a:t>
            </a:r>
            <a:r>
              <a:rPr lang="en-US" altLang="zh-CN" sz="1600" b="1" dirty="0"/>
              <a:t>)</a:t>
            </a:r>
            <a:endParaRPr lang="en-US" altLang="zh-CN" sz="1600" dirty="0"/>
          </a:p>
          <a:p>
            <a:pPr marL="0" indent="0" algn="ctr">
              <a:buFontTx/>
              <a:buNone/>
            </a:pPr>
            <a:endParaRPr lang="en-US" altLang="zh-CN" sz="2000" dirty="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2" name="矩形 1"/>
          <p:cNvSpPr/>
          <p:nvPr/>
        </p:nvSpPr>
        <p:spPr>
          <a:xfrm>
            <a:off x="467186" y="185821"/>
            <a:ext cx="3140603" cy="646331"/>
          </a:xfrm>
          <a:prstGeom prst="rect">
            <a:avLst/>
          </a:prstGeom>
        </p:spPr>
        <p:txBody>
          <a:bodyPr wrap="none">
            <a:spAutoFit/>
          </a:bodyPr>
          <a:lstStyle/>
          <a:p>
            <a:r>
              <a:rPr lang="en-US" altLang="zh-CN" sz="3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FTIR</a:t>
            </a:r>
            <a:r>
              <a:rPr lang="zh-CN" altLang="en-US" sz="3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结果分析</a:t>
            </a:r>
            <a:endParaRPr lang="zh-CN" altLang="en-US" sz="3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44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87" y="1017044"/>
            <a:ext cx="3888790" cy="287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47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017044"/>
            <a:ext cx="4032447" cy="290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755575" y="4725144"/>
            <a:ext cx="3600401" cy="1477328"/>
          </a:xfrm>
          <a:prstGeom prst="rect">
            <a:avLst/>
          </a:prstGeom>
        </p:spPr>
        <p:txBody>
          <a:bodyPr wrap="square">
            <a:spAutoFit/>
          </a:bodyPr>
          <a:lstStyle/>
          <a:p>
            <a:pPr marL="0" indent="0">
              <a:buFontTx/>
              <a:buNone/>
            </a:pPr>
            <a:r>
              <a:rPr lang="zh-CN" altLang="zh-CN" dirty="0" smtClean="0"/>
              <a:t>芳香</a:t>
            </a:r>
            <a:r>
              <a:rPr lang="zh-CN" altLang="zh-CN" dirty="0"/>
              <a:t>结构中的苯环上</a:t>
            </a:r>
            <a:r>
              <a:rPr lang="zh-CN" altLang="zh-CN" dirty="0" smtClean="0"/>
              <a:t>氢原子共有</a:t>
            </a:r>
            <a:r>
              <a:rPr lang="en-US" altLang="zh-CN" dirty="0"/>
              <a:t>5</a:t>
            </a:r>
            <a:r>
              <a:rPr lang="zh-CN" altLang="zh-CN" dirty="0"/>
              <a:t>种取代方式</a:t>
            </a:r>
            <a:r>
              <a:rPr lang="zh-CN" altLang="zh-CN" dirty="0" smtClean="0"/>
              <a:t>，其中</a:t>
            </a:r>
            <a:r>
              <a:rPr lang="zh-CN" altLang="zh-CN" dirty="0"/>
              <a:t>以</a:t>
            </a:r>
            <a:r>
              <a:rPr lang="en-US" altLang="zh-CN" dirty="0"/>
              <a:t>3</a:t>
            </a:r>
            <a:r>
              <a:rPr lang="zh-CN" altLang="zh-CN" dirty="0"/>
              <a:t>取代为主</a:t>
            </a:r>
            <a:r>
              <a:rPr lang="zh-CN" altLang="zh-CN" dirty="0" smtClean="0"/>
              <a:t>，占</a:t>
            </a:r>
            <a:r>
              <a:rPr lang="zh-CN" altLang="zh-CN" dirty="0"/>
              <a:t>比约</a:t>
            </a:r>
            <a:r>
              <a:rPr lang="en-US" altLang="zh-CN" b="1" dirty="0">
                <a:solidFill>
                  <a:srgbClr val="FF0000"/>
                </a:solidFill>
              </a:rPr>
              <a:t>32</a:t>
            </a:r>
            <a:r>
              <a:rPr lang="zh-CN" altLang="zh-CN" b="1" dirty="0">
                <a:solidFill>
                  <a:srgbClr val="FF0000"/>
                </a:solidFill>
              </a:rPr>
              <a:t>％</a:t>
            </a:r>
            <a:r>
              <a:rPr lang="zh-CN" altLang="zh-CN" dirty="0"/>
              <a:t>，</a:t>
            </a:r>
            <a:r>
              <a:rPr lang="en-US" altLang="zh-CN" dirty="0"/>
              <a:t>1</a:t>
            </a:r>
            <a:r>
              <a:rPr lang="zh-CN" altLang="zh-CN" dirty="0"/>
              <a:t>、</a:t>
            </a:r>
            <a:r>
              <a:rPr lang="en-US" altLang="zh-CN" dirty="0"/>
              <a:t>4</a:t>
            </a:r>
            <a:r>
              <a:rPr lang="zh-CN" altLang="zh-CN" dirty="0"/>
              <a:t>取代次之，分别</a:t>
            </a:r>
            <a:r>
              <a:rPr lang="zh-CN" altLang="zh-CN" dirty="0" smtClean="0"/>
              <a:t>占比</a:t>
            </a:r>
            <a:r>
              <a:rPr lang="zh-CN" altLang="zh-CN" dirty="0"/>
              <a:t>为</a:t>
            </a:r>
            <a:r>
              <a:rPr lang="en-US" altLang="zh-CN" b="1" dirty="0">
                <a:solidFill>
                  <a:srgbClr val="FF0000"/>
                </a:solidFill>
              </a:rPr>
              <a:t>23.45%</a:t>
            </a:r>
            <a:r>
              <a:rPr lang="zh-CN" altLang="zh-CN" dirty="0"/>
              <a:t>、</a:t>
            </a:r>
            <a:r>
              <a:rPr lang="en-US" altLang="zh-CN" b="1" dirty="0">
                <a:solidFill>
                  <a:srgbClr val="FF0000"/>
                </a:solidFill>
              </a:rPr>
              <a:t>22.07%</a:t>
            </a:r>
            <a:r>
              <a:rPr lang="zh-CN" altLang="zh-CN" dirty="0"/>
              <a:t>。</a:t>
            </a:r>
            <a:endParaRPr lang="en-US" altLang="zh-CN" dirty="0">
              <a:latin typeface="宋体" panose="02010600030101010101" pitchFamily="2" charset="-122"/>
              <a:ea typeface="宋体" panose="02010600030101010101" pitchFamily="2" charset="-122"/>
            </a:endParaRPr>
          </a:p>
          <a:p>
            <a:pPr marL="0" indent="0" algn="ctr">
              <a:buFontTx/>
              <a:buNone/>
            </a:pPr>
            <a:endParaRPr lang="en-US" altLang="zh-CN" dirty="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zh-CN" sz="1600" b="1" dirty="0"/>
              <a:t>脂肪烃吸收带</a:t>
            </a:r>
            <a:r>
              <a:rPr lang="en-US" altLang="zh-CN" sz="1600" b="1" dirty="0"/>
              <a:t>(</a:t>
            </a:r>
            <a:r>
              <a:rPr lang="en-US" altLang="zh-CN" sz="1600" dirty="0"/>
              <a:t>3000-2800cm</a:t>
            </a:r>
            <a:r>
              <a:rPr lang="en-US" altLang="zh-CN" sz="1600" baseline="30000" dirty="0"/>
              <a:t>-1</a:t>
            </a:r>
            <a:r>
              <a:rPr lang="en-US" altLang="zh-CN" sz="1600" b="1" dirty="0"/>
              <a:t>)                       </a:t>
            </a:r>
            <a:r>
              <a:rPr lang="zh-CN" altLang="zh-CN" sz="1600" b="1" dirty="0"/>
              <a:t>羟基吸收带</a:t>
            </a:r>
            <a:r>
              <a:rPr lang="en-US" altLang="zh-CN" sz="1600" b="1" dirty="0"/>
              <a:t>(</a:t>
            </a:r>
            <a:r>
              <a:rPr lang="en-US" altLang="zh-CN" sz="1600" dirty="0"/>
              <a:t>3600-3000cm</a:t>
            </a:r>
            <a:r>
              <a:rPr lang="en-US" altLang="zh-CN" sz="1600" baseline="30000" dirty="0"/>
              <a:t>-1</a:t>
            </a:r>
            <a:r>
              <a:rPr lang="en-US" altLang="zh-CN" sz="1600" b="1" dirty="0"/>
              <a:t>)</a:t>
            </a:r>
            <a:endParaRPr lang="en-US" altLang="zh-CN" sz="1600" dirty="0"/>
          </a:p>
          <a:p>
            <a:pPr marL="0" indent="0">
              <a:buFontTx/>
              <a:buNone/>
            </a:pPr>
            <a:endParaRPr lang="en-US" altLang="zh-CN" sz="2000" dirty="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2" name="矩形 1"/>
          <p:cNvSpPr/>
          <p:nvPr/>
        </p:nvSpPr>
        <p:spPr>
          <a:xfrm>
            <a:off x="482515" y="200966"/>
            <a:ext cx="3140603" cy="646331"/>
          </a:xfrm>
          <a:prstGeom prst="rect">
            <a:avLst/>
          </a:prstGeom>
        </p:spPr>
        <p:txBody>
          <a:bodyPr wrap="none">
            <a:spAutoFit/>
          </a:bodyPr>
          <a:lstStyle/>
          <a:p>
            <a:r>
              <a:rPr lang="en-US" altLang="zh-CN" sz="3600" b="1" dirty="0" smtClean="0">
                <a:latin typeface="Times New Roman" panose="02020603050405020304" pitchFamily="18" charset="0"/>
                <a:ea typeface="楷体" panose="02010609060101010101" pitchFamily="49" charset="-122"/>
                <a:cs typeface="Times New Roman" panose="02020603050405020304" pitchFamily="18" charset="0"/>
              </a:rPr>
              <a:t>FTIR</a:t>
            </a:r>
            <a:r>
              <a:rPr lang="zh-CN" altLang="en-US" sz="3600" b="1" dirty="0" smtClean="0">
                <a:latin typeface="Times New Roman" panose="02020603050405020304" pitchFamily="18" charset="0"/>
                <a:ea typeface="楷体" panose="02010609060101010101" pitchFamily="49" charset="-122"/>
                <a:cs typeface="Times New Roman" panose="02020603050405020304" pitchFamily="18" charset="0"/>
              </a:rPr>
              <a:t>结果分析</a:t>
            </a:r>
            <a:endParaRPr lang="zh-CN" altLang="en-US" sz="36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457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017044"/>
            <a:ext cx="4109432" cy="298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017045"/>
            <a:ext cx="4128047" cy="29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832559" y="4941168"/>
            <a:ext cx="3600401" cy="646331"/>
          </a:xfrm>
          <a:prstGeom prst="rect">
            <a:avLst/>
          </a:prstGeom>
        </p:spPr>
        <p:txBody>
          <a:bodyPr wrap="square">
            <a:spAutoFit/>
          </a:bodyPr>
          <a:lstStyle/>
          <a:p>
            <a:pPr marL="0" indent="0">
              <a:buFontTx/>
              <a:buNone/>
            </a:pPr>
            <a:r>
              <a:rPr lang="zh-CN" altLang="zh-CN" dirty="0"/>
              <a:t>煤中</a:t>
            </a:r>
            <a:r>
              <a:rPr lang="en-US" altLang="zh-CN" dirty="0"/>
              <a:t>-CH</a:t>
            </a:r>
            <a:r>
              <a:rPr lang="en-US" altLang="zh-CN" baseline="-25000" dirty="0"/>
              <a:t>3</a:t>
            </a:r>
            <a:r>
              <a:rPr lang="zh-CN" altLang="zh-CN" dirty="0"/>
              <a:t>、</a:t>
            </a:r>
            <a:r>
              <a:rPr lang="en-US" altLang="zh-CN" dirty="0"/>
              <a:t>-CH</a:t>
            </a:r>
            <a:r>
              <a:rPr lang="en-US" altLang="zh-CN" baseline="-25000" dirty="0"/>
              <a:t>2</a:t>
            </a:r>
            <a:r>
              <a:rPr lang="en-US" altLang="zh-CN" dirty="0"/>
              <a:t>-</a:t>
            </a:r>
            <a:r>
              <a:rPr lang="zh-CN" altLang="zh-CN" dirty="0"/>
              <a:t>与</a:t>
            </a:r>
            <a:r>
              <a:rPr lang="en-US" altLang="zh-CN" dirty="0"/>
              <a:t>-CH=</a:t>
            </a:r>
            <a:r>
              <a:rPr lang="zh-CN" altLang="zh-CN" dirty="0"/>
              <a:t>之比近似为</a:t>
            </a:r>
            <a:r>
              <a:rPr lang="en-US" altLang="zh-CN" b="1" dirty="0">
                <a:solidFill>
                  <a:srgbClr val="FF0000"/>
                </a:solidFill>
              </a:rPr>
              <a:t>3:5:2</a:t>
            </a:r>
            <a:r>
              <a:rPr lang="zh-CN" altLang="zh-CN" dirty="0"/>
              <a:t>。</a:t>
            </a:r>
            <a:endParaRPr lang="en-US" altLang="zh-CN" dirty="0">
              <a:latin typeface="宋体" panose="02010600030101010101" pitchFamily="2" charset="-122"/>
              <a:ea typeface="宋体" panose="02010600030101010101" pitchFamily="2" charset="-122"/>
            </a:endParaRPr>
          </a:p>
        </p:txBody>
      </p:sp>
      <p:sp>
        <p:nvSpPr>
          <p:cNvPr id="10" name="矩形 9"/>
          <p:cNvSpPr/>
          <p:nvPr/>
        </p:nvSpPr>
        <p:spPr>
          <a:xfrm>
            <a:off x="4716016" y="4955604"/>
            <a:ext cx="3600401" cy="1200329"/>
          </a:xfrm>
          <a:prstGeom prst="rect">
            <a:avLst/>
          </a:prstGeom>
        </p:spPr>
        <p:txBody>
          <a:bodyPr wrap="square">
            <a:spAutoFit/>
          </a:bodyPr>
          <a:lstStyle/>
          <a:p>
            <a:pPr marL="0" indent="0">
              <a:buFontTx/>
              <a:buNone/>
            </a:pPr>
            <a:r>
              <a:rPr lang="zh-CN" altLang="en-US" dirty="0"/>
              <a:t>三</a:t>
            </a:r>
            <a:r>
              <a:rPr lang="zh-CN" altLang="en-US" dirty="0" smtClean="0"/>
              <a:t>类主要的</a:t>
            </a:r>
            <a:r>
              <a:rPr lang="zh-CN" altLang="zh-CN" dirty="0" smtClean="0"/>
              <a:t>氢键类型</a:t>
            </a:r>
            <a:r>
              <a:rPr lang="zh-CN" altLang="en-US" dirty="0" smtClean="0"/>
              <a:t>：</a:t>
            </a:r>
            <a:endParaRPr lang="en-US" altLang="zh-CN" dirty="0" smtClean="0"/>
          </a:p>
          <a:p>
            <a:pPr marL="0" indent="0">
              <a:buFontTx/>
              <a:buNone/>
            </a:pPr>
            <a:r>
              <a:rPr lang="zh-CN" altLang="zh-CN" dirty="0" smtClean="0"/>
              <a:t>羟基</a:t>
            </a:r>
            <a:r>
              <a:rPr lang="en-US" altLang="zh-CN" dirty="0"/>
              <a:t>-</a:t>
            </a:r>
            <a:r>
              <a:rPr lang="zh-CN" altLang="zh-CN" dirty="0"/>
              <a:t>醚氢键</a:t>
            </a:r>
            <a:r>
              <a:rPr lang="zh-CN" altLang="zh-CN" dirty="0" smtClean="0"/>
              <a:t>，含量</a:t>
            </a:r>
            <a:r>
              <a:rPr lang="zh-CN" altLang="en-US" dirty="0" smtClean="0"/>
              <a:t>为</a:t>
            </a:r>
            <a:r>
              <a:rPr lang="en-US" altLang="zh-CN" b="1" dirty="0" smtClean="0">
                <a:solidFill>
                  <a:srgbClr val="FF0000"/>
                </a:solidFill>
              </a:rPr>
              <a:t>48.25</a:t>
            </a:r>
            <a:r>
              <a:rPr lang="en-US" altLang="zh-CN" b="1" dirty="0">
                <a:solidFill>
                  <a:srgbClr val="FF0000"/>
                </a:solidFill>
              </a:rPr>
              <a:t>%</a:t>
            </a:r>
            <a:r>
              <a:rPr lang="zh-CN" altLang="zh-CN" dirty="0" smtClean="0"/>
              <a:t>；</a:t>
            </a:r>
            <a:endParaRPr lang="en-US" altLang="zh-CN" dirty="0" smtClean="0"/>
          </a:p>
          <a:p>
            <a:pPr marL="0" indent="0">
              <a:buFontTx/>
              <a:buNone/>
            </a:pPr>
            <a:r>
              <a:rPr lang="zh-CN" altLang="zh-CN" dirty="0" smtClean="0"/>
              <a:t>羟基</a:t>
            </a:r>
            <a:r>
              <a:rPr lang="en-US" altLang="zh-CN" dirty="0"/>
              <a:t>-</a:t>
            </a:r>
            <a:r>
              <a:rPr lang="zh-CN" altLang="zh-CN" dirty="0"/>
              <a:t>羟基氢键</a:t>
            </a:r>
            <a:r>
              <a:rPr lang="zh-CN" altLang="zh-CN" dirty="0" smtClean="0"/>
              <a:t>，含量</a:t>
            </a:r>
            <a:r>
              <a:rPr lang="zh-CN" altLang="zh-CN" dirty="0"/>
              <a:t>为</a:t>
            </a:r>
            <a:r>
              <a:rPr lang="en-US" altLang="zh-CN" b="1" dirty="0">
                <a:solidFill>
                  <a:srgbClr val="FF0000"/>
                </a:solidFill>
              </a:rPr>
              <a:t>21.31%</a:t>
            </a:r>
            <a:r>
              <a:rPr lang="zh-CN" altLang="zh-CN" dirty="0" smtClean="0"/>
              <a:t>，</a:t>
            </a:r>
            <a:r>
              <a:rPr lang="zh-CN" altLang="zh-CN" dirty="0"/>
              <a:t>羟基</a:t>
            </a:r>
            <a:r>
              <a:rPr lang="en-US" altLang="zh-CN" dirty="0"/>
              <a:t>-π</a:t>
            </a:r>
            <a:r>
              <a:rPr lang="zh-CN" altLang="zh-CN" dirty="0" smtClean="0"/>
              <a:t>氢键较少</a:t>
            </a:r>
            <a:r>
              <a:rPr lang="zh-CN" altLang="zh-CN" dirty="0"/>
              <a:t>，含量为</a:t>
            </a:r>
            <a:r>
              <a:rPr lang="en-US" altLang="zh-CN" b="1" dirty="0">
                <a:solidFill>
                  <a:srgbClr val="FF0000"/>
                </a:solidFill>
              </a:rPr>
              <a:t>11.84%</a:t>
            </a:r>
            <a:r>
              <a:rPr lang="zh-CN" altLang="en-US" dirty="0" smtClean="0"/>
              <a:t>。</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57307071"/>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东曲</a:t>
            </a:r>
            <a:r>
              <a:rPr lang="en-US" altLang="zh-CN" sz="1600" dirty="0" smtClean="0">
                <a:latin typeface="Times New Roman" panose="02020603050405020304" pitchFamily="18" charset="0"/>
                <a:cs typeface="Times New Roman" panose="02020603050405020304" pitchFamily="18" charset="0"/>
              </a:rPr>
              <a:t>2</a:t>
            </a:r>
            <a:r>
              <a:rPr lang="zh-CN" altLang="en-US" sz="1600" dirty="0" smtClean="0"/>
              <a:t>号煤的氧元素</a:t>
            </a:r>
            <a:r>
              <a:rPr lang="en-US" altLang="zh-CN" sz="1600" dirty="0" smtClean="0"/>
              <a:t>(</a:t>
            </a:r>
            <a:r>
              <a:rPr lang="zh-CN" altLang="en-US" sz="1600" dirty="0" smtClean="0"/>
              <a:t>左</a:t>
            </a:r>
            <a:r>
              <a:rPr lang="en-US" altLang="zh-CN" sz="1600" dirty="0"/>
              <a:t>)</a:t>
            </a:r>
            <a:r>
              <a:rPr lang="zh-CN" altLang="en-US" sz="1600" dirty="0" smtClean="0"/>
              <a:t>和氮元素</a:t>
            </a:r>
            <a:r>
              <a:rPr lang="en-US" altLang="zh-CN" sz="1600" dirty="0" smtClean="0"/>
              <a:t>(</a:t>
            </a:r>
            <a:r>
              <a:rPr lang="zh-CN" altLang="en-US" sz="1600" dirty="0" smtClean="0"/>
              <a:t>右</a:t>
            </a:r>
            <a:r>
              <a:rPr lang="en-US" altLang="zh-CN" sz="1600" dirty="0"/>
              <a:t>)</a:t>
            </a:r>
            <a:r>
              <a:rPr lang="zh-CN" altLang="en-US" sz="1600" dirty="0" smtClean="0"/>
              <a:t>的</a:t>
            </a:r>
            <a:r>
              <a:rPr lang="en-US" altLang="zh-CN" sz="1600" dirty="0" smtClean="0">
                <a:latin typeface="Times New Roman" panose="02020603050405020304" pitchFamily="18" charset="0"/>
                <a:cs typeface="Times New Roman" panose="02020603050405020304" pitchFamily="18" charset="0"/>
              </a:rPr>
              <a:t>XPS</a:t>
            </a:r>
            <a:r>
              <a:rPr lang="zh-CN" altLang="en-US" sz="1600" dirty="0" smtClean="0"/>
              <a:t>分峰拟合曲线</a:t>
            </a:r>
            <a:endParaRPr lang="en-US" altLang="zh-CN" sz="1600" dirty="0" smtClean="0"/>
          </a:p>
          <a:p>
            <a:pPr marL="0" indent="0">
              <a:buFontTx/>
              <a:buNone/>
            </a:pPr>
            <a:endParaRPr lang="en-US" altLang="zh-CN" sz="2000" dirty="0">
              <a:latin typeface="宋体" pitchFamily="2" charset="-122"/>
              <a:ea typeface="宋体" pitchFamily="2" charset="-122"/>
            </a:endParaRPr>
          </a:p>
          <a:p>
            <a:pPr marL="0" indent="0">
              <a:buFontTx/>
              <a:buNone/>
            </a:pPr>
            <a:r>
              <a:rPr lang="zh-CN" altLang="en-US" sz="2000" dirty="0">
                <a:latin typeface="宋体" pitchFamily="2" charset="-122"/>
                <a:ea typeface="宋体" pitchFamily="2" charset="-122"/>
              </a:rPr>
              <a:t>东</a:t>
            </a:r>
            <a:r>
              <a:rPr lang="zh-CN" altLang="en-US" sz="2000" dirty="0" smtClean="0">
                <a:latin typeface="宋体" pitchFamily="2" charset="-122"/>
                <a:ea typeface="宋体" pitchFamily="2" charset="-122"/>
              </a:rPr>
              <a:t>曲</a:t>
            </a: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号煤中酚羟基和羰基数量比约为</a:t>
            </a:r>
            <a:r>
              <a:rPr lang="en-US" sz="2000" dirty="0" smtClean="0">
                <a:latin typeface="宋体" pitchFamily="2" charset="-122"/>
                <a:ea typeface="宋体" pitchFamily="2" charset="-122"/>
              </a:rPr>
              <a:t>4:1</a:t>
            </a:r>
            <a:r>
              <a:rPr lang="zh-CN" altLang="en-US" sz="2000" dirty="0" smtClean="0">
                <a:latin typeface="宋体" pitchFamily="2" charset="-122"/>
                <a:ea typeface="宋体" pitchFamily="2" charset="-122"/>
              </a:rPr>
              <a:t>，咯型氮和吡啶型氮数量之比约为</a:t>
            </a:r>
            <a:r>
              <a:rPr lang="en-US" altLang="zh-CN" sz="2000" dirty="0">
                <a:latin typeface="宋体" pitchFamily="2" charset="-122"/>
                <a:ea typeface="宋体" pitchFamily="2" charset="-122"/>
              </a:rPr>
              <a:t>1</a:t>
            </a:r>
            <a:r>
              <a:rPr lang="en-US" sz="2000" dirty="0" smtClean="0">
                <a:latin typeface="宋体" pitchFamily="2" charset="-122"/>
                <a:ea typeface="宋体" pitchFamily="2" charset="-122"/>
              </a:rPr>
              <a:t>:1</a:t>
            </a: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19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24744"/>
            <a:ext cx="405594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908720"/>
            <a:ext cx="4278976"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459595" y="185821"/>
            <a:ext cx="2909771" cy="646331"/>
          </a:xfrm>
          <a:prstGeom prst="rect">
            <a:avLst/>
          </a:prstGeom>
        </p:spPr>
        <p:txBody>
          <a:bodyPr wrap="none">
            <a:spAutoFit/>
          </a:bodyPr>
          <a:lstStyle/>
          <a:p>
            <a:r>
              <a:rPr lang="en-US" altLang="zh-CN" sz="3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XPS</a:t>
            </a:r>
            <a:r>
              <a:rPr lang="zh-CN" altLang="en-US" sz="3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结果分析</a:t>
            </a:r>
            <a:endParaRPr lang="zh-CN" altLang="en-US" sz="3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2165650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latin typeface="Times New Roman" panose="02020603050405020304" pitchFamily="18" charset="0"/>
                <a:cs typeface="Times New Roman" panose="02020603050405020304" pitchFamily="18" charset="0"/>
              </a:rPr>
              <a:t>东曲</a:t>
            </a:r>
            <a:r>
              <a:rPr lang="en-US" altLang="zh-CN" sz="1600" dirty="0" smtClean="0">
                <a:latin typeface="Times New Roman" panose="02020603050405020304" pitchFamily="18" charset="0"/>
                <a:cs typeface="Times New Roman" panose="02020603050405020304" pitchFamily="18" charset="0"/>
              </a:rPr>
              <a:t>2</a:t>
            </a:r>
            <a:r>
              <a:rPr lang="zh-CN" altLang="en-US" sz="1600" dirty="0" smtClean="0">
                <a:latin typeface="Times New Roman" panose="02020603050405020304" pitchFamily="18" charset="0"/>
                <a:cs typeface="Times New Roman" panose="02020603050405020304" pitchFamily="18" charset="0"/>
              </a:rPr>
              <a:t>号煤的</a:t>
            </a:r>
            <a:r>
              <a:rPr lang="en-US" altLang="zh-CN" sz="1600" dirty="0" smtClean="0">
                <a:latin typeface="Times New Roman" panose="02020603050405020304" pitchFamily="18" charset="0"/>
                <a:cs typeface="Times New Roman" panose="02020603050405020304" pitchFamily="18" charset="0"/>
              </a:rPr>
              <a:t>XRD</a:t>
            </a:r>
            <a:r>
              <a:rPr lang="zh-CN" altLang="en-US" sz="1600" dirty="0" smtClean="0">
                <a:latin typeface="Times New Roman" panose="02020603050405020304" pitchFamily="18" charset="0"/>
                <a:cs typeface="Times New Roman" panose="02020603050405020304" pitchFamily="18" charset="0"/>
              </a:rPr>
              <a:t>拟合，</a:t>
            </a:r>
            <a:r>
              <a:rPr lang="en-US" altLang="zh-CN" sz="1600" dirty="0">
                <a:latin typeface="Times New Roman" panose="02020603050405020304" pitchFamily="18" charset="0"/>
                <a:cs typeface="Times New Roman" panose="02020603050405020304" pitchFamily="18" charset="0"/>
              </a:rPr>
              <a:t>a : 5°-35°</a:t>
            </a:r>
            <a:r>
              <a:rPr lang="zh-CN" altLang="zh-CN"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002</a:t>
            </a:r>
            <a:r>
              <a:rPr lang="zh-CN" altLang="zh-CN" sz="1600" dirty="0">
                <a:latin typeface="Times New Roman" panose="02020603050405020304" pitchFamily="18" charset="0"/>
                <a:cs typeface="Times New Roman" panose="02020603050405020304" pitchFamily="18" charset="0"/>
              </a:rPr>
              <a:t>峰，</a:t>
            </a:r>
            <a:r>
              <a:rPr lang="en-US" altLang="zh-CN" sz="1600" dirty="0">
                <a:latin typeface="Times New Roman" panose="02020603050405020304" pitchFamily="18" charset="0"/>
                <a:cs typeface="Times New Roman" panose="02020603050405020304" pitchFamily="18" charset="0"/>
              </a:rPr>
              <a:t>b : 35°-50°</a:t>
            </a:r>
            <a:r>
              <a:rPr lang="zh-CN" altLang="zh-CN"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100</a:t>
            </a:r>
            <a:r>
              <a:rPr lang="zh-CN" altLang="zh-CN" sz="1600" dirty="0">
                <a:latin typeface="Times New Roman" panose="02020603050405020304" pitchFamily="18" charset="0"/>
                <a:cs typeface="Times New Roman" panose="02020603050405020304" pitchFamily="18" charset="0"/>
              </a:rPr>
              <a:t>峰</a:t>
            </a:r>
            <a:endParaRPr lang="en-US" altLang="zh-CN" sz="1600" dirty="0">
              <a:latin typeface="Times New Roman" panose="02020603050405020304" pitchFamily="18" charset="0"/>
              <a:ea typeface="宋体" pitchFamily="2" charset="-122"/>
              <a:cs typeface="Times New Roman" panose="02020603050405020304" pitchFamily="18" charset="0"/>
            </a:endParaRPr>
          </a:p>
          <a:p>
            <a:pPr marL="0" indent="0">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6" name="矩形 5"/>
          <p:cNvSpPr/>
          <p:nvPr/>
        </p:nvSpPr>
        <p:spPr>
          <a:xfrm>
            <a:off x="515257" y="173849"/>
            <a:ext cx="3038011" cy="646331"/>
          </a:xfrm>
          <a:prstGeom prst="rect">
            <a:avLst/>
          </a:prstGeom>
        </p:spPr>
        <p:txBody>
          <a:bodyPr wrap="none">
            <a:spAutoFit/>
          </a:bodyPr>
          <a:lstStyle/>
          <a:p>
            <a:r>
              <a:rPr lang="en-US" altLang="zh-CN" sz="3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XRD</a:t>
            </a:r>
            <a:r>
              <a:rPr lang="zh-CN" altLang="en-US" sz="3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结果分析</a:t>
            </a:r>
            <a:endParaRPr lang="zh-CN" altLang="en-US" sz="3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467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980728"/>
            <a:ext cx="4392488" cy="330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7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9" y="908720"/>
            <a:ext cx="4533191" cy="330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404393"/>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r>
              <a:rPr lang="en-US" altLang="zh-CN" sz="1600" dirty="0"/>
              <a:t>XRD</a:t>
            </a:r>
            <a:r>
              <a:rPr lang="zh-CN" altLang="zh-CN" sz="1600" dirty="0"/>
              <a:t>结构参数表</a:t>
            </a: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buFontTx/>
              <a:buNone/>
            </a:pPr>
            <a:endParaRPr lang="en-US" altLang="zh-CN" sz="1600" dirty="0"/>
          </a:p>
          <a:p>
            <a:pPr marL="0" indent="0">
              <a:buFontTx/>
              <a:buNone/>
            </a:pPr>
            <a:r>
              <a:rPr lang="en-US" altLang="zh-CN" sz="1600" i="1" dirty="0" smtClean="0"/>
              <a:t>d</a:t>
            </a:r>
            <a:r>
              <a:rPr lang="en-US" altLang="zh-CN" sz="1600" i="1" baseline="-25000" dirty="0" smtClean="0"/>
              <a:t>002</a:t>
            </a:r>
            <a:r>
              <a:rPr lang="en-US" altLang="zh-CN" sz="1600" dirty="0" smtClean="0"/>
              <a:t>=3.55 Å &gt;&gt;&gt;&gt;</a:t>
            </a:r>
            <a:r>
              <a:rPr lang="en-US" altLang="zh-CN" sz="1600" i="1" dirty="0" smtClean="0"/>
              <a:t> d</a:t>
            </a:r>
            <a:r>
              <a:rPr lang="zh-CN" altLang="en-US" sz="1600" i="1" baseline="-25000" dirty="0" smtClean="0"/>
              <a:t>石墨</a:t>
            </a:r>
            <a:r>
              <a:rPr lang="en-US" altLang="zh-CN" sz="1600" dirty="0" smtClean="0"/>
              <a:t>=3.35 Å</a:t>
            </a:r>
          </a:p>
          <a:p>
            <a:pPr marL="0" indent="0">
              <a:buFontTx/>
              <a:buNone/>
            </a:pPr>
            <a:endParaRPr lang="en-US" altLang="zh-CN" sz="1600" dirty="0" smtClean="0"/>
          </a:p>
          <a:p>
            <a:pPr marL="0" indent="0">
              <a:buFontTx/>
              <a:buNone/>
            </a:pPr>
            <a:r>
              <a:rPr lang="zh-CN" altLang="zh-CN" sz="1600" dirty="0"/>
              <a:t>堆砌高度</a:t>
            </a:r>
            <a:r>
              <a:rPr lang="en-US" altLang="zh-CN" sz="1600" dirty="0" err="1" smtClean="0"/>
              <a:t>L</a:t>
            </a:r>
            <a:r>
              <a:rPr lang="en-US" altLang="zh-CN" sz="1600" baseline="-25000" dirty="0" err="1" smtClean="0"/>
              <a:t>c</a:t>
            </a:r>
            <a:r>
              <a:rPr lang="en-US" altLang="zh-CN" sz="1600" dirty="0" smtClean="0"/>
              <a:t> </a:t>
            </a:r>
            <a:r>
              <a:rPr lang="zh-CN" altLang="en-US" sz="1600" dirty="0" smtClean="0"/>
              <a:t>≈ </a:t>
            </a:r>
            <a:r>
              <a:rPr lang="en-US" altLang="zh-CN" sz="1600" i="1" dirty="0" smtClean="0"/>
              <a:t>N</a:t>
            </a:r>
            <a:r>
              <a:rPr lang="en-US" altLang="zh-CN" sz="1600" i="1" baseline="-25000" dirty="0" smtClean="0"/>
              <a:t>ave</a:t>
            </a:r>
            <a:r>
              <a:rPr lang="zh-CN" altLang="en-US" sz="1600" i="1" dirty="0" smtClean="0"/>
              <a:t>*</a:t>
            </a:r>
            <a:r>
              <a:rPr lang="en-US" altLang="zh-CN" sz="1600" i="1" dirty="0" smtClean="0"/>
              <a:t>d</a:t>
            </a:r>
            <a:r>
              <a:rPr lang="en-US" altLang="zh-CN" sz="1600" i="1" baseline="-25000" dirty="0" smtClean="0"/>
              <a:t>002 </a:t>
            </a:r>
            <a:r>
              <a:rPr lang="en-US" altLang="zh-CN" sz="1600" dirty="0" smtClean="0"/>
              <a:t>= 21.32 </a:t>
            </a:r>
            <a:r>
              <a:rPr lang="en-US" altLang="zh-CN" sz="1600" dirty="0"/>
              <a:t>Å</a:t>
            </a:r>
          </a:p>
          <a:p>
            <a:pPr marL="0" indent="0">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6" name="矩形 5"/>
          <p:cNvSpPr/>
          <p:nvPr/>
        </p:nvSpPr>
        <p:spPr>
          <a:xfrm>
            <a:off x="467186" y="191441"/>
            <a:ext cx="3038011" cy="646331"/>
          </a:xfrm>
          <a:prstGeom prst="rect">
            <a:avLst/>
          </a:prstGeom>
        </p:spPr>
        <p:txBody>
          <a:bodyPr wrap="none">
            <a:spAutoFit/>
          </a:bodyPr>
          <a:lstStyle/>
          <a:p>
            <a:r>
              <a:rPr lang="en-US" altLang="zh-CN" sz="3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XRD</a:t>
            </a:r>
            <a:r>
              <a:rPr lang="zh-CN" altLang="en-US" sz="3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结果分析</a:t>
            </a:r>
            <a:endParaRPr lang="zh-CN" altLang="en-US" sz="3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962450494"/>
              </p:ext>
            </p:extLst>
          </p:nvPr>
        </p:nvGraphicFramePr>
        <p:xfrm>
          <a:off x="533513" y="2060848"/>
          <a:ext cx="7560839" cy="804476"/>
        </p:xfrm>
        <a:graphic>
          <a:graphicData uri="http://schemas.openxmlformats.org/drawingml/2006/table">
            <a:tbl>
              <a:tblPr firstRow="1" firstCol="1" bandRow="1"/>
              <a:tblGrid>
                <a:gridCol w="1956594"/>
                <a:gridCol w="1956594"/>
                <a:gridCol w="1956594"/>
                <a:gridCol w="1691057"/>
              </a:tblGrid>
              <a:tr h="432048">
                <a:tc>
                  <a:txBody>
                    <a:bodyPr/>
                    <a:lstStyle/>
                    <a:p>
                      <a:pPr algn="ctr">
                        <a:spcAft>
                          <a:spcPts val="0"/>
                        </a:spcAft>
                      </a:pPr>
                      <a:r>
                        <a:rPr lang="zh-CN" sz="2000" kern="100" dirty="0">
                          <a:effectLst/>
                          <a:latin typeface="Times New Roman"/>
                          <a:ea typeface="宋体"/>
                          <a:cs typeface="Times New Roman"/>
                        </a:rPr>
                        <a:t>层间距</a:t>
                      </a:r>
                      <a:r>
                        <a:rPr lang="en-US" sz="2000" kern="100" dirty="0">
                          <a:effectLst/>
                          <a:latin typeface="Times New Roman"/>
                          <a:ea typeface="宋体"/>
                          <a:cs typeface="Times New Roman"/>
                        </a:rPr>
                        <a:t>d</a:t>
                      </a:r>
                      <a:r>
                        <a:rPr lang="en-US" sz="2000" kern="100" baseline="-25000" dirty="0">
                          <a:effectLst/>
                          <a:latin typeface="Times New Roman"/>
                          <a:ea typeface="宋体"/>
                          <a:cs typeface="Times New Roman"/>
                        </a:rPr>
                        <a:t>002</a:t>
                      </a:r>
                      <a:r>
                        <a:rPr lang="en-US" sz="2000" kern="100" dirty="0">
                          <a:effectLst/>
                          <a:latin typeface="Times New Roman"/>
                          <a:ea typeface="宋体"/>
                          <a:cs typeface="Times New Roman"/>
                        </a:rPr>
                        <a:t>/</a:t>
                      </a:r>
                      <a:r>
                        <a:rPr lang="zh-CN" sz="2000" kern="100" dirty="0">
                          <a:effectLst/>
                          <a:latin typeface="Times New Roman"/>
                          <a:ea typeface="宋体"/>
                          <a:cs typeface="Times New Roman"/>
                        </a:rPr>
                        <a:t>（</a:t>
                      </a:r>
                      <a:r>
                        <a:rPr lang="en-US" sz="2000" kern="100" dirty="0">
                          <a:effectLst/>
                          <a:latin typeface="Times New Roman"/>
                          <a:ea typeface="宋体"/>
                          <a:cs typeface="Times New Roman"/>
                        </a:rPr>
                        <a:t>Å</a:t>
                      </a:r>
                      <a:r>
                        <a:rPr lang="zh-CN" sz="2000" kern="100" dirty="0">
                          <a:effectLst/>
                          <a:latin typeface="Times New Roman"/>
                          <a:ea typeface="宋体"/>
                          <a:cs typeface="Times New Roman"/>
                        </a:rPr>
                        <a:t>）</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effectLst/>
                          <a:latin typeface="Times New Roman"/>
                          <a:ea typeface="宋体"/>
                          <a:cs typeface="Times New Roman"/>
                        </a:rPr>
                        <a:t>延展度</a:t>
                      </a:r>
                      <a:r>
                        <a:rPr lang="en-US" sz="2000" kern="100" dirty="0">
                          <a:effectLst/>
                          <a:latin typeface="Times New Roman"/>
                          <a:ea typeface="宋体"/>
                          <a:cs typeface="Times New Roman"/>
                        </a:rPr>
                        <a:t>L</a:t>
                      </a:r>
                      <a:r>
                        <a:rPr lang="en-US" sz="2000" kern="100" baseline="-25000" dirty="0">
                          <a:effectLst/>
                          <a:latin typeface="Times New Roman"/>
                          <a:ea typeface="宋体"/>
                          <a:cs typeface="Times New Roman"/>
                        </a:rPr>
                        <a:t>a</a:t>
                      </a:r>
                      <a:r>
                        <a:rPr lang="en-US" sz="2000" kern="100" dirty="0">
                          <a:effectLst/>
                          <a:latin typeface="Times New Roman"/>
                          <a:ea typeface="宋体"/>
                          <a:cs typeface="Times New Roman"/>
                        </a:rPr>
                        <a:t>/</a:t>
                      </a:r>
                      <a:r>
                        <a:rPr lang="zh-CN" sz="2000" kern="100" dirty="0">
                          <a:effectLst/>
                          <a:latin typeface="Times New Roman"/>
                          <a:ea typeface="宋体"/>
                          <a:cs typeface="Times New Roman"/>
                        </a:rPr>
                        <a:t>（</a:t>
                      </a:r>
                      <a:r>
                        <a:rPr lang="en-US" sz="2000" kern="100" dirty="0">
                          <a:effectLst/>
                          <a:latin typeface="Times New Roman"/>
                          <a:ea typeface="宋体"/>
                          <a:cs typeface="Times New Roman"/>
                        </a:rPr>
                        <a:t>Å</a:t>
                      </a:r>
                      <a:r>
                        <a:rPr lang="zh-CN" sz="2000" kern="100" dirty="0">
                          <a:effectLst/>
                          <a:latin typeface="Times New Roman"/>
                          <a:ea typeface="宋体"/>
                          <a:cs typeface="Times New Roman"/>
                        </a:rPr>
                        <a:t>）</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effectLst/>
                          <a:latin typeface="Times New Roman"/>
                          <a:ea typeface="宋体"/>
                          <a:cs typeface="Times New Roman"/>
                        </a:rPr>
                        <a:t>堆砌高度</a:t>
                      </a:r>
                      <a:r>
                        <a:rPr lang="en-US" sz="2000" kern="100" dirty="0" err="1">
                          <a:effectLst/>
                          <a:latin typeface="Times New Roman"/>
                          <a:ea typeface="宋体"/>
                          <a:cs typeface="Times New Roman"/>
                        </a:rPr>
                        <a:t>L</a:t>
                      </a:r>
                      <a:r>
                        <a:rPr lang="en-US" sz="2000" kern="100" baseline="-25000" dirty="0" err="1">
                          <a:effectLst/>
                          <a:latin typeface="Times New Roman"/>
                          <a:ea typeface="宋体"/>
                          <a:cs typeface="Times New Roman"/>
                        </a:rPr>
                        <a:t>c</a:t>
                      </a:r>
                      <a:r>
                        <a:rPr lang="en-US" sz="2000" kern="100" dirty="0">
                          <a:effectLst/>
                          <a:latin typeface="Times New Roman"/>
                          <a:ea typeface="宋体"/>
                          <a:cs typeface="Times New Roman"/>
                        </a:rPr>
                        <a:t>/</a:t>
                      </a:r>
                      <a:r>
                        <a:rPr lang="zh-CN" sz="2000" kern="100" dirty="0">
                          <a:effectLst/>
                          <a:latin typeface="Times New Roman"/>
                          <a:ea typeface="宋体"/>
                          <a:cs typeface="Times New Roman"/>
                        </a:rPr>
                        <a:t>（</a:t>
                      </a:r>
                      <a:r>
                        <a:rPr lang="en-US" sz="2000" kern="100" dirty="0">
                          <a:effectLst/>
                          <a:latin typeface="Times New Roman"/>
                          <a:ea typeface="宋体"/>
                          <a:cs typeface="Times New Roman"/>
                        </a:rPr>
                        <a:t>Å</a:t>
                      </a:r>
                      <a:r>
                        <a:rPr lang="zh-CN" sz="2000" kern="100" dirty="0">
                          <a:effectLst/>
                          <a:latin typeface="Times New Roman"/>
                          <a:ea typeface="宋体"/>
                          <a:cs typeface="Times New Roman"/>
                        </a:rPr>
                        <a:t>）</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effectLst/>
                          <a:latin typeface="Times New Roman"/>
                          <a:ea typeface="宋体"/>
                          <a:cs typeface="Times New Roman"/>
                        </a:rPr>
                        <a:t>堆砌层数</a:t>
                      </a:r>
                      <a:r>
                        <a:rPr lang="en-US" sz="2000" kern="100">
                          <a:effectLst/>
                          <a:latin typeface="Times New Roman"/>
                          <a:ea typeface="宋体"/>
                          <a:cs typeface="Times New Roman"/>
                        </a:rPr>
                        <a:t>/N</a:t>
                      </a:r>
                      <a:r>
                        <a:rPr lang="en-US" sz="2000" kern="100" baseline="-25000">
                          <a:effectLst/>
                          <a:latin typeface="Times New Roman"/>
                          <a:ea typeface="宋体"/>
                          <a:cs typeface="Times New Roman"/>
                        </a:rPr>
                        <a:t>ave</a:t>
                      </a:r>
                      <a:endParaRPr lang="zh-CN" sz="2000" kern="10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428">
                <a:tc>
                  <a:txBody>
                    <a:bodyPr/>
                    <a:lstStyle/>
                    <a:p>
                      <a:pPr algn="ctr">
                        <a:spcAft>
                          <a:spcPts val="0"/>
                        </a:spcAft>
                      </a:pPr>
                      <a:r>
                        <a:rPr lang="en-US" sz="2000" kern="100" dirty="0">
                          <a:effectLst/>
                          <a:latin typeface="Times New Roman"/>
                          <a:ea typeface="宋体"/>
                          <a:cs typeface="Times New Roman"/>
                        </a:rPr>
                        <a:t>3.55</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19.62</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21.32</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6.01</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1475655" y="3176682"/>
            <a:ext cx="492443" cy="215444"/>
          </a:xfrm>
          <a:prstGeom prst="rect">
            <a:avLst/>
          </a:prstGeom>
        </p:spPr>
        <p:txBody>
          <a:bodyPr wrap="none">
            <a:spAutoFit/>
          </a:bodyPr>
          <a:lstStyle/>
          <a:p>
            <a:pPr marL="0" indent="0" algn="ctr">
              <a:buFontTx/>
              <a:buNone/>
            </a:pPr>
            <a:r>
              <a:rPr lang="zh-CN" altLang="zh-CN" sz="800" dirty="0"/>
              <a:t>略大于</a:t>
            </a:r>
            <a:endParaRPr lang="en-US" altLang="zh-CN" sz="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73962892"/>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号煤的</a:t>
            </a:r>
            <a:r>
              <a:rPr lang="zh-CN" altLang="en-US" sz="1600" dirty="0" smtClean="0"/>
              <a:t>核磁共振分峰拟合曲线</a:t>
            </a: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0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124744"/>
            <a:ext cx="5905881" cy="420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185" y="185821"/>
            <a:ext cx="3935693" cy="646331"/>
          </a:xfrm>
          <a:prstGeom prst="rect">
            <a:avLst/>
          </a:prstGeom>
        </p:spPr>
        <p:txBody>
          <a:bodyPr wrap="none">
            <a:spAutoFit/>
          </a:bodyPr>
          <a:lstStyle/>
          <a:p>
            <a:r>
              <a:rPr lang="en-US" altLang="zh-CN" sz="3600" b="1"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13</a:t>
            </a:r>
            <a:r>
              <a:rPr lang="en-US" altLang="zh-CN" sz="3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C-NMR</a:t>
            </a:r>
            <a:r>
              <a:rPr lang="zh-CN" altLang="en-US" sz="3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结果分析</a:t>
            </a:r>
            <a:endParaRPr lang="zh-CN" altLang="en-US" sz="3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 name="直接箭头连接符 2"/>
          <p:cNvCxnSpPr/>
          <p:nvPr/>
        </p:nvCxnSpPr>
        <p:spPr>
          <a:xfrm flipH="1">
            <a:off x="5004048" y="2245514"/>
            <a:ext cx="2304256" cy="811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237521" y="2060848"/>
            <a:ext cx="1133644" cy="369332"/>
          </a:xfrm>
          <a:prstGeom prst="rect">
            <a:avLst/>
          </a:prstGeom>
        </p:spPr>
        <p:txBody>
          <a:bodyPr wrap="none">
            <a:spAutoFit/>
          </a:bodyPr>
          <a:lstStyle/>
          <a:p>
            <a:r>
              <a:rPr lang="en-US" altLang="zh-CN" b="1" dirty="0" smtClean="0">
                <a:solidFill>
                  <a:srgbClr val="FF0000"/>
                </a:solidFill>
              </a:rPr>
              <a:t>15</a:t>
            </a:r>
            <a:r>
              <a:rPr lang="zh-CN" altLang="en-US" b="1" dirty="0" smtClean="0">
                <a:solidFill>
                  <a:srgbClr val="FF0000"/>
                </a:solidFill>
              </a:rPr>
              <a:t>个肩峰</a:t>
            </a:r>
            <a:endParaRPr lang="zh-CN" altLang="en-US" b="1" dirty="0">
              <a:solidFill>
                <a:srgbClr val="FF0000"/>
              </a:solidFill>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号煤的核</a:t>
            </a:r>
            <a:r>
              <a:rPr lang="zh-CN" altLang="en-US" sz="1600" dirty="0" smtClean="0"/>
              <a:t>磁结构参数</a:t>
            </a:r>
            <a:endParaRPr lang="en-US" altLang="zh-CN" sz="1600" dirty="0" smtClean="0"/>
          </a:p>
          <a:p>
            <a:pPr marL="0" indent="0">
              <a:buFontTx/>
              <a:buNone/>
            </a:pPr>
            <a:endParaRPr lang="en-US" altLang="zh-CN" sz="2000" dirty="0" smtClean="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58945497"/>
              </p:ext>
            </p:extLst>
          </p:nvPr>
        </p:nvGraphicFramePr>
        <p:xfrm>
          <a:off x="1259632" y="1844824"/>
          <a:ext cx="7272807" cy="3960441"/>
        </p:xfrm>
        <a:graphic>
          <a:graphicData uri="http://schemas.openxmlformats.org/drawingml/2006/table">
            <a:tbl>
              <a:tblPr firstRow="1" firstCol="1" bandRow="1"/>
              <a:tblGrid>
                <a:gridCol w="1299013"/>
                <a:gridCol w="1647914"/>
                <a:gridCol w="600377"/>
                <a:gridCol w="1351473"/>
                <a:gridCol w="1599618"/>
                <a:gridCol w="774412"/>
              </a:tblGrid>
              <a:tr h="440049">
                <a:tc>
                  <a:txBody>
                    <a:bodyPr/>
                    <a:lstStyle/>
                    <a:p>
                      <a:pPr algn="ctr">
                        <a:spcAft>
                          <a:spcPts val="0"/>
                        </a:spcAft>
                      </a:pPr>
                      <a:r>
                        <a:rPr lang="zh-CN" sz="1400" kern="100" dirty="0">
                          <a:effectLst/>
                          <a:latin typeface="Times New Roman"/>
                          <a:ea typeface="宋体"/>
                          <a:cs typeface="Times New Roman"/>
                        </a:rPr>
                        <a:t>芳香碳部分</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芳香碳类型</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脂肪碳部分</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脂肪碳类型</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49">
                <a:tc>
                  <a:txBody>
                    <a:bodyPr/>
                    <a:lstStyle/>
                    <a:p>
                      <a:pPr algn="ctr">
                        <a:spcAft>
                          <a:spcPts val="0"/>
                        </a:spcAft>
                      </a:pPr>
                      <a:r>
                        <a:rPr lang="en-US" altLang="zh-CN" sz="1400" i="1" kern="100" dirty="0" err="1" smtClean="0">
                          <a:effectLst/>
                          <a:latin typeface="Times New Roman"/>
                          <a:ea typeface="宋体"/>
                          <a:cs typeface="Times New Roman"/>
                        </a:rPr>
                        <a:t>f</a:t>
                      </a:r>
                      <a:r>
                        <a:rPr lang="en-US" sz="1400" i="1" kern="100" baseline="-25000" dirty="0" err="1" smtClean="0">
                          <a:effectLst/>
                          <a:latin typeface="Times New Roman"/>
                          <a:ea typeface="宋体"/>
                          <a:cs typeface="Times New Roman"/>
                        </a:rPr>
                        <a:t>a</a:t>
                      </a:r>
                      <a:r>
                        <a:rPr lang="en-US" sz="1400" i="1" kern="100" baseline="-25000" dirty="0" smtClean="0">
                          <a:effectLst/>
                          <a:latin typeface="Times New Roman"/>
                          <a:ea typeface="宋体"/>
                          <a:cs typeface="Times New Roman"/>
                        </a:rPr>
                        <a:t> </a:t>
                      </a:r>
                      <a:r>
                        <a:rPr lang="en-US" sz="1400" kern="100" dirty="0">
                          <a:effectLst/>
                          <a:latin typeface="Times New Roman"/>
                          <a:ea typeface="宋体"/>
                          <a:cs typeface="Times New Roman"/>
                        </a:rPr>
                        <a:t>(100-220)</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400" kern="100" dirty="0">
                          <a:effectLst/>
                          <a:latin typeface="Times New Roman"/>
                          <a:ea typeface="宋体"/>
                          <a:cs typeface="Times New Roman"/>
                        </a:rPr>
                        <a:t>总碳</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0.75</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al </a:t>
                      </a:r>
                      <a:r>
                        <a:rPr lang="en-US" sz="1400" kern="100">
                          <a:effectLst/>
                          <a:latin typeface="Times New Roman"/>
                          <a:ea typeface="宋体"/>
                          <a:cs typeface="Times New Roman"/>
                        </a:rPr>
                        <a:t>(-90)</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400" kern="100">
                          <a:effectLst/>
                          <a:latin typeface="Times New Roman"/>
                          <a:ea typeface="宋体"/>
                          <a:cs typeface="Times New Roman"/>
                        </a:rPr>
                        <a:t>总碳</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0.25</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(100-165)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芳环碳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al</a:t>
                      </a:r>
                      <a:r>
                        <a:rPr lang="en-US" sz="1400" i="1" kern="100" baseline="30000">
                          <a:effectLst/>
                          <a:latin typeface="Times New Roman"/>
                          <a:ea typeface="宋体"/>
                          <a:cs typeface="Times New Roman"/>
                        </a:rPr>
                        <a:t>H </a:t>
                      </a:r>
                      <a:r>
                        <a:rPr lang="en-US" sz="1400" kern="100">
                          <a:effectLst/>
                          <a:latin typeface="Times New Roman"/>
                          <a:ea typeface="宋体"/>
                          <a:cs typeface="Times New Roman"/>
                        </a:rPr>
                        <a:t>(-36)</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亚甲基或次甲基碳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0.10</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a:t>
                      </a:r>
                      <a:r>
                        <a:rPr lang="en-US" sz="1400" i="1" kern="100" baseline="30000" dirty="0" err="1">
                          <a:effectLst/>
                          <a:latin typeface="Times New Roman"/>
                          <a:ea typeface="宋体"/>
                          <a:cs typeface="Times New Roman"/>
                        </a:rPr>
                        <a:t>C</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(165-)</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羧基碳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0.10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al</a:t>
                      </a:r>
                      <a:r>
                        <a:rPr lang="en-US" sz="1400" i="1" kern="100" baseline="30000" dirty="0">
                          <a:effectLst/>
                          <a:latin typeface="Times New Roman"/>
                          <a:ea typeface="宋体"/>
                          <a:cs typeface="Times New Roman"/>
                        </a:rPr>
                        <a:t>*</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(36-50)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甲基碳或季碳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0.10</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H</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(100-129)</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质子化芳碳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0.44</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al</a:t>
                      </a:r>
                      <a:r>
                        <a:rPr lang="en-US" sz="1400" i="1" kern="100" baseline="30000" dirty="0" err="1">
                          <a:effectLst/>
                          <a:latin typeface="Times New Roman"/>
                          <a:ea typeface="宋体"/>
                          <a:cs typeface="Times New Roman"/>
                        </a:rPr>
                        <a:t>O</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(50-90)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氧连碳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0.05</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N</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(129-165)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非质子化芳碳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0.21</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P</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(150-165)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酚羟基或醚氧连碳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0.01</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S</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(135-150)</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烷基取代碳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0.03</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B</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(129-137)</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芳香桥碳</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0.17</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67186" y="185821"/>
            <a:ext cx="3935693" cy="646331"/>
          </a:xfrm>
          <a:prstGeom prst="rect">
            <a:avLst/>
          </a:prstGeom>
        </p:spPr>
        <p:txBody>
          <a:bodyPr wrap="none">
            <a:spAutoFit/>
          </a:bodyPr>
          <a:lstStyle/>
          <a:p>
            <a:r>
              <a:rPr lang="en-US" altLang="zh-CN" sz="3600" b="1" baseline="30000" dirty="0">
                <a:latin typeface="Times New Roman" panose="02020603050405020304" pitchFamily="18" charset="0"/>
                <a:ea typeface="楷体" panose="02010609060101010101" pitchFamily="49" charset="-122"/>
                <a:cs typeface="Times New Roman" panose="02020603050405020304" pitchFamily="18" charset="0"/>
              </a:rPr>
              <a:t>13</a:t>
            </a:r>
            <a:r>
              <a:rPr lang="en-US" altLang="zh-CN" sz="3600" b="1" dirty="0">
                <a:latin typeface="Times New Roman" panose="02020603050405020304" pitchFamily="18" charset="0"/>
                <a:ea typeface="楷体" panose="02010609060101010101" pitchFamily="49" charset="-122"/>
                <a:cs typeface="Times New Roman" panose="02020603050405020304" pitchFamily="18" charset="0"/>
              </a:rPr>
              <a:t>C-NMR</a:t>
            </a:r>
            <a:r>
              <a:rPr lang="zh-CN" altLang="en-US" sz="3600" b="1" dirty="0" smtClean="0">
                <a:latin typeface="Times New Roman" panose="02020603050405020304" pitchFamily="18" charset="0"/>
                <a:ea typeface="楷体" panose="02010609060101010101" pitchFamily="49" charset="-122"/>
                <a:cs typeface="Times New Roman" panose="02020603050405020304" pitchFamily="18" charset="0"/>
              </a:rPr>
              <a:t>结果分析</a:t>
            </a:r>
            <a:endParaRPr lang="zh-CN" altLang="en-US" sz="36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5184651"/>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a:t>
            </a:r>
            <a:r>
              <a:rPr lang="zh-CN" altLang="en-US" sz="1600" dirty="0" smtClean="0">
                <a:latin typeface="宋体" pitchFamily="2" charset="-122"/>
                <a:ea typeface="宋体" pitchFamily="2" charset="-122"/>
              </a:rPr>
              <a:t>结构模型中芳香结构单元类型和数量</a:t>
            </a: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p:txBody>
      </p:sp>
      <p:pic>
        <p:nvPicPr>
          <p:cNvPr id="2222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04" y="1484784"/>
            <a:ext cx="8529389" cy="427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186" y="200966"/>
            <a:ext cx="3935693" cy="646331"/>
          </a:xfrm>
          <a:prstGeom prst="rect">
            <a:avLst/>
          </a:prstGeom>
        </p:spPr>
        <p:txBody>
          <a:bodyPr wrap="none">
            <a:spAutoFit/>
          </a:bodyPr>
          <a:lstStyle/>
          <a:p>
            <a:r>
              <a:rPr lang="en-US" altLang="zh-CN" sz="3600" b="1" baseline="30000" dirty="0">
                <a:latin typeface="Times New Roman" panose="02020603050405020304" pitchFamily="18" charset="0"/>
                <a:ea typeface="楷体" panose="02010609060101010101" pitchFamily="49" charset="-122"/>
                <a:cs typeface="Times New Roman" panose="02020603050405020304" pitchFamily="18" charset="0"/>
              </a:rPr>
              <a:t>13</a:t>
            </a:r>
            <a:r>
              <a:rPr lang="en-US" altLang="zh-CN" sz="3600" b="1" dirty="0">
                <a:latin typeface="Times New Roman" panose="02020603050405020304" pitchFamily="18" charset="0"/>
                <a:ea typeface="楷体" panose="02010609060101010101" pitchFamily="49" charset="-122"/>
                <a:cs typeface="Times New Roman" panose="02020603050405020304" pitchFamily="18" charset="0"/>
              </a:rPr>
              <a:t>C-NMR</a:t>
            </a:r>
            <a:r>
              <a:rPr lang="zh-CN" altLang="en-US" sz="3600" b="1" dirty="0" smtClean="0">
                <a:latin typeface="Times New Roman" panose="02020603050405020304" pitchFamily="18" charset="0"/>
                <a:ea typeface="楷体" panose="02010609060101010101" pitchFamily="49" charset="-122"/>
                <a:cs typeface="Times New Roman" panose="02020603050405020304" pitchFamily="18" charset="0"/>
              </a:rPr>
              <a:t>结果分析</a:t>
            </a:r>
            <a:endParaRPr lang="zh-CN" altLang="en-US" sz="3600" b="1"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a:t>
            </a:r>
            <a:r>
              <a:rPr lang="zh-CN" altLang="en-US" sz="1600" dirty="0" smtClean="0"/>
              <a:t>煤</a:t>
            </a:r>
            <a:r>
              <a:rPr lang="zh-CN" altLang="en-US" sz="1600" dirty="0"/>
              <a:t>平面</a:t>
            </a:r>
            <a:r>
              <a:rPr lang="zh-CN" altLang="en-US" sz="1600" dirty="0" smtClean="0">
                <a:latin typeface="宋体" pitchFamily="2" charset="-122"/>
                <a:ea typeface="宋体" pitchFamily="2" charset="-122"/>
              </a:rPr>
              <a:t>结构模型</a:t>
            </a:r>
            <a:endParaRPr lang="en-US" altLang="zh-CN" sz="1600" dirty="0" smtClean="0">
              <a:latin typeface="宋体" pitchFamily="2" charset="-122"/>
              <a:ea typeface="宋体" pitchFamily="2" charset="-122"/>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42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78" y="908720"/>
            <a:ext cx="6054625" cy="450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185" y="172391"/>
            <a:ext cx="3935693" cy="646331"/>
          </a:xfrm>
          <a:prstGeom prst="rect">
            <a:avLst/>
          </a:prstGeom>
        </p:spPr>
        <p:txBody>
          <a:bodyPr wrap="none">
            <a:spAutoFit/>
          </a:bodyPr>
          <a:lstStyle/>
          <a:p>
            <a:r>
              <a:rPr lang="en-US" altLang="zh-CN" sz="3600" b="1" baseline="30000" dirty="0">
                <a:latin typeface="Times New Roman" panose="02020603050405020304" pitchFamily="18" charset="0"/>
                <a:ea typeface="楷体" panose="02010609060101010101" pitchFamily="49" charset="-122"/>
                <a:cs typeface="Times New Roman" panose="02020603050405020304" pitchFamily="18" charset="0"/>
              </a:rPr>
              <a:t>13</a:t>
            </a:r>
            <a:r>
              <a:rPr lang="en-US" altLang="zh-CN" sz="3600" b="1" dirty="0">
                <a:latin typeface="Times New Roman" panose="02020603050405020304" pitchFamily="18" charset="0"/>
                <a:ea typeface="楷体" panose="02010609060101010101" pitchFamily="49" charset="-122"/>
                <a:cs typeface="Times New Roman" panose="02020603050405020304" pitchFamily="18" charset="0"/>
              </a:rPr>
              <a:t>C-NMR</a:t>
            </a:r>
            <a:r>
              <a:rPr lang="zh-CN" altLang="en-US" sz="3600" b="1" dirty="0" smtClean="0">
                <a:latin typeface="Times New Roman" panose="02020603050405020304" pitchFamily="18" charset="0"/>
                <a:ea typeface="楷体" panose="02010609060101010101" pitchFamily="49" charset="-122"/>
                <a:cs typeface="Times New Roman" panose="02020603050405020304" pitchFamily="18" charset="0"/>
              </a:rPr>
              <a:t>结果分析</a:t>
            </a:r>
            <a:endParaRPr lang="zh-CN" altLang="en-US" sz="3600" b="1"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r>
              <a:rPr lang="zh-CN" altLang="en-US" sz="1600" dirty="0" smtClean="0">
                <a:latin typeface="Times New Roman" panose="02020603050405020304" pitchFamily="18" charset="0"/>
                <a:cs typeface="Times New Roman" panose="02020603050405020304" pitchFamily="18" charset="0"/>
              </a:rPr>
              <a:t>东</a:t>
            </a:r>
            <a:r>
              <a:rPr lang="zh-CN" altLang="en-US" sz="1600" dirty="0">
                <a:latin typeface="Times New Roman" panose="02020603050405020304" pitchFamily="18" charset="0"/>
                <a:cs typeface="Times New Roman" panose="02020603050405020304" pitchFamily="18" charset="0"/>
              </a:rPr>
              <a:t>曲</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号煤</a:t>
            </a:r>
            <a:r>
              <a:rPr lang="zh-CN" altLang="en-US" sz="1600" dirty="0" smtClean="0">
                <a:latin typeface="Times New Roman" panose="02020603050405020304" pitchFamily="18" charset="0"/>
                <a:ea typeface="宋体" pitchFamily="2" charset="-122"/>
                <a:cs typeface="Times New Roman" panose="02020603050405020304" pitchFamily="18" charset="0"/>
              </a:rPr>
              <a:t>结构模型实验和计算</a:t>
            </a:r>
            <a:r>
              <a:rPr lang="en-US" altLang="zh-CN" sz="1600" dirty="0" smtClean="0">
                <a:latin typeface="Times New Roman" panose="02020603050405020304" pitchFamily="18" charset="0"/>
                <a:ea typeface="宋体" pitchFamily="2" charset="-122"/>
                <a:cs typeface="Times New Roman" panose="02020603050405020304" pitchFamily="18" charset="0"/>
              </a:rPr>
              <a:t>NMR</a:t>
            </a:r>
            <a:r>
              <a:rPr lang="zh-CN" altLang="en-US" sz="1600" dirty="0" smtClean="0">
                <a:latin typeface="Times New Roman" panose="02020603050405020304" pitchFamily="18" charset="0"/>
                <a:ea typeface="宋体" pitchFamily="2" charset="-122"/>
                <a:cs typeface="Times New Roman" panose="02020603050405020304" pitchFamily="18" charset="0"/>
              </a:rPr>
              <a:t>图谱</a:t>
            </a:r>
            <a:endParaRPr lang="en-US" altLang="zh-CN" sz="1600" dirty="0" smtClean="0">
              <a:latin typeface="Times New Roman" panose="02020603050405020304" pitchFamily="18" charset="0"/>
              <a:ea typeface="宋体" pitchFamily="2" charset="-122"/>
              <a:cs typeface="Times New Roman" panose="02020603050405020304" pitchFamily="18" charset="0"/>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3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003" y="908720"/>
            <a:ext cx="6398250" cy="464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186" y="191441"/>
            <a:ext cx="2031325" cy="646331"/>
          </a:xfrm>
          <a:prstGeom prst="rect">
            <a:avLst/>
          </a:prstGeom>
        </p:spPr>
        <p:txBody>
          <a:bodyPr wrap="none">
            <a:spAutoFit/>
          </a:bodyPr>
          <a:lstStyle/>
          <a:p>
            <a:r>
              <a:rPr lang="zh-CN" altLang="en-US" sz="36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模型优化</a:t>
            </a:r>
            <a:endParaRPr lang="zh-CN" altLang="en-US" sz="3600"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cxnSp>
        <p:nvCxnSpPr>
          <p:cNvPr id="6" name="直接箭头连接符 5"/>
          <p:cNvCxnSpPr/>
          <p:nvPr/>
        </p:nvCxnSpPr>
        <p:spPr>
          <a:xfrm flipH="1">
            <a:off x="6628125" y="3429000"/>
            <a:ext cx="1328251" cy="955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772468" y="3047629"/>
            <a:ext cx="1114408" cy="369332"/>
          </a:xfrm>
          <a:prstGeom prst="rect">
            <a:avLst/>
          </a:prstGeom>
        </p:spPr>
        <p:txBody>
          <a:bodyPr wrap="none">
            <a:spAutoFit/>
          </a:bodyPr>
          <a:lstStyle/>
          <a:p>
            <a:r>
              <a:rPr lang="zh-CN" altLang="en-US" b="1" dirty="0" smtClean="0">
                <a:solidFill>
                  <a:srgbClr val="FF0000"/>
                </a:solidFill>
              </a:rPr>
              <a:t>边带效应</a:t>
            </a:r>
            <a:endParaRPr lang="zh-CN" altLang="en-US" b="1" dirty="0">
              <a:solidFill>
                <a:srgbClr val="FF0000"/>
              </a:solidFill>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rot="5400000">
            <a:off x="373664" y="-340707"/>
            <a:ext cx="4965473" cy="2573941"/>
          </a:xfrm>
          <a:prstGeom prst="roundRect">
            <a:avLst>
              <a:gd name="adj" fmla="val 50000"/>
            </a:avLst>
          </a:prstGeom>
          <a:solidFill>
            <a:schemeClr val="bg1">
              <a:lumMod val="75000"/>
              <a:alpha val="59000"/>
            </a:schemeClr>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3" name="文本框 86"/>
          <p:cNvSpPr txBox="1"/>
          <p:nvPr/>
        </p:nvSpPr>
        <p:spPr>
          <a:xfrm>
            <a:off x="1714480" y="1500174"/>
            <a:ext cx="2214578" cy="923330"/>
          </a:xfrm>
          <a:prstGeom prst="rect">
            <a:avLst/>
          </a:prstGeom>
          <a:noFill/>
        </p:spPr>
        <p:txBody>
          <a:bodyPr wrap="square" rtlCol="0">
            <a:spAutoFit/>
          </a:bodyPr>
          <a:lstStyle/>
          <a:p>
            <a:pPr algn="dist"/>
            <a:r>
              <a:rPr lang="zh-CN" altLang="en-US" sz="5400" b="1" smtClean="0">
                <a:solidFill>
                  <a:srgbClr val="F8F8F8"/>
                </a:solidFill>
                <a:latin typeface="微软雅黑" panose="020B0503020204020204" pitchFamily="34" charset="-122"/>
                <a:ea typeface="微软雅黑" panose="020B0503020204020204" pitchFamily="34" charset="-122"/>
              </a:rPr>
              <a:t>目录</a:t>
            </a:r>
            <a:endParaRPr lang="zh-CN" altLang="en-US" sz="5400" b="1">
              <a:solidFill>
                <a:srgbClr val="F8F8F8"/>
              </a:solidFill>
              <a:latin typeface="微软雅黑" panose="020B0503020204020204" pitchFamily="34" charset="-122"/>
              <a:ea typeface="微软雅黑" panose="020B0503020204020204" pitchFamily="34" charset="-122"/>
            </a:endParaRPr>
          </a:p>
        </p:txBody>
      </p:sp>
      <p:sp>
        <p:nvSpPr>
          <p:cNvPr id="27" name="文本框 5"/>
          <p:cNvSpPr txBox="1"/>
          <p:nvPr/>
        </p:nvSpPr>
        <p:spPr>
          <a:xfrm>
            <a:off x="4857752" y="1428736"/>
            <a:ext cx="3972394"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一</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研究目的与</a:t>
            </a:r>
            <a:r>
              <a:rPr lang="zh-CN" altLang="en-US" sz="3200" dirty="0" smtClean="0">
                <a:solidFill>
                  <a:srgbClr val="181717"/>
                </a:solidFill>
                <a:latin typeface="楷体" pitchFamily="49" charset="-122"/>
                <a:ea typeface="楷体" pitchFamily="49" charset="-122"/>
              </a:rPr>
              <a:t>意义</a:t>
            </a:r>
            <a:endParaRPr lang="zh-CN" altLang="en-US" sz="3200" dirty="0">
              <a:solidFill>
                <a:srgbClr val="181717"/>
              </a:solidFill>
              <a:latin typeface="楷体" pitchFamily="49" charset="-122"/>
              <a:ea typeface="楷体" pitchFamily="49" charset="-122"/>
            </a:endParaRPr>
          </a:p>
        </p:txBody>
      </p:sp>
      <p:sp>
        <p:nvSpPr>
          <p:cNvPr id="28" name="文本框 6"/>
          <p:cNvSpPr txBox="1"/>
          <p:nvPr/>
        </p:nvSpPr>
        <p:spPr>
          <a:xfrm>
            <a:off x="4857752" y="2402734"/>
            <a:ext cx="2786082"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二</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a:t>
            </a:r>
            <a:r>
              <a:rPr lang="zh-CN" altLang="en-US" sz="3200" dirty="0" smtClean="0">
                <a:solidFill>
                  <a:srgbClr val="181717"/>
                </a:solidFill>
                <a:latin typeface="楷体" pitchFamily="49" charset="-122"/>
                <a:ea typeface="楷体" pitchFamily="49" charset="-122"/>
              </a:rPr>
              <a:t>究</a:t>
            </a:r>
            <a:r>
              <a:rPr lang="zh-CN" altLang="en-US" sz="3200" smtClean="0">
                <a:solidFill>
                  <a:srgbClr val="181717"/>
                </a:solidFill>
                <a:latin typeface="楷体" pitchFamily="49" charset="-122"/>
                <a:ea typeface="楷体" pitchFamily="49" charset="-122"/>
              </a:rPr>
              <a:t>方法</a:t>
            </a:r>
            <a:endParaRPr lang="zh-CN" altLang="en-US" sz="3200" dirty="0">
              <a:solidFill>
                <a:srgbClr val="181717"/>
              </a:solidFill>
              <a:latin typeface="楷体" pitchFamily="49" charset="-122"/>
              <a:ea typeface="楷体" pitchFamily="49" charset="-122"/>
            </a:endParaRPr>
          </a:p>
        </p:txBody>
      </p:sp>
      <p:sp>
        <p:nvSpPr>
          <p:cNvPr id="29" name="文本框 7"/>
          <p:cNvSpPr txBox="1"/>
          <p:nvPr/>
        </p:nvSpPr>
        <p:spPr>
          <a:xfrm>
            <a:off x="4857752" y="3376732"/>
            <a:ext cx="2786082"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三</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研究内容</a:t>
            </a:r>
            <a:endParaRPr lang="zh-CN" altLang="en-US" sz="3200" dirty="0">
              <a:solidFill>
                <a:srgbClr val="181717"/>
              </a:solidFill>
              <a:latin typeface="楷体" pitchFamily="49" charset="-122"/>
              <a:ea typeface="楷体" pitchFamily="49" charset="-122"/>
            </a:endParaRPr>
          </a:p>
        </p:txBody>
      </p:sp>
      <p:sp>
        <p:nvSpPr>
          <p:cNvPr id="30" name="文本框 8"/>
          <p:cNvSpPr txBox="1"/>
          <p:nvPr/>
        </p:nvSpPr>
        <p:spPr>
          <a:xfrm>
            <a:off x="4857752" y="4357694"/>
            <a:ext cx="2000264"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四</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结论</a:t>
            </a:r>
            <a:endParaRPr lang="zh-CN" altLang="en-US" sz="3200" dirty="0">
              <a:solidFill>
                <a:srgbClr val="181717"/>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7" grpId="0"/>
      <p:bldP spid="28"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a:t>
            </a:r>
            <a:r>
              <a:rPr lang="zh-CN" altLang="en-US" sz="1600" dirty="0" smtClean="0">
                <a:latin typeface="宋体" pitchFamily="2" charset="-122"/>
                <a:ea typeface="宋体" pitchFamily="2" charset="-122"/>
              </a:rPr>
              <a:t>结构模型信息及元素含量</a:t>
            </a:r>
            <a:endParaRPr lang="en-US" altLang="zh-CN" sz="1600" dirty="0" smtClean="0">
              <a:latin typeface="宋体" pitchFamily="2" charset="-122"/>
              <a:ea typeface="宋体" pitchFamily="2" charset="-122"/>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56795717"/>
              </p:ext>
            </p:extLst>
          </p:nvPr>
        </p:nvGraphicFramePr>
        <p:xfrm>
          <a:off x="755576" y="2132856"/>
          <a:ext cx="7632848" cy="2664296"/>
        </p:xfrm>
        <a:graphic>
          <a:graphicData uri="http://schemas.openxmlformats.org/drawingml/2006/table">
            <a:tbl>
              <a:tblPr firstRow="1" firstCol="1" bandRow="1"/>
              <a:tblGrid>
                <a:gridCol w="1084926"/>
                <a:gridCol w="1349519"/>
                <a:gridCol w="749514"/>
                <a:gridCol w="708202"/>
                <a:gridCol w="708202"/>
                <a:gridCol w="708202"/>
                <a:gridCol w="1261978"/>
                <a:gridCol w="1062305"/>
              </a:tblGrid>
              <a:tr h="666074">
                <a:tc rowSpan="2">
                  <a:txBody>
                    <a:bodyPr/>
                    <a:lstStyle/>
                    <a:p>
                      <a:pPr algn="ctr">
                        <a:spcAft>
                          <a:spcPts val="0"/>
                        </a:spcAft>
                      </a:pPr>
                      <a:r>
                        <a:rPr lang="zh-CN" sz="1600" kern="100" dirty="0">
                          <a:effectLst/>
                          <a:latin typeface="Times New Roman"/>
                          <a:ea typeface="宋体"/>
                          <a:cs typeface="Times New Roman"/>
                        </a:rPr>
                        <a:t>样品</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33350" algn="ctr">
                        <a:spcAft>
                          <a:spcPts val="0"/>
                        </a:spcAft>
                      </a:pPr>
                      <a:r>
                        <a:rPr lang="zh-CN" sz="1600" kern="100" dirty="0">
                          <a:effectLst/>
                          <a:latin typeface="Times New Roman"/>
                          <a:ea typeface="宋体"/>
                          <a:cs typeface="Times New Roman"/>
                        </a:rPr>
                        <a:t>分子式</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zh-CN" sz="1600" kern="100">
                          <a:effectLst/>
                          <a:latin typeface="Times New Roman"/>
                          <a:ea typeface="宋体"/>
                          <a:cs typeface="Times New Roman"/>
                        </a:rPr>
                        <a:t>元素含量</a:t>
                      </a:r>
                      <a:r>
                        <a:rPr lang="en-US" sz="1600" kern="100">
                          <a:effectLst/>
                          <a:latin typeface="Times New Roman"/>
                          <a:ea typeface="宋体"/>
                          <a:cs typeface="Times New Roman"/>
                        </a:rPr>
                        <a:t>/</a:t>
                      </a:r>
                      <a:r>
                        <a:rPr lang="zh-CN" sz="1600" kern="100">
                          <a:effectLst/>
                          <a:latin typeface="Times New Roman"/>
                          <a:ea typeface="宋体"/>
                          <a:cs typeface="Times New Roman"/>
                        </a:rPr>
                        <a:t>（</a:t>
                      </a:r>
                      <a:r>
                        <a:rPr lang="en-US" sz="1600" i="1" kern="100">
                          <a:effectLst/>
                          <a:latin typeface="Times New Roman"/>
                          <a:ea typeface="宋体"/>
                          <a:cs typeface="Times New Roman"/>
                        </a:rPr>
                        <a:t>w</a:t>
                      </a:r>
                      <a:r>
                        <a:rPr lang="en-US" sz="1600" kern="100" baseline="-25000">
                          <a:effectLst/>
                          <a:latin typeface="Times New Roman"/>
                          <a:ea typeface="宋体"/>
                          <a:cs typeface="Times New Roman"/>
                        </a:rPr>
                        <a:t>t</a:t>
                      </a:r>
                      <a:r>
                        <a:rPr lang="en-US" sz="1600" kern="100">
                          <a:effectLst/>
                          <a:latin typeface="Times New Roman"/>
                          <a:ea typeface="宋体"/>
                          <a:cs typeface="Times New Roman"/>
                        </a:rPr>
                        <a:t>/%</a:t>
                      </a:r>
                      <a:r>
                        <a:rPr lang="zh-CN" sz="1600" kern="100">
                          <a:effectLst/>
                          <a:latin typeface="Times New Roman"/>
                          <a:ea typeface="宋体"/>
                          <a:cs typeface="Times New Roman"/>
                        </a:rPr>
                        <a:t>）</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600" kern="100">
                          <a:effectLst/>
                          <a:latin typeface="Times New Roman"/>
                          <a:ea typeface="宋体"/>
                          <a:cs typeface="Times New Roman"/>
                        </a:rPr>
                        <a:t>相对分子量</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600" kern="100">
                          <a:effectLst/>
                          <a:latin typeface="Times New Roman"/>
                          <a:ea typeface="宋体"/>
                          <a:cs typeface="Times New Roman"/>
                        </a:rPr>
                        <a:t>芳香度</a:t>
                      </a:r>
                      <a:r>
                        <a:rPr lang="en-US" sz="1600" kern="100">
                          <a:effectLst/>
                          <a:latin typeface="Times New Roman"/>
                          <a:ea typeface="宋体"/>
                          <a:cs typeface="Times New Roman"/>
                        </a:rPr>
                        <a:t>/%</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07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100" dirty="0">
                          <a:effectLst/>
                          <a:latin typeface="Times New Roman"/>
                          <a:ea typeface="宋体"/>
                          <a:cs typeface="Times New Roman"/>
                        </a:rPr>
                        <a:t>C</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H</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O</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N</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1332148">
                <a:tc>
                  <a:txBody>
                    <a:bodyPr/>
                    <a:lstStyle/>
                    <a:p>
                      <a:pPr algn="ctr">
                        <a:spcAft>
                          <a:spcPts val="0"/>
                        </a:spcAft>
                      </a:pPr>
                      <a:r>
                        <a:rPr lang="zh-CN" sz="1600" kern="100">
                          <a:effectLst/>
                          <a:latin typeface="Times New Roman"/>
                          <a:ea typeface="宋体"/>
                          <a:cs typeface="Times New Roman"/>
                        </a:rPr>
                        <a:t>东曲</a:t>
                      </a:r>
                      <a:r>
                        <a:rPr lang="en-US" sz="1600" kern="100">
                          <a:effectLst/>
                          <a:latin typeface="Times New Roman"/>
                          <a:ea typeface="宋体"/>
                          <a:cs typeface="Times New Roman"/>
                        </a:rPr>
                        <a:t>2</a:t>
                      </a:r>
                      <a:r>
                        <a:rPr lang="zh-CN" sz="1600" kern="100">
                          <a:effectLst/>
                          <a:latin typeface="Times New Roman"/>
                          <a:ea typeface="宋体"/>
                          <a:cs typeface="Times New Roman"/>
                        </a:rPr>
                        <a:t>号煤</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C</a:t>
                      </a:r>
                      <a:r>
                        <a:rPr lang="en-US" sz="1600" kern="100" baseline="-25000">
                          <a:effectLst/>
                          <a:latin typeface="Times New Roman"/>
                          <a:ea typeface="宋体"/>
                          <a:cs typeface="Times New Roman"/>
                        </a:rPr>
                        <a:t>174</a:t>
                      </a:r>
                      <a:r>
                        <a:rPr lang="en-US" sz="1600" kern="100">
                          <a:effectLst/>
                          <a:latin typeface="Times New Roman"/>
                          <a:ea typeface="宋体"/>
                          <a:cs typeface="Times New Roman"/>
                        </a:rPr>
                        <a:t>H</a:t>
                      </a:r>
                      <a:r>
                        <a:rPr lang="en-US" sz="1600" kern="100" baseline="-25000">
                          <a:effectLst/>
                          <a:latin typeface="Times New Roman"/>
                          <a:ea typeface="宋体"/>
                          <a:cs typeface="Times New Roman"/>
                        </a:rPr>
                        <a:t>148</a:t>
                      </a:r>
                      <a:r>
                        <a:rPr lang="en-US" sz="1600" kern="100">
                          <a:effectLst/>
                          <a:latin typeface="Times New Roman"/>
                          <a:ea typeface="宋体"/>
                          <a:cs typeface="Times New Roman"/>
                        </a:rPr>
                        <a:t>O</a:t>
                      </a:r>
                      <a:r>
                        <a:rPr lang="en-US" sz="1600" kern="100" baseline="-25000">
                          <a:effectLst/>
                          <a:latin typeface="Times New Roman"/>
                          <a:ea typeface="宋体"/>
                          <a:cs typeface="Times New Roman"/>
                        </a:rPr>
                        <a:t>5</a:t>
                      </a:r>
                      <a:r>
                        <a:rPr lang="en-US" sz="1600" kern="100">
                          <a:effectLst/>
                          <a:latin typeface="Times New Roman"/>
                          <a:ea typeface="宋体"/>
                          <a:cs typeface="Times New Roman"/>
                        </a:rPr>
                        <a:t>N</a:t>
                      </a:r>
                      <a:r>
                        <a:rPr lang="en-US" sz="1600" kern="100" baseline="-25000">
                          <a:effectLst/>
                          <a:latin typeface="Times New Roman"/>
                          <a:ea typeface="宋体"/>
                          <a:cs typeface="Times New Roman"/>
                        </a:rPr>
                        <a:t>2</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89.04</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6.36</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3.41</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1.19</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2347</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66.5</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67186" y="210491"/>
            <a:ext cx="2031325" cy="646331"/>
          </a:xfrm>
          <a:prstGeom prst="rect">
            <a:avLst/>
          </a:prstGeom>
        </p:spPr>
        <p:txBody>
          <a:bodyPr wrap="none">
            <a:spAutoFit/>
          </a:bodyPr>
          <a:lstStyle/>
          <a:p>
            <a:r>
              <a:rPr lang="zh-CN" altLang="en-US" sz="3600" b="1" dirty="0" smtClean="0">
                <a:latin typeface="楷体" panose="02010609060101010101" pitchFamily="49" charset="-122"/>
                <a:ea typeface="楷体" panose="02010609060101010101" pitchFamily="49" charset="-122"/>
                <a:cs typeface="Times New Roman" panose="02020603050405020304" pitchFamily="18" charset="0"/>
              </a:rPr>
              <a:t>模型优化</a:t>
            </a:r>
            <a:endParaRPr lang="zh-CN" altLang="en-US" sz="3600" b="1"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74512868"/>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buFontTx/>
              <a:buNone/>
            </a:pPr>
            <a:r>
              <a:rPr lang="zh-CN" altLang="en-US" sz="2400" dirty="0" smtClean="0">
                <a:latin typeface="Times New Roman" panose="02020603050405020304" pitchFamily="18" charset="0"/>
                <a:ea typeface="宋体" pitchFamily="2" charset="-122"/>
                <a:cs typeface="Times New Roman" panose="02020603050405020304" pitchFamily="18" charset="0"/>
              </a:rPr>
              <a:t>模型优化</a:t>
            </a:r>
            <a:r>
              <a:rPr lang="en-US" altLang="zh-CN" sz="2400" dirty="0" smtClean="0">
                <a:latin typeface="Times New Roman" panose="02020603050405020304" pitchFamily="18" charset="0"/>
                <a:ea typeface="宋体" pitchFamily="2" charset="-122"/>
                <a:cs typeface="Times New Roman" panose="02020603050405020304" pitchFamily="18" charset="0"/>
              </a:rPr>
              <a:t>(MS</a:t>
            </a:r>
            <a:r>
              <a:rPr lang="zh-CN" altLang="en-US" sz="2400" dirty="0" smtClean="0">
                <a:latin typeface="Times New Roman" panose="02020603050405020304" pitchFamily="18" charset="0"/>
                <a:ea typeface="宋体" pitchFamily="2" charset="-122"/>
                <a:cs typeface="Times New Roman" panose="02020603050405020304" pitchFamily="18" charset="0"/>
              </a:rPr>
              <a:t>优化</a:t>
            </a:r>
            <a:r>
              <a:rPr lang="en-US" altLang="zh-CN" sz="2400" dirty="0" smtClean="0">
                <a:latin typeface="Times New Roman" panose="02020603050405020304" pitchFamily="18" charset="0"/>
                <a:ea typeface="宋体" pitchFamily="2" charset="-122"/>
                <a:cs typeface="Times New Roman" panose="02020603050405020304" pitchFamily="18" charset="0"/>
              </a:rPr>
              <a:t>)</a:t>
            </a:r>
          </a:p>
          <a:p>
            <a:pPr marL="0" indent="0">
              <a:buFontTx/>
              <a:buNone/>
            </a:pPr>
            <a:r>
              <a:rPr lang="zh-CN" altLang="en-US" sz="2000" dirty="0" smtClean="0"/>
              <a:t>        </a:t>
            </a: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lgn="ctr">
              <a:buFontTx/>
              <a:buNone/>
            </a:pPr>
            <a:endParaRPr lang="en-US" altLang="zh-CN" sz="2000" dirty="0" smtClean="0"/>
          </a:p>
          <a:p>
            <a:pPr marL="0" indent="0" algn="ctr">
              <a:buFontTx/>
              <a:buNone/>
            </a:pPr>
            <a:endParaRPr lang="en-US" altLang="zh-CN" sz="2000" dirty="0" smtClean="0"/>
          </a:p>
          <a:p>
            <a:pPr marL="0" indent="0" algn="ctr">
              <a:buFontTx/>
              <a:buNone/>
            </a:pPr>
            <a:endParaRPr lang="en-US" altLang="zh-CN" sz="2000" dirty="0" smtClean="0">
              <a:latin typeface="Times New Roman" panose="02020603050405020304" pitchFamily="18" charset="0"/>
              <a:cs typeface="Times New Roman" panose="02020603050405020304" pitchFamily="18" charset="0"/>
            </a:endParaRPr>
          </a:p>
          <a:p>
            <a:pPr marL="0" indent="0" algn="ctr">
              <a:buFontTx/>
              <a:buNone/>
            </a:pPr>
            <a:r>
              <a:rPr lang="zh-CN" altLang="en-US" sz="2000" dirty="0" smtClean="0">
                <a:latin typeface="Times New Roman" panose="02020603050405020304" pitchFamily="18" charset="0"/>
                <a:cs typeface="Times New Roman" panose="02020603050405020304" pitchFamily="18" charset="0"/>
              </a:rPr>
              <a:t>东曲</a:t>
            </a:r>
            <a:r>
              <a:rPr lang="en-US" altLang="zh-CN" sz="2000" dirty="0" smtClean="0">
                <a:latin typeface="Times New Roman" panose="02020603050405020304" pitchFamily="18" charset="0"/>
                <a:cs typeface="Times New Roman" panose="02020603050405020304" pitchFamily="18" charset="0"/>
              </a:rPr>
              <a:t>2</a:t>
            </a:r>
            <a:r>
              <a:rPr lang="zh-CN" altLang="en-US" sz="2000" dirty="0" smtClean="0">
                <a:latin typeface="Times New Roman" panose="02020603050405020304" pitchFamily="18" charset="0"/>
                <a:cs typeface="Times New Roman" panose="02020603050405020304" pitchFamily="18" charset="0"/>
              </a:rPr>
              <a:t>号煤</a:t>
            </a:r>
            <a:r>
              <a:rPr lang="zh-CN" altLang="en-US" sz="2000" dirty="0" smtClean="0">
                <a:latin typeface="Times New Roman" panose="02020603050405020304" pitchFamily="18" charset="0"/>
                <a:ea typeface="宋体" pitchFamily="2" charset="-122"/>
                <a:cs typeface="Times New Roman" panose="02020603050405020304" pitchFamily="18" charset="0"/>
              </a:rPr>
              <a:t>结构模型优化后示意图</a:t>
            </a:r>
            <a:r>
              <a:rPr lang="en-US" altLang="zh-CN" sz="2000" dirty="0" smtClean="0">
                <a:latin typeface="Times New Roman" panose="02020603050405020304" pitchFamily="18" charset="0"/>
                <a:ea typeface="宋体" pitchFamily="2" charset="-122"/>
                <a:cs typeface="Times New Roman" panose="02020603050405020304" pitchFamily="18" charset="0"/>
              </a:rPr>
              <a:t>,(a)-</a:t>
            </a:r>
            <a:r>
              <a:rPr lang="zh-CN" altLang="en-US" sz="2000" dirty="0" smtClean="0">
                <a:latin typeface="Times New Roman" panose="02020603050405020304" pitchFamily="18" charset="0"/>
                <a:ea typeface="宋体" pitchFamily="2" charset="-122"/>
                <a:cs typeface="Times New Roman" panose="02020603050405020304" pitchFamily="18" charset="0"/>
              </a:rPr>
              <a:t>主视图</a:t>
            </a:r>
            <a:r>
              <a:rPr lang="en-US" altLang="zh-CN" sz="2000" dirty="0" smtClean="0">
                <a:latin typeface="Times New Roman" panose="02020603050405020304" pitchFamily="18" charset="0"/>
                <a:ea typeface="宋体" pitchFamily="2" charset="-122"/>
                <a:cs typeface="Times New Roman" panose="02020603050405020304" pitchFamily="18" charset="0"/>
              </a:rPr>
              <a:t>,(b)-</a:t>
            </a:r>
            <a:r>
              <a:rPr lang="zh-CN" altLang="en-US" sz="2000" dirty="0" smtClean="0">
                <a:latin typeface="Times New Roman" panose="02020603050405020304" pitchFamily="18" charset="0"/>
                <a:ea typeface="宋体" pitchFamily="2" charset="-122"/>
                <a:cs typeface="Times New Roman" panose="02020603050405020304" pitchFamily="18" charset="0"/>
              </a:rPr>
              <a:t>侧视图</a:t>
            </a:r>
            <a:endParaRPr lang="en-US" altLang="zh-CN" sz="2000" dirty="0">
              <a:latin typeface="Times New Roman" panose="02020603050405020304" pitchFamily="18" charset="0"/>
              <a:ea typeface="宋体" pitchFamily="2" charset="-122"/>
              <a:cs typeface="Times New Roman" panose="02020603050405020304" pitchFamily="18" charset="0"/>
            </a:endParaRPr>
          </a:p>
          <a:p>
            <a:pPr marL="0" indent="0">
              <a:buFontTx/>
              <a:buNone/>
            </a:pPr>
            <a:endParaRPr lang="en-US" altLang="zh-CN" sz="2000" dirty="0" smtClean="0">
              <a:latin typeface="Times New Roman" panose="02020603050405020304" pitchFamily="18" charset="0"/>
              <a:ea typeface="宋体" pitchFamily="2" charset="-122"/>
              <a:cs typeface="Times New Roman" panose="02020603050405020304" pitchFamily="18" charset="0"/>
            </a:endParaRP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6" name="图片 5" descr="C:\Users\Administrator\Desktop\1\最低能量构型\1_副本.jpg"/>
          <p:cNvPicPr/>
          <p:nvPr/>
        </p:nvPicPr>
        <p:blipFill>
          <a:blip r:embed="rId3">
            <a:extLst>
              <a:ext uri="{28A0092B-C50C-407E-A947-70E740481C1C}">
                <a14:useLocalDpi xmlns:a14="http://schemas.microsoft.com/office/drawing/2010/main" val="0"/>
              </a:ext>
            </a:extLst>
          </a:blip>
          <a:srcRect/>
          <a:stretch>
            <a:fillRect/>
          </a:stretch>
        </p:blipFill>
        <p:spPr>
          <a:xfrm>
            <a:off x="485986" y="1340768"/>
            <a:ext cx="7945175" cy="3168352"/>
          </a:xfrm>
          <a:prstGeom prst="rect">
            <a:avLst/>
          </a:prstGeom>
          <a:noFill/>
          <a:ln>
            <a:noFill/>
          </a:ln>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lgn="ctr">
              <a:buFontTx/>
              <a:buNone/>
            </a:pPr>
            <a:r>
              <a:rPr lang="zh-CN" altLang="en-US" sz="2000" dirty="0">
                <a:latin typeface="Times New Roman" panose="02020603050405020304" pitchFamily="18" charset="0"/>
                <a:cs typeface="Times New Roman" panose="02020603050405020304" pitchFamily="18" charset="0"/>
              </a:rPr>
              <a:t>东曲</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号煤</a:t>
            </a:r>
            <a:r>
              <a:rPr lang="zh-CN" altLang="en-US" sz="2000" dirty="0">
                <a:latin typeface="Times New Roman" panose="02020603050405020304" pitchFamily="18" charset="0"/>
                <a:ea typeface="宋体" pitchFamily="2" charset="-122"/>
                <a:cs typeface="Times New Roman" panose="02020603050405020304" pitchFamily="18" charset="0"/>
              </a:rPr>
              <a:t>结构</a:t>
            </a:r>
            <a:r>
              <a:rPr lang="zh-CN" altLang="en-US" sz="2000" dirty="0" smtClean="0">
                <a:latin typeface="Times New Roman" panose="02020603050405020304" pitchFamily="18" charset="0"/>
                <a:ea typeface="宋体" pitchFamily="2" charset="-122"/>
                <a:cs typeface="Times New Roman" panose="02020603050405020304" pitchFamily="18" charset="0"/>
              </a:rPr>
              <a:t>模型大分子模拟前后能量对比</a:t>
            </a: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54273" name="文本框 16"/>
          <p:cNvSpPr txBox="1">
            <a:spLocks noChangeArrowheads="1"/>
          </p:cNvSpPr>
          <p:nvPr/>
        </p:nvSpPr>
        <p:spPr bwMode="auto">
          <a:xfrm>
            <a:off x="2074863" y="163513"/>
            <a:ext cx="90487" cy="904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4274" name="文本框 18"/>
          <p:cNvSpPr txBox="1">
            <a:spLocks noChangeArrowheads="1"/>
          </p:cNvSpPr>
          <p:nvPr/>
        </p:nvSpPr>
        <p:spPr bwMode="auto">
          <a:xfrm>
            <a:off x="1765300" y="165100"/>
            <a:ext cx="90488" cy="904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614766723"/>
              </p:ext>
            </p:extLst>
          </p:nvPr>
        </p:nvGraphicFramePr>
        <p:xfrm>
          <a:off x="528169" y="1484785"/>
          <a:ext cx="8100573" cy="2520279"/>
        </p:xfrm>
        <a:graphic>
          <a:graphicData uri="http://schemas.openxmlformats.org/drawingml/2006/table">
            <a:tbl>
              <a:tblPr firstRow="1" firstCol="1" bandRow="1"/>
              <a:tblGrid>
                <a:gridCol w="1317716"/>
                <a:gridCol w="1171585"/>
                <a:gridCol w="865807"/>
                <a:gridCol w="837932"/>
                <a:gridCol w="837932"/>
                <a:gridCol w="734879"/>
                <a:gridCol w="761910"/>
                <a:gridCol w="786406"/>
                <a:gridCol w="786406"/>
              </a:tblGrid>
              <a:tr h="447093">
                <a:tc rowSpan="2">
                  <a:txBody>
                    <a:bodyPr/>
                    <a:lstStyle/>
                    <a:p>
                      <a:pPr algn="ctr">
                        <a:spcAft>
                          <a:spcPts val="0"/>
                        </a:spcAft>
                      </a:pPr>
                      <a:r>
                        <a:rPr lang="zh-CN" sz="1400" kern="100" dirty="0">
                          <a:effectLst/>
                          <a:latin typeface="Times New Roman"/>
                          <a:ea typeface="宋体"/>
                          <a:cs typeface="Times New Roman"/>
                        </a:rPr>
                        <a:t>优化条件</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tabLst>
                          <a:tab pos="1536065" algn="l"/>
                          <a:tab pos="3898900" algn="l"/>
                        </a:tabLst>
                      </a:pPr>
                      <a:r>
                        <a:rPr lang="en-US" sz="1400" kern="100" dirty="0">
                          <a:effectLst/>
                          <a:latin typeface="Times New Roman"/>
                          <a:ea typeface="宋体"/>
                          <a:cs typeface="Times New Roman"/>
                        </a:rPr>
                        <a:t>Total energy</a:t>
                      </a:r>
                      <a:endParaRPr lang="zh-CN" sz="1400" kern="100" dirty="0">
                        <a:effectLst/>
                        <a:latin typeface="Calibri"/>
                        <a:ea typeface="宋体"/>
                        <a:cs typeface="Times New Roman"/>
                      </a:endParaRPr>
                    </a:p>
                    <a:p>
                      <a:pPr algn="ctr">
                        <a:spcAft>
                          <a:spcPts val="0"/>
                        </a:spcAft>
                      </a:pPr>
                      <a:r>
                        <a:rPr lang="en-US" sz="1400" kern="100" dirty="0">
                          <a:effectLst/>
                          <a:latin typeface="Times New Roman"/>
                          <a:ea typeface="宋体"/>
                          <a:cs typeface="Times New Roman"/>
                        </a:rPr>
                        <a:t>(kcal /</a:t>
                      </a:r>
                      <a:r>
                        <a:rPr lang="en-US" sz="1400" kern="100" dirty="0" err="1">
                          <a:effectLst/>
                          <a:latin typeface="Times New Roman"/>
                          <a:ea typeface="宋体"/>
                          <a:cs typeface="Times New Roman"/>
                        </a:rPr>
                        <a:t>mol</a:t>
                      </a:r>
                      <a:r>
                        <a:rPr lang="en-US" sz="1400" kern="100" dirty="0">
                          <a:effectLst/>
                          <a:latin typeface="Times New Roman"/>
                          <a:ea typeface="宋体"/>
                          <a:cs typeface="Times New Roman"/>
                        </a:rPr>
                        <a: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en-US" sz="1400" kern="100" dirty="0">
                          <a:effectLst/>
                          <a:latin typeface="Times New Roman"/>
                          <a:ea typeface="宋体"/>
                          <a:cs typeface="Times New Roman"/>
                        </a:rPr>
                        <a:t>Valence Energy(kcal /</a:t>
                      </a:r>
                      <a:r>
                        <a:rPr lang="en-US" sz="1400" kern="100" dirty="0" err="1">
                          <a:effectLst/>
                          <a:latin typeface="Times New Roman"/>
                          <a:ea typeface="宋体"/>
                          <a:cs typeface="Times New Roman"/>
                        </a:rPr>
                        <a:t>mol</a:t>
                      </a:r>
                      <a:r>
                        <a:rPr lang="en-US" sz="1400" kern="100" dirty="0">
                          <a:effectLst/>
                          <a:latin typeface="Times New Roman"/>
                          <a:ea typeface="宋体"/>
                          <a:cs typeface="Times New Roman"/>
                        </a:rPr>
                        <a: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400" kern="100" dirty="0">
                          <a:effectLst/>
                          <a:latin typeface="Times New Roman"/>
                          <a:ea typeface="宋体"/>
                          <a:cs typeface="Times New Roman"/>
                        </a:rPr>
                        <a:t>Non-bond Energy(kcal /</a:t>
                      </a:r>
                      <a:r>
                        <a:rPr lang="en-US" sz="1400" kern="100" dirty="0" err="1">
                          <a:effectLst/>
                          <a:latin typeface="Times New Roman"/>
                          <a:ea typeface="宋体"/>
                          <a:cs typeface="Times New Roman"/>
                        </a:rPr>
                        <a:t>mol</a:t>
                      </a:r>
                      <a:r>
                        <a:rPr lang="en-US" sz="1400" kern="100" dirty="0">
                          <a:effectLst/>
                          <a:latin typeface="Times New Roman"/>
                          <a:ea typeface="宋体"/>
                          <a:cs typeface="Times New Roman"/>
                        </a:rPr>
                        <a: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8793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B</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A</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dirty="0">
                          <a:effectLst/>
                          <a:latin typeface="Times New Roman"/>
                          <a:ea typeface="宋体"/>
                          <a:cs typeface="Times New Roman"/>
                        </a:rPr>
                        <a:t>E</a:t>
                      </a:r>
                      <a:r>
                        <a:rPr lang="en-US" sz="1400" i="1" kern="100" baseline="-25000" dirty="0">
                          <a:effectLst/>
                          <a:latin typeface="Times New Roman"/>
                          <a:ea typeface="宋体"/>
                          <a:cs typeface="Times New Roman"/>
                        </a:rPr>
                        <a:t>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I</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H</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van</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E</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82">
                <a:tc>
                  <a:txBody>
                    <a:bodyPr/>
                    <a:lstStyle/>
                    <a:p>
                      <a:pPr algn="ctr">
                        <a:spcAft>
                          <a:spcPts val="0"/>
                        </a:spcAft>
                      </a:pPr>
                      <a:r>
                        <a:rPr lang="zh-CN" sz="1400" kern="100">
                          <a:effectLst/>
                          <a:latin typeface="Times New Roman"/>
                          <a:ea typeface="宋体"/>
                          <a:cs typeface="Times New Roman"/>
                        </a:rPr>
                        <a:t>初始条件</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10037.16</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2296.98</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74.11</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131.49</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8.19</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0</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7567.06</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-40.66</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556382">
                <a:tc>
                  <a:txBody>
                    <a:bodyPr/>
                    <a:lstStyle/>
                    <a:p>
                      <a:pPr algn="ctr">
                        <a:spcAft>
                          <a:spcPts val="0"/>
                        </a:spcAft>
                      </a:pPr>
                      <a:r>
                        <a:rPr lang="zh-CN" sz="1400" kern="100">
                          <a:effectLst/>
                          <a:latin typeface="Times New Roman"/>
                          <a:ea typeface="宋体"/>
                          <a:cs typeface="Times New Roman"/>
                        </a:rPr>
                        <a:t>分子力学优化</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824.83</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108.51</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121.36</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176.33</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3.88</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461.345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-46.58</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72484">
                <a:tc>
                  <a:txBody>
                    <a:bodyPr/>
                    <a:lstStyle/>
                    <a:p>
                      <a:pPr algn="ctr">
                        <a:spcAft>
                          <a:spcPts val="0"/>
                        </a:spcAft>
                      </a:pPr>
                      <a:r>
                        <a:rPr lang="zh-CN" sz="1400" kern="100">
                          <a:effectLst/>
                          <a:latin typeface="Times New Roman"/>
                          <a:ea typeface="宋体"/>
                          <a:cs typeface="Times New Roman"/>
                        </a:rPr>
                        <a:t>动力学优化</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758.25</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106.86</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103.91</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184.24</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4.92</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0</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448.59</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-48.28</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798757" y="4653136"/>
            <a:ext cx="7726225" cy="923330"/>
          </a:xfrm>
          <a:prstGeom prst="rect">
            <a:avLst/>
          </a:prstGeom>
        </p:spPr>
        <p:txBody>
          <a:bodyPr wrap="square">
            <a:spAutoFit/>
          </a:bodyPr>
          <a:lstStyle/>
          <a:p>
            <a:pPr marL="0" indent="0">
              <a:buFontTx/>
              <a:buNone/>
            </a:pPr>
            <a:r>
              <a:rPr lang="zh-CN" altLang="en-US" dirty="0">
                <a:latin typeface="宋体" pitchFamily="2" charset="-122"/>
                <a:ea typeface="宋体" pitchFamily="2" charset="-122"/>
              </a:rPr>
              <a:t>结构模型优化后，弯曲变形大且出现近乎平行排列的芳香层片</a:t>
            </a:r>
            <a:r>
              <a:rPr lang="zh-CN" altLang="en-US" dirty="0" smtClean="0">
                <a:latin typeface="宋体" pitchFamily="2" charset="-122"/>
                <a:ea typeface="宋体" pitchFamily="2" charset="-122"/>
              </a:rPr>
              <a:t>。主要</a:t>
            </a:r>
            <a:r>
              <a:rPr lang="zh-CN" altLang="en-US" dirty="0">
                <a:latin typeface="宋体" pitchFamily="2" charset="-122"/>
                <a:ea typeface="宋体" pitchFamily="2" charset="-122"/>
              </a:rPr>
              <a:t>原因为结构中芳香结构单元以</a:t>
            </a:r>
            <a:r>
              <a:rPr lang="en-US" altLang="zh-CN" dirty="0">
                <a:latin typeface="宋体" pitchFamily="2" charset="-122"/>
                <a:ea typeface="宋体" pitchFamily="2" charset="-122"/>
              </a:rPr>
              <a:t>3</a:t>
            </a:r>
            <a:r>
              <a:rPr lang="zh-CN" altLang="en-US" dirty="0">
                <a:latin typeface="宋体" pitchFamily="2" charset="-122"/>
                <a:ea typeface="宋体" pitchFamily="2" charset="-122"/>
              </a:rPr>
              <a:t>环和</a:t>
            </a:r>
            <a:r>
              <a:rPr lang="en-US" altLang="zh-CN" dirty="0">
                <a:latin typeface="宋体" pitchFamily="2" charset="-122"/>
                <a:ea typeface="宋体" pitchFamily="2" charset="-122"/>
              </a:rPr>
              <a:t>4</a:t>
            </a:r>
            <a:r>
              <a:rPr lang="zh-CN" altLang="en-US" dirty="0">
                <a:latin typeface="宋体" pitchFamily="2" charset="-122"/>
                <a:ea typeface="宋体" pitchFamily="2" charset="-122"/>
              </a:rPr>
              <a:t>环的芳香环为主，且芳环之间主要以六元环烷烃的形式连接，环烷烃较链烷烃更加稳定，</a:t>
            </a:r>
            <a:r>
              <a:rPr lang="zh-CN" altLang="en-US" dirty="0" smtClean="0">
                <a:latin typeface="宋体" pitchFamily="2" charset="-122"/>
                <a:ea typeface="宋体" pitchFamily="2" charset="-122"/>
              </a:rPr>
              <a:t>致使此种情况发生</a:t>
            </a:r>
            <a:r>
              <a:rPr lang="zh-CN" altLang="en-US" dirty="0" smtClean="0"/>
              <a:t>。</a:t>
            </a:r>
            <a:endParaRPr lang="en-US" altLang="zh-CN" dirty="0">
              <a:latin typeface="宋体" pitchFamily="2" charset="-122"/>
              <a:ea typeface="宋体" pitchFamily="2" charset="-122"/>
            </a:endParaRPr>
          </a:p>
        </p:txBody>
      </p:sp>
      <p:sp>
        <p:nvSpPr>
          <p:cNvPr id="3" name="下箭头 2"/>
          <p:cNvSpPr/>
          <p:nvPr/>
        </p:nvSpPr>
        <p:spPr>
          <a:xfrm>
            <a:off x="3707904" y="2060848"/>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上箭头 3"/>
          <p:cNvSpPr/>
          <p:nvPr/>
        </p:nvSpPr>
        <p:spPr>
          <a:xfrm>
            <a:off x="4558855" y="2044951"/>
            <a:ext cx="65436" cy="152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364088" y="2033228"/>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4558855" y="2212078"/>
            <a:ext cx="72008" cy="180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6090740" y="2031141"/>
            <a:ext cx="72008" cy="180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上箭头 13"/>
          <p:cNvSpPr/>
          <p:nvPr/>
        </p:nvSpPr>
        <p:spPr>
          <a:xfrm>
            <a:off x="6090740" y="2239698"/>
            <a:ext cx="65436" cy="152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7668344" y="2037618"/>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8452974" y="2044951"/>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2851832" y="2059678"/>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t>        密度模拟以验证模型合理性</a:t>
            </a: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latin typeface="Times New Roman" panose="02020603050405020304" pitchFamily="18" charset="0"/>
                <a:cs typeface="Times New Roman" panose="02020603050405020304" pitchFamily="18" charset="0"/>
              </a:rPr>
              <a:t>         东</a:t>
            </a:r>
            <a:r>
              <a:rPr lang="zh-CN" altLang="en-US" sz="2000" dirty="0">
                <a:latin typeface="Times New Roman" panose="02020603050405020304" pitchFamily="18" charset="0"/>
                <a:cs typeface="Times New Roman" panose="02020603050405020304" pitchFamily="18" charset="0"/>
              </a:rPr>
              <a:t>曲</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号</a:t>
            </a:r>
            <a:r>
              <a:rPr lang="zh-CN" altLang="en-US" sz="2000" dirty="0" smtClean="0">
                <a:latin typeface="Times New Roman" panose="02020603050405020304" pitchFamily="18" charset="0"/>
                <a:cs typeface="Times New Roman" panose="02020603050405020304" pitchFamily="18" charset="0"/>
              </a:rPr>
              <a:t>煤的模拟密度为</a:t>
            </a:r>
            <a:r>
              <a:rPr lang="en-US" altLang="zh-CN" sz="2000" b="1" i="1" dirty="0" smtClean="0">
                <a:solidFill>
                  <a:srgbClr val="FF0000"/>
                </a:solidFill>
                <a:latin typeface="Times New Roman" panose="02020603050405020304" pitchFamily="18" charset="0"/>
                <a:cs typeface="Times New Roman" panose="02020603050405020304" pitchFamily="18" charset="0"/>
              </a:rPr>
              <a:t>1.45</a:t>
            </a:r>
            <a:r>
              <a:rPr lang="en-US" altLang="zh-CN" sz="2000" b="1" i="1" dirty="0" smtClean="0">
                <a:solidFill>
                  <a:srgbClr val="FF0000"/>
                </a:solidFill>
              </a:rPr>
              <a:t>g/cm</a:t>
            </a:r>
            <a:r>
              <a:rPr lang="en-US" altLang="zh-CN" sz="2000" b="1" i="1" baseline="30000" dirty="0" smtClean="0">
                <a:solidFill>
                  <a:srgbClr val="FF0000"/>
                </a:solidFill>
              </a:rPr>
              <a:t>3</a:t>
            </a:r>
            <a:r>
              <a:rPr lang="zh-CN" altLang="en-US" sz="2000" dirty="0"/>
              <a:t> </a:t>
            </a:r>
            <a:r>
              <a:rPr lang="zh-CN" altLang="en-US" sz="2000" dirty="0" smtClean="0"/>
              <a:t>，此时大分子的晶胞尺寸为</a:t>
            </a:r>
            <a:r>
              <a:rPr lang="en-US" altLang="zh-CN" sz="2000" b="1" i="1" dirty="0">
                <a:solidFill>
                  <a:srgbClr val="FF0000"/>
                </a:solidFill>
              </a:rPr>
              <a:t>14.1 Å*14.1 Å*14.1 </a:t>
            </a:r>
            <a:r>
              <a:rPr lang="en-US" altLang="zh-CN" sz="2000" b="1" i="1" dirty="0" smtClean="0">
                <a:solidFill>
                  <a:srgbClr val="FF0000"/>
                </a:solidFill>
              </a:rPr>
              <a:t>Å</a:t>
            </a:r>
            <a:r>
              <a:rPr lang="zh-CN" altLang="en-US" sz="2000" dirty="0" smtClean="0"/>
              <a:t>。</a:t>
            </a: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191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423989"/>
            <a:ext cx="4077444" cy="293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t>        </a:t>
            </a:r>
            <a:r>
              <a:rPr lang="zh-CN" altLang="en-US" sz="2000" dirty="0" smtClean="0">
                <a:latin typeface="Times New Roman" panose="02020603050405020304" pitchFamily="18" charset="0"/>
                <a:cs typeface="Times New Roman" panose="02020603050405020304" pitchFamily="18" charset="0"/>
              </a:rPr>
              <a:t>周期性边界条件下的最优几何构型及能量</a:t>
            </a:r>
            <a:r>
              <a:rPr lang="en-US" altLang="zh-CN" sz="2000" dirty="0">
                <a:latin typeface="Times New Roman" panose="02020603050405020304" pitchFamily="18" charset="0"/>
                <a:cs typeface="Times New Roman" panose="02020603050405020304" pitchFamily="18" charset="0"/>
              </a:rPr>
              <a:t>(kcal /</a:t>
            </a:r>
            <a:r>
              <a:rPr lang="en-US" altLang="zh-CN" sz="2000" dirty="0" err="1">
                <a:latin typeface="Times New Roman" panose="02020603050405020304" pitchFamily="18" charset="0"/>
                <a:cs typeface="Times New Roman" panose="02020603050405020304" pitchFamily="18" charset="0"/>
              </a:rPr>
              <a:t>mol</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组成</a:t>
            </a:r>
            <a:endParaRPr lang="en-US" altLang="zh-CN" sz="2000" dirty="0" smtClean="0">
              <a:latin typeface="Times New Roman" panose="02020603050405020304" pitchFamily="18" charset="0"/>
              <a:cs typeface="Times New Roman" panose="02020603050405020304" pitchFamily="18" charset="0"/>
            </a:endParaRPr>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18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412" y="1386844"/>
            <a:ext cx="2955404" cy="2829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表格 1"/>
          <p:cNvGraphicFramePr>
            <a:graphicFrameLocks noGrp="1"/>
          </p:cNvGraphicFramePr>
          <p:nvPr>
            <p:extLst>
              <p:ext uri="{D42A27DB-BD31-4B8C-83A1-F6EECF244321}">
                <p14:modId xmlns:p14="http://schemas.microsoft.com/office/powerpoint/2010/main" val="2409653673"/>
              </p:ext>
            </p:extLst>
          </p:nvPr>
        </p:nvGraphicFramePr>
        <p:xfrm>
          <a:off x="455412" y="4216783"/>
          <a:ext cx="6708876" cy="2164546"/>
        </p:xfrm>
        <a:graphic>
          <a:graphicData uri="http://schemas.openxmlformats.org/drawingml/2006/table">
            <a:tbl>
              <a:tblPr firstRow="1" firstCol="1" bandRow="1"/>
              <a:tblGrid>
                <a:gridCol w="771489"/>
                <a:gridCol w="771489"/>
                <a:gridCol w="766090"/>
                <a:gridCol w="660397"/>
                <a:gridCol w="771489"/>
                <a:gridCol w="771489"/>
                <a:gridCol w="769947"/>
                <a:gridCol w="769947"/>
                <a:gridCol w="656539"/>
              </a:tblGrid>
              <a:tr h="531041">
                <a:tc rowSpan="2">
                  <a:txBody>
                    <a:bodyPr/>
                    <a:lstStyle/>
                    <a:p>
                      <a:pPr algn="ctr">
                        <a:spcAft>
                          <a:spcPts val="0"/>
                        </a:spcAft>
                      </a:pPr>
                      <a:r>
                        <a:rPr lang="zh-CN" sz="1400" kern="100" dirty="0">
                          <a:effectLst/>
                          <a:latin typeface="Times New Roman"/>
                          <a:ea typeface="宋体"/>
                          <a:cs typeface="Times New Roman"/>
                        </a:rPr>
                        <a:t>周期边界条件</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tabLst>
                          <a:tab pos="1536065" algn="l"/>
                          <a:tab pos="3898900" algn="l"/>
                        </a:tabLst>
                      </a:pPr>
                      <a:r>
                        <a:rPr lang="en-US" sz="1400" kern="100" dirty="0">
                          <a:effectLst/>
                          <a:latin typeface="Times New Roman"/>
                          <a:ea typeface="宋体"/>
                          <a:cs typeface="Times New Roman"/>
                        </a:rPr>
                        <a:t>Total Energy</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en-US" sz="1400" kern="100" dirty="0">
                          <a:effectLst/>
                          <a:latin typeface="Times New Roman"/>
                          <a:ea typeface="宋体"/>
                          <a:cs typeface="Times New Roman"/>
                        </a:rPr>
                        <a:t>Valence Energy</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400" kern="100">
                          <a:effectLst/>
                          <a:latin typeface="Times New Roman"/>
                          <a:ea typeface="宋体"/>
                          <a:cs typeface="Times New Roman"/>
                        </a:rPr>
                        <a:t>Non-bond Energy</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8051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i="1" kern="100" dirty="0">
                          <a:effectLst/>
                          <a:latin typeface="Times New Roman"/>
                          <a:ea typeface="宋体"/>
                          <a:cs typeface="Times New Roman"/>
                        </a:rPr>
                        <a:t>E</a:t>
                      </a:r>
                      <a:r>
                        <a:rPr lang="en-US" sz="1400" i="1" kern="100" baseline="-25000" dirty="0">
                          <a:effectLst/>
                          <a:latin typeface="Times New Roman"/>
                          <a:ea typeface="宋体"/>
                          <a:cs typeface="Times New Roman"/>
                        </a:rPr>
                        <a:t>B</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dirty="0">
                          <a:effectLst/>
                          <a:latin typeface="Times New Roman"/>
                          <a:ea typeface="宋体"/>
                          <a:cs typeface="Times New Roman"/>
                        </a:rPr>
                        <a:t>E</a:t>
                      </a:r>
                      <a:r>
                        <a:rPr lang="en-US" sz="1400" i="1" kern="100" baseline="-25000" dirty="0">
                          <a:effectLst/>
                          <a:latin typeface="Times New Roman"/>
                          <a:ea typeface="宋体"/>
                          <a:cs typeface="Times New Roman"/>
                        </a:rPr>
                        <a:t>A</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dirty="0">
                          <a:effectLst/>
                          <a:latin typeface="Times New Roman"/>
                          <a:ea typeface="宋体"/>
                          <a:cs typeface="Times New Roman"/>
                        </a:rPr>
                        <a:t>E</a:t>
                      </a:r>
                      <a:r>
                        <a:rPr lang="en-US" sz="1400" i="1" kern="100" baseline="-25000" dirty="0">
                          <a:effectLst/>
                          <a:latin typeface="Times New Roman"/>
                          <a:ea typeface="宋体"/>
                          <a:cs typeface="Times New Roman"/>
                        </a:rPr>
                        <a:t>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I</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dirty="0">
                          <a:effectLst/>
                          <a:latin typeface="Times New Roman"/>
                          <a:ea typeface="宋体"/>
                          <a:cs typeface="Times New Roman"/>
                        </a:rPr>
                        <a:t>E</a:t>
                      </a:r>
                      <a:r>
                        <a:rPr lang="en-US" sz="1400" i="1" kern="100" baseline="-25000" dirty="0">
                          <a:effectLst/>
                          <a:latin typeface="Times New Roman"/>
                          <a:ea typeface="宋体"/>
                          <a:cs typeface="Times New Roman"/>
                        </a:rPr>
                        <a:t>H</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van</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E</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667">
                <a:tc>
                  <a:txBody>
                    <a:bodyPr/>
                    <a:lstStyle/>
                    <a:p>
                      <a:pPr algn="ctr">
                        <a:spcAft>
                          <a:spcPts val="0"/>
                        </a:spcAft>
                      </a:pPr>
                      <a:r>
                        <a:rPr lang="zh-CN" sz="1400" kern="100">
                          <a:effectLst/>
                          <a:latin typeface="Times New Roman"/>
                          <a:ea typeface="宋体"/>
                          <a:cs typeface="Times New Roman"/>
                        </a:rPr>
                        <a:t>无</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758.25</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106.86</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103.91</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184.24</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4.92</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0</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448.59</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-48.28</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561328">
                <a:tc>
                  <a:txBody>
                    <a:bodyPr/>
                    <a:lstStyle/>
                    <a:p>
                      <a:pPr algn="ctr">
                        <a:spcAft>
                          <a:spcPts val="0"/>
                        </a:spcAft>
                      </a:pPr>
                      <a:r>
                        <a:rPr lang="zh-CN" sz="1400" kern="100">
                          <a:effectLst/>
                          <a:latin typeface="Times New Roman"/>
                          <a:ea typeface="宋体"/>
                          <a:cs typeface="Times New Roman"/>
                        </a:rPr>
                        <a:t>有</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Calibri"/>
                          <a:ea typeface="Times New Roman"/>
                          <a:cs typeface="Times New Roman"/>
                        </a:rPr>
                        <a:t>1057.45</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a:ea typeface="Times New Roman"/>
                          <a:cs typeface="Times New Roman"/>
                        </a:rPr>
                        <a:t>87.25</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Calibri"/>
                          <a:ea typeface="Times New Roman"/>
                          <a:cs typeface="Times New Roman"/>
                        </a:rPr>
                        <a:t>207.87</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a:ea typeface="Times New Roman"/>
                          <a:cs typeface="Times New Roman"/>
                        </a:rPr>
                        <a:t>389.65</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Calibri"/>
                          <a:ea typeface="Times New Roman"/>
                          <a:cs typeface="Times New Roman"/>
                        </a:rPr>
                        <a:t>56.41</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a:ea typeface="Times New Roman"/>
                          <a:cs typeface="Times New Roman"/>
                        </a:rPr>
                        <a:t>-0.22</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a:ea typeface="Times New Roman"/>
                          <a:cs typeface="Times New Roman"/>
                        </a:rPr>
                        <a:t>435.31</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a:ea typeface="Times New Roman"/>
                          <a:cs typeface="Times New Roman"/>
                        </a:rPr>
                        <a:t>-48.81</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3635896" y="2348880"/>
            <a:ext cx="4572000" cy="646331"/>
          </a:xfrm>
          <a:prstGeom prst="rect">
            <a:avLst/>
          </a:prstGeom>
        </p:spPr>
        <p:txBody>
          <a:bodyPr>
            <a:spAutoFit/>
          </a:bodyPr>
          <a:lstStyle/>
          <a:p>
            <a:r>
              <a:rPr lang="zh-CN" altLang="en-US" dirty="0"/>
              <a:t>此时</a:t>
            </a:r>
            <a:r>
              <a:rPr lang="zh-CN" altLang="en-US" dirty="0" smtClean="0">
                <a:latin typeface="Times New Roman" panose="02020603050405020304" pitchFamily="18" charset="0"/>
                <a:cs typeface="Times New Roman" panose="02020603050405020304" pitchFamily="18" charset="0"/>
              </a:rPr>
              <a:t>模拟</a:t>
            </a:r>
            <a:r>
              <a:rPr lang="zh-CN" altLang="en-US" dirty="0">
                <a:latin typeface="Times New Roman" panose="02020603050405020304" pitchFamily="18" charset="0"/>
                <a:cs typeface="Times New Roman" panose="02020603050405020304" pitchFamily="18" charset="0"/>
              </a:rPr>
              <a:t>密度为</a:t>
            </a:r>
            <a:r>
              <a:rPr lang="en-US" altLang="zh-CN" b="1" i="1" dirty="0">
                <a:solidFill>
                  <a:srgbClr val="FF0000"/>
                </a:solidFill>
                <a:latin typeface="Times New Roman" panose="02020603050405020304" pitchFamily="18" charset="0"/>
                <a:cs typeface="Times New Roman" panose="02020603050405020304" pitchFamily="18" charset="0"/>
              </a:rPr>
              <a:t>1.45</a:t>
            </a:r>
            <a:r>
              <a:rPr lang="en-US" altLang="zh-CN" b="1" i="1" dirty="0">
                <a:solidFill>
                  <a:srgbClr val="FF0000"/>
                </a:solidFill>
              </a:rPr>
              <a:t>g/cm</a:t>
            </a:r>
            <a:r>
              <a:rPr lang="en-US" altLang="zh-CN" b="1" i="1" baseline="30000" dirty="0">
                <a:solidFill>
                  <a:srgbClr val="FF0000"/>
                </a:solidFill>
              </a:rPr>
              <a:t>3</a:t>
            </a:r>
            <a:r>
              <a:rPr lang="zh-CN" altLang="en-US" dirty="0"/>
              <a:t> </a:t>
            </a:r>
            <a:r>
              <a:rPr lang="zh-CN" altLang="en-US" dirty="0" smtClean="0"/>
              <a:t>，</a:t>
            </a:r>
            <a:endParaRPr lang="en-US" altLang="zh-CN" dirty="0" smtClean="0"/>
          </a:p>
          <a:p>
            <a:r>
              <a:rPr lang="zh-CN" altLang="en-US" dirty="0" smtClean="0"/>
              <a:t>晶胞</a:t>
            </a:r>
            <a:r>
              <a:rPr lang="zh-CN" altLang="en-US" dirty="0"/>
              <a:t>尺寸为</a:t>
            </a:r>
            <a:r>
              <a:rPr lang="en-US" altLang="zh-CN" b="1" i="1" dirty="0">
                <a:solidFill>
                  <a:srgbClr val="FF0000"/>
                </a:solidFill>
              </a:rPr>
              <a:t>14.1 Å*14.1 Å*14.1 </a:t>
            </a:r>
            <a:r>
              <a:rPr lang="en-US" altLang="zh-CN" b="1" i="1" dirty="0" smtClean="0">
                <a:solidFill>
                  <a:srgbClr val="FF0000"/>
                </a:solidFill>
              </a:rPr>
              <a:t>Å</a:t>
            </a:r>
            <a:r>
              <a:rPr lang="zh-CN" altLang="en-US" dirty="0" smtClean="0"/>
              <a:t>。</a:t>
            </a:r>
            <a:endParaRPr lang="zh-CN" altLang="en-US" dirty="0"/>
          </a:p>
        </p:txBody>
      </p:sp>
      <p:sp>
        <p:nvSpPr>
          <p:cNvPr id="7" name="下箭头 6"/>
          <p:cNvSpPr/>
          <p:nvPr/>
        </p:nvSpPr>
        <p:spPr>
          <a:xfrm>
            <a:off x="2615047" y="4941168"/>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6372200" y="4942098"/>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a:off x="3275856" y="4929464"/>
            <a:ext cx="86978" cy="371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上箭头 9"/>
          <p:cNvSpPr/>
          <p:nvPr/>
        </p:nvSpPr>
        <p:spPr>
          <a:xfrm>
            <a:off x="3995936" y="4942098"/>
            <a:ext cx="86978" cy="371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上箭头 10"/>
          <p:cNvSpPr/>
          <p:nvPr/>
        </p:nvSpPr>
        <p:spPr>
          <a:xfrm>
            <a:off x="4788024" y="4941143"/>
            <a:ext cx="86978" cy="371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5554191" y="4952847"/>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6243999"/>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467544" y="2857496"/>
            <a:ext cx="8424936" cy="646331"/>
          </a:xfrm>
          <a:prstGeom prst="rect">
            <a:avLst/>
          </a:prstGeom>
          <a:noFill/>
        </p:spPr>
        <p:txBody>
          <a:bodyPr wrap="square" rtlCol="0">
            <a:spAutoFit/>
          </a:bodyPr>
          <a:lstStyle/>
          <a:p>
            <a:pPr algn="ctr"/>
            <a:r>
              <a:rPr lang="en-US" altLang="zh-CN" sz="3600" dirty="0" smtClean="0">
                <a:solidFill>
                  <a:srgbClr val="181717"/>
                </a:solidFill>
                <a:latin typeface="Times New Roman" panose="02020603050405020304" pitchFamily="18" charset="0"/>
                <a:ea typeface="楷体" pitchFamily="49" charset="-122"/>
                <a:cs typeface="Times New Roman" panose="02020603050405020304" pitchFamily="18" charset="0"/>
              </a:rPr>
              <a:t>02  </a:t>
            </a:r>
            <a:r>
              <a:rPr lang="zh-CN" altLang="en-US" sz="3600" dirty="0" smtClean="0">
                <a:solidFill>
                  <a:srgbClr val="181717"/>
                </a:solidFill>
                <a:latin typeface="楷体" pitchFamily="49" charset="-122"/>
                <a:ea typeface="楷体" pitchFamily="49" charset="-122"/>
              </a:rPr>
              <a:t>大分子模型的量子化学模拟计算</a:t>
            </a:r>
            <a:endParaRPr lang="zh-CN" altLang="en-US" sz="36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8" name="图片 7" descr="C:\Users\Administrator\Documents\Tencent Files\1056244492\Image\C2C\Y[{O~U(_4@U91QIL2YU7T[R.png"/>
          <p:cNvPicPr/>
          <p:nvPr/>
        </p:nvPicPr>
        <p:blipFill>
          <a:blip r:embed="rId3">
            <a:extLst>
              <a:ext uri="{28A0092B-C50C-407E-A947-70E740481C1C}">
                <a14:useLocalDpi xmlns:a14="http://schemas.microsoft.com/office/drawing/2010/main" val="0"/>
              </a:ext>
            </a:extLst>
          </a:blip>
          <a:srcRect/>
          <a:stretch>
            <a:fillRect/>
          </a:stretch>
        </p:blipFill>
        <p:spPr>
          <a:xfrm>
            <a:off x="683568" y="980728"/>
            <a:ext cx="3384376" cy="3240360"/>
          </a:xfrm>
          <a:prstGeom prst="rect">
            <a:avLst/>
          </a:prstGeom>
          <a:noFill/>
          <a:ln>
            <a:noFill/>
          </a:ln>
        </p:spPr>
      </p:pic>
      <p:graphicFrame>
        <p:nvGraphicFramePr>
          <p:cNvPr id="3" name="表格 2"/>
          <p:cNvGraphicFramePr>
            <a:graphicFrameLocks noGrp="1"/>
          </p:cNvGraphicFramePr>
          <p:nvPr>
            <p:extLst>
              <p:ext uri="{D42A27DB-BD31-4B8C-83A1-F6EECF244321}">
                <p14:modId xmlns:p14="http://schemas.microsoft.com/office/powerpoint/2010/main" val="1377004077"/>
              </p:ext>
            </p:extLst>
          </p:nvPr>
        </p:nvGraphicFramePr>
        <p:xfrm>
          <a:off x="2267744" y="4293096"/>
          <a:ext cx="6360998" cy="2160239"/>
        </p:xfrm>
        <a:graphic>
          <a:graphicData uri="http://schemas.openxmlformats.org/drawingml/2006/table">
            <a:tbl>
              <a:tblPr firstRow="1" firstCol="1" bandRow="1"/>
              <a:tblGrid>
                <a:gridCol w="731485"/>
                <a:gridCol w="731485"/>
                <a:gridCol w="726366"/>
                <a:gridCol w="626153"/>
                <a:gridCol w="731485"/>
                <a:gridCol w="731485"/>
                <a:gridCol w="730022"/>
                <a:gridCol w="730022"/>
                <a:gridCol w="622495"/>
              </a:tblGrid>
              <a:tr h="529984">
                <a:tc rowSpan="2">
                  <a:txBody>
                    <a:bodyPr/>
                    <a:lstStyle/>
                    <a:p>
                      <a:pPr algn="ctr">
                        <a:spcAft>
                          <a:spcPts val="0"/>
                        </a:spcAft>
                      </a:pPr>
                      <a:r>
                        <a:rPr lang="zh-CN" sz="1200" kern="100" dirty="0">
                          <a:effectLst/>
                          <a:latin typeface="Times New Roman"/>
                          <a:ea typeface="宋体"/>
                          <a:cs typeface="Times New Roman"/>
                        </a:rPr>
                        <a:t>周期边界条件</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tabLst>
                          <a:tab pos="1536065" algn="l"/>
                          <a:tab pos="3898900" algn="l"/>
                        </a:tabLst>
                      </a:pPr>
                      <a:r>
                        <a:rPr lang="en-US" sz="1200" kern="100" dirty="0">
                          <a:effectLst/>
                          <a:latin typeface="Times New Roman"/>
                          <a:ea typeface="宋体"/>
                          <a:cs typeface="Times New Roman"/>
                        </a:rPr>
                        <a:t>Total Energy</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en-US" sz="1200" kern="100">
                          <a:effectLst/>
                          <a:latin typeface="Times New Roman"/>
                          <a:ea typeface="宋体"/>
                          <a:cs typeface="Times New Roman"/>
                        </a:rPr>
                        <a:t>Valence Energy</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200" kern="100">
                          <a:effectLst/>
                          <a:latin typeface="Times New Roman"/>
                          <a:ea typeface="宋体"/>
                          <a:cs typeface="Times New Roman"/>
                        </a:rPr>
                        <a:t>Non-bond Energy</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7935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200" i="1" kern="100" dirty="0">
                          <a:effectLst/>
                          <a:latin typeface="Times New Roman"/>
                          <a:ea typeface="宋体"/>
                          <a:cs typeface="Times New Roman"/>
                        </a:rPr>
                        <a:t>E</a:t>
                      </a:r>
                      <a:r>
                        <a:rPr lang="en-US" sz="1200" i="1" kern="100" baseline="-25000" dirty="0">
                          <a:effectLst/>
                          <a:latin typeface="Times New Roman"/>
                          <a:ea typeface="宋体"/>
                          <a:cs typeface="Times New Roman"/>
                        </a:rPr>
                        <a:t>B</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dirty="0">
                          <a:effectLst/>
                          <a:latin typeface="Times New Roman"/>
                          <a:ea typeface="宋体"/>
                          <a:cs typeface="Times New Roman"/>
                        </a:rPr>
                        <a:t>E</a:t>
                      </a:r>
                      <a:r>
                        <a:rPr lang="en-US" sz="1200" i="1" kern="100" baseline="-25000" dirty="0">
                          <a:effectLst/>
                          <a:latin typeface="Times New Roman"/>
                          <a:ea typeface="宋体"/>
                          <a:cs typeface="Times New Roman"/>
                        </a:rPr>
                        <a:t>A</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T</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I</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dirty="0">
                          <a:effectLst/>
                          <a:latin typeface="Times New Roman"/>
                          <a:ea typeface="宋体"/>
                          <a:cs typeface="Times New Roman"/>
                        </a:rPr>
                        <a:t>E</a:t>
                      </a:r>
                      <a:r>
                        <a:rPr lang="en-US" sz="1200" i="1" kern="100" baseline="-25000" dirty="0">
                          <a:effectLst/>
                          <a:latin typeface="Times New Roman"/>
                          <a:ea typeface="宋体"/>
                          <a:cs typeface="Times New Roman"/>
                        </a:rPr>
                        <a:t>H</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van</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E</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689">
                <a:tc>
                  <a:txBody>
                    <a:bodyPr/>
                    <a:lstStyle/>
                    <a:p>
                      <a:pPr algn="ctr">
                        <a:spcAft>
                          <a:spcPts val="0"/>
                        </a:spcAft>
                      </a:pPr>
                      <a:r>
                        <a:rPr lang="zh-CN" sz="1200" kern="100">
                          <a:effectLst/>
                          <a:latin typeface="Times New Roman"/>
                          <a:ea typeface="宋体"/>
                          <a:cs typeface="Times New Roman"/>
                        </a:rPr>
                        <a:t>无</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758.25</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106.86</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dirty="0">
                          <a:effectLst/>
                          <a:latin typeface="Times New Roman"/>
                          <a:ea typeface="宋体"/>
                          <a:cs typeface="Times New Roman"/>
                        </a:rPr>
                        <a:t>103.91</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dirty="0">
                          <a:effectLst/>
                          <a:latin typeface="Times New Roman"/>
                          <a:ea typeface="宋体"/>
                          <a:cs typeface="Times New Roman"/>
                        </a:rPr>
                        <a:t>184.24</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dirty="0">
                          <a:effectLst/>
                          <a:latin typeface="Times New Roman"/>
                          <a:ea typeface="宋体"/>
                          <a:cs typeface="Times New Roman"/>
                        </a:rPr>
                        <a:t>4.92</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0</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448.59</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-48.28</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560211">
                <a:tc>
                  <a:txBody>
                    <a:bodyPr/>
                    <a:lstStyle/>
                    <a:p>
                      <a:pPr algn="ctr">
                        <a:spcAft>
                          <a:spcPts val="0"/>
                        </a:spcAft>
                      </a:pPr>
                      <a:r>
                        <a:rPr lang="zh-CN" sz="1200" kern="100">
                          <a:effectLst/>
                          <a:latin typeface="Times New Roman"/>
                          <a:ea typeface="宋体"/>
                          <a:cs typeface="Times New Roman"/>
                        </a:rPr>
                        <a:t>有</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1057.45</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87.25</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207.87</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389.65</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56.41</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-0.22</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435.31</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-48.81</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115616" y="2857496"/>
            <a:ext cx="7416824" cy="646331"/>
          </a:xfrm>
          <a:prstGeom prst="rect">
            <a:avLst/>
          </a:prstGeom>
          <a:noFill/>
        </p:spPr>
        <p:txBody>
          <a:bodyPr wrap="square" rtlCol="0">
            <a:spAutoFit/>
          </a:bodyPr>
          <a:lstStyle/>
          <a:p>
            <a:pPr algn="dist"/>
            <a:r>
              <a:rPr lang="en-US" altLang="zh-CN" sz="3600" dirty="0" smtClean="0">
                <a:solidFill>
                  <a:srgbClr val="181717"/>
                </a:solidFill>
                <a:latin typeface="Times New Roman" panose="02020603050405020304" pitchFamily="18" charset="0"/>
                <a:ea typeface="楷体" pitchFamily="49" charset="-122"/>
                <a:cs typeface="Times New Roman" panose="02020603050405020304" pitchFamily="18" charset="0"/>
              </a:rPr>
              <a:t>03 </a:t>
            </a:r>
            <a:r>
              <a:rPr lang="zh-CN" altLang="en-US" sz="3600" dirty="0" smtClean="0">
                <a:solidFill>
                  <a:srgbClr val="181717"/>
                </a:solidFill>
                <a:latin typeface="Times New Roman" panose="02020603050405020304" pitchFamily="18" charset="0"/>
                <a:ea typeface="楷体" pitchFamily="49" charset="-122"/>
                <a:cs typeface="Times New Roman" panose="02020603050405020304" pitchFamily="18" charset="0"/>
              </a:rPr>
              <a:t>基于</a:t>
            </a:r>
            <a:r>
              <a:rPr lang="en-US" altLang="zh-CN" sz="3600" dirty="0" err="1">
                <a:solidFill>
                  <a:srgbClr val="181717"/>
                </a:solidFill>
                <a:latin typeface="Times New Roman" panose="02020603050405020304" pitchFamily="18" charset="0"/>
                <a:ea typeface="楷体" pitchFamily="49" charset="-122"/>
                <a:cs typeface="Times New Roman" panose="02020603050405020304" pitchFamily="18" charset="0"/>
              </a:rPr>
              <a:t>ReaxFF</a:t>
            </a:r>
            <a:r>
              <a:rPr lang="zh-CN" altLang="en-US" sz="3600" dirty="0">
                <a:solidFill>
                  <a:srgbClr val="181717"/>
                </a:solidFill>
                <a:latin typeface="Times New Roman" panose="02020603050405020304" pitchFamily="18" charset="0"/>
                <a:ea typeface="楷体" pitchFamily="49" charset="-122"/>
                <a:cs typeface="Times New Roman" panose="02020603050405020304" pitchFamily="18" charset="0"/>
              </a:rPr>
              <a:t>反应力场的热解模拟</a:t>
            </a:r>
          </a:p>
        </p:txBody>
      </p:sp>
    </p:spTree>
    <p:extLst>
      <p:ext uri="{BB962C8B-B14F-4D97-AF65-F5344CB8AC3E}">
        <p14:creationId xmlns:p14="http://schemas.microsoft.com/office/powerpoint/2010/main" val="3516222180"/>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dirty="0">
              <a:latin typeface="宋体" pitchFamily="2" charset="-122"/>
              <a:ea typeface="宋体" pitchFamily="2" charset="-122"/>
            </a:endParaRPr>
          </a:p>
          <a:p>
            <a:pPr marL="0" indent="0">
              <a:buFontTx/>
              <a:buNone/>
            </a:pPr>
            <a:r>
              <a:rPr lang="zh-CN" altLang="en-US" sz="2000" dirty="0" smtClean="0">
                <a:latin typeface="宋体" pitchFamily="2" charset="-122"/>
                <a:ea typeface="宋体" pitchFamily="2" charset="-122"/>
              </a:rPr>
              <a:t>   </a:t>
            </a: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t>        </a:t>
            </a:r>
            <a:endParaRPr lang="en-US" altLang="zh-CN" sz="2000" dirty="0" smtClean="0"/>
          </a:p>
          <a:p>
            <a:pPr marL="0" indent="0">
              <a:buFontTx/>
              <a:buNone/>
            </a:pP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单个大分子最低能量构型         </a:t>
            </a:r>
            <a:r>
              <a:rPr lang="en-US" altLang="zh-CN" sz="2000" dirty="0" smtClean="0">
                <a:latin typeface="宋体" pitchFamily="2" charset="-122"/>
                <a:ea typeface="宋体" pitchFamily="2" charset="-122"/>
              </a:rPr>
              <a:t>5</a:t>
            </a:r>
            <a:r>
              <a:rPr lang="zh-CN" altLang="en-US" sz="2000" dirty="0" smtClean="0">
                <a:latin typeface="宋体" pitchFamily="2" charset="-122"/>
                <a:ea typeface="宋体" pitchFamily="2" charset="-122"/>
              </a:rPr>
              <a:t>个大分子组成的分子系统</a:t>
            </a:r>
            <a:endParaRPr lang="en-US" altLang="zh-CN" sz="2000" dirty="0" smtClean="0">
              <a:latin typeface="宋体" pitchFamily="2" charset="-122"/>
              <a:ea typeface="宋体" pitchFamily="2" charset="-122"/>
            </a:endParaRPr>
          </a:p>
          <a:p>
            <a:pPr marL="0" indent="0">
              <a:buFontTx/>
              <a:buNone/>
            </a:pPr>
            <a:r>
              <a:rPr lang="en-US" altLang="zh-CN" sz="2000" dirty="0">
                <a:latin typeface="宋体" pitchFamily="2" charset="-122"/>
                <a:ea typeface="宋体" pitchFamily="2" charset="-122"/>
              </a:rPr>
              <a:t>	</a:t>
            </a:r>
            <a:r>
              <a:rPr lang="en-US" altLang="zh-CN" sz="2000" dirty="0" smtClean="0">
                <a:latin typeface="宋体" pitchFamily="2" charset="-122"/>
                <a:ea typeface="宋体" pitchFamily="2" charset="-122"/>
              </a:rPr>
              <a:t>					(</a:t>
            </a:r>
            <a:r>
              <a:rPr lang="en-US" altLang="zh-CN" sz="2000" b="1" i="1" dirty="0">
                <a:solidFill>
                  <a:srgbClr val="FF0000"/>
                </a:solidFill>
              </a:rPr>
              <a:t>5nm*5nm*5nm</a:t>
            </a:r>
            <a:r>
              <a:rPr lang="en-US" altLang="zh-CN" sz="2000" dirty="0" smtClean="0">
                <a:latin typeface="宋体" pitchFamily="2" charset="-122"/>
                <a:ea typeface="宋体" pitchFamily="2" charset="-122"/>
              </a:rPr>
              <a:t>)</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9" name="图片 8"/>
          <p:cNvPicPr/>
          <p:nvPr/>
        </p:nvPicPr>
        <p:blipFill>
          <a:blip r:embed="rId3"/>
          <a:stretch>
            <a:fillRect/>
          </a:stretch>
        </p:blipFill>
        <p:spPr>
          <a:xfrm>
            <a:off x="491883" y="1528302"/>
            <a:ext cx="4080117" cy="3556882"/>
          </a:xfrm>
          <a:prstGeom prst="rect">
            <a:avLst/>
          </a:prstGeom>
        </p:spPr>
      </p:pic>
      <p:pic>
        <p:nvPicPr>
          <p:cNvPr id="10" name="图片 9"/>
          <p:cNvPicPr/>
          <p:nvPr/>
        </p:nvPicPr>
        <p:blipFill>
          <a:blip r:embed="rId4"/>
          <a:stretch>
            <a:fillRect/>
          </a:stretch>
        </p:blipFill>
        <p:spPr>
          <a:xfrm>
            <a:off x="4644008" y="1491678"/>
            <a:ext cx="3902963" cy="3593506"/>
          </a:xfrm>
          <a:prstGeom prst="rect">
            <a:avLst/>
          </a:prstGeom>
        </p:spPr>
      </p:pic>
      <p:sp>
        <p:nvSpPr>
          <p:cNvPr id="4" name="矩形 3"/>
          <p:cNvSpPr/>
          <p:nvPr/>
        </p:nvSpPr>
        <p:spPr>
          <a:xfrm>
            <a:off x="491883" y="220016"/>
            <a:ext cx="2964273" cy="646331"/>
          </a:xfrm>
          <a:prstGeom prst="rect">
            <a:avLst/>
          </a:prstGeom>
        </p:spPr>
        <p:txBody>
          <a:bodyPr wrap="none">
            <a:spAutoFit/>
          </a:bodyPr>
          <a:lstStyle/>
          <a:p>
            <a:pPr marL="0" indent="0">
              <a:buFontTx/>
              <a:buNone/>
            </a:pPr>
            <a:r>
              <a:rPr lang="zh-CN" altLang="en-US" sz="3600" b="1" dirty="0">
                <a:solidFill>
                  <a:srgbClr val="FF0000"/>
                </a:solidFill>
                <a:latin typeface="楷体" panose="02010609060101010101" pitchFamily="49" charset="-122"/>
                <a:ea typeface="楷体" panose="02010609060101010101" pitchFamily="49" charset="-122"/>
              </a:rPr>
              <a:t>等温热解模拟</a:t>
            </a:r>
            <a:endParaRPr lang="en-US" altLang="zh-CN" sz="36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89757000"/>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7" name="图片 6"/>
          <p:cNvPicPr/>
          <p:nvPr/>
        </p:nvPicPr>
        <p:blipFill>
          <a:blip r:embed="rId3"/>
          <a:stretch>
            <a:fillRect/>
          </a:stretch>
        </p:blipFill>
        <p:spPr>
          <a:xfrm>
            <a:off x="515257" y="908720"/>
            <a:ext cx="2760599" cy="2596848"/>
          </a:xfrm>
          <a:prstGeom prst="rect">
            <a:avLst/>
          </a:prstGeom>
        </p:spPr>
      </p:pic>
      <p:pic>
        <p:nvPicPr>
          <p:cNvPr id="8" name="图片 7"/>
          <p:cNvPicPr/>
          <p:nvPr/>
        </p:nvPicPr>
        <p:blipFill>
          <a:blip r:embed="rId4"/>
          <a:stretch>
            <a:fillRect/>
          </a:stretch>
        </p:blipFill>
        <p:spPr>
          <a:xfrm>
            <a:off x="3275856" y="908720"/>
            <a:ext cx="2664296" cy="2596848"/>
          </a:xfrm>
          <a:prstGeom prst="rect">
            <a:avLst/>
          </a:prstGeom>
        </p:spPr>
      </p:pic>
      <p:pic>
        <p:nvPicPr>
          <p:cNvPr id="11" name="图片 10"/>
          <p:cNvPicPr/>
          <p:nvPr/>
        </p:nvPicPr>
        <p:blipFill>
          <a:blip r:embed="rId5"/>
          <a:stretch>
            <a:fillRect/>
          </a:stretch>
        </p:blipFill>
        <p:spPr>
          <a:xfrm>
            <a:off x="5733755" y="908720"/>
            <a:ext cx="2925375" cy="2596848"/>
          </a:xfrm>
          <a:prstGeom prst="rect">
            <a:avLst/>
          </a:prstGeom>
        </p:spPr>
      </p:pic>
      <p:pic>
        <p:nvPicPr>
          <p:cNvPr id="12" name="图片 11"/>
          <p:cNvPicPr/>
          <p:nvPr/>
        </p:nvPicPr>
        <p:blipFill>
          <a:blip r:embed="rId6"/>
          <a:stretch>
            <a:fillRect/>
          </a:stretch>
        </p:blipFill>
        <p:spPr>
          <a:xfrm>
            <a:off x="1547664" y="4005064"/>
            <a:ext cx="2880319" cy="2376264"/>
          </a:xfrm>
          <a:prstGeom prst="rect">
            <a:avLst/>
          </a:prstGeom>
        </p:spPr>
      </p:pic>
      <p:pic>
        <p:nvPicPr>
          <p:cNvPr id="13" name="图片 12"/>
          <p:cNvPicPr/>
          <p:nvPr/>
        </p:nvPicPr>
        <p:blipFill>
          <a:blip r:embed="rId7"/>
          <a:stretch>
            <a:fillRect/>
          </a:stretch>
        </p:blipFill>
        <p:spPr>
          <a:xfrm>
            <a:off x="4860033" y="4005064"/>
            <a:ext cx="2952327" cy="2376264"/>
          </a:xfrm>
          <a:prstGeom prst="rect">
            <a:avLst/>
          </a:prstGeom>
        </p:spPr>
      </p:pic>
      <p:sp>
        <p:nvSpPr>
          <p:cNvPr id="3" name="矩形 2"/>
          <p:cNvSpPr/>
          <p:nvPr/>
        </p:nvSpPr>
        <p:spPr>
          <a:xfrm>
            <a:off x="1514682" y="3631222"/>
            <a:ext cx="825867" cy="369332"/>
          </a:xfrm>
          <a:prstGeom prst="rect">
            <a:avLst/>
          </a:prstGeom>
        </p:spPr>
        <p:txBody>
          <a:bodyPr wrap="none">
            <a:spAutoFit/>
          </a:bodyPr>
          <a:lstStyle/>
          <a:p>
            <a:r>
              <a:rPr lang="en-US" altLang="zh-CN" b="1" i="1" dirty="0" smtClean="0">
                <a:latin typeface="Times New Roman" panose="02020603050405020304" pitchFamily="18" charset="0"/>
                <a:ea typeface="宋体" pitchFamily="2" charset="-122"/>
                <a:cs typeface="Times New Roman" panose="02020603050405020304" pitchFamily="18" charset="0"/>
              </a:rPr>
              <a:t>2600K</a:t>
            </a:r>
            <a:endParaRPr lang="zh-CN" altLang="en-US" b="1" i="1" dirty="0">
              <a:latin typeface="Times New Roman" panose="02020603050405020304" pitchFamily="18" charset="0"/>
              <a:cs typeface="Times New Roman" panose="02020603050405020304" pitchFamily="18" charset="0"/>
            </a:endParaRPr>
          </a:p>
        </p:txBody>
      </p:sp>
      <p:sp>
        <p:nvSpPr>
          <p:cNvPr id="14" name="矩形 13"/>
          <p:cNvSpPr/>
          <p:nvPr/>
        </p:nvSpPr>
        <p:spPr>
          <a:xfrm>
            <a:off x="5955322" y="6387215"/>
            <a:ext cx="825867" cy="369332"/>
          </a:xfrm>
          <a:prstGeom prst="rect">
            <a:avLst/>
          </a:prstGeom>
        </p:spPr>
        <p:txBody>
          <a:bodyPr wrap="none">
            <a:spAutoFit/>
          </a:bodyPr>
          <a:lstStyle/>
          <a:p>
            <a:r>
              <a:rPr lang="en-US" altLang="zh-CN" b="1" i="1" dirty="0" smtClean="0">
                <a:latin typeface="Times New Roman" panose="02020603050405020304" pitchFamily="18" charset="0"/>
                <a:ea typeface="宋体" pitchFamily="2" charset="-122"/>
                <a:cs typeface="Times New Roman" panose="02020603050405020304" pitchFamily="18" charset="0"/>
              </a:rPr>
              <a:t>3400K</a:t>
            </a:r>
            <a:endParaRPr lang="zh-CN" altLang="en-US" b="1" i="1" dirty="0">
              <a:latin typeface="Times New Roman" panose="02020603050405020304" pitchFamily="18" charset="0"/>
              <a:cs typeface="Times New Roman" panose="02020603050405020304" pitchFamily="18" charset="0"/>
            </a:endParaRPr>
          </a:p>
        </p:txBody>
      </p:sp>
      <p:sp>
        <p:nvSpPr>
          <p:cNvPr id="16" name="矩形 15"/>
          <p:cNvSpPr/>
          <p:nvPr/>
        </p:nvSpPr>
        <p:spPr>
          <a:xfrm>
            <a:off x="2606948" y="6387215"/>
            <a:ext cx="825867" cy="369332"/>
          </a:xfrm>
          <a:prstGeom prst="rect">
            <a:avLst/>
          </a:prstGeom>
        </p:spPr>
        <p:txBody>
          <a:bodyPr wrap="none">
            <a:spAutoFit/>
          </a:bodyPr>
          <a:lstStyle/>
          <a:p>
            <a:r>
              <a:rPr lang="en-US" altLang="zh-CN" b="1" i="1" dirty="0" smtClean="0">
                <a:latin typeface="Times New Roman" panose="02020603050405020304" pitchFamily="18" charset="0"/>
                <a:ea typeface="宋体" pitchFamily="2" charset="-122"/>
                <a:cs typeface="Times New Roman" panose="02020603050405020304" pitchFamily="18" charset="0"/>
              </a:rPr>
              <a:t>3200K</a:t>
            </a:r>
            <a:endParaRPr lang="zh-CN" altLang="en-US" b="1" i="1" dirty="0">
              <a:latin typeface="Times New Roman" panose="02020603050405020304" pitchFamily="18" charset="0"/>
              <a:cs typeface="Times New Roman" panose="02020603050405020304" pitchFamily="18" charset="0"/>
            </a:endParaRPr>
          </a:p>
        </p:txBody>
      </p:sp>
      <p:sp>
        <p:nvSpPr>
          <p:cNvPr id="17" name="矩形 16"/>
          <p:cNvSpPr/>
          <p:nvPr/>
        </p:nvSpPr>
        <p:spPr>
          <a:xfrm>
            <a:off x="6815568" y="3631222"/>
            <a:ext cx="825867" cy="369332"/>
          </a:xfrm>
          <a:prstGeom prst="rect">
            <a:avLst/>
          </a:prstGeom>
        </p:spPr>
        <p:txBody>
          <a:bodyPr wrap="none">
            <a:spAutoFit/>
          </a:bodyPr>
          <a:lstStyle/>
          <a:p>
            <a:r>
              <a:rPr lang="en-US" altLang="zh-CN" b="1" i="1" dirty="0" smtClean="0">
                <a:latin typeface="Times New Roman" panose="02020603050405020304" pitchFamily="18" charset="0"/>
                <a:ea typeface="宋体" pitchFamily="2" charset="-122"/>
                <a:cs typeface="Times New Roman" panose="02020603050405020304" pitchFamily="18" charset="0"/>
              </a:rPr>
              <a:t>3000K</a:t>
            </a:r>
            <a:endParaRPr lang="zh-CN" altLang="en-US" b="1" i="1" dirty="0">
              <a:latin typeface="Times New Roman" panose="02020603050405020304" pitchFamily="18" charset="0"/>
              <a:cs typeface="Times New Roman" panose="02020603050405020304" pitchFamily="18" charset="0"/>
            </a:endParaRPr>
          </a:p>
        </p:txBody>
      </p:sp>
      <p:sp>
        <p:nvSpPr>
          <p:cNvPr id="18" name="矩形 17"/>
          <p:cNvSpPr/>
          <p:nvPr/>
        </p:nvSpPr>
        <p:spPr>
          <a:xfrm>
            <a:off x="4191125" y="3631222"/>
            <a:ext cx="825867" cy="369332"/>
          </a:xfrm>
          <a:prstGeom prst="rect">
            <a:avLst/>
          </a:prstGeom>
        </p:spPr>
        <p:txBody>
          <a:bodyPr wrap="none">
            <a:spAutoFit/>
          </a:bodyPr>
          <a:lstStyle/>
          <a:p>
            <a:r>
              <a:rPr lang="en-US" altLang="zh-CN" b="1" i="1" dirty="0" smtClean="0">
                <a:latin typeface="Times New Roman" panose="02020603050405020304" pitchFamily="18" charset="0"/>
                <a:ea typeface="宋体" pitchFamily="2" charset="-122"/>
                <a:cs typeface="Times New Roman" panose="02020603050405020304" pitchFamily="18" charset="0"/>
              </a:rPr>
              <a:t>2800K</a:t>
            </a:r>
            <a:endParaRPr lang="zh-CN" altLang="en-US" b="1" i="1" dirty="0">
              <a:latin typeface="Times New Roman" panose="02020603050405020304" pitchFamily="18" charset="0"/>
              <a:cs typeface="Times New Roman" panose="02020603050405020304" pitchFamily="18" charset="0"/>
            </a:endParaRPr>
          </a:p>
        </p:txBody>
      </p:sp>
      <p:sp>
        <p:nvSpPr>
          <p:cNvPr id="4" name="矩形 3"/>
          <p:cNvSpPr/>
          <p:nvPr/>
        </p:nvSpPr>
        <p:spPr>
          <a:xfrm>
            <a:off x="515257" y="185821"/>
            <a:ext cx="2954655" cy="646331"/>
          </a:xfrm>
          <a:prstGeom prst="rect">
            <a:avLst/>
          </a:prstGeom>
        </p:spPr>
        <p:txBody>
          <a:bodyPr wrap="none">
            <a:spAutoFit/>
          </a:bodyPr>
          <a:lstStyle/>
          <a:p>
            <a:pPr marL="0" indent="0">
              <a:buFontTx/>
              <a:buNone/>
            </a:pPr>
            <a:r>
              <a:rPr lang="zh-CN" altLang="en-US" sz="3600" dirty="0">
                <a:latin typeface="楷体" panose="02010609060101010101" pitchFamily="49" charset="-122"/>
                <a:ea typeface="楷体" panose="02010609060101010101" pitchFamily="49" charset="-122"/>
              </a:rPr>
              <a:t>等温热解模拟</a:t>
            </a:r>
            <a:endParaRPr lang="en-US" altLang="zh-CN" sz="3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69954230"/>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643042" y="2857496"/>
            <a:ext cx="6295869" cy="830997"/>
          </a:xfrm>
          <a:prstGeom prst="rect">
            <a:avLst/>
          </a:prstGeom>
          <a:noFill/>
        </p:spPr>
        <p:txBody>
          <a:bodyPr wrap="square" rtlCol="0">
            <a:spAutoFit/>
          </a:bodyPr>
          <a:lstStyle/>
          <a:p>
            <a:pPr algn="dist"/>
            <a:r>
              <a:rPr lang="zh-CN" altLang="en-US" sz="4800" smtClean="0">
                <a:solidFill>
                  <a:srgbClr val="181717"/>
                </a:solidFill>
                <a:latin typeface="楷体" pitchFamily="49" charset="-122"/>
                <a:ea typeface="楷体" pitchFamily="49" charset="-122"/>
              </a:rPr>
              <a:t>一</a:t>
            </a:r>
            <a:r>
              <a:rPr lang="en-US" altLang="zh-CN" sz="4800" smtClean="0">
                <a:solidFill>
                  <a:srgbClr val="181717"/>
                </a:solidFill>
                <a:latin typeface="楷体" pitchFamily="49" charset="-122"/>
                <a:ea typeface="楷体" pitchFamily="49" charset="-122"/>
              </a:rPr>
              <a:t>  </a:t>
            </a:r>
            <a:r>
              <a:rPr lang="zh-CN" altLang="en-US" sz="4800" smtClean="0">
                <a:solidFill>
                  <a:srgbClr val="181717"/>
                </a:solidFill>
                <a:latin typeface="楷体" pitchFamily="49" charset="-122"/>
                <a:ea typeface="楷体" pitchFamily="49" charset="-122"/>
              </a:rPr>
              <a:t>研究目的与意义</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20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9"/>
            <a:ext cx="392067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234" y="1196752"/>
            <a:ext cx="3946127" cy="288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矩形 18"/>
          <p:cNvSpPr/>
          <p:nvPr/>
        </p:nvSpPr>
        <p:spPr>
          <a:xfrm>
            <a:off x="402072" y="4191680"/>
            <a:ext cx="4339650"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不同温度条件下系统的总能量随时间变化</a:t>
            </a:r>
            <a:endParaRPr lang="zh-CN" altLang="en-US" dirty="0">
              <a:latin typeface="Times New Roman" panose="02020603050405020304" pitchFamily="18" charset="0"/>
              <a:cs typeface="Times New Roman" panose="02020603050405020304" pitchFamily="18" charset="0"/>
            </a:endParaRPr>
          </a:p>
        </p:txBody>
      </p:sp>
      <p:sp>
        <p:nvSpPr>
          <p:cNvPr id="20" name="矩形 19"/>
          <p:cNvSpPr/>
          <p:nvPr/>
        </p:nvSpPr>
        <p:spPr>
          <a:xfrm>
            <a:off x="4844456" y="4198222"/>
            <a:ext cx="4108817" cy="369332"/>
          </a:xfrm>
          <a:prstGeom prst="rect">
            <a:avLst/>
          </a:prstGeom>
        </p:spPr>
        <p:txBody>
          <a:bodyPr wrap="none">
            <a:spAutoFit/>
          </a:bodyPr>
          <a:lstStyle/>
          <a:p>
            <a:r>
              <a:rPr lang="zh-CN" altLang="en-US" dirty="0">
                <a:latin typeface="Times New Roman" panose="02020603050405020304" pitchFamily="18" charset="0"/>
                <a:ea typeface="宋体" pitchFamily="2" charset="-122"/>
                <a:cs typeface="Times New Roman" panose="02020603050405020304" pitchFamily="18" charset="0"/>
              </a:rPr>
              <a:t>不同温度条件</a:t>
            </a:r>
            <a:r>
              <a:rPr lang="zh-CN" altLang="en-US" dirty="0" smtClean="0">
                <a:latin typeface="Times New Roman" panose="02020603050405020304" pitchFamily="18" charset="0"/>
                <a:ea typeface="宋体" pitchFamily="2" charset="-122"/>
                <a:cs typeface="Times New Roman" panose="02020603050405020304" pitchFamily="18" charset="0"/>
              </a:rPr>
              <a:t>下系统的势能</a:t>
            </a:r>
            <a:r>
              <a:rPr lang="zh-CN" altLang="en-US" dirty="0">
                <a:latin typeface="Times New Roman" panose="02020603050405020304" pitchFamily="18" charset="0"/>
                <a:ea typeface="宋体" pitchFamily="2" charset="-122"/>
                <a:cs typeface="Times New Roman" panose="02020603050405020304" pitchFamily="18" charset="0"/>
              </a:rPr>
              <a:t>随时间</a:t>
            </a:r>
            <a:r>
              <a:rPr lang="zh-CN" altLang="en-US" dirty="0" smtClean="0">
                <a:latin typeface="Times New Roman" panose="02020603050405020304" pitchFamily="18" charset="0"/>
                <a:ea typeface="宋体" pitchFamily="2" charset="-122"/>
                <a:cs typeface="Times New Roman" panose="02020603050405020304" pitchFamily="18" charset="0"/>
              </a:rPr>
              <a:t>变化</a:t>
            </a:r>
            <a:endParaRPr lang="zh-CN" altLang="en-US" dirty="0">
              <a:latin typeface="Times New Roman" panose="02020603050405020304" pitchFamily="18" charset="0"/>
              <a:cs typeface="Times New Roman" panose="02020603050405020304" pitchFamily="18" charset="0"/>
            </a:endParaRPr>
          </a:p>
        </p:txBody>
      </p:sp>
      <p:sp>
        <p:nvSpPr>
          <p:cNvPr id="21" name="矩形 20"/>
          <p:cNvSpPr/>
          <p:nvPr/>
        </p:nvSpPr>
        <p:spPr>
          <a:xfrm>
            <a:off x="507798" y="185821"/>
            <a:ext cx="5864401" cy="646331"/>
          </a:xfrm>
          <a:prstGeom prst="rect">
            <a:avLst/>
          </a:prstGeom>
        </p:spPr>
        <p:txBody>
          <a:bodyPr wrap="square">
            <a:spAutoFit/>
          </a:bodyPr>
          <a:lstStyle/>
          <a:p>
            <a:r>
              <a:rPr lang="zh-CN" altLang="en-US" sz="36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等温条件下的能量变化规律</a:t>
            </a:r>
            <a:endParaRPr lang="zh-CN" altLang="en-US" sz="36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19347807"/>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02072" y="4191680"/>
            <a:ext cx="4108817"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不同温度条件下系统的键能随时间变化</a:t>
            </a:r>
            <a:endParaRPr lang="zh-CN" altLang="en-US" dirty="0">
              <a:latin typeface="Times New Roman" panose="02020603050405020304" pitchFamily="18" charset="0"/>
              <a:cs typeface="Times New Roman" panose="02020603050405020304" pitchFamily="18" charset="0"/>
            </a:endParaRPr>
          </a:p>
        </p:txBody>
      </p:sp>
      <p:sp>
        <p:nvSpPr>
          <p:cNvPr id="20" name="矩形 19"/>
          <p:cNvSpPr/>
          <p:nvPr/>
        </p:nvSpPr>
        <p:spPr>
          <a:xfrm>
            <a:off x="4762428" y="4191680"/>
            <a:ext cx="4339650" cy="369332"/>
          </a:xfrm>
          <a:prstGeom prst="rect">
            <a:avLst/>
          </a:prstGeom>
        </p:spPr>
        <p:txBody>
          <a:bodyPr wrap="none">
            <a:spAutoFit/>
          </a:bodyPr>
          <a:lstStyle/>
          <a:p>
            <a:r>
              <a:rPr lang="zh-CN" altLang="en-US" dirty="0">
                <a:latin typeface="Times New Roman" panose="02020603050405020304" pitchFamily="18" charset="0"/>
                <a:ea typeface="宋体" pitchFamily="2" charset="-122"/>
                <a:cs typeface="Times New Roman" panose="02020603050405020304" pitchFamily="18" charset="0"/>
              </a:rPr>
              <a:t>不同温度条件</a:t>
            </a:r>
            <a:r>
              <a:rPr lang="zh-CN" altLang="en-US" dirty="0" smtClean="0">
                <a:latin typeface="Times New Roman" panose="02020603050405020304" pitchFamily="18" charset="0"/>
                <a:ea typeface="宋体" pitchFamily="2" charset="-122"/>
                <a:cs typeface="Times New Roman" panose="02020603050405020304" pitchFamily="18" charset="0"/>
              </a:rPr>
              <a:t>下系统的扭转能</a:t>
            </a:r>
            <a:r>
              <a:rPr lang="zh-CN" altLang="en-US" dirty="0">
                <a:latin typeface="Times New Roman" panose="02020603050405020304" pitchFamily="18" charset="0"/>
                <a:ea typeface="宋体" pitchFamily="2" charset="-122"/>
                <a:cs typeface="Times New Roman" panose="02020603050405020304" pitchFamily="18" charset="0"/>
              </a:rPr>
              <a:t>随时间</a:t>
            </a:r>
            <a:r>
              <a:rPr lang="zh-CN" altLang="en-US" dirty="0" smtClean="0">
                <a:latin typeface="Times New Roman" panose="02020603050405020304" pitchFamily="18" charset="0"/>
                <a:ea typeface="宋体" pitchFamily="2" charset="-122"/>
                <a:cs typeface="Times New Roman" panose="02020603050405020304" pitchFamily="18" charset="0"/>
              </a:rPr>
              <a:t>变化</a:t>
            </a:r>
            <a:endParaRPr lang="zh-CN" altLang="en-US" dirty="0">
              <a:latin typeface="Times New Roman" panose="02020603050405020304" pitchFamily="18" charset="0"/>
              <a:cs typeface="Times New Roman" panose="02020603050405020304" pitchFamily="18" charset="0"/>
            </a:endParaRPr>
          </a:p>
        </p:txBody>
      </p:sp>
      <p:pic>
        <p:nvPicPr>
          <p:cNvPr id="221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081809"/>
            <a:ext cx="4377694" cy="299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722" y="1111341"/>
            <a:ext cx="3925987" cy="2893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15256" y="191441"/>
            <a:ext cx="6721039" cy="646331"/>
          </a:xfrm>
          <a:prstGeom prst="rect">
            <a:avLst/>
          </a:prstGeom>
        </p:spPr>
        <p:txBody>
          <a:bodyPr wrap="square">
            <a:spAutoFit/>
          </a:bodyPr>
          <a:lstStyle/>
          <a:p>
            <a:r>
              <a:rPr lang="zh-CN" altLang="en-US" sz="3600" b="1" dirty="0" smtClean="0">
                <a:latin typeface="楷体" panose="02010609060101010101" pitchFamily="49" charset="-122"/>
                <a:ea typeface="楷体" panose="02010609060101010101" pitchFamily="49" charset="-122"/>
                <a:cs typeface="Times New Roman" panose="02020603050405020304" pitchFamily="18" charset="0"/>
              </a:rPr>
              <a:t>等温条件下的能量变化规律</a:t>
            </a:r>
            <a:endParaRPr lang="zh-CN" altLang="en-US" sz="3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8759342"/>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402175" y="4191680"/>
            <a:ext cx="4339650"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不同温度条件下系统的范德华随时间变化</a:t>
            </a:r>
            <a:endParaRPr lang="zh-CN" altLang="en-US" dirty="0">
              <a:latin typeface="Times New Roman" panose="02020603050405020304" pitchFamily="18" charset="0"/>
              <a:cs typeface="Times New Roman" panose="02020603050405020304" pitchFamily="18" charset="0"/>
            </a:endParaRPr>
          </a:p>
        </p:txBody>
      </p:sp>
      <p:pic>
        <p:nvPicPr>
          <p:cNvPr id="2222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017741"/>
            <a:ext cx="442912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515257" y="185821"/>
            <a:ext cx="5968927" cy="646331"/>
          </a:xfrm>
          <a:prstGeom prst="rect">
            <a:avLst/>
          </a:prstGeom>
        </p:spPr>
        <p:txBody>
          <a:bodyPr wrap="square">
            <a:spAutoFit/>
          </a:bodyPr>
          <a:lstStyle/>
          <a:p>
            <a:r>
              <a:rPr lang="zh-CN" altLang="en-US" sz="3600" b="1" dirty="0" smtClean="0">
                <a:latin typeface="楷体" panose="02010609060101010101" pitchFamily="49" charset="-122"/>
                <a:ea typeface="楷体" panose="02010609060101010101" pitchFamily="49" charset="-122"/>
                <a:cs typeface="Times New Roman" panose="02020603050405020304" pitchFamily="18" charset="0"/>
              </a:rPr>
              <a:t>等温条件下的能量变化规律</a:t>
            </a:r>
            <a:endParaRPr lang="zh-CN" altLang="en-US" sz="3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42316762"/>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494994" y="5301208"/>
            <a:ext cx="4570482"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不同温度条件下系统内分子总数随时间变化</a:t>
            </a:r>
            <a:endParaRPr lang="zh-CN" altLang="en-US" dirty="0">
              <a:latin typeface="Times New Roman" panose="02020603050405020304" pitchFamily="18" charset="0"/>
              <a:cs typeface="Times New Roman" panose="02020603050405020304" pitchFamily="18" charset="0"/>
            </a:endParaRPr>
          </a:p>
        </p:txBody>
      </p:sp>
      <p:pic>
        <p:nvPicPr>
          <p:cNvPr id="223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727" y="1340768"/>
            <a:ext cx="5636181" cy="400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83368" y="185821"/>
            <a:ext cx="7300442" cy="646331"/>
          </a:xfrm>
          <a:prstGeom prst="rect">
            <a:avLst/>
          </a:prstGeom>
        </p:spPr>
        <p:txBody>
          <a:bodyPr wrap="square">
            <a:spAutoFit/>
          </a:bodyPr>
          <a:lstStyle/>
          <a:p>
            <a:r>
              <a:rPr lang="zh-CN" altLang="en-US" sz="36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等温条件下主要气体产物生成特征</a:t>
            </a:r>
            <a:endParaRPr lang="zh-CN" altLang="en-US" sz="36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8021868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879050" y="5821079"/>
            <a:ext cx="5724644"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不同温度条件下系统内终态热解产物生成量随时间变化</a:t>
            </a:r>
            <a:endParaRPr lang="zh-CN" altLang="en-US" dirty="0">
              <a:latin typeface="Times New Roman" panose="02020603050405020304" pitchFamily="18" charset="0"/>
              <a:cs typeface="Times New Roman" panose="02020603050405020304" pitchFamily="18" charset="0"/>
            </a:endParaRPr>
          </a:p>
        </p:txBody>
      </p:sp>
      <p:pic>
        <p:nvPicPr>
          <p:cNvPr id="224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062" y="908720"/>
            <a:ext cx="6093876" cy="475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79173" y="191441"/>
            <a:ext cx="7384581" cy="646331"/>
          </a:xfrm>
          <a:prstGeom prst="rect">
            <a:avLst/>
          </a:prstGeom>
        </p:spPr>
        <p:txBody>
          <a:bodyPr wrap="square">
            <a:spAutoFit/>
          </a:bodyPr>
          <a:lstStyle/>
          <a:p>
            <a:r>
              <a:rPr lang="zh-CN" altLang="en-US" sz="3600" b="1" dirty="0" smtClean="0">
                <a:latin typeface="楷体" panose="02010609060101010101" pitchFamily="49" charset="-122"/>
                <a:ea typeface="楷体" panose="02010609060101010101" pitchFamily="49" charset="-122"/>
                <a:cs typeface="Times New Roman" panose="02020603050405020304" pitchFamily="18" charset="0"/>
              </a:rPr>
              <a:t>等温条件下主要气体产物生成特征</a:t>
            </a:r>
            <a:endParaRPr lang="zh-CN" altLang="en-US" sz="3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915588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627784" y="4304338"/>
            <a:ext cx="3583032" cy="369332"/>
          </a:xfrm>
          <a:prstGeom prst="rect">
            <a:avLst/>
          </a:prstGeom>
        </p:spPr>
        <p:txBody>
          <a:bodyPr wrap="none">
            <a:spAutoFit/>
          </a:bodyPr>
          <a:lstStyle/>
          <a:p>
            <a:r>
              <a:rPr lang="en-US" altLang="zh-CN" dirty="0" smtClean="0">
                <a:latin typeface="Times New Roman" panose="02020603050405020304" pitchFamily="18" charset="0"/>
                <a:ea typeface="宋体" pitchFamily="2" charset="-122"/>
                <a:cs typeface="Times New Roman" panose="02020603050405020304" pitchFamily="18" charset="0"/>
              </a:rPr>
              <a:t>3000K</a:t>
            </a:r>
            <a:r>
              <a:rPr lang="zh-CN" altLang="en-US" dirty="0" smtClean="0">
                <a:latin typeface="Times New Roman" panose="02020603050405020304" pitchFamily="18" charset="0"/>
                <a:ea typeface="宋体" pitchFamily="2" charset="-122"/>
                <a:cs typeface="Times New Roman" panose="02020603050405020304" pitchFamily="18" charset="0"/>
              </a:rPr>
              <a:t>时气相产物生成随时间变化</a:t>
            </a:r>
            <a:endParaRPr lang="en-US" altLang="zh-CN" dirty="0" smtClean="0">
              <a:latin typeface="Times New Roman" panose="02020603050405020304" pitchFamily="18" charset="0"/>
              <a:ea typeface="宋体" pitchFamily="2" charset="-122"/>
              <a:cs typeface="Times New Roman" panose="02020603050405020304" pitchFamily="18" charset="0"/>
            </a:endParaRPr>
          </a:p>
        </p:txBody>
      </p:sp>
      <p:pic>
        <p:nvPicPr>
          <p:cNvPr id="2252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980728"/>
            <a:ext cx="44481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80554" y="185821"/>
            <a:ext cx="7153087" cy="646331"/>
          </a:xfrm>
          <a:prstGeom prst="rect">
            <a:avLst/>
          </a:prstGeom>
        </p:spPr>
        <p:txBody>
          <a:bodyPr wrap="square">
            <a:spAutoFit/>
          </a:bodyPr>
          <a:lstStyle/>
          <a:p>
            <a:r>
              <a:rPr lang="zh-CN" altLang="en-US" sz="3600" b="1" dirty="0" smtClean="0">
                <a:latin typeface="楷体" panose="02010609060101010101" pitchFamily="49" charset="-122"/>
                <a:ea typeface="楷体" panose="02010609060101010101" pitchFamily="49" charset="-122"/>
                <a:cs typeface="Times New Roman" panose="02020603050405020304" pitchFamily="18" charset="0"/>
              </a:rPr>
              <a:t>等温条件下主要气体产物生成特征</a:t>
            </a:r>
            <a:endParaRPr lang="zh-CN" altLang="en-US" sz="3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95565305"/>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latin typeface="宋体" pitchFamily="2" charset="-122"/>
                <a:ea typeface="宋体" pitchFamily="2" charset="-122"/>
              </a:rPr>
              <a:t>升温条件设置</a:t>
            </a:r>
            <a:endParaRPr lang="en-US" altLang="zh-CN" sz="2000" dirty="0" smtClean="0">
              <a:latin typeface="宋体" pitchFamily="2" charset="-122"/>
              <a:ea typeface="宋体" pitchFamily="2" charset="-122"/>
            </a:endParaRPr>
          </a:p>
          <a:p>
            <a:pPr marL="0" indent="0">
              <a:buFontTx/>
              <a:buNone/>
            </a:pPr>
            <a:r>
              <a:rPr lang="zh-CN" altLang="en-US" sz="2000" dirty="0" smtClean="0">
                <a:latin typeface="宋体" pitchFamily="2" charset="-122"/>
                <a:ea typeface="宋体" pitchFamily="2" charset="-122"/>
              </a:rPr>
              <a:t>   </a:t>
            </a: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t>        </a:t>
            </a:r>
            <a:endParaRPr lang="en-US" altLang="zh-CN" sz="2000" dirty="0" smtClean="0"/>
          </a:p>
          <a:p>
            <a:pPr marL="0" indent="0">
              <a:buFontTx/>
              <a:buNone/>
            </a:pP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601955028"/>
              </p:ext>
            </p:extLst>
          </p:nvPr>
        </p:nvGraphicFramePr>
        <p:xfrm>
          <a:off x="465744" y="1700808"/>
          <a:ext cx="8212511" cy="2232248"/>
        </p:xfrm>
        <a:graphic>
          <a:graphicData uri="http://schemas.openxmlformats.org/drawingml/2006/table">
            <a:tbl>
              <a:tblPr firstRow="1" firstCol="1" bandRow="1"/>
              <a:tblGrid>
                <a:gridCol w="1617078"/>
                <a:gridCol w="908561"/>
                <a:gridCol w="1480105"/>
                <a:gridCol w="1749124"/>
                <a:gridCol w="2457643"/>
              </a:tblGrid>
              <a:tr h="695766">
                <a:tc>
                  <a:txBody>
                    <a:bodyPr/>
                    <a:lstStyle/>
                    <a:p>
                      <a:pPr algn="ctr">
                        <a:spcAft>
                          <a:spcPts val="0"/>
                        </a:spcAft>
                      </a:pPr>
                      <a:r>
                        <a:rPr lang="zh-CN" sz="1800" kern="100" dirty="0">
                          <a:solidFill>
                            <a:srgbClr val="000000"/>
                          </a:solidFill>
                          <a:effectLst/>
                          <a:latin typeface="Times New Roman"/>
                          <a:ea typeface="宋体"/>
                          <a:cs typeface="Times New Roman"/>
                        </a:rPr>
                        <a:t>升温速率</a:t>
                      </a:r>
                      <a:r>
                        <a:rPr lang="en-US" sz="1800" kern="100" dirty="0">
                          <a:solidFill>
                            <a:srgbClr val="000000"/>
                          </a:solidFill>
                          <a:effectLst/>
                          <a:latin typeface="Times New Roman"/>
                          <a:ea typeface="宋体"/>
                          <a:cs typeface="Times New Roman"/>
                        </a:rPr>
                        <a:t>/</a:t>
                      </a:r>
                      <a:r>
                        <a:rPr lang="zh-CN" sz="1800" kern="100" dirty="0">
                          <a:solidFill>
                            <a:srgbClr val="000000"/>
                          </a:solidFill>
                          <a:effectLst/>
                          <a:latin typeface="Times New Roman"/>
                          <a:ea typeface="宋体"/>
                          <a:cs typeface="Times New Roman"/>
                        </a:rPr>
                        <a:t>时间</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Times New Roman"/>
                          <a:ea typeface="宋体"/>
                          <a:cs typeface="Times New Roman"/>
                        </a:rPr>
                        <a:t>时间</a:t>
                      </a:r>
                      <a:r>
                        <a:rPr lang="en-US" sz="1800" kern="100">
                          <a:solidFill>
                            <a:srgbClr val="000000"/>
                          </a:solidFill>
                          <a:effectLst/>
                          <a:latin typeface="Times New Roman"/>
                          <a:ea typeface="宋体"/>
                          <a:cs typeface="Times New Roman"/>
                        </a:rPr>
                        <a:t>/ps</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Times New Roman"/>
                          <a:ea typeface="宋体"/>
                          <a:cs typeface="Times New Roman"/>
                        </a:rPr>
                        <a:t>时间步长</a:t>
                      </a:r>
                      <a:r>
                        <a:rPr lang="en-US" sz="1800" kern="100">
                          <a:solidFill>
                            <a:srgbClr val="000000"/>
                          </a:solidFill>
                          <a:effectLst/>
                          <a:latin typeface="Times New Roman"/>
                          <a:ea typeface="宋体"/>
                          <a:cs typeface="Times New Roman"/>
                        </a:rPr>
                        <a:t>/fs</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Times New Roman"/>
                          <a:ea typeface="宋体"/>
                          <a:cs typeface="Times New Roman"/>
                        </a:rPr>
                        <a:t>模拟步数</a:t>
                      </a:r>
                      <a:r>
                        <a:rPr lang="en-US" sz="1800" kern="100">
                          <a:solidFill>
                            <a:srgbClr val="000000"/>
                          </a:solidFill>
                          <a:effectLst/>
                          <a:latin typeface="Times New Roman"/>
                          <a:ea typeface="宋体"/>
                          <a:cs typeface="Times New Roman"/>
                        </a:rPr>
                        <a:t>/steps</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Times New Roman"/>
                          <a:ea typeface="宋体"/>
                          <a:cs typeface="Times New Roman"/>
                        </a:rPr>
                        <a:t>升温速率</a:t>
                      </a:r>
                      <a:r>
                        <a:rPr lang="en-US" sz="1800" kern="100">
                          <a:solidFill>
                            <a:srgbClr val="000000"/>
                          </a:solidFill>
                          <a:effectLst/>
                          <a:latin typeface="Times New Roman"/>
                          <a:ea typeface="宋体"/>
                          <a:cs typeface="Times New Roman"/>
                        </a:rPr>
                        <a:t>/</a:t>
                      </a:r>
                      <a:r>
                        <a:rPr lang="zh-CN" sz="1800" kern="100">
                          <a:solidFill>
                            <a:srgbClr val="000000"/>
                          </a:solidFill>
                          <a:effectLst/>
                          <a:latin typeface="Times New Roman"/>
                          <a:ea typeface="宋体"/>
                          <a:cs typeface="Times New Roman"/>
                        </a:rPr>
                        <a:t>空间尺度</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9423">
                <a:tc>
                  <a:txBody>
                    <a:bodyPr/>
                    <a:lstStyle/>
                    <a:p>
                      <a:pPr algn="ctr">
                        <a:spcAft>
                          <a:spcPts val="0"/>
                        </a:spcAft>
                      </a:pPr>
                      <a:r>
                        <a:rPr lang="en-US" sz="1800" kern="100" dirty="0">
                          <a:solidFill>
                            <a:srgbClr val="000000"/>
                          </a:solidFill>
                          <a:effectLst/>
                          <a:latin typeface="Times New Roman"/>
                          <a:ea typeface="宋体"/>
                          <a:cs typeface="Times New Roman"/>
                        </a:rPr>
                        <a:t>5K/</a:t>
                      </a:r>
                      <a:r>
                        <a:rPr lang="en-US" sz="1800" kern="100" dirty="0" err="1">
                          <a:solidFill>
                            <a:srgbClr val="000000"/>
                          </a:solidFill>
                          <a:effectLst/>
                          <a:latin typeface="Times New Roman"/>
                          <a:ea typeface="宋体"/>
                          <a:cs typeface="Times New Roman"/>
                        </a:rPr>
                        <a:t>ps</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solidFill>
                            <a:srgbClr val="000000"/>
                          </a:solidFill>
                          <a:effectLst/>
                          <a:latin typeface="Times New Roman"/>
                          <a:ea typeface="宋体"/>
                          <a:cs typeface="Times New Roman"/>
                        </a:rPr>
                        <a:t>320</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rowSpan="3">
                  <a:txBody>
                    <a:bodyPr/>
                    <a:lstStyle/>
                    <a:p>
                      <a:pPr algn="ctr">
                        <a:spcAft>
                          <a:spcPts val="0"/>
                        </a:spcAft>
                      </a:pPr>
                      <a:r>
                        <a:rPr lang="en-US" sz="1800" kern="100" dirty="0">
                          <a:solidFill>
                            <a:srgbClr val="000000"/>
                          </a:solidFill>
                          <a:effectLst/>
                          <a:latin typeface="Times New Roman"/>
                          <a:ea typeface="宋体"/>
                          <a:cs typeface="Times New Roman"/>
                        </a:rPr>
                        <a:t>0.25</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a:ea typeface="宋体"/>
                          <a:cs typeface="Times New Roman"/>
                        </a:rPr>
                        <a:t>1280000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a:ea typeface="宋体"/>
                          <a:cs typeface="Times New Roman"/>
                        </a:rPr>
                        <a:t>0.00125K/step</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513298">
                <a:tc>
                  <a:txBody>
                    <a:bodyPr/>
                    <a:lstStyle/>
                    <a:p>
                      <a:pPr algn="ctr">
                        <a:spcAft>
                          <a:spcPts val="0"/>
                        </a:spcAft>
                      </a:pPr>
                      <a:r>
                        <a:rPr lang="en-US" sz="1800" kern="100">
                          <a:solidFill>
                            <a:srgbClr val="000000"/>
                          </a:solidFill>
                          <a:effectLst/>
                          <a:latin typeface="Times New Roman"/>
                          <a:ea typeface="宋体"/>
                          <a:cs typeface="Times New Roman"/>
                        </a:rPr>
                        <a:t>50K/ps</a:t>
                      </a:r>
                      <a:endParaRPr lang="zh-CN" sz="18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000000"/>
                          </a:solidFill>
                          <a:effectLst/>
                          <a:latin typeface="Times New Roman"/>
                          <a:ea typeface="宋体"/>
                          <a:cs typeface="Times New Roman"/>
                        </a:rPr>
                        <a:t>32</a:t>
                      </a:r>
                      <a:endParaRPr lang="zh-CN" sz="1800" kern="100" dirty="0">
                        <a:effectLst/>
                        <a:latin typeface="Calibri"/>
                        <a:ea typeface="宋体"/>
                        <a:cs typeface="Times New Roman"/>
                      </a:endParaRPr>
                    </a:p>
                  </a:txBody>
                  <a:tcPr marL="68580" marR="68580" marT="0" marB="0" anchor="ctr">
                    <a:lnL>
                      <a:noFill/>
                    </a:lnL>
                    <a:lnR>
                      <a:noFill/>
                    </a:lnR>
                    <a:lnT>
                      <a:noFill/>
                    </a:lnT>
                    <a:lnB>
                      <a:noFill/>
                    </a:lnB>
                  </a:tcPr>
                </a:tc>
                <a:tc vMerge="1">
                  <a:txBody>
                    <a:bodyPr/>
                    <a:lstStyle/>
                    <a:p>
                      <a:endParaRPr lang="zh-CN" altLang="en-US"/>
                    </a:p>
                  </a:txBody>
                  <a:tcPr/>
                </a:tc>
                <a:tc>
                  <a:txBody>
                    <a:bodyPr/>
                    <a:lstStyle/>
                    <a:p>
                      <a:pPr algn="ctr">
                        <a:spcAft>
                          <a:spcPts val="0"/>
                        </a:spcAft>
                      </a:pPr>
                      <a:r>
                        <a:rPr lang="en-US" sz="1800" kern="100" dirty="0">
                          <a:solidFill>
                            <a:srgbClr val="000000"/>
                          </a:solidFill>
                          <a:effectLst/>
                          <a:latin typeface="Times New Roman"/>
                          <a:ea typeface="宋体"/>
                          <a:cs typeface="Times New Roman"/>
                        </a:rPr>
                        <a:t>128000</a:t>
                      </a:r>
                      <a:endParaRPr lang="zh-CN" sz="18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a:ea typeface="宋体"/>
                          <a:cs typeface="Times New Roman"/>
                        </a:rPr>
                        <a:t>0.0125K/step</a:t>
                      </a:r>
                      <a:endParaRPr lang="zh-CN" sz="1800" kern="100">
                        <a:effectLst/>
                        <a:latin typeface="Calibri"/>
                        <a:ea typeface="宋体"/>
                        <a:cs typeface="Times New Roman"/>
                      </a:endParaRPr>
                    </a:p>
                  </a:txBody>
                  <a:tcPr marL="68580" marR="68580" marT="0" marB="0" anchor="ctr">
                    <a:lnL>
                      <a:noFill/>
                    </a:lnL>
                    <a:lnR>
                      <a:noFill/>
                    </a:lnR>
                    <a:lnT>
                      <a:noFill/>
                    </a:lnT>
                    <a:lnB>
                      <a:noFill/>
                    </a:lnB>
                  </a:tcPr>
                </a:tc>
              </a:tr>
              <a:tr h="533761">
                <a:tc>
                  <a:txBody>
                    <a:bodyPr/>
                    <a:lstStyle/>
                    <a:p>
                      <a:pPr algn="ctr">
                        <a:spcAft>
                          <a:spcPts val="0"/>
                        </a:spcAft>
                      </a:pPr>
                      <a:r>
                        <a:rPr lang="en-US" sz="1800" kern="100" dirty="0">
                          <a:solidFill>
                            <a:srgbClr val="000000"/>
                          </a:solidFill>
                          <a:effectLst/>
                          <a:latin typeface="Times New Roman"/>
                          <a:ea typeface="宋体"/>
                          <a:cs typeface="Times New Roman"/>
                        </a:rPr>
                        <a:t>500K/</a:t>
                      </a:r>
                      <a:r>
                        <a:rPr lang="en-US" sz="1800" kern="100" dirty="0" err="1">
                          <a:solidFill>
                            <a:srgbClr val="000000"/>
                          </a:solidFill>
                          <a:effectLst/>
                          <a:latin typeface="Times New Roman"/>
                          <a:ea typeface="宋体"/>
                          <a:cs typeface="Times New Roman"/>
                        </a:rPr>
                        <a:t>ps</a:t>
                      </a:r>
                      <a:endParaRPr lang="zh-CN" sz="18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Times New Roman"/>
                          <a:ea typeface="宋体"/>
                          <a:cs typeface="Times New Roman"/>
                        </a:rPr>
                        <a:t>3.2</a:t>
                      </a:r>
                      <a:endParaRPr lang="zh-CN" sz="18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spcAft>
                          <a:spcPts val="0"/>
                        </a:spcAft>
                      </a:pPr>
                      <a:r>
                        <a:rPr lang="en-US" sz="1800" kern="100" dirty="0">
                          <a:solidFill>
                            <a:srgbClr val="000000"/>
                          </a:solidFill>
                          <a:effectLst/>
                          <a:latin typeface="Times New Roman"/>
                          <a:ea typeface="宋体"/>
                          <a:cs typeface="Times New Roman"/>
                        </a:rPr>
                        <a:t>12800</a:t>
                      </a:r>
                      <a:endParaRPr lang="zh-CN" sz="18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Times New Roman"/>
                          <a:ea typeface="宋体"/>
                          <a:cs typeface="Times New Roman"/>
                        </a:rPr>
                        <a:t>0.125K/step</a:t>
                      </a:r>
                      <a:endParaRPr lang="zh-CN" sz="18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2" name="矩形 1"/>
          <p:cNvSpPr/>
          <p:nvPr/>
        </p:nvSpPr>
        <p:spPr>
          <a:xfrm>
            <a:off x="515257" y="185821"/>
            <a:ext cx="6647974" cy="646331"/>
          </a:xfrm>
          <a:prstGeom prst="rect">
            <a:avLst/>
          </a:prstGeom>
        </p:spPr>
        <p:txBody>
          <a:bodyPr wrap="none">
            <a:spAutoFit/>
          </a:bodyPr>
          <a:lstStyle/>
          <a:p>
            <a:pPr marL="0" indent="0">
              <a:buFontTx/>
              <a:buNone/>
            </a:pPr>
            <a:r>
              <a:rPr lang="zh-CN" altLang="en-US" sz="3600" b="1" dirty="0">
                <a:solidFill>
                  <a:srgbClr val="FF0000"/>
                </a:solidFill>
                <a:latin typeface="楷体" panose="02010609060101010101" pitchFamily="49" charset="-122"/>
                <a:ea typeface="楷体" panose="02010609060101010101" pitchFamily="49" charset="-122"/>
              </a:rPr>
              <a:t>不同升温速率条件下的热解模拟</a:t>
            </a:r>
            <a:endParaRPr lang="en-US" altLang="zh-CN" sz="36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61851432"/>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latin typeface="宋体" pitchFamily="2" charset="-122"/>
                <a:ea typeface="宋体" pitchFamily="2" charset="-122"/>
              </a:rPr>
              <a:t>   </a:t>
            </a:r>
            <a:endParaRPr lang="en-US" altLang="zh-CN" sz="2000" dirty="0" smtClean="0"/>
          </a:p>
          <a:p>
            <a:pPr marL="0" indent="0">
              <a:buNone/>
            </a:pPr>
            <a:r>
              <a:rPr lang="zh-CN" altLang="en-US" sz="2000" dirty="0" smtClean="0">
                <a:latin typeface="宋体" pitchFamily="2" charset="-122"/>
                <a:ea typeface="宋体" pitchFamily="2" charset="-122"/>
              </a:rPr>
              <a:t>模拟前后的能量</a:t>
            </a:r>
            <a:r>
              <a:rPr lang="en-US" altLang="zh-CN" sz="2000" dirty="0">
                <a:latin typeface="Times New Roman" panose="02020603050405020304" pitchFamily="18" charset="0"/>
                <a:cs typeface="Times New Roman" panose="02020603050405020304" pitchFamily="18" charset="0"/>
              </a:rPr>
              <a:t>(kcal /</a:t>
            </a:r>
            <a:r>
              <a:rPr lang="en-US" altLang="zh-CN" sz="2000" dirty="0" err="1">
                <a:latin typeface="Times New Roman" panose="02020603050405020304" pitchFamily="18" charset="0"/>
                <a:cs typeface="Times New Roman" panose="02020603050405020304" pitchFamily="18" charset="0"/>
              </a:rPr>
              <a:t>mol</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宋体" pitchFamily="2" charset="-122"/>
                <a:ea typeface="宋体" pitchFamily="2" charset="-122"/>
              </a:rPr>
              <a:t>对比</a:t>
            </a:r>
            <a:endParaRPr lang="en-US" altLang="zh-CN" sz="2000" dirty="0">
              <a:latin typeface="宋体" pitchFamily="2" charset="-122"/>
              <a:ea typeface="宋体" pitchFamily="2" charset="-122"/>
            </a:endParaRPr>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t>        </a:t>
            </a:r>
            <a:endParaRPr lang="en-US" altLang="zh-CN" sz="2000" dirty="0" smtClean="0"/>
          </a:p>
          <a:p>
            <a:pPr marL="0" indent="0">
              <a:buFontTx/>
              <a:buNone/>
            </a:pP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2" name="矩形 1"/>
          <p:cNvSpPr/>
          <p:nvPr/>
        </p:nvSpPr>
        <p:spPr>
          <a:xfrm>
            <a:off x="395536" y="185821"/>
            <a:ext cx="1800493" cy="646331"/>
          </a:xfrm>
          <a:prstGeom prst="rect">
            <a:avLst/>
          </a:prstGeom>
        </p:spPr>
        <p:txBody>
          <a:bodyPr wrap="none">
            <a:spAutoFit/>
          </a:bodyPr>
          <a:lstStyle/>
          <a:p>
            <a:pPr marL="0" indent="0">
              <a:buFontTx/>
              <a:buNone/>
            </a:pPr>
            <a:r>
              <a:rPr lang="en-US" altLang="zh-CN" sz="3600" b="1" dirty="0" smtClean="0">
                <a:solidFill>
                  <a:srgbClr val="FF0000"/>
                </a:solidFill>
                <a:latin typeface="Times New Roman" panose="02020603050405020304" pitchFamily="18" charset="0"/>
                <a:ea typeface="宋体" pitchFamily="2" charset="-122"/>
                <a:cs typeface="Times New Roman" panose="02020603050405020304" pitchFamily="18" charset="0"/>
              </a:rPr>
              <a:t>500K/</a:t>
            </a:r>
            <a:r>
              <a:rPr lang="en-US" altLang="zh-CN" sz="3600" b="1" dirty="0" err="1" smtClean="0">
                <a:solidFill>
                  <a:srgbClr val="FF0000"/>
                </a:solidFill>
                <a:latin typeface="Times New Roman" panose="02020603050405020304" pitchFamily="18" charset="0"/>
                <a:ea typeface="宋体" pitchFamily="2" charset="-122"/>
                <a:cs typeface="Times New Roman" panose="02020603050405020304" pitchFamily="18" charset="0"/>
              </a:rPr>
              <a:t>ps</a:t>
            </a:r>
            <a:endParaRPr lang="en-US" altLang="zh-CN" sz="3600" b="1" dirty="0">
              <a:solidFill>
                <a:srgbClr val="FF0000"/>
              </a:solidFill>
              <a:latin typeface="Times New Roman" panose="02020603050405020304" pitchFamily="18" charset="0"/>
              <a:ea typeface="宋体" pitchFamily="2"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330619122"/>
              </p:ext>
            </p:extLst>
          </p:nvPr>
        </p:nvGraphicFramePr>
        <p:xfrm>
          <a:off x="395536" y="1916832"/>
          <a:ext cx="7344816" cy="2160240"/>
        </p:xfrm>
        <a:graphic>
          <a:graphicData uri="http://schemas.openxmlformats.org/drawingml/2006/table">
            <a:tbl>
              <a:tblPr firstRow="1" firstCol="1" bandRow="1"/>
              <a:tblGrid>
                <a:gridCol w="1430101"/>
                <a:gridCol w="1627863"/>
                <a:gridCol w="1430966"/>
                <a:gridCol w="1429238"/>
                <a:gridCol w="1426648"/>
              </a:tblGrid>
              <a:tr h="720080">
                <a:tc>
                  <a:txBody>
                    <a:bodyPr/>
                    <a:lstStyle/>
                    <a:p>
                      <a:pPr algn="ctr">
                        <a:lnSpc>
                          <a:spcPts val="1560"/>
                        </a:lnSpc>
                        <a:spcAft>
                          <a:spcPts val="0"/>
                        </a:spcAft>
                      </a:pPr>
                      <a:r>
                        <a:rPr lang="zh-CN" sz="2000" kern="100" dirty="0">
                          <a:effectLst/>
                          <a:latin typeface="Times New Roman"/>
                          <a:ea typeface="宋体"/>
                          <a:cs typeface="Times New Roman"/>
                        </a:rPr>
                        <a:t>模拟状态</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err="1">
                          <a:effectLst/>
                          <a:latin typeface="Times New Roman"/>
                          <a:ea typeface="宋体"/>
                          <a:cs typeface="Times New Roman"/>
                        </a:rPr>
                        <a:t>E</a:t>
                      </a:r>
                      <a:r>
                        <a:rPr lang="en-US" sz="2000" kern="100" baseline="-25000" dirty="0" err="1">
                          <a:effectLst/>
                          <a:latin typeface="Times New Roman"/>
                          <a:ea typeface="宋体"/>
                          <a:cs typeface="Times New Roman"/>
                        </a:rPr>
                        <a:t>potential</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bond</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err="1">
                          <a:effectLst/>
                          <a:latin typeface="Times New Roman"/>
                          <a:ea typeface="宋体"/>
                          <a:cs typeface="Times New Roman"/>
                        </a:rPr>
                        <a:t>E</a:t>
                      </a:r>
                      <a:r>
                        <a:rPr lang="en-US" sz="2000" kern="100" baseline="-25000" dirty="0" err="1">
                          <a:effectLst/>
                          <a:latin typeface="Times New Roman"/>
                          <a:ea typeface="宋体"/>
                          <a:cs typeface="Times New Roman"/>
                        </a:rPr>
                        <a:t>tors</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vdw</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lnSpc>
                          <a:spcPts val="1560"/>
                        </a:lnSpc>
                        <a:spcAft>
                          <a:spcPts val="0"/>
                        </a:spcAft>
                      </a:pPr>
                      <a:r>
                        <a:rPr lang="en-US" sz="2000" kern="100">
                          <a:effectLst/>
                          <a:latin typeface="Times New Roman"/>
                          <a:ea typeface="宋体"/>
                          <a:cs typeface="Times New Roman"/>
                        </a:rPr>
                        <a:t>Start</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-214377.86</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-295965.09</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1254.29</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a:effectLst/>
                          <a:latin typeface="Times New Roman"/>
                          <a:ea typeface="宋体"/>
                          <a:cs typeface="Times New Roman"/>
                        </a:rPr>
                        <a:t>80804.99</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720080">
                <a:tc>
                  <a:txBody>
                    <a:bodyPr/>
                    <a:lstStyle/>
                    <a:p>
                      <a:pPr algn="ctr">
                        <a:lnSpc>
                          <a:spcPts val="1560"/>
                        </a:lnSpc>
                        <a:spcAft>
                          <a:spcPts val="0"/>
                        </a:spcAft>
                      </a:pPr>
                      <a:r>
                        <a:rPr lang="en-US" sz="2000" kern="100" dirty="0">
                          <a:effectLst/>
                          <a:latin typeface="Times New Roman"/>
                          <a:ea typeface="宋体"/>
                          <a:cs typeface="Times New Roman"/>
                        </a:rPr>
                        <a:t>End</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-150111.35</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-209546.80</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773.23</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56000.22</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 name="下箭头 5"/>
          <p:cNvSpPr/>
          <p:nvPr/>
        </p:nvSpPr>
        <p:spPr>
          <a:xfrm>
            <a:off x="6012160" y="2060848"/>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上箭头 6"/>
          <p:cNvSpPr/>
          <p:nvPr/>
        </p:nvSpPr>
        <p:spPr>
          <a:xfrm>
            <a:off x="3188878" y="2060848"/>
            <a:ext cx="86978" cy="371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7380312" y="2060848"/>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a:off x="4572000" y="2060848"/>
            <a:ext cx="86978" cy="371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1088418"/>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29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62" y="850458"/>
            <a:ext cx="5781451" cy="4325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195736" y="5301208"/>
            <a:ext cx="2031325" cy="369332"/>
          </a:xfrm>
          <a:prstGeom prst="rect">
            <a:avLst/>
          </a:prstGeom>
        </p:spPr>
        <p:txBody>
          <a:bodyPr wrap="none">
            <a:spAutoFit/>
          </a:bodyPr>
          <a:lstStyle/>
          <a:p>
            <a:r>
              <a:rPr lang="zh-CN" altLang="en-US" dirty="0" smtClean="0">
                <a:latin typeface="宋体" pitchFamily="2" charset="-122"/>
                <a:ea typeface="宋体" pitchFamily="2" charset="-122"/>
              </a:rPr>
              <a:t>各能量随时间变化</a:t>
            </a:r>
            <a:endParaRPr lang="zh-CN" altLang="en-US" dirty="0"/>
          </a:p>
        </p:txBody>
      </p:sp>
      <p:sp>
        <p:nvSpPr>
          <p:cNvPr id="9" name="矩形 8"/>
          <p:cNvSpPr/>
          <p:nvPr/>
        </p:nvSpPr>
        <p:spPr>
          <a:xfrm>
            <a:off x="395536" y="185821"/>
            <a:ext cx="1800493" cy="646331"/>
          </a:xfrm>
          <a:prstGeom prst="rect">
            <a:avLst/>
          </a:prstGeom>
        </p:spPr>
        <p:txBody>
          <a:bodyPr wrap="none">
            <a:spAutoFit/>
          </a:bodyPr>
          <a:lstStyle/>
          <a:p>
            <a:pPr marL="0" indent="0">
              <a:buFontTx/>
              <a:buNone/>
            </a:pPr>
            <a:r>
              <a:rPr lang="en-US" altLang="zh-CN" sz="3600" b="1" dirty="0" smtClean="0">
                <a:latin typeface="Times New Roman" panose="02020603050405020304" pitchFamily="18" charset="0"/>
                <a:ea typeface="宋体" pitchFamily="2" charset="-122"/>
                <a:cs typeface="Times New Roman" panose="02020603050405020304" pitchFamily="18" charset="0"/>
              </a:rPr>
              <a:t>500K/</a:t>
            </a:r>
            <a:r>
              <a:rPr lang="en-US" altLang="zh-CN" sz="3600" b="1" dirty="0" err="1" smtClean="0">
                <a:latin typeface="Times New Roman" panose="02020603050405020304" pitchFamily="18" charset="0"/>
                <a:ea typeface="宋体" pitchFamily="2" charset="-122"/>
                <a:cs typeface="Times New Roman" panose="02020603050405020304" pitchFamily="18" charset="0"/>
              </a:rPr>
              <a:t>ps</a:t>
            </a:r>
            <a:endParaRPr lang="en-US" altLang="zh-CN" sz="3600" b="1"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1883538942"/>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304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908720"/>
            <a:ext cx="625787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195736" y="5604157"/>
            <a:ext cx="2031325" cy="369332"/>
          </a:xfrm>
          <a:prstGeom prst="rect">
            <a:avLst/>
          </a:prstGeom>
        </p:spPr>
        <p:txBody>
          <a:bodyPr wrap="none">
            <a:spAutoFit/>
          </a:bodyPr>
          <a:lstStyle/>
          <a:p>
            <a:r>
              <a:rPr lang="zh-CN" altLang="en-US" dirty="0" smtClean="0">
                <a:latin typeface="宋体" pitchFamily="2" charset="-122"/>
                <a:ea typeface="宋体" pitchFamily="2" charset="-122"/>
              </a:rPr>
              <a:t>各产物随时</a:t>
            </a:r>
            <a:r>
              <a:rPr lang="zh-CN" altLang="en-US" dirty="0">
                <a:latin typeface="宋体" pitchFamily="2" charset="-122"/>
                <a:ea typeface="宋体" pitchFamily="2" charset="-122"/>
              </a:rPr>
              <a:t>间变化</a:t>
            </a:r>
            <a:endParaRPr lang="zh-CN" altLang="en-US" dirty="0"/>
          </a:p>
        </p:txBody>
      </p:sp>
      <p:sp>
        <p:nvSpPr>
          <p:cNvPr id="9" name="矩形 8"/>
          <p:cNvSpPr/>
          <p:nvPr/>
        </p:nvSpPr>
        <p:spPr>
          <a:xfrm>
            <a:off x="446539" y="185821"/>
            <a:ext cx="1800493" cy="646331"/>
          </a:xfrm>
          <a:prstGeom prst="rect">
            <a:avLst/>
          </a:prstGeom>
        </p:spPr>
        <p:txBody>
          <a:bodyPr wrap="none">
            <a:spAutoFit/>
          </a:bodyPr>
          <a:lstStyle/>
          <a:p>
            <a:pPr marL="0" indent="0">
              <a:buFontTx/>
              <a:buNone/>
            </a:pPr>
            <a:r>
              <a:rPr lang="en-US" altLang="zh-CN" sz="3600" b="1" dirty="0" smtClean="0">
                <a:latin typeface="Times New Roman" panose="02020603050405020304" pitchFamily="18" charset="0"/>
                <a:ea typeface="宋体" pitchFamily="2" charset="-122"/>
                <a:cs typeface="Times New Roman" panose="02020603050405020304" pitchFamily="18" charset="0"/>
              </a:rPr>
              <a:t>500K/</a:t>
            </a:r>
            <a:r>
              <a:rPr lang="en-US" altLang="zh-CN" sz="3600" b="1" dirty="0" err="1" smtClean="0">
                <a:latin typeface="Times New Roman" panose="02020603050405020304" pitchFamily="18" charset="0"/>
                <a:ea typeface="宋体" pitchFamily="2" charset="-122"/>
                <a:cs typeface="Times New Roman" panose="02020603050405020304" pitchFamily="18" charset="0"/>
              </a:rPr>
              <a:t>ps</a:t>
            </a:r>
            <a:endParaRPr lang="en-US" altLang="zh-CN" sz="3600" b="1"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1160402059"/>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buFontTx/>
              <a:buNone/>
            </a:pPr>
            <a:r>
              <a:rPr lang="zh-CN" altLang="en-US" sz="2000" u="sng" smtClean="0"/>
              <a:t>        煤对气体吸附中的主要问题：煤分子与气体分子之间的相互作用以及煤分子与煤分子间的作用。</a:t>
            </a:r>
            <a:endParaRPr lang="en-US" altLang="zh-CN" sz="2000" smtClean="0"/>
          </a:p>
          <a:p>
            <a:pPr marL="0" indent="0">
              <a:buFontTx/>
              <a:buNone/>
            </a:pPr>
            <a:r>
              <a:rPr lang="zh-CN" altLang="en-US" sz="2000" smtClean="0"/>
              <a:t>        </a:t>
            </a:r>
            <a:endParaRPr lang="en-US" altLang="zh-CN" sz="2000" smtClean="0"/>
          </a:p>
          <a:p>
            <a:pPr marL="0" indent="0">
              <a:buFontTx/>
              <a:buNone/>
            </a:pPr>
            <a:r>
              <a:rPr lang="en-US" altLang="zh-CN" sz="2000" smtClean="0"/>
              <a:t>        </a:t>
            </a:r>
            <a:r>
              <a:rPr lang="zh-CN" altLang="en-US" sz="2000" smtClean="0"/>
              <a:t>目前对于吸附性的研究主要从宏观层面利用等温吸附等实验方法以及分子尺度上进行研究。煤对</a:t>
            </a:r>
            <a:r>
              <a:rPr lang="en-US" sz="2000" smtClean="0"/>
              <a:t>CH</a:t>
            </a:r>
            <a:r>
              <a:rPr lang="en-US" sz="2000" baseline="-25000" smtClean="0"/>
              <a:t>4</a:t>
            </a:r>
            <a:r>
              <a:rPr lang="zh-CN" altLang="en-US" sz="2000" smtClean="0"/>
              <a:t>、</a:t>
            </a:r>
            <a:r>
              <a:rPr lang="en-US" sz="2000" smtClean="0"/>
              <a:t>CO</a:t>
            </a:r>
            <a:r>
              <a:rPr lang="en-US" sz="2000" baseline="-25000" smtClean="0"/>
              <a:t>2</a:t>
            </a:r>
            <a:r>
              <a:rPr lang="zh-CN" altLang="en-US" sz="2000" smtClean="0"/>
              <a:t>的吸附不仅依赖于构成体系的分子的性质，在很大程度上还取决于其分子的聚集形式以及煤分子与分子间的相互作用，因此有必要从分子以上层次即超分子结构来研究煤对</a:t>
            </a:r>
            <a:r>
              <a:rPr lang="en-US" sz="2000" smtClean="0"/>
              <a:t>CH</a:t>
            </a:r>
            <a:r>
              <a:rPr lang="en-US" sz="2000" baseline="-25000" smtClean="0"/>
              <a:t>4</a:t>
            </a:r>
            <a:r>
              <a:rPr lang="zh-CN" altLang="en-US" sz="2000" smtClean="0"/>
              <a:t>、</a:t>
            </a:r>
            <a:r>
              <a:rPr lang="en-US" sz="2000" smtClean="0"/>
              <a:t>CO</a:t>
            </a:r>
            <a:r>
              <a:rPr lang="en-US" sz="2000" baseline="-25000" smtClean="0"/>
              <a:t>2</a:t>
            </a:r>
            <a:r>
              <a:rPr lang="zh-CN" altLang="en-US" sz="2000" smtClean="0"/>
              <a:t>的吸附，以理解煤中分子间相互作用对气体的吸附的性能影响。</a:t>
            </a:r>
            <a:endParaRPr lang="en-US" altLang="zh-CN" sz="2000" smtClean="0"/>
          </a:p>
          <a:p>
            <a:pPr marL="0" indent="0">
              <a:buFontTx/>
              <a:buNone/>
            </a:pPr>
            <a:r>
              <a:rPr lang="en-US" altLang="zh-CN" sz="2000" smtClean="0"/>
              <a:t>        </a:t>
            </a:r>
            <a:endParaRPr lang="en-US" altLang="zh-CN" sz="2000" u="sng" smtClean="0"/>
          </a:p>
          <a:p>
            <a:pPr marL="0" indent="0">
              <a:buFontTx/>
              <a:buNone/>
            </a:pPr>
            <a:r>
              <a:rPr lang="zh-CN" altLang="en-US" sz="2000" smtClean="0"/>
              <a:t>        近年来利用分子模拟技术对煤与气体分子相互作用的探讨越来越多，但缺乏对煤分子与分子间的相互作用的考虑。本文从超分子层面探讨煤与气体分子以及煤分子与分子间相互作用对气体分子的影响机理，为煤层气采收率提高提供理论依据。</a:t>
            </a:r>
            <a:endParaRPr lang="en-US" altLang="zh-CN" sz="2000" smtClean="0"/>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latin typeface="宋体" pitchFamily="2" charset="-122"/>
                <a:ea typeface="宋体" pitchFamily="2" charset="-122"/>
              </a:rPr>
              <a:t>   </a:t>
            </a:r>
            <a:endParaRPr lang="en-US" altLang="zh-CN" sz="2000" dirty="0" smtClean="0"/>
          </a:p>
          <a:p>
            <a:pPr marL="0" indent="0">
              <a:buNone/>
            </a:pPr>
            <a:r>
              <a:rPr lang="zh-CN" altLang="en-US" sz="2000" dirty="0" smtClean="0">
                <a:latin typeface="宋体" pitchFamily="2" charset="-122"/>
                <a:ea typeface="宋体" pitchFamily="2" charset="-122"/>
              </a:rPr>
              <a:t>模拟前后的能量</a:t>
            </a:r>
            <a:r>
              <a:rPr lang="en-US" altLang="zh-CN" sz="2000" dirty="0">
                <a:latin typeface="Times New Roman" panose="02020603050405020304" pitchFamily="18" charset="0"/>
                <a:cs typeface="Times New Roman" panose="02020603050405020304" pitchFamily="18" charset="0"/>
              </a:rPr>
              <a:t>(kcal /</a:t>
            </a:r>
            <a:r>
              <a:rPr lang="en-US" altLang="zh-CN" sz="2000" dirty="0" err="1">
                <a:latin typeface="Times New Roman" panose="02020603050405020304" pitchFamily="18" charset="0"/>
                <a:cs typeface="Times New Roman" panose="02020603050405020304" pitchFamily="18" charset="0"/>
              </a:rPr>
              <a:t>mol</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宋体" pitchFamily="2" charset="-122"/>
                <a:ea typeface="宋体" pitchFamily="2" charset="-122"/>
              </a:rPr>
              <a:t>对比</a:t>
            </a:r>
            <a:endParaRPr lang="en-US" altLang="zh-CN" sz="2000" dirty="0">
              <a:latin typeface="宋体" pitchFamily="2" charset="-122"/>
              <a:ea typeface="宋体" pitchFamily="2" charset="-122"/>
            </a:endParaRPr>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t>        </a:t>
            </a:r>
            <a:endParaRPr lang="en-US" altLang="zh-CN" sz="2000" dirty="0" smtClean="0"/>
          </a:p>
          <a:p>
            <a:pPr marL="0" indent="0">
              <a:buFontTx/>
              <a:buNone/>
            </a:pP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2" name="矩形 1"/>
          <p:cNvSpPr/>
          <p:nvPr/>
        </p:nvSpPr>
        <p:spPr>
          <a:xfrm>
            <a:off x="409675" y="185821"/>
            <a:ext cx="1569660" cy="646331"/>
          </a:xfrm>
          <a:prstGeom prst="rect">
            <a:avLst/>
          </a:prstGeom>
        </p:spPr>
        <p:txBody>
          <a:bodyPr wrap="none">
            <a:spAutoFit/>
          </a:bodyPr>
          <a:lstStyle/>
          <a:p>
            <a:pPr marL="0" indent="0">
              <a:buFontTx/>
              <a:buNone/>
            </a:pPr>
            <a:r>
              <a:rPr lang="en-US" altLang="zh-CN" sz="3600" b="1" dirty="0" smtClean="0">
                <a:solidFill>
                  <a:srgbClr val="FF0000"/>
                </a:solidFill>
                <a:latin typeface="Times New Roman" panose="02020603050405020304" pitchFamily="18" charset="0"/>
                <a:ea typeface="宋体" pitchFamily="2" charset="-122"/>
                <a:cs typeface="Times New Roman" panose="02020603050405020304" pitchFamily="18" charset="0"/>
              </a:rPr>
              <a:t>50K/</a:t>
            </a:r>
            <a:r>
              <a:rPr lang="en-US" altLang="zh-CN" sz="3600" b="1" dirty="0" err="1" smtClean="0">
                <a:solidFill>
                  <a:srgbClr val="FF0000"/>
                </a:solidFill>
                <a:latin typeface="Times New Roman" panose="02020603050405020304" pitchFamily="18" charset="0"/>
                <a:ea typeface="宋体" pitchFamily="2" charset="-122"/>
                <a:cs typeface="Times New Roman" panose="02020603050405020304" pitchFamily="18" charset="0"/>
              </a:rPr>
              <a:t>ps</a:t>
            </a:r>
            <a:endParaRPr lang="en-US" altLang="zh-CN" sz="3600" b="1" dirty="0">
              <a:solidFill>
                <a:srgbClr val="FF0000"/>
              </a:solidFill>
              <a:latin typeface="Times New Roman" panose="02020603050405020304" pitchFamily="18" charset="0"/>
              <a:ea typeface="宋体" pitchFamily="2"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273323352"/>
              </p:ext>
            </p:extLst>
          </p:nvPr>
        </p:nvGraphicFramePr>
        <p:xfrm>
          <a:off x="519484" y="1916832"/>
          <a:ext cx="7436891" cy="2592288"/>
        </p:xfrm>
        <a:graphic>
          <a:graphicData uri="http://schemas.openxmlformats.org/drawingml/2006/table">
            <a:tbl>
              <a:tblPr firstRow="1" firstCol="1" bandRow="1"/>
              <a:tblGrid>
                <a:gridCol w="1448879"/>
                <a:gridCol w="1647583"/>
                <a:gridCol w="1448879"/>
                <a:gridCol w="1446809"/>
                <a:gridCol w="1444741"/>
              </a:tblGrid>
              <a:tr h="864096">
                <a:tc>
                  <a:txBody>
                    <a:bodyPr/>
                    <a:lstStyle/>
                    <a:p>
                      <a:pPr algn="ctr">
                        <a:lnSpc>
                          <a:spcPts val="1560"/>
                        </a:lnSpc>
                        <a:spcAft>
                          <a:spcPts val="0"/>
                        </a:spcAft>
                      </a:pPr>
                      <a:r>
                        <a:rPr lang="zh-CN" sz="2000" kern="100" dirty="0">
                          <a:effectLst/>
                          <a:latin typeface="Times New Roman"/>
                          <a:ea typeface="宋体"/>
                          <a:cs typeface="Times New Roman"/>
                        </a:rPr>
                        <a:t>模拟状态</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potential</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bond</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err="1">
                          <a:effectLst/>
                          <a:latin typeface="Times New Roman"/>
                          <a:ea typeface="宋体"/>
                          <a:cs typeface="Times New Roman"/>
                        </a:rPr>
                        <a:t>E</a:t>
                      </a:r>
                      <a:r>
                        <a:rPr lang="en-US" sz="2000" kern="100" baseline="-25000" dirty="0" err="1">
                          <a:effectLst/>
                          <a:latin typeface="Times New Roman"/>
                          <a:ea typeface="宋体"/>
                          <a:cs typeface="Times New Roman"/>
                        </a:rPr>
                        <a:t>tors</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vdw</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096">
                <a:tc>
                  <a:txBody>
                    <a:bodyPr/>
                    <a:lstStyle/>
                    <a:p>
                      <a:pPr algn="ctr">
                        <a:lnSpc>
                          <a:spcPts val="1560"/>
                        </a:lnSpc>
                        <a:spcAft>
                          <a:spcPts val="0"/>
                        </a:spcAft>
                      </a:pPr>
                      <a:r>
                        <a:rPr lang="en-US" sz="2000" kern="100" dirty="0">
                          <a:effectLst/>
                          <a:latin typeface="Times New Roman"/>
                          <a:ea typeface="宋体"/>
                          <a:cs typeface="Times New Roman"/>
                        </a:rPr>
                        <a:t>Start</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-214377.86</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-295965.09</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1254.29</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a:effectLst/>
                          <a:latin typeface="Times New Roman"/>
                          <a:ea typeface="宋体"/>
                          <a:cs typeface="Times New Roman"/>
                        </a:rPr>
                        <a:t>80804.99</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864096">
                <a:tc>
                  <a:txBody>
                    <a:bodyPr/>
                    <a:lstStyle/>
                    <a:p>
                      <a:pPr algn="ctr">
                        <a:lnSpc>
                          <a:spcPts val="1560"/>
                        </a:lnSpc>
                        <a:spcAft>
                          <a:spcPts val="0"/>
                        </a:spcAft>
                      </a:pPr>
                      <a:r>
                        <a:rPr lang="en-US" sz="2000" kern="100">
                          <a:effectLst/>
                          <a:latin typeface="Times New Roman"/>
                          <a:ea typeface="宋体"/>
                          <a:cs typeface="Times New Roman"/>
                        </a:rPr>
                        <a:t>End</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-120141.35</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-159346.80</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600.95</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42763.22</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 name="下箭头 5"/>
          <p:cNvSpPr/>
          <p:nvPr/>
        </p:nvSpPr>
        <p:spPr>
          <a:xfrm>
            <a:off x="6156176" y="2144560"/>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上箭头 6"/>
          <p:cNvSpPr/>
          <p:nvPr/>
        </p:nvSpPr>
        <p:spPr>
          <a:xfrm>
            <a:off x="3275856" y="2132856"/>
            <a:ext cx="86978" cy="371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7596336" y="2144560"/>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a:off x="4716016" y="2144560"/>
            <a:ext cx="86978" cy="371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9570504"/>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195736" y="5301208"/>
            <a:ext cx="2031325" cy="369332"/>
          </a:xfrm>
          <a:prstGeom prst="rect">
            <a:avLst/>
          </a:prstGeom>
        </p:spPr>
        <p:txBody>
          <a:bodyPr wrap="none">
            <a:spAutoFit/>
          </a:bodyPr>
          <a:lstStyle/>
          <a:p>
            <a:r>
              <a:rPr lang="zh-CN" altLang="en-US" dirty="0" smtClean="0">
                <a:latin typeface="宋体" pitchFamily="2" charset="-122"/>
                <a:ea typeface="宋体" pitchFamily="2" charset="-122"/>
              </a:rPr>
              <a:t>各能量随时间变化</a:t>
            </a:r>
            <a:endParaRPr lang="zh-CN" altLang="en-US" dirty="0"/>
          </a:p>
        </p:txBody>
      </p:sp>
      <p:pic>
        <p:nvPicPr>
          <p:cNvPr id="2324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864259"/>
            <a:ext cx="6000959" cy="438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05013" y="185821"/>
            <a:ext cx="1569660" cy="646331"/>
          </a:xfrm>
          <a:prstGeom prst="rect">
            <a:avLst/>
          </a:prstGeom>
        </p:spPr>
        <p:txBody>
          <a:bodyPr wrap="none">
            <a:spAutoFit/>
          </a:bodyPr>
          <a:lstStyle/>
          <a:p>
            <a:pPr marL="0" indent="0">
              <a:buFontTx/>
              <a:buNone/>
            </a:pPr>
            <a:r>
              <a:rPr lang="en-US" altLang="zh-CN" sz="3600" b="1" dirty="0" smtClean="0">
                <a:latin typeface="Times New Roman" panose="02020603050405020304" pitchFamily="18" charset="0"/>
                <a:ea typeface="宋体" pitchFamily="2" charset="-122"/>
                <a:cs typeface="Times New Roman" panose="02020603050405020304" pitchFamily="18" charset="0"/>
              </a:rPr>
              <a:t>50K/</a:t>
            </a:r>
            <a:r>
              <a:rPr lang="en-US" altLang="zh-CN" sz="3600" b="1" dirty="0" err="1" smtClean="0">
                <a:latin typeface="Times New Roman" panose="02020603050405020304" pitchFamily="18" charset="0"/>
                <a:ea typeface="宋体" pitchFamily="2" charset="-122"/>
                <a:cs typeface="Times New Roman" panose="02020603050405020304" pitchFamily="18" charset="0"/>
              </a:rPr>
              <a:t>ps</a:t>
            </a:r>
            <a:endParaRPr lang="en-US" altLang="zh-CN" sz="3600" b="1"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365095108"/>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339752" y="5589240"/>
            <a:ext cx="2031325" cy="369332"/>
          </a:xfrm>
          <a:prstGeom prst="rect">
            <a:avLst/>
          </a:prstGeom>
        </p:spPr>
        <p:txBody>
          <a:bodyPr wrap="none">
            <a:spAutoFit/>
          </a:bodyPr>
          <a:lstStyle/>
          <a:p>
            <a:r>
              <a:rPr lang="zh-CN" altLang="en-US" dirty="0" smtClean="0">
                <a:latin typeface="宋体" pitchFamily="2" charset="-122"/>
                <a:ea typeface="宋体" pitchFamily="2" charset="-122"/>
              </a:rPr>
              <a:t>各产物随时</a:t>
            </a:r>
            <a:r>
              <a:rPr lang="zh-CN" altLang="en-US" dirty="0">
                <a:latin typeface="宋体" pitchFamily="2" charset="-122"/>
                <a:ea typeface="宋体" pitchFamily="2" charset="-122"/>
              </a:rPr>
              <a:t>间变化</a:t>
            </a:r>
            <a:endParaRPr lang="zh-CN" altLang="en-US" dirty="0"/>
          </a:p>
        </p:txBody>
      </p:sp>
      <p:pic>
        <p:nvPicPr>
          <p:cNvPr id="233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6" y="861759"/>
            <a:ext cx="5928951" cy="447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01961" y="185821"/>
            <a:ext cx="1569660" cy="646331"/>
          </a:xfrm>
          <a:prstGeom prst="rect">
            <a:avLst/>
          </a:prstGeom>
        </p:spPr>
        <p:txBody>
          <a:bodyPr wrap="none">
            <a:spAutoFit/>
          </a:bodyPr>
          <a:lstStyle/>
          <a:p>
            <a:pPr marL="0" indent="0">
              <a:buFontTx/>
              <a:buNone/>
            </a:pPr>
            <a:r>
              <a:rPr lang="en-US" altLang="zh-CN" sz="3600" b="1" dirty="0" smtClean="0">
                <a:latin typeface="Times New Roman" panose="02020603050405020304" pitchFamily="18" charset="0"/>
                <a:ea typeface="宋体" pitchFamily="2" charset="-122"/>
                <a:cs typeface="Times New Roman" panose="02020603050405020304" pitchFamily="18" charset="0"/>
              </a:rPr>
              <a:t>50K/</a:t>
            </a:r>
            <a:r>
              <a:rPr lang="en-US" altLang="zh-CN" sz="3600" b="1" dirty="0" err="1" smtClean="0">
                <a:latin typeface="Times New Roman" panose="02020603050405020304" pitchFamily="18" charset="0"/>
                <a:ea typeface="宋体" pitchFamily="2" charset="-122"/>
                <a:cs typeface="Times New Roman" panose="02020603050405020304" pitchFamily="18" charset="0"/>
              </a:rPr>
              <a:t>ps</a:t>
            </a:r>
            <a:endParaRPr lang="en-US" altLang="zh-CN" sz="3600" b="1"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2521231968"/>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latin typeface="宋体" pitchFamily="2" charset="-122"/>
                <a:ea typeface="宋体" pitchFamily="2" charset="-122"/>
              </a:rPr>
              <a:t>   </a:t>
            </a:r>
            <a:endParaRPr lang="en-US" altLang="zh-CN" sz="2000" dirty="0" smtClean="0"/>
          </a:p>
          <a:p>
            <a:pPr marL="0" indent="0">
              <a:buNone/>
            </a:pPr>
            <a:r>
              <a:rPr lang="zh-CN" altLang="en-US" sz="2000" dirty="0" smtClean="0">
                <a:latin typeface="宋体" pitchFamily="2" charset="-122"/>
                <a:ea typeface="宋体" pitchFamily="2" charset="-122"/>
              </a:rPr>
              <a:t>模拟前后的能量</a:t>
            </a:r>
            <a:r>
              <a:rPr lang="en-US" altLang="zh-CN" sz="2000" dirty="0">
                <a:latin typeface="Times New Roman" panose="02020603050405020304" pitchFamily="18" charset="0"/>
                <a:cs typeface="Times New Roman" panose="02020603050405020304" pitchFamily="18" charset="0"/>
              </a:rPr>
              <a:t>(kcal /</a:t>
            </a:r>
            <a:r>
              <a:rPr lang="en-US" altLang="zh-CN" sz="2000" dirty="0" err="1">
                <a:latin typeface="Times New Roman" panose="02020603050405020304" pitchFamily="18" charset="0"/>
                <a:cs typeface="Times New Roman" panose="02020603050405020304" pitchFamily="18" charset="0"/>
              </a:rPr>
              <a:t>mol</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宋体" pitchFamily="2" charset="-122"/>
                <a:ea typeface="宋体" pitchFamily="2" charset="-122"/>
              </a:rPr>
              <a:t>对比</a:t>
            </a:r>
            <a:endParaRPr lang="en-US" altLang="zh-CN" sz="2000" dirty="0">
              <a:latin typeface="宋体" pitchFamily="2" charset="-122"/>
              <a:ea typeface="宋体" pitchFamily="2" charset="-122"/>
            </a:endParaRPr>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t>        </a:t>
            </a:r>
            <a:endParaRPr lang="en-US" altLang="zh-CN" sz="2000" dirty="0" smtClean="0"/>
          </a:p>
          <a:p>
            <a:pPr marL="0" indent="0">
              <a:buFontTx/>
              <a:buNone/>
            </a:pP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2" name="矩形 1"/>
          <p:cNvSpPr/>
          <p:nvPr/>
        </p:nvSpPr>
        <p:spPr>
          <a:xfrm>
            <a:off x="528255" y="181916"/>
            <a:ext cx="1338828" cy="646331"/>
          </a:xfrm>
          <a:prstGeom prst="rect">
            <a:avLst/>
          </a:prstGeom>
        </p:spPr>
        <p:txBody>
          <a:bodyPr wrap="none">
            <a:spAutoFit/>
          </a:bodyPr>
          <a:lstStyle/>
          <a:p>
            <a:pPr marL="0" indent="0">
              <a:buFontTx/>
              <a:buNone/>
            </a:pPr>
            <a:r>
              <a:rPr lang="en-US" altLang="zh-CN" sz="3600" b="1" dirty="0" smtClean="0">
                <a:solidFill>
                  <a:srgbClr val="FF0000"/>
                </a:solidFill>
                <a:latin typeface="Times New Roman" panose="02020603050405020304" pitchFamily="18" charset="0"/>
                <a:ea typeface="宋体" pitchFamily="2" charset="-122"/>
                <a:cs typeface="Times New Roman" panose="02020603050405020304" pitchFamily="18" charset="0"/>
              </a:rPr>
              <a:t>5K/</a:t>
            </a:r>
            <a:r>
              <a:rPr lang="en-US" altLang="zh-CN" sz="3600" b="1" dirty="0" err="1" smtClean="0">
                <a:solidFill>
                  <a:srgbClr val="FF0000"/>
                </a:solidFill>
                <a:latin typeface="Times New Roman" panose="02020603050405020304" pitchFamily="18" charset="0"/>
                <a:ea typeface="宋体" pitchFamily="2" charset="-122"/>
                <a:cs typeface="Times New Roman" panose="02020603050405020304" pitchFamily="18" charset="0"/>
              </a:rPr>
              <a:t>ps</a:t>
            </a:r>
            <a:endParaRPr lang="en-US" altLang="zh-CN" sz="3600" b="1" dirty="0">
              <a:solidFill>
                <a:srgbClr val="FF0000"/>
              </a:solidFill>
              <a:latin typeface="Times New Roman" panose="02020603050405020304" pitchFamily="18" charset="0"/>
              <a:ea typeface="宋体" pitchFamily="2"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966970982"/>
              </p:ext>
            </p:extLst>
          </p:nvPr>
        </p:nvGraphicFramePr>
        <p:xfrm>
          <a:off x="515256" y="1988841"/>
          <a:ext cx="7585136" cy="2448273"/>
        </p:xfrm>
        <a:graphic>
          <a:graphicData uri="http://schemas.openxmlformats.org/drawingml/2006/table">
            <a:tbl>
              <a:tblPr firstRow="1" firstCol="1" bandRow="1"/>
              <a:tblGrid>
                <a:gridCol w="1477303"/>
                <a:gridCol w="1681291"/>
                <a:gridCol w="1477303"/>
                <a:gridCol w="1476230"/>
                <a:gridCol w="1473009"/>
              </a:tblGrid>
              <a:tr h="816091">
                <a:tc>
                  <a:txBody>
                    <a:bodyPr/>
                    <a:lstStyle/>
                    <a:p>
                      <a:pPr algn="ctr">
                        <a:lnSpc>
                          <a:spcPts val="1560"/>
                        </a:lnSpc>
                        <a:spcAft>
                          <a:spcPts val="0"/>
                        </a:spcAft>
                      </a:pPr>
                      <a:r>
                        <a:rPr lang="zh-CN" sz="2000" kern="100" dirty="0">
                          <a:effectLst/>
                          <a:latin typeface="Times New Roman"/>
                          <a:ea typeface="宋体"/>
                          <a:cs typeface="Times New Roman"/>
                        </a:rPr>
                        <a:t>模拟状态</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potential</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bond</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tors</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vdw</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6091">
                <a:tc>
                  <a:txBody>
                    <a:bodyPr/>
                    <a:lstStyle/>
                    <a:p>
                      <a:pPr algn="ctr">
                        <a:lnSpc>
                          <a:spcPts val="1560"/>
                        </a:lnSpc>
                        <a:spcAft>
                          <a:spcPts val="0"/>
                        </a:spcAft>
                      </a:pPr>
                      <a:r>
                        <a:rPr lang="en-US" sz="2000" kern="100">
                          <a:effectLst/>
                          <a:latin typeface="Times New Roman"/>
                          <a:ea typeface="宋体"/>
                          <a:cs typeface="Times New Roman"/>
                        </a:rPr>
                        <a:t>Start</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-214377.86</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-295965.09</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a:effectLst/>
                          <a:latin typeface="Times New Roman"/>
                          <a:ea typeface="宋体"/>
                          <a:cs typeface="Times New Roman"/>
                        </a:rPr>
                        <a:t>1254.29</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a:effectLst/>
                          <a:latin typeface="Times New Roman"/>
                          <a:ea typeface="宋体"/>
                          <a:cs typeface="Times New Roman"/>
                        </a:rPr>
                        <a:t>80804.99</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816091">
                <a:tc>
                  <a:txBody>
                    <a:bodyPr/>
                    <a:lstStyle/>
                    <a:p>
                      <a:pPr algn="ctr">
                        <a:lnSpc>
                          <a:spcPts val="1560"/>
                        </a:lnSpc>
                        <a:spcAft>
                          <a:spcPts val="0"/>
                        </a:spcAft>
                      </a:pPr>
                      <a:r>
                        <a:rPr lang="en-US" sz="2000" kern="100">
                          <a:effectLst/>
                          <a:latin typeface="Times New Roman"/>
                          <a:ea typeface="宋体"/>
                          <a:cs typeface="Times New Roman"/>
                        </a:rPr>
                        <a:t>End</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-100111.35</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-149746.80</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560.95</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3736.23</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 name="内容占位符 2"/>
          <p:cNvSpPr txBox="1">
            <a:spLocks/>
          </p:cNvSpPr>
          <p:nvPr/>
        </p:nvSpPr>
        <p:spPr bwMode="gray">
          <a:xfrm>
            <a:off x="350838" y="1071546"/>
            <a:ext cx="8437562" cy="5283217"/>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zh-CN" altLang="en-US" sz="2000" smtClean="0">
                <a:latin typeface="宋体" pitchFamily="2" charset="-122"/>
                <a:ea typeface="宋体" pitchFamily="2" charset="-122"/>
              </a:rPr>
              <a:t>   </a:t>
            </a:r>
            <a:endParaRPr lang="en-US" altLang="zh-CN" sz="2000" smtClean="0"/>
          </a:p>
          <a:p>
            <a:pPr marL="0" indent="0">
              <a:buFontTx/>
              <a:buNone/>
            </a:pPr>
            <a:r>
              <a:rPr lang="zh-CN" altLang="en-US" sz="2000" smtClean="0">
                <a:latin typeface="宋体" pitchFamily="2" charset="-122"/>
                <a:ea typeface="宋体" pitchFamily="2" charset="-122"/>
              </a:rPr>
              <a:t>模拟前后的能量</a:t>
            </a:r>
            <a:r>
              <a:rPr lang="en-US" altLang="zh-CN" sz="2000" smtClean="0">
                <a:latin typeface="Times New Roman" panose="02020603050405020304" pitchFamily="18" charset="0"/>
                <a:cs typeface="Times New Roman" panose="02020603050405020304" pitchFamily="18" charset="0"/>
              </a:rPr>
              <a:t>(kcal /mol)</a:t>
            </a:r>
            <a:r>
              <a:rPr lang="zh-CN" altLang="en-US" sz="2000" smtClean="0">
                <a:latin typeface="宋体" pitchFamily="2" charset="-122"/>
                <a:ea typeface="宋体" pitchFamily="2" charset="-122"/>
              </a:rPr>
              <a:t>对比</a:t>
            </a:r>
            <a:endParaRPr lang="en-US" altLang="zh-CN" sz="2000" smtClean="0">
              <a:latin typeface="宋体" pitchFamily="2" charset="-122"/>
              <a:ea typeface="宋体" pitchFamily="2" charset="-122"/>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7" name="下箭头 6"/>
          <p:cNvSpPr/>
          <p:nvPr/>
        </p:nvSpPr>
        <p:spPr>
          <a:xfrm>
            <a:off x="6210064" y="2144560"/>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箭头 7"/>
          <p:cNvSpPr/>
          <p:nvPr/>
        </p:nvSpPr>
        <p:spPr>
          <a:xfrm>
            <a:off x="4716016" y="2144560"/>
            <a:ext cx="86978" cy="371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7740352" y="2156264"/>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上箭头 9"/>
          <p:cNvSpPr/>
          <p:nvPr/>
        </p:nvSpPr>
        <p:spPr>
          <a:xfrm>
            <a:off x="3347864" y="2156264"/>
            <a:ext cx="86978" cy="371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2688810"/>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195736" y="5301208"/>
            <a:ext cx="2031325" cy="369332"/>
          </a:xfrm>
          <a:prstGeom prst="rect">
            <a:avLst/>
          </a:prstGeom>
        </p:spPr>
        <p:txBody>
          <a:bodyPr wrap="none">
            <a:spAutoFit/>
          </a:bodyPr>
          <a:lstStyle/>
          <a:p>
            <a:r>
              <a:rPr lang="zh-CN" altLang="en-US" dirty="0" smtClean="0">
                <a:latin typeface="宋体" pitchFamily="2" charset="-122"/>
                <a:ea typeface="宋体" pitchFamily="2" charset="-122"/>
              </a:rPr>
              <a:t>各能量随时间变化</a:t>
            </a:r>
            <a:endParaRPr lang="zh-CN" altLang="en-US" dirty="0"/>
          </a:p>
        </p:txBody>
      </p:sp>
      <p:pic>
        <p:nvPicPr>
          <p:cNvPr id="2365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58" y="895350"/>
            <a:ext cx="6236111" cy="4405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95536" y="185821"/>
            <a:ext cx="1338828" cy="646331"/>
          </a:xfrm>
          <a:prstGeom prst="rect">
            <a:avLst/>
          </a:prstGeom>
        </p:spPr>
        <p:txBody>
          <a:bodyPr wrap="none">
            <a:spAutoFit/>
          </a:bodyPr>
          <a:lstStyle/>
          <a:p>
            <a:pPr marL="0" indent="0">
              <a:buFontTx/>
              <a:buNone/>
            </a:pPr>
            <a:r>
              <a:rPr lang="en-US" altLang="zh-CN" sz="3600" b="1" dirty="0" smtClean="0">
                <a:latin typeface="Times New Roman" panose="02020603050405020304" pitchFamily="18" charset="0"/>
                <a:ea typeface="宋体" pitchFamily="2" charset="-122"/>
                <a:cs typeface="Times New Roman" panose="02020603050405020304" pitchFamily="18" charset="0"/>
              </a:rPr>
              <a:t>5K/</a:t>
            </a:r>
            <a:r>
              <a:rPr lang="en-US" altLang="zh-CN" sz="3600" b="1" dirty="0" err="1" smtClean="0">
                <a:latin typeface="Times New Roman" panose="02020603050405020304" pitchFamily="18" charset="0"/>
                <a:ea typeface="宋体" pitchFamily="2" charset="-122"/>
                <a:cs typeface="Times New Roman" panose="02020603050405020304" pitchFamily="18" charset="0"/>
              </a:rPr>
              <a:t>ps</a:t>
            </a:r>
            <a:endParaRPr lang="en-US" altLang="zh-CN" sz="3600" b="1"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911620825"/>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339752" y="5589240"/>
            <a:ext cx="2031325" cy="369332"/>
          </a:xfrm>
          <a:prstGeom prst="rect">
            <a:avLst/>
          </a:prstGeom>
        </p:spPr>
        <p:txBody>
          <a:bodyPr wrap="none">
            <a:spAutoFit/>
          </a:bodyPr>
          <a:lstStyle/>
          <a:p>
            <a:r>
              <a:rPr lang="zh-CN" altLang="en-US" dirty="0" smtClean="0">
                <a:latin typeface="宋体" pitchFamily="2" charset="-122"/>
                <a:ea typeface="宋体" pitchFamily="2" charset="-122"/>
              </a:rPr>
              <a:t>各产物随时</a:t>
            </a:r>
            <a:r>
              <a:rPr lang="zh-CN" altLang="en-US" dirty="0">
                <a:latin typeface="宋体" pitchFamily="2" charset="-122"/>
                <a:ea typeface="宋体" pitchFamily="2" charset="-122"/>
              </a:rPr>
              <a:t>间变化</a:t>
            </a:r>
            <a:endParaRPr lang="zh-CN" altLang="en-US" dirty="0"/>
          </a:p>
        </p:txBody>
      </p:sp>
      <p:pic>
        <p:nvPicPr>
          <p:cNvPr id="2355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02" y="908720"/>
            <a:ext cx="662364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408534" y="185821"/>
            <a:ext cx="1338828" cy="646331"/>
          </a:xfrm>
          <a:prstGeom prst="rect">
            <a:avLst/>
          </a:prstGeom>
        </p:spPr>
        <p:txBody>
          <a:bodyPr wrap="none">
            <a:spAutoFit/>
          </a:bodyPr>
          <a:lstStyle/>
          <a:p>
            <a:pPr marL="0" indent="0">
              <a:buFontTx/>
              <a:buNone/>
            </a:pPr>
            <a:r>
              <a:rPr lang="en-US" altLang="zh-CN" sz="3600" b="1" dirty="0" smtClean="0">
                <a:latin typeface="Times New Roman" panose="02020603050405020304" pitchFamily="18" charset="0"/>
                <a:ea typeface="宋体" pitchFamily="2" charset="-122"/>
                <a:cs typeface="Times New Roman" panose="02020603050405020304" pitchFamily="18" charset="0"/>
              </a:rPr>
              <a:t>5K/</a:t>
            </a:r>
            <a:r>
              <a:rPr lang="en-US" altLang="zh-CN" sz="3600" b="1" dirty="0" err="1" smtClean="0">
                <a:latin typeface="Times New Roman" panose="02020603050405020304" pitchFamily="18" charset="0"/>
                <a:ea typeface="宋体" pitchFamily="2" charset="-122"/>
                <a:cs typeface="Times New Roman" panose="02020603050405020304" pitchFamily="18" charset="0"/>
              </a:rPr>
              <a:t>ps</a:t>
            </a:r>
            <a:endParaRPr lang="en-US" altLang="zh-CN" sz="3600" b="1"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20940842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214282" y="3071810"/>
            <a:ext cx="8929718" cy="646331"/>
          </a:xfrm>
          <a:prstGeom prst="rect">
            <a:avLst/>
          </a:prstGeom>
          <a:noFill/>
        </p:spPr>
        <p:txBody>
          <a:bodyPr wrap="square" rtlCol="0">
            <a:spAutoFit/>
          </a:bodyPr>
          <a:lstStyle/>
          <a:p>
            <a:pPr algn="ctr"/>
            <a:r>
              <a:rPr lang="en-US" altLang="zh-CN" sz="3600" dirty="0" smtClean="0">
                <a:solidFill>
                  <a:srgbClr val="181717"/>
                </a:solidFill>
                <a:latin typeface="Times New Roman" panose="02020603050405020304" pitchFamily="18" charset="0"/>
                <a:ea typeface="楷体" pitchFamily="49" charset="-122"/>
                <a:cs typeface="Times New Roman" panose="02020603050405020304" pitchFamily="18" charset="0"/>
              </a:rPr>
              <a:t>04  TG/MS</a:t>
            </a:r>
            <a:r>
              <a:rPr lang="zh-CN" altLang="en-US" sz="3600" dirty="0" smtClean="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sz="3600" dirty="0">
              <a:solidFill>
                <a:srgbClr val="181717"/>
              </a:solidFill>
              <a:latin typeface="Times New Roman" panose="02020603050405020304" pitchFamily="18" charset="0"/>
              <a:ea typeface="楷体" pitchFamily="49" charset="-122"/>
              <a:cs typeface="Times New Roman" panose="02020603050405020304" pitchFamily="18" charset="0"/>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547664" y="5013092"/>
            <a:ext cx="3762568" cy="369332"/>
          </a:xfrm>
          <a:prstGeom prst="rect">
            <a:avLst/>
          </a:prstGeom>
        </p:spPr>
        <p:txBody>
          <a:bodyPr wrap="none">
            <a:spAutoFit/>
          </a:bodyPr>
          <a:lstStyle/>
          <a:p>
            <a:r>
              <a:rPr lang="zh-CN" altLang="en-US" dirty="0" smtClean="0">
                <a:latin typeface="宋体" pitchFamily="2" charset="-122"/>
                <a:ea typeface="宋体" pitchFamily="2" charset="-122"/>
              </a:rPr>
              <a:t>东曲</a:t>
            </a: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号煤热解失重及失重速率曲线</a:t>
            </a:r>
            <a:endParaRPr lang="zh-CN" altLang="en-US" dirty="0"/>
          </a:p>
        </p:txBody>
      </p:sp>
      <p:pic>
        <p:nvPicPr>
          <p:cNvPr id="237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70" y="980727"/>
            <a:ext cx="5892899" cy="403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35893" y="181916"/>
            <a:ext cx="3525324" cy="646331"/>
          </a:xfrm>
          <a:prstGeom prst="rect">
            <a:avLst/>
          </a:prstGeom>
        </p:spPr>
        <p:txBody>
          <a:bodyPr wrap="none">
            <a:spAutoFit/>
          </a:bodyPr>
          <a:lstStyle/>
          <a:p>
            <a:r>
              <a:rPr lang="en-US" altLang="zh-CN" sz="3600" b="1" dirty="0">
                <a:solidFill>
                  <a:srgbClr val="FF0000"/>
                </a:solidFill>
                <a:latin typeface="Times New Roman" panose="02020603050405020304" pitchFamily="18" charset="0"/>
                <a:ea typeface="楷体" pitchFamily="49" charset="-122"/>
                <a:cs typeface="Times New Roman" panose="02020603050405020304" pitchFamily="18" charset="0"/>
              </a:rPr>
              <a:t>TG/MS</a:t>
            </a:r>
            <a:r>
              <a:rPr lang="zh-CN" altLang="en-US" sz="3600" b="1" dirty="0">
                <a:solidFill>
                  <a:srgbClr val="FF0000"/>
                </a:solidFill>
                <a:latin typeface="Times New Roman" panose="02020603050405020304" pitchFamily="18" charset="0"/>
                <a:ea typeface="楷体" pitchFamily="49" charset="-122"/>
                <a:cs typeface="Times New Roman" panose="02020603050405020304" pitchFamily="18" charset="0"/>
              </a:rPr>
              <a:t>热解模拟</a:t>
            </a:r>
            <a:endParaRPr lang="zh-CN" altLang="en-US" sz="3600" b="1" dirty="0">
              <a:solidFill>
                <a:srgbClr val="FF0000"/>
              </a:solidFill>
            </a:endParaRPr>
          </a:p>
        </p:txBody>
      </p:sp>
    </p:spTree>
    <p:extLst>
      <p:ext uri="{BB962C8B-B14F-4D97-AF65-F5344CB8AC3E}">
        <p14:creationId xmlns:p14="http://schemas.microsoft.com/office/powerpoint/2010/main" val="2009857091"/>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979712" y="4725144"/>
            <a:ext cx="2723823" cy="369332"/>
          </a:xfrm>
          <a:prstGeom prst="rect">
            <a:avLst/>
          </a:prstGeom>
        </p:spPr>
        <p:txBody>
          <a:bodyPr wrap="none">
            <a:spAutoFit/>
          </a:bodyPr>
          <a:lstStyle/>
          <a:p>
            <a:r>
              <a:rPr lang="zh-CN" altLang="en-US" dirty="0" smtClean="0"/>
              <a:t>热解过程中</a:t>
            </a:r>
            <a:r>
              <a:rPr lang="en-US" altLang="zh-CN" dirty="0" smtClean="0"/>
              <a:t>CH</a:t>
            </a:r>
            <a:r>
              <a:rPr lang="en-US" altLang="zh-CN" sz="1100" dirty="0" smtClean="0"/>
              <a:t>4</a:t>
            </a:r>
            <a:r>
              <a:rPr lang="zh-CN" altLang="en-US" dirty="0" smtClean="0"/>
              <a:t>逸出曲线</a:t>
            </a:r>
            <a:endParaRPr lang="zh-CN" altLang="en-US" dirty="0"/>
          </a:p>
        </p:txBody>
      </p:sp>
      <p:pic>
        <p:nvPicPr>
          <p:cNvPr id="238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908720"/>
            <a:ext cx="52387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15257" y="210491"/>
            <a:ext cx="3525324" cy="646331"/>
          </a:xfrm>
          <a:prstGeom prst="rect">
            <a:avLst/>
          </a:prstGeom>
        </p:spPr>
        <p:txBody>
          <a:bodyPr wrap="none">
            <a:spAutoFit/>
          </a:bodyPr>
          <a:lstStyle/>
          <a:p>
            <a:r>
              <a:rPr lang="en-US" altLang="zh-CN" sz="3600" b="1" dirty="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sz="3600" b="1" dirty="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sz="3600" b="1" dirty="0"/>
          </a:p>
        </p:txBody>
      </p:sp>
    </p:spTree>
    <p:extLst>
      <p:ext uri="{BB962C8B-B14F-4D97-AF65-F5344CB8AC3E}">
        <p14:creationId xmlns:p14="http://schemas.microsoft.com/office/powerpoint/2010/main" val="3521254055"/>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262976" y="4702442"/>
            <a:ext cx="2507418" cy="369332"/>
          </a:xfrm>
          <a:prstGeom prst="rect">
            <a:avLst/>
          </a:prstGeom>
        </p:spPr>
        <p:txBody>
          <a:bodyPr wrap="none">
            <a:spAutoFit/>
          </a:bodyPr>
          <a:lstStyle/>
          <a:p>
            <a:r>
              <a:rPr lang="zh-CN" altLang="en-US" dirty="0" smtClean="0"/>
              <a:t>热解过程中</a:t>
            </a:r>
            <a:r>
              <a:rPr lang="en-US" altLang="zh-CN" dirty="0" smtClean="0"/>
              <a:t>H</a:t>
            </a:r>
            <a:r>
              <a:rPr lang="en-US" altLang="zh-CN" sz="1100" dirty="0"/>
              <a:t>2</a:t>
            </a:r>
            <a:r>
              <a:rPr lang="zh-CN" altLang="en-US" dirty="0" smtClean="0"/>
              <a:t>逸出曲线</a:t>
            </a:r>
            <a:endParaRPr lang="zh-CN" altLang="en-US" dirty="0"/>
          </a:p>
        </p:txBody>
      </p:sp>
      <p:pic>
        <p:nvPicPr>
          <p:cNvPr id="239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845953"/>
            <a:ext cx="581025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15257" y="205242"/>
            <a:ext cx="3525324" cy="646331"/>
          </a:xfrm>
          <a:prstGeom prst="rect">
            <a:avLst/>
          </a:prstGeom>
        </p:spPr>
        <p:txBody>
          <a:bodyPr wrap="none">
            <a:spAutoFit/>
          </a:bodyPr>
          <a:lstStyle/>
          <a:p>
            <a:r>
              <a:rPr lang="en-US" altLang="zh-CN" sz="3600" b="1" dirty="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sz="3600" b="1" dirty="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sz="3600" b="1" dirty="0"/>
          </a:p>
        </p:txBody>
      </p:sp>
    </p:spTree>
    <p:extLst>
      <p:ext uri="{BB962C8B-B14F-4D97-AF65-F5344CB8AC3E}">
        <p14:creationId xmlns:p14="http://schemas.microsoft.com/office/powerpoint/2010/main" val="1290672734"/>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2143108" y="2857496"/>
            <a:ext cx="4786345" cy="830997"/>
          </a:xfrm>
          <a:prstGeom prst="rect">
            <a:avLst/>
          </a:prstGeom>
          <a:noFill/>
        </p:spPr>
        <p:txBody>
          <a:bodyPr wrap="square" rtlCol="0">
            <a:spAutoFit/>
          </a:bodyPr>
          <a:lstStyle/>
          <a:p>
            <a:pPr algn="dist"/>
            <a:r>
              <a:rPr lang="zh-CN" altLang="en-US" sz="4800" dirty="0" smtClean="0">
                <a:solidFill>
                  <a:srgbClr val="181717"/>
                </a:solidFill>
                <a:latin typeface="楷体" pitchFamily="49" charset="-122"/>
                <a:ea typeface="楷体" pitchFamily="49" charset="-122"/>
              </a:rPr>
              <a:t>二</a:t>
            </a:r>
            <a:r>
              <a:rPr lang="en-US" altLang="zh-CN" sz="4800" dirty="0" smtClean="0">
                <a:solidFill>
                  <a:srgbClr val="181717"/>
                </a:solidFill>
                <a:latin typeface="楷体" pitchFamily="49" charset="-122"/>
                <a:ea typeface="楷体" pitchFamily="49" charset="-122"/>
              </a:rPr>
              <a:t>  </a:t>
            </a:r>
            <a:r>
              <a:rPr lang="zh-CN" altLang="en-US" sz="4800" dirty="0" smtClean="0">
                <a:solidFill>
                  <a:srgbClr val="181717"/>
                </a:solidFill>
                <a:latin typeface="楷体" pitchFamily="49" charset="-122"/>
                <a:ea typeface="楷体" pitchFamily="49" charset="-122"/>
              </a:rPr>
              <a:t>研究路线</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815489" y="4702442"/>
            <a:ext cx="2608406" cy="369332"/>
          </a:xfrm>
          <a:prstGeom prst="rect">
            <a:avLst/>
          </a:prstGeom>
        </p:spPr>
        <p:txBody>
          <a:bodyPr wrap="none">
            <a:spAutoFit/>
          </a:bodyPr>
          <a:lstStyle/>
          <a:p>
            <a:r>
              <a:rPr lang="zh-CN" altLang="en-US" dirty="0" smtClean="0"/>
              <a:t>热解过程中</a:t>
            </a:r>
            <a:r>
              <a:rPr lang="en-US" altLang="zh-CN" dirty="0" smtClean="0"/>
              <a:t>CO</a:t>
            </a:r>
            <a:r>
              <a:rPr lang="zh-CN" altLang="en-US" dirty="0" smtClean="0"/>
              <a:t>逸出曲线</a:t>
            </a:r>
            <a:endParaRPr lang="zh-CN" altLang="en-US" dirty="0"/>
          </a:p>
        </p:txBody>
      </p:sp>
      <p:pic>
        <p:nvPicPr>
          <p:cNvPr id="2406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908721"/>
            <a:ext cx="5208871" cy="371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34332" y="177237"/>
            <a:ext cx="3525324" cy="646331"/>
          </a:xfrm>
          <a:prstGeom prst="rect">
            <a:avLst/>
          </a:prstGeom>
        </p:spPr>
        <p:txBody>
          <a:bodyPr wrap="none">
            <a:spAutoFit/>
          </a:bodyPr>
          <a:lstStyle/>
          <a:p>
            <a:r>
              <a:rPr lang="en-US" altLang="zh-CN" sz="3600" b="1" dirty="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sz="3600" b="1" dirty="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sz="3600" b="1" dirty="0"/>
          </a:p>
        </p:txBody>
      </p:sp>
    </p:spTree>
    <p:extLst>
      <p:ext uri="{BB962C8B-B14F-4D97-AF65-F5344CB8AC3E}">
        <p14:creationId xmlns:p14="http://schemas.microsoft.com/office/powerpoint/2010/main" val="84507134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815489" y="4702442"/>
            <a:ext cx="2674130" cy="369332"/>
          </a:xfrm>
          <a:prstGeom prst="rect">
            <a:avLst/>
          </a:prstGeom>
        </p:spPr>
        <p:txBody>
          <a:bodyPr wrap="none">
            <a:spAutoFit/>
          </a:bodyPr>
          <a:lstStyle/>
          <a:p>
            <a:r>
              <a:rPr lang="zh-CN" altLang="en-US" dirty="0" smtClean="0"/>
              <a:t>热解过程中</a:t>
            </a:r>
            <a:r>
              <a:rPr lang="en-US" altLang="zh-CN" dirty="0" smtClean="0"/>
              <a:t>CH</a:t>
            </a:r>
            <a:r>
              <a:rPr lang="en-US" altLang="zh-CN" sz="1100" dirty="0" smtClean="0"/>
              <a:t>4</a:t>
            </a:r>
            <a:r>
              <a:rPr lang="zh-CN" altLang="en-US" dirty="0" smtClean="0"/>
              <a:t>生成机理</a:t>
            </a:r>
            <a:endParaRPr lang="zh-CN" altLang="en-US" dirty="0"/>
          </a:p>
        </p:txBody>
      </p:sp>
      <p:pic>
        <p:nvPicPr>
          <p:cNvPr id="241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908720"/>
            <a:ext cx="635962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15257" y="185821"/>
            <a:ext cx="3525324" cy="646331"/>
          </a:xfrm>
          <a:prstGeom prst="rect">
            <a:avLst/>
          </a:prstGeom>
        </p:spPr>
        <p:txBody>
          <a:bodyPr wrap="none">
            <a:spAutoFit/>
          </a:bodyPr>
          <a:lstStyle/>
          <a:p>
            <a:r>
              <a:rPr lang="en-US" altLang="zh-CN" sz="3600" b="1" dirty="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sz="3600" b="1" dirty="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sz="3600" b="1" dirty="0"/>
          </a:p>
        </p:txBody>
      </p:sp>
    </p:spTree>
    <p:extLst>
      <p:ext uri="{BB962C8B-B14F-4D97-AF65-F5344CB8AC3E}">
        <p14:creationId xmlns:p14="http://schemas.microsoft.com/office/powerpoint/2010/main" val="367329820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815489" y="4702442"/>
            <a:ext cx="2608406" cy="369332"/>
          </a:xfrm>
          <a:prstGeom prst="rect">
            <a:avLst/>
          </a:prstGeom>
        </p:spPr>
        <p:txBody>
          <a:bodyPr wrap="none">
            <a:spAutoFit/>
          </a:bodyPr>
          <a:lstStyle/>
          <a:p>
            <a:r>
              <a:rPr lang="zh-CN" altLang="en-US" dirty="0" smtClean="0"/>
              <a:t>热解过程中</a:t>
            </a:r>
            <a:r>
              <a:rPr lang="en-US" altLang="zh-CN" dirty="0" smtClean="0"/>
              <a:t>CO</a:t>
            </a:r>
            <a:r>
              <a:rPr lang="zh-CN" altLang="en-US" dirty="0" smtClean="0"/>
              <a:t>生成机理</a:t>
            </a:r>
            <a:endParaRPr lang="zh-CN" altLang="en-US" dirty="0"/>
          </a:p>
        </p:txBody>
      </p:sp>
      <p:pic>
        <p:nvPicPr>
          <p:cNvPr id="2426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980727"/>
            <a:ext cx="7225095" cy="372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15257" y="185821"/>
            <a:ext cx="3525324" cy="646331"/>
          </a:xfrm>
          <a:prstGeom prst="rect">
            <a:avLst/>
          </a:prstGeom>
        </p:spPr>
        <p:txBody>
          <a:bodyPr wrap="none">
            <a:spAutoFit/>
          </a:bodyPr>
          <a:lstStyle/>
          <a:p>
            <a:r>
              <a:rPr lang="en-US" altLang="zh-CN" sz="3600" b="1" dirty="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sz="3600" b="1" dirty="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sz="3600" b="1" dirty="0"/>
          </a:p>
        </p:txBody>
      </p:sp>
    </p:spTree>
    <p:extLst>
      <p:ext uri="{BB962C8B-B14F-4D97-AF65-F5344CB8AC3E}">
        <p14:creationId xmlns:p14="http://schemas.microsoft.com/office/powerpoint/2010/main" val="2558956517"/>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3143240" y="2857496"/>
            <a:ext cx="3000395" cy="830997"/>
          </a:xfrm>
          <a:prstGeom prst="rect">
            <a:avLst/>
          </a:prstGeom>
          <a:noFill/>
        </p:spPr>
        <p:txBody>
          <a:bodyPr wrap="square" rtlCol="0">
            <a:spAutoFit/>
          </a:bodyPr>
          <a:lstStyle/>
          <a:p>
            <a:pPr algn="dist"/>
            <a:r>
              <a:rPr lang="zh-CN" altLang="en-US" sz="4800" smtClean="0">
                <a:solidFill>
                  <a:srgbClr val="181717"/>
                </a:solidFill>
                <a:latin typeface="楷体" pitchFamily="49" charset="-122"/>
                <a:ea typeface="楷体" pitchFamily="49" charset="-122"/>
              </a:rPr>
              <a:t>四</a:t>
            </a:r>
            <a:r>
              <a:rPr lang="en-US" altLang="zh-CN" sz="4800" smtClean="0">
                <a:solidFill>
                  <a:srgbClr val="181717"/>
                </a:solidFill>
                <a:latin typeface="楷体" pitchFamily="49" charset="-122"/>
                <a:ea typeface="楷体" pitchFamily="49" charset="-122"/>
              </a:rPr>
              <a:t>  </a:t>
            </a:r>
            <a:r>
              <a:rPr lang="zh-CN" altLang="en-US" sz="4800" smtClean="0">
                <a:solidFill>
                  <a:srgbClr val="181717"/>
                </a:solidFill>
                <a:latin typeface="楷体" pitchFamily="49" charset="-122"/>
                <a:ea typeface="楷体" pitchFamily="49" charset="-122"/>
              </a:rPr>
              <a:t>结论</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1</a:t>
            </a:r>
            <a:r>
              <a:rPr lang="zh-CN" altLang="en-US" sz="2000" smtClean="0">
                <a:latin typeface="宋体" pitchFamily="2" charset="-122"/>
                <a:ea typeface="宋体" pitchFamily="2" charset="-122"/>
              </a:rPr>
              <a:t>）构建得到残煤和沥青质单分子的的结构模型，残煤中主要以三环和</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四环芳香结构单元及环烷烃为主，沥青质中主要以三环芳香结构单元及含</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氧官能团、脂肪侧链为主，残煤芳香度大于沥青质，芳香结构大于沥青质，</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脂肪结构及含氧官能团含量小于沥青质。</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    优化后的模型结构模型发生不同程度的弯曲变形，主要是脂肪链</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的弯曲使得芳香片层间发生扭转，沥青质中出现了近乎平行排列的芳香层</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片。模型能量中以非成键能尤其是范德华能构成势能主要部分，决定着结</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构稳定性。</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2</a:t>
            </a:r>
            <a:r>
              <a:rPr lang="zh-CN" altLang="en-US" sz="2000" smtClean="0">
                <a:latin typeface="宋体" pitchFamily="2" charset="-122"/>
                <a:ea typeface="宋体" pitchFamily="2" charset="-122"/>
              </a:rPr>
              <a:t>）超分子结构中出现了大量平行芳香层片，脂肪结构也发生了平行定</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向排列，由于受脂肪侧链和周围芳香结构影响，部分芳香层片发生了弯曲。</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另外，残煤和沥青质单分子形成“锁钥关系”，亦即主</a:t>
            </a:r>
            <a:r>
              <a:rPr lang="en-US" altLang="zh-CN" sz="2000" smtClean="0">
                <a:latin typeface="宋体" pitchFamily="2" charset="-122"/>
                <a:ea typeface="宋体" pitchFamily="2" charset="-122"/>
              </a:rPr>
              <a:t>—</a:t>
            </a:r>
            <a:r>
              <a:rPr lang="zh-CN" altLang="en-US" sz="2000" smtClean="0">
                <a:latin typeface="宋体" pitchFamily="2" charset="-122"/>
                <a:ea typeface="宋体" pitchFamily="2" charset="-122"/>
              </a:rPr>
              <a:t>客体关系，为满</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足这种关系，芳香结构和脂肪结构在空间上作出调整以适应超分子的形成。</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3</a:t>
            </a:r>
            <a:r>
              <a:rPr lang="zh-CN" altLang="en-US" sz="2000" smtClean="0">
                <a:latin typeface="宋体" pitchFamily="2" charset="-122"/>
                <a:ea typeface="宋体" pitchFamily="2" charset="-122"/>
              </a:rPr>
              <a:t>）饱和吸附中，两构型对对</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的饱和吸附量关系均为原煤</a:t>
            </a:r>
            <a:r>
              <a:rPr lang="en-US" sz="2000" smtClean="0">
                <a:latin typeface="宋体" pitchFamily="2" charset="-122"/>
                <a:ea typeface="宋体" pitchFamily="2" charset="-122"/>
              </a:rPr>
              <a:t>&gt;</a:t>
            </a:r>
            <a:r>
              <a:rPr lang="zh-CN" altLang="en-US" sz="2000" smtClean="0">
                <a:latin typeface="宋体" pitchFamily="2" charset="-122"/>
                <a:ea typeface="宋体" pitchFamily="2" charset="-122"/>
              </a:rPr>
              <a:t>残</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煤，</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en-US" sz="2000" smtClean="0">
                <a:latin typeface="宋体" pitchFamily="2" charset="-122"/>
                <a:ea typeface="宋体" pitchFamily="2" charset="-122"/>
              </a:rPr>
              <a:t>&gt;CH</a:t>
            </a:r>
            <a:r>
              <a:rPr lang="en-US" sz="2000" baseline="-25000" smtClean="0">
                <a:latin typeface="宋体" pitchFamily="2" charset="-122"/>
                <a:ea typeface="宋体" pitchFamily="2" charset="-122"/>
              </a:rPr>
              <a:t>4</a:t>
            </a:r>
            <a:r>
              <a:rPr lang="zh-CN" altLang="en-US" sz="2000" baseline="-25000" smtClean="0">
                <a:latin typeface="宋体" pitchFamily="2" charset="-122"/>
                <a:ea typeface="宋体" pitchFamily="2" charset="-122"/>
              </a:rPr>
              <a:t>。</a:t>
            </a:r>
            <a:endParaRPr lang="en-US" altLang="zh-CN" sz="2000" baseline="-25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cs typeface="Times New Roman" pitchFamily="18" charset="0"/>
              </a:rPr>
              <a:t>4</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分子在煤分子吸附中的存在形式为正三角锥形，</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呈直线型，</a:t>
            </a:r>
            <a:endParaRPr lang="en-US" altLang="zh-CN" sz="2000" smtClean="0">
              <a:latin typeface="宋体" pitchFamily="2" charset="-122"/>
              <a:ea typeface="宋体" pitchFamily="2" charset="-122"/>
            </a:endParaRPr>
          </a:p>
          <a:p>
            <a:pPr lvl="0">
              <a:buNone/>
            </a:pP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分子大小及形状对吸附能力有重要影响。</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优先吸附于煤分</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子结构的边缘，然后扩散至煤分子孔隙中，</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分子以两两相邻类似乙烷分</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子的构型排布，</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分子以两两相交或平行的形式吸附于煤分子中，且两种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吸附质分子有局部堆积效应，单独存在的分子较少。大部分</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沿着超分子中芳香层片的弯曲方向呈层状分布，形成吸附质分子层，其中</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原煤分子中吸附质分子将沥青质分子这把“钥匙”紧紧包围，并有部分吸</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附质分子进入椭圆形孔洞中，从而形成新的“锁钥关系”，超分子的这种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分子识别机制对煤的吸附性能有重要影响。</a:t>
            </a:r>
            <a:r>
              <a:rPr lang="en-US" altLang="zh-CN" sz="2000" smtClean="0">
                <a:latin typeface="宋体" pitchFamily="2" charset="-122"/>
                <a:ea typeface="宋体" pitchFamily="2" charset="-122"/>
              </a:rPr>
              <a:t> </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5</a:t>
            </a:r>
            <a:r>
              <a:rPr lang="zh-CN" altLang="en-US" sz="2000" smtClean="0">
                <a:latin typeface="宋体" pitchFamily="2" charset="-122"/>
                <a:ea typeface="宋体" pitchFamily="2" charset="-122"/>
              </a:rPr>
              <a:t>）模拟了煤分子在</a:t>
            </a:r>
            <a:r>
              <a:rPr lang="en-US" sz="2000" smtClean="0">
                <a:latin typeface="宋体" pitchFamily="2" charset="-122"/>
                <a:ea typeface="宋体" pitchFamily="2" charset="-122"/>
              </a:rPr>
              <a:t>303.15K</a:t>
            </a:r>
            <a:r>
              <a:rPr lang="zh-CN" altLang="en-US" sz="2000" smtClean="0">
                <a:latin typeface="宋体" pitchFamily="2" charset="-122"/>
                <a:ea typeface="宋体" pitchFamily="2" charset="-122"/>
              </a:rPr>
              <a:t>温度、</a:t>
            </a:r>
            <a:r>
              <a:rPr lang="en-US" sz="2000" smtClean="0">
                <a:latin typeface="宋体" pitchFamily="2" charset="-122"/>
                <a:ea typeface="宋体" pitchFamily="2" charset="-122"/>
              </a:rPr>
              <a:t>0</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25MPa</a:t>
            </a:r>
            <a:r>
              <a:rPr lang="zh-CN" altLang="en-US" sz="2000" smtClean="0">
                <a:latin typeface="宋体" pitchFamily="2" charset="-122"/>
                <a:ea typeface="宋体" pitchFamily="2" charset="-122"/>
              </a:rPr>
              <a:t>压力下的单组份</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p>
          <a:p>
            <a:pPr lvl="0">
              <a:buNone/>
            </a:pPr>
            <a:r>
              <a:rPr lang="zh-CN" altLang="en-US" sz="2000" smtClean="0">
                <a:latin typeface="宋体" pitchFamily="2" charset="-122"/>
                <a:ea typeface="宋体" pitchFamily="2" charset="-122"/>
              </a:rPr>
              <a:t>二元组分等温吸附。结果表明，同温同压下吸附量大小关系为</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en-US" sz="2000" smtClean="0">
                <a:latin typeface="宋体" pitchFamily="2" charset="-122"/>
                <a:ea typeface="宋体" pitchFamily="2" charset="-122"/>
              </a:rPr>
              <a:t>&gt;CH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对同一种吸附质而言，原煤分子吸附量</a:t>
            </a:r>
            <a:r>
              <a:rPr lang="en-US" sz="2000" smtClean="0">
                <a:latin typeface="宋体" pitchFamily="2" charset="-122"/>
                <a:ea typeface="宋体" pitchFamily="2" charset="-122"/>
              </a:rPr>
              <a:t>&gt;</a:t>
            </a:r>
            <a:r>
              <a:rPr lang="zh-CN" altLang="en-US" sz="2000" smtClean="0">
                <a:latin typeface="宋体" pitchFamily="2" charset="-122"/>
                <a:ea typeface="宋体" pitchFamily="2" charset="-122"/>
              </a:rPr>
              <a:t>残煤分子吸附量，即原煤对两种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气体的吸附较残煤强。</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在</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混合体系中有吸附竞争优势，</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p>
          <a:p>
            <a:pPr lvl="0">
              <a:buNone/>
            </a:pPr>
            <a:r>
              <a:rPr lang="zh-CN" altLang="en-US" sz="2000" smtClean="0">
                <a:latin typeface="宋体" pitchFamily="2" charset="-122"/>
                <a:ea typeface="宋体" pitchFamily="2" charset="-122"/>
              </a:rPr>
              <a:t>吸附量受压力影响较小，</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对压力的变化更加敏感。</a:t>
            </a:r>
            <a:r>
              <a:rPr lang="en-US" altLang="zh-CN" sz="2000" smtClean="0">
                <a:latin typeface="宋体" pitchFamily="2" charset="-122"/>
                <a:ea typeface="宋体" pitchFamily="2" charset="-122"/>
              </a:rPr>
              <a:t> </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descr="water"/>
          <p:cNvPicPr>
            <a:picLocks noChangeAspect="1" noChangeArrowheads="1"/>
          </p:cNvPicPr>
          <p:nvPr/>
        </p:nvPicPr>
        <p:blipFill>
          <a:blip r:embed="rId2"/>
          <a:srcRect l="22409" t="16374" b="27486"/>
          <a:stretch>
            <a:fillRect/>
          </a:stretch>
        </p:blipFill>
        <p:spPr bwMode="gray">
          <a:xfrm rot="786797">
            <a:off x="6726238" y="0"/>
            <a:ext cx="2417762" cy="1995488"/>
          </a:xfrm>
          <a:prstGeom prst="rect">
            <a:avLst/>
          </a:prstGeom>
          <a:noFill/>
        </p:spPr>
      </p:pic>
      <p:sp>
        <p:nvSpPr>
          <p:cNvPr id="4" name="TextBox 3"/>
          <p:cNvSpPr txBox="1"/>
          <p:nvPr/>
        </p:nvSpPr>
        <p:spPr>
          <a:xfrm>
            <a:off x="2214546" y="2000240"/>
            <a:ext cx="5021750" cy="2585323"/>
          </a:xfrm>
          <a:prstGeom prst="rect">
            <a:avLst/>
          </a:prstGeom>
          <a:noFill/>
        </p:spPr>
        <p:txBody>
          <a:bodyPr wrap="square" rtlCol="0">
            <a:spAutoFit/>
          </a:bodyPr>
          <a:lstStyle/>
          <a:p>
            <a:r>
              <a:rPr lang="zh-CN" altLang="en-US" sz="5400" b="1" kern="10" dirty="0" smtClean="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rPr>
              <a:t>汇报完毕，</a:t>
            </a:r>
            <a:endParaRPr lang="en-US" altLang="zh-CN" sz="5400" b="1" kern="10" dirty="0" smtClean="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endParaRPr>
          </a:p>
          <a:p>
            <a:r>
              <a:rPr lang="zh-CN" altLang="en-US" sz="5400" b="1" kern="10" dirty="0" smtClean="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rPr>
              <a:t>敬请批评指正，</a:t>
            </a:r>
            <a:endParaRPr lang="en-US" altLang="zh-CN" sz="5400" b="1" kern="10" dirty="0" smtClean="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endParaRPr>
          </a:p>
          <a:p>
            <a:r>
              <a:rPr lang="zh-CN" altLang="en-US" sz="5400" b="1" kern="10" dirty="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rPr>
              <a:t>谢谢</a:t>
            </a:r>
            <a:r>
              <a:rPr lang="zh-CN" altLang="en-US" sz="5400" b="1" kern="10" dirty="0" smtClean="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rPr>
              <a:t>大家！</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7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116632"/>
            <a:ext cx="5832648" cy="6584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文本框 3"/>
          <p:cNvSpPr txBox="1"/>
          <p:nvPr/>
        </p:nvSpPr>
        <p:spPr>
          <a:xfrm>
            <a:off x="515257" y="2071677"/>
            <a:ext cx="923330" cy="3005301"/>
          </a:xfrm>
          <a:prstGeom prst="rect">
            <a:avLst/>
          </a:prstGeom>
          <a:solidFill>
            <a:srgbClr val="CBCBCB">
              <a:alpha val="31000"/>
            </a:srgbClr>
          </a:solidFill>
        </p:spPr>
        <p:txBody>
          <a:bodyPr vert="eaVert" wrap="square" rtlCol="0">
            <a:spAutoFit/>
          </a:bodyPr>
          <a:lstStyle/>
          <a:p>
            <a:pPr algn="dist"/>
            <a:r>
              <a:rPr lang="zh-CN" altLang="en-US" sz="4800" dirty="0" smtClean="0">
                <a:solidFill>
                  <a:schemeClr val="bg2">
                    <a:lumMod val="10000"/>
                  </a:schemeClr>
                </a:solidFill>
                <a:effectLst>
                  <a:outerShdw blurRad="50800" dist="50800" dir="5400000" algn="ctr" rotWithShape="0">
                    <a:srgbClr val="000000">
                      <a:alpha val="0"/>
                    </a:srgbClr>
                  </a:outerShdw>
                </a:effectLst>
                <a:latin typeface="楷体" pitchFamily="49" charset="-122"/>
                <a:ea typeface="楷体" pitchFamily="49" charset="-122"/>
              </a:rPr>
              <a:t>研究内容</a:t>
            </a:r>
            <a:endParaRPr lang="zh-CN" altLang="en-US" sz="4800" dirty="0">
              <a:solidFill>
                <a:schemeClr val="bg2">
                  <a:lumMod val="10000"/>
                </a:schemeClr>
              </a:solidFill>
              <a:effectLst>
                <a:outerShdw blurRad="50800" dist="50800" dir="5400000" algn="ctr" rotWithShape="0">
                  <a:srgbClr val="000000">
                    <a:alpha val="0"/>
                  </a:srgbClr>
                </a:outerShdw>
              </a:effectLst>
              <a:latin typeface="楷体" pitchFamily="49" charset="-122"/>
              <a:ea typeface="楷体" pitchFamily="49" charset="-122"/>
            </a:endParaRPr>
          </a:p>
        </p:txBody>
      </p:sp>
      <p:sp>
        <p:nvSpPr>
          <p:cNvPr id="10" name="文本框 5"/>
          <p:cNvSpPr txBox="1"/>
          <p:nvPr/>
        </p:nvSpPr>
        <p:spPr>
          <a:xfrm>
            <a:off x="1438587" y="1899094"/>
            <a:ext cx="6693728" cy="584775"/>
          </a:xfrm>
          <a:prstGeom prst="rect">
            <a:avLst/>
          </a:prstGeom>
          <a:noFill/>
        </p:spPr>
        <p:txBody>
          <a:bodyPr wrap="square" rtlCol="0">
            <a:spAutoFit/>
          </a:bodyPr>
          <a:lstStyle/>
          <a:p>
            <a:pPr algn="dist"/>
            <a:r>
              <a:rPr lang="en-US" altLang="zh-CN" sz="3200" dirty="0" smtClean="0">
                <a:solidFill>
                  <a:srgbClr val="181717"/>
                </a:solidFill>
                <a:latin typeface="Times New Roman" panose="02020603050405020304" pitchFamily="18" charset="0"/>
                <a:ea typeface="楷体" pitchFamily="49" charset="-122"/>
                <a:cs typeface="Times New Roman" panose="02020603050405020304" pitchFamily="18" charset="0"/>
              </a:rPr>
              <a:t>01</a:t>
            </a:r>
            <a:r>
              <a:rPr lang="en-US" altLang="zh-CN" sz="3200" dirty="0" smtClean="0">
                <a:solidFill>
                  <a:srgbClr val="181717"/>
                </a:solidFill>
                <a:latin typeface="楷体" pitchFamily="49" charset="-122"/>
                <a:ea typeface="楷体" pitchFamily="49" charset="-122"/>
              </a:rPr>
              <a:t> </a:t>
            </a:r>
            <a:r>
              <a:rPr lang="zh-CN" altLang="en-US" sz="3200" dirty="0" smtClean="0">
                <a:solidFill>
                  <a:srgbClr val="181717"/>
                </a:solidFill>
                <a:latin typeface="楷体" pitchFamily="49" charset="-122"/>
                <a:ea typeface="楷体" pitchFamily="49" charset="-122"/>
              </a:rPr>
              <a:t>煤大分子结构模型的构建及优化</a:t>
            </a:r>
            <a:endParaRPr lang="zh-CN" altLang="en-US" sz="3200" dirty="0">
              <a:solidFill>
                <a:srgbClr val="181717"/>
              </a:solidFill>
              <a:latin typeface="楷体" pitchFamily="49" charset="-122"/>
              <a:ea typeface="楷体" pitchFamily="49" charset="-122"/>
            </a:endParaRPr>
          </a:p>
        </p:txBody>
      </p:sp>
      <p:sp>
        <p:nvSpPr>
          <p:cNvPr id="11" name="文本框 6"/>
          <p:cNvSpPr txBox="1"/>
          <p:nvPr/>
        </p:nvSpPr>
        <p:spPr>
          <a:xfrm>
            <a:off x="1438587" y="2780928"/>
            <a:ext cx="7682039" cy="584775"/>
          </a:xfrm>
          <a:prstGeom prst="rect">
            <a:avLst/>
          </a:prstGeom>
          <a:noFill/>
        </p:spPr>
        <p:txBody>
          <a:bodyPr wrap="square" rtlCol="0">
            <a:spAutoFit/>
          </a:bodyPr>
          <a:lstStyle/>
          <a:p>
            <a:r>
              <a:rPr lang="en-US" altLang="zh-CN" sz="3200" dirty="0" smtClean="0">
                <a:solidFill>
                  <a:srgbClr val="181717"/>
                </a:solidFill>
                <a:latin typeface="Times New Roman" panose="02020603050405020304" pitchFamily="18" charset="0"/>
                <a:ea typeface="楷体" pitchFamily="49" charset="-122"/>
                <a:cs typeface="Times New Roman" panose="02020603050405020304" pitchFamily="18" charset="0"/>
              </a:rPr>
              <a:t>02  </a:t>
            </a:r>
            <a:r>
              <a:rPr lang="zh-CN" altLang="en-US" sz="3200" dirty="0" smtClean="0">
                <a:solidFill>
                  <a:srgbClr val="181717"/>
                </a:solidFill>
                <a:latin typeface="楷体" pitchFamily="49" charset="-122"/>
                <a:ea typeface="楷体" pitchFamily="49" charset="-122"/>
              </a:rPr>
              <a:t>大分子</a:t>
            </a:r>
            <a:r>
              <a:rPr lang="zh-CN" altLang="en-US" sz="3200" dirty="0">
                <a:solidFill>
                  <a:srgbClr val="181717"/>
                </a:solidFill>
                <a:latin typeface="楷体" pitchFamily="49" charset="-122"/>
                <a:ea typeface="楷体" pitchFamily="49" charset="-122"/>
              </a:rPr>
              <a:t>模型的量子化学模拟计算</a:t>
            </a:r>
          </a:p>
        </p:txBody>
      </p:sp>
      <p:sp>
        <p:nvSpPr>
          <p:cNvPr id="12" name="文本框 7"/>
          <p:cNvSpPr txBox="1"/>
          <p:nvPr/>
        </p:nvSpPr>
        <p:spPr>
          <a:xfrm>
            <a:off x="1438587" y="3717032"/>
            <a:ext cx="6693728" cy="584775"/>
          </a:xfrm>
          <a:prstGeom prst="rect">
            <a:avLst/>
          </a:prstGeom>
          <a:noFill/>
        </p:spPr>
        <p:txBody>
          <a:bodyPr wrap="square" rtlCol="0">
            <a:spAutoFit/>
          </a:bodyPr>
          <a:lstStyle/>
          <a:p>
            <a:pPr algn="dist"/>
            <a:r>
              <a:rPr lang="en-US" altLang="zh-CN" sz="3200" dirty="0" smtClean="0">
                <a:solidFill>
                  <a:srgbClr val="181717"/>
                </a:solidFill>
                <a:latin typeface="Times New Roman" panose="02020603050405020304" pitchFamily="18" charset="0"/>
                <a:ea typeface="楷体" pitchFamily="49" charset="-122"/>
                <a:cs typeface="Times New Roman" panose="02020603050405020304" pitchFamily="18" charset="0"/>
              </a:rPr>
              <a:t>03</a:t>
            </a:r>
            <a:r>
              <a:rPr lang="en-US" altLang="zh-CN" sz="3200" dirty="0" smtClean="0">
                <a:solidFill>
                  <a:srgbClr val="181717"/>
                </a:solidFill>
                <a:latin typeface="楷体" pitchFamily="49" charset="-122"/>
                <a:ea typeface="楷体" pitchFamily="49" charset="-122"/>
              </a:rPr>
              <a:t> </a:t>
            </a:r>
            <a:r>
              <a:rPr lang="zh-CN" altLang="en-US" sz="3200" dirty="0" smtClean="0">
                <a:solidFill>
                  <a:srgbClr val="181717"/>
                </a:solidFill>
                <a:latin typeface="Times New Roman" panose="02020603050405020304" pitchFamily="18" charset="0"/>
                <a:ea typeface="楷体" pitchFamily="49" charset="-122"/>
                <a:cs typeface="Times New Roman" panose="02020603050405020304" pitchFamily="18" charset="0"/>
              </a:rPr>
              <a:t>基于</a:t>
            </a:r>
            <a:r>
              <a:rPr lang="en-US" altLang="zh-CN" sz="3200" dirty="0" err="1">
                <a:solidFill>
                  <a:srgbClr val="181717"/>
                </a:solidFill>
                <a:latin typeface="Times New Roman" panose="02020603050405020304" pitchFamily="18" charset="0"/>
                <a:ea typeface="楷体" pitchFamily="49" charset="-122"/>
                <a:cs typeface="Times New Roman" panose="02020603050405020304" pitchFamily="18" charset="0"/>
              </a:rPr>
              <a:t>ReaxFF</a:t>
            </a:r>
            <a:r>
              <a:rPr lang="zh-CN" altLang="en-US" sz="3200" dirty="0">
                <a:solidFill>
                  <a:srgbClr val="181717"/>
                </a:solidFill>
                <a:latin typeface="Times New Roman" panose="02020603050405020304" pitchFamily="18" charset="0"/>
                <a:ea typeface="楷体" pitchFamily="49" charset="-122"/>
                <a:cs typeface="Times New Roman" panose="02020603050405020304" pitchFamily="18" charset="0"/>
              </a:rPr>
              <a:t>反应力场的热解</a:t>
            </a:r>
            <a:r>
              <a:rPr lang="zh-CN" altLang="en-US" sz="3200" dirty="0" smtClean="0">
                <a:solidFill>
                  <a:srgbClr val="181717"/>
                </a:solidFill>
                <a:latin typeface="Times New Roman" panose="02020603050405020304" pitchFamily="18" charset="0"/>
                <a:ea typeface="楷体" pitchFamily="49" charset="-122"/>
                <a:cs typeface="Times New Roman" panose="02020603050405020304" pitchFamily="18" charset="0"/>
              </a:rPr>
              <a:t>模拟</a:t>
            </a:r>
            <a:endParaRPr lang="zh-CN" altLang="en-US" sz="3200" dirty="0">
              <a:solidFill>
                <a:srgbClr val="181717"/>
              </a:solidFill>
              <a:latin typeface="Times New Roman" panose="02020603050405020304" pitchFamily="18" charset="0"/>
              <a:ea typeface="楷体" pitchFamily="49" charset="-122"/>
              <a:cs typeface="Times New Roman" panose="02020603050405020304" pitchFamily="18" charset="0"/>
            </a:endParaRPr>
          </a:p>
        </p:txBody>
      </p:sp>
      <p:sp>
        <p:nvSpPr>
          <p:cNvPr id="9" name="文本框 7"/>
          <p:cNvSpPr txBox="1"/>
          <p:nvPr/>
        </p:nvSpPr>
        <p:spPr>
          <a:xfrm>
            <a:off x="1457958" y="4501331"/>
            <a:ext cx="3906129" cy="584775"/>
          </a:xfrm>
          <a:prstGeom prst="rect">
            <a:avLst/>
          </a:prstGeom>
          <a:noFill/>
        </p:spPr>
        <p:txBody>
          <a:bodyPr wrap="square" rtlCol="0">
            <a:spAutoFit/>
          </a:bodyPr>
          <a:lstStyle/>
          <a:p>
            <a:pPr algn="dist"/>
            <a:r>
              <a:rPr lang="en-US" altLang="zh-CN" sz="3200" dirty="0" smtClean="0">
                <a:solidFill>
                  <a:srgbClr val="181717"/>
                </a:solidFill>
                <a:latin typeface="Times New Roman" panose="02020603050405020304" pitchFamily="18" charset="0"/>
                <a:ea typeface="楷体" pitchFamily="49" charset="-122"/>
                <a:cs typeface="Times New Roman" panose="02020603050405020304" pitchFamily="18" charset="0"/>
              </a:rPr>
              <a:t>04</a:t>
            </a:r>
            <a:r>
              <a:rPr lang="en-US" altLang="zh-CN" sz="3200" dirty="0" smtClean="0">
                <a:solidFill>
                  <a:srgbClr val="181717"/>
                </a:solidFill>
                <a:latin typeface="楷体" pitchFamily="49" charset="-122"/>
                <a:ea typeface="楷体" pitchFamily="49" charset="-122"/>
              </a:rPr>
              <a:t> </a:t>
            </a:r>
            <a:r>
              <a:rPr lang="en-US" altLang="zh-CN" sz="3200" dirty="0" smtClean="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sz="3200" dirty="0" smtClean="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sz="3200" dirty="0">
              <a:solidFill>
                <a:srgbClr val="181717"/>
              </a:solidFill>
              <a:latin typeface="Times New Roman" panose="02020603050405020304" pitchFamily="18" charset="0"/>
              <a:ea typeface="楷体" pitchFamily="49" charset="-122"/>
              <a:cs typeface="Times New Roman" panose="02020603050405020304" pitchFamily="18" charset="0"/>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043608" y="2875077"/>
            <a:ext cx="7344816" cy="646331"/>
          </a:xfrm>
          <a:prstGeom prst="rect">
            <a:avLst/>
          </a:prstGeom>
          <a:noFill/>
        </p:spPr>
        <p:txBody>
          <a:bodyPr wrap="square" rtlCol="0">
            <a:spAutoFit/>
          </a:bodyPr>
          <a:lstStyle/>
          <a:p>
            <a:pPr algn="dist"/>
            <a:r>
              <a:rPr lang="en-US" altLang="zh-CN" sz="3600" dirty="0" smtClean="0">
                <a:solidFill>
                  <a:srgbClr val="181717"/>
                </a:solidFill>
                <a:latin typeface="楷体" pitchFamily="49" charset="-122"/>
                <a:ea typeface="楷体" pitchFamily="49" charset="-122"/>
              </a:rPr>
              <a:t>01 </a:t>
            </a:r>
            <a:r>
              <a:rPr lang="zh-CN" altLang="en-US" sz="3600" dirty="0" smtClean="0">
                <a:solidFill>
                  <a:srgbClr val="181717"/>
                </a:solidFill>
                <a:latin typeface="楷体" pitchFamily="49" charset="-122"/>
                <a:ea typeface="楷体" pitchFamily="49" charset="-122"/>
              </a:rPr>
              <a:t>煤</a:t>
            </a:r>
            <a:r>
              <a:rPr lang="zh-CN" altLang="en-US" sz="3600" dirty="0">
                <a:solidFill>
                  <a:srgbClr val="181717"/>
                </a:solidFill>
                <a:latin typeface="楷体" pitchFamily="49" charset="-122"/>
                <a:ea typeface="楷体" pitchFamily="49" charset="-122"/>
              </a:rPr>
              <a:t>大分子结构模型的构建及优化</a:t>
            </a: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r>
              <a:rPr lang="zh-CN" altLang="en-US" sz="1600" dirty="0" smtClean="0">
                <a:latin typeface="Times New Roman" panose="02020603050405020304" pitchFamily="18" charset="0"/>
                <a:cs typeface="Times New Roman" panose="02020603050405020304" pitchFamily="18" charset="0"/>
              </a:rPr>
              <a:t>东曲</a:t>
            </a:r>
            <a:r>
              <a:rPr lang="en-US" altLang="zh-CN" sz="1600" dirty="0" smtClean="0">
                <a:latin typeface="Times New Roman" panose="02020603050405020304" pitchFamily="18" charset="0"/>
                <a:cs typeface="Times New Roman" panose="02020603050405020304" pitchFamily="18" charset="0"/>
              </a:rPr>
              <a:t>2</a:t>
            </a:r>
            <a:r>
              <a:rPr lang="zh-CN" altLang="en-US" sz="1600" dirty="0" smtClean="0">
                <a:latin typeface="Times New Roman" panose="02020603050405020304" pitchFamily="18" charset="0"/>
                <a:cs typeface="Times New Roman" panose="02020603050405020304" pitchFamily="18" charset="0"/>
              </a:rPr>
              <a:t>号煤的工业分析和元素分析</a:t>
            </a:r>
            <a:endParaRPr lang="en-US" altLang="zh-CN" sz="1600" dirty="0" smtClean="0">
              <a:latin typeface="Times New Roman" panose="02020603050405020304" pitchFamily="18" charset="0"/>
              <a:cs typeface="Times New Roman" panose="02020603050405020304" pitchFamily="18" charset="0"/>
            </a:endParaRPr>
          </a:p>
          <a:p>
            <a:pPr marL="0" indent="0" algn="ctr">
              <a:buNone/>
            </a:pPr>
            <a:endParaRPr lang="en-US" altLang="zh-CN" sz="1600" dirty="0" smtClean="0"/>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8" name="TextBox 7"/>
          <p:cNvSpPr txBox="1"/>
          <p:nvPr/>
        </p:nvSpPr>
        <p:spPr>
          <a:xfrm>
            <a:off x="515257" y="185821"/>
            <a:ext cx="2031325"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3600" b="1" kern="0" dirty="0" smtClean="0">
                <a:solidFill>
                  <a:srgbClr val="FF0000"/>
                </a:solidFill>
                <a:latin typeface="楷体" panose="02010609060101010101" pitchFamily="49" charset="-122"/>
                <a:ea typeface="楷体" panose="02010609060101010101" pitchFamily="49" charset="-122"/>
              </a:rPr>
              <a:t>模型构建</a:t>
            </a:r>
          </a:p>
        </p:txBody>
      </p:sp>
      <p:graphicFrame>
        <p:nvGraphicFramePr>
          <p:cNvPr id="3" name="表格 2"/>
          <p:cNvGraphicFramePr>
            <a:graphicFrameLocks noGrp="1"/>
          </p:cNvGraphicFramePr>
          <p:nvPr>
            <p:extLst>
              <p:ext uri="{D42A27DB-BD31-4B8C-83A1-F6EECF244321}">
                <p14:modId xmlns:p14="http://schemas.microsoft.com/office/powerpoint/2010/main" val="2103813174"/>
              </p:ext>
            </p:extLst>
          </p:nvPr>
        </p:nvGraphicFramePr>
        <p:xfrm>
          <a:off x="679818" y="2420889"/>
          <a:ext cx="7992887" cy="1872209"/>
        </p:xfrm>
        <a:graphic>
          <a:graphicData uri="http://schemas.openxmlformats.org/drawingml/2006/table">
            <a:tbl>
              <a:tblPr firstRow="1" firstCol="1" bandRow="1"/>
              <a:tblGrid>
                <a:gridCol w="895523"/>
                <a:gridCol w="873250"/>
                <a:gridCol w="1391075"/>
                <a:gridCol w="265409"/>
                <a:gridCol w="986467"/>
                <a:gridCol w="894595"/>
                <a:gridCol w="894595"/>
                <a:gridCol w="895523"/>
                <a:gridCol w="896450"/>
              </a:tblGrid>
              <a:tr h="516432">
                <a:tc gridSpan="3">
                  <a:txBody>
                    <a:bodyPr/>
                    <a:lstStyle/>
                    <a:p>
                      <a:pPr algn="ctr">
                        <a:spcAft>
                          <a:spcPts val="0"/>
                        </a:spcAft>
                      </a:pPr>
                      <a:r>
                        <a:rPr lang="en-US" sz="2000" kern="100" dirty="0">
                          <a:effectLst/>
                          <a:latin typeface="Times New Roman"/>
                          <a:ea typeface="宋体"/>
                          <a:cs typeface="Times New Roman"/>
                        </a:rPr>
                        <a:t>Proximate Analysis w /%</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000" kern="100" dirty="0">
                          <a:effectLst/>
                          <a:latin typeface="Times New Roman"/>
                          <a:ea typeface="宋体"/>
                          <a:cs typeface="Times New Roman"/>
                        </a:rPr>
                        <a:t> </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5">
                  <a:txBody>
                    <a:bodyPr/>
                    <a:lstStyle/>
                    <a:p>
                      <a:pPr algn="ctr">
                        <a:spcAft>
                          <a:spcPts val="0"/>
                        </a:spcAft>
                      </a:pPr>
                      <a:r>
                        <a:rPr lang="en-US" sz="2000" kern="100" dirty="0">
                          <a:effectLst/>
                          <a:latin typeface="Times New Roman"/>
                          <a:ea typeface="宋体"/>
                          <a:cs typeface="Times New Roman"/>
                        </a:rPr>
                        <a:t>Ultimate Analysis </a:t>
                      </a:r>
                      <a:r>
                        <a:rPr lang="en-US" sz="2000" kern="100" dirty="0" err="1">
                          <a:effectLst/>
                          <a:latin typeface="Times New Roman"/>
                          <a:ea typeface="宋体"/>
                          <a:cs typeface="Times New Roman"/>
                        </a:rPr>
                        <a:t>w</a:t>
                      </a:r>
                      <a:r>
                        <a:rPr lang="en-US" sz="2000" kern="100" baseline="-25000" dirty="0" err="1">
                          <a:effectLst/>
                          <a:latin typeface="Times New Roman"/>
                          <a:ea typeface="宋体"/>
                          <a:cs typeface="Times New Roman"/>
                        </a:rPr>
                        <a:t>daf</a:t>
                      </a:r>
                      <a:r>
                        <a:rPr lang="en-US" sz="2000" kern="100" dirty="0">
                          <a:effectLst/>
                          <a:latin typeface="Times New Roman"/>
                          <a:ea typeface="宋体"/>
                          <a:cs typeface="Times New Roman"/>
                        </a:rPr>
                        <a:t> /%</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16432">
                <a:tc>
                  <a:txBody>
                    <a:bodyPr/>
                    <a:lstStyle/>
                    <a:p>
                      <a:pPr algn="ctr">
                        <a:spcAft>
                          <a:spcPts val="0"/>
                        </a:spcAft>
                      </a:pPr>
                      <a:r>
                        <a:rPr lang="en-US" sz="2000" kern="100" dirty="0">
                          <a:effectLst/>
                          <a:latin typeface="Times New Roman"/>
                          <a:ea typeface="宋体"/>
                          <a:cs typeface="Times New Roman"/>
                        </a:rPr>
                        <a:t>M</a:t>
                      </a:r>
                      <a:r>
                        <a:rPr lang="en-US" sz="2000" kern="100" baseline="-25000" dirty="0">
                          <a:effectLst/>
                          <a:latin typeface="Times New Roman"/>
                          <a:ea typeface="宋体"/>
                          <a:cs typeface="Times New Roman"/>
                        </a:rPr>
                        <a:t>ad</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A</a:t>
                      </a:r>
                      <a:r>
                        <a:rPr lang="en-US" sz="2000" kern="100" baseline="-25000">
                          <a:effectLst/>
                          <a:latin typeface="Times New Roman"/>
                          <a:ea typeface="宋体"/>
                          <a:cs typeface="Times New Roman"/>
                        </a:rPr>
                        <a:t>ad</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V</a:t>
                      </a:r>
                      <a:r>
                        <a:rPr lang="en-US" sz="2000" kern="100" baseline="-25000">
                          <a:effectLst/>
                          <a:latin typeface="Times New Roman"/>
                          <a:ea typeface="宋体"/>
                          <a:cs typeface="Times New Roman"/>
                        </a:rPr>
                        <a:t>daf</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 </a:t>
                      </a:r>
                      <a:endParaRPr lang="zh-CN" sz="2000" kern="100">
                        <a:effectLst/>
                        <a:latin typeface="Calibri"/>
                        <a:ea typeface="宋体"/>
                        <a:cs typeface="Times New Roman"/>
                      </a:endParaRPr>
                    </a:p>
                  </a:txBody>
                  <a:tcPr marL="68580" marR="68580" marT="0" marB="0">
                    <a:lnL>
                      <a:noFill/>
                    </a:lnL>
                    <a:lnR>
                      <a:noFill/>
                    </a:lnR>
                    <a:lnT>
                      <a:noFill/>
                    </a:lnT>
                    <a:lnB>
                      <a:noFill/>
                    </a:lnB>
                  </a:tcPr>
                </a:tc>
                <a:tc>
                  <a:txBody>
                    <a:bodyPr/>
                    <a:lstStyle/>
                    <a:p>
                      <a:pPr algn="ctr">
                        <a:spcAft>
                          <a:spcPts val="0"/>
                        </a:spcAft>
                      </a:pPr>
                      <a:r>
                        <a:rPr lang="en-US" sz="2000" kern="100">
                          <a:effectLst/>
                          <a:latin typeface="Times New Roman"/>
                          <a:ea typeface="宋体"/>
                          <a:cs typeface="Times New Roman"/>
                        </a:rPr>
                        <a:t>C</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H</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O</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effectLst/>
                          <a:latin typeface="Times New Roman"/>
                          <a:ea typeface="宋体"/>
                          <a:cs typeface="Times New Roman"/>
                        </a:rPr>
                        <a:t>N</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S</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839345">
                <a:tc>
                  <a:txBody>
                    <a:bodyPr/>
                    <a:lstStyle/>
                    <a:p>
                      <a:pPr algn="ctr">
                        <a:spcAft>
                          <a:spcPts val="0"/>
                        </a:spcAft>
                      </a:pPr>
                      <a:r>
                        <a:rPr lang="en-US" sz="2000" kern="100">
                          <a:effectLst/>
                          <a:latin typeface="Times New Roman"/>
                          <a:ea typeface="宋体"/>
                          <a:cs typeface="Times New Roman"/>
                        </a:rPr>
                        <a:t>0.71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2</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17.72</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 </a:t>
                      </a:r>
                      <a:endParaRPr lang="zh-CN" sz="2000" kern="100">
                        <a:effectLst/>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90.31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4.66</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2.91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1.56</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0.57</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2" name="矩形 1"/>
          <p:cNvSpPr/>
          <p:nvPr/>
        </p:nvSpPr>
        <p:spPr>
          <a:xfrm>
            <a:off x="1403648" y="4725144"/>
            <a:ext cx="1540806" cy="369332"/>
          </a:xfrm>
          <a:prstGeom prst="rect">
            <a:avLst/>
          </a:prstGeom>
        </p:spPr>
        <p:txBody>
          <a:bodyPr wrap="none">
            <a:spAutoFit/>
          </a:bodyPr>
          <a:lstStyle/>
          <a:p>
            <a:r>
              <a:rPr lang="en-US" altLang="zh-CN" b="1" i="1" dirty="0" err="1">
                <a:solidFill>
                  <a:srgbClr val="FF0000"/>
                </a:solidFill>
              </a:rPr>
              <a:t>R</a:t>
            </a:r>
            <a:r>
              <a:rPr lang="en-US" altLang="zh-CN" b="1" i="1" baseline="30000" dirty="0" err="1">
                <a:solidFill>
                  <a:srgbClr val="FF0000"/>
                </a:solidFill>
              </a:rPr>
              <a:t>o</a:t>
            </a:r>
            <a:r>
              <a:rPr lang="en-US" altLang="zh-CN" b="1" i="1" baseline="-25000" dirty="0" err="1">
                <a:solidFill>
                  <a:srgbClr val="FF0000"/>
                </a:solidFill>
              </a:rPr>
              <a:t>max</a:t>
            </a:r>
            <a:r>
              <a:rPr lang="en-US" altLang="zh-CN" b="1" i="1" dirty="0">
                <a:solidFill>
                  <a:srgbClr val="FF0000"/>
                </a:solidFill>
              </a:rPr>
              <a:t>=1.81%</a:t>
            </a:r>
            <a:endParaRPr lang="zh-CN" altLang="en-US" b="1" i="1" dirty="0">
              <a:solidFill>
                <a:srgbClr val="FF0000"/>
              </a:solidFill>
            </a:endParaRPr>
          </a:p>
        </p:txBody>
      </p:sp>
      <p:sp>
        <p:nvSpPr>
          <p:cNvPr id="4" name="矩形 3"/>
          <p:cNvSpPr/>
          <p:nvPr/>
        </p:nvSpPr>
        <p:spPr>
          <a:xfrm>
            <a:off x="3275856" y="5112033"/>
            <a:ext cx="2492990" cy="369332"/>
          </a:xfrm>
          <a:prstGeom prst="rect">
            <a:avLst/>
          </a:prstGeom>
        </p:spPr>
        <p:txBody>
          <a:bodyPr wrap="none">
            <a:spAutoFit/>
          </a:bodyPr>
          <a:lstStyle/>
          <a:p>
            <a:r>
              <a:rPr lang="zh-CN" altLang="zh-CN" b="1" dirty="0"/>
              <a:t>变质程度较高的贫瘦煤</a:t>
            </a:r>
            <a:endParaRPr lang="zh-CN" altLang="en-US" b="1" dirty="0"/>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2"/>
</p:tagLst>
</file>

<file path=ppt/theme/theme1.xml><?xml version="1.0" encoding="utf-8"?>
<a:theme xmlns:a="http://schemas.openxmlformats.org/drawingml/2006/main" name="复件 571TGp_business_light_ani">
  <a:themeElements>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fontScheme name="复件 571TGp_business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复件 571TGp_business_light_ani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复件 571TGp_business_light_ani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复件 571TGp_business_light_ani</Template>
  <TotalTime>2895</TotalTime>
  <Words>2129</Words>
  <Application>Microsoft Office PowerPoint</Application>
  <PresentationFormat>全屏显示(4:3)</PresentationFormat>
  <Paragraphs>760</Paragraphs>
  <Slides>57</Slides>
  <Notes>54</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复件 571TGp_business_light_ani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琪琪工作室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 Authority and Narrative Voice  A Feminist Narratological Reading of Tillie Olsen’s Works</dc:title>
  <dc:creator>琪琪</dc:creator>
  <cp:lastModifiedBy>dreamsummit</cp:lastModifiedBy>
  <cp:revision>854</cp:revision>
  <dcterms:created xsi:type="dcterms:W3CDTF">2009-05-20T15:33:00Z</dcterms:created>
  <dcterms:modified xsi:type="dcterms:W3CDTF">2019-05-28T13:39:51Z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