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424" r:id="rId2"/>
    <p:sldId id="437" r:id="rId3"/>
    <p:sldId id="441" r:id="rId4"/>
    <p:sldId id="405" r:id="rId5"/>
    <p:sldId id="442" r:id="rId6"/>
    <p:sldId id="438" r:id="rId7"/>
    <p:sldId id="440" r:id="rId8"/>
    <p:sldId id="443" r:id="rId9"/>
    <p:sldId id="476" r:id="rId10"/>
    <p:sldId id="477" r:id="rId11"/>
    <p:sldId id="508" r:id="rId12"/>
    <p:sldId id="507" r:id="rId13"/>
    <p:sldId id="509" r:id="rId14"/>
    <p:sldId id="446" r:id="rId15"/>
    <p:sldId id="478" r:id="rId16"/>
    <p:sldId id="447" r:id="rId17"/>
    <p:sldId id="448" r:id="rId18"/>
    <p:sldId id="449" r:id="rId19"/>
    <p:sldId id="479" r:id="rId20"/>
    <p:sldId id="450" r:id="rId21"/>
    <p:sldId id="473" r:id="rId22"/>
    <p:sldId id="452" r:id="rId23"/>
    <p:sldId id="481" r:id="rId24"/>
    <p:sldId id="511" r:id="rId25"/>
    <p:sldId id="482" r:id="rId26"/>
    <p:sldId id="512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83" r:id="rId35"/>
    <p:sldId id="491" r:id="rId36"/>
    <p:sldId id="492" r:id="rId37"/>
    <p:sldId id="493" r:id="rId38"/>
    <p:sldId id="458" r:id="rId39"/>
    <p:sldId id="500" r:id="rId40"/>
    <p:sldId id="501" r:id="rId41"/>
    <p:sldId id="503" r:id="rId42"/>
    <p:sldId id="505" r:id="rId43"/>
    <p:sldId id="506" r:id="rId44"/>
    <p:sldId id="444" r:id="rId45"/>
    <p:sldId id="472" r:id="rId46"/>
    <p:sldId id="32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萝卜家园" initials="新萝卜家园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8C544"/>
    <a:srgbClr val="B9DB9E"/>
    <a:srgbClr val="CBCBCB"/>
    <a:srgbClr val="000000"/>
    <a:srgbClr val="CAD4CF"/>
    <a:srgbClr val="DE608D"/>
    <a:srgbClr val="C8B898"/>
    <a:srgbClr val="A9905F"/>
    <a:srgbClr val="4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94635" autoAdjust="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DFF0EED-0FAB-4D8A-94CD-032254A122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4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/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29"/>
          <p:cNvSpPr/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28"/>
          <p:cNvSpPr/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0"/>
          <p:cNvSpPr/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6C295C72-842F-42DE-9017-DA2B702CAC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9" name="Freeform 37"/>
          <p:cNvSpPr/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10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5F89E-B02A-43C9-9A36-B561594D9D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575AF-0D3B-4290-8129-A33C961F86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A604C2F8-204D-4548-AF23-D5B4828A2A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A21D-9DB0-4F54-9741-20EA87CCB8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4120-E330-4521-9F29-186D6A7EAB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009E-261F-4B9C-8FBB-A774B36D75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9460F-3F64-4B48-BEB5-0E165E020A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476B7-40EC-4A61-81EA-BC7598D1B7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2E76C-5F29-450F-B49C-7C98A445B0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4D4B-06E9-4478-A509-AFA34B0840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82739-DA8F-4E71-AAFC-1A8B130B1F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/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fld id="{30BC05BA-02BD-45C8-B65B-52AD6C6CF39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97" name="Freeform 73"/>
          <p:cNvSpPr/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Picture 52" descr="water"/>
          <p:cNvPicPr>
            <a:picLocks noChangeAspect="1" noChangeArrowheads="1"/>
          </p:cNvPicPr>
          <p:nvPr/>
        </p:nvPicPr>
        <p:blipFill>
          <a:blip r:embed="rId3"/>
          <a:srcRect l="22409" t="16374" b="27486"/>
          <a:stretch>
            <a:fillRect/>
          </a:stretch>
        </p:blipFill>
        <p:spPr bwMode="gray">
          <a:xfrm rot="786797">
            <a:off x="7084184" y="-232929"/>
            <a:ext cx="1906200" cy="1573273"/>
          </a:xfrm>
          <a:prstGeom prst="rect">
            <a:avLst/>
          </a:prstGeom>
          <a:noFill/>
        </p:spPr>
      </p:pic>
      <p:sp>
        <p:nvSpPr>
          <p:cNvPr id="2101" name="Line 53"/>
          <p:cNvSpPr>
            <a:spLocks noChangeShapeType="1"/>
          </p:cNvSpPr>
          <p:nvPr/>
        </p:nvSpPr>
        <p:spPr bwMode="gray">
          <a:xfrm>
            <a:off x="6000760" y="4941888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gray">
          <a:xfrm>
            <a:off x="6036478" y="5568004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069" y="2143116"/>
            <a:ext cx="821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东曲</a:t>
            </a:r>
            <a:r>
              <a:rPr lang="en-US" altLang="zh-CN" sz="32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号煤大分子结构模型及其热反应性研究</a:t>
            </a:r>
            <a:endParaRPr lang="zh-CN" altLang="en-US" sz="3200" b="1" dirty="0">
              <a:solidFill>
                <a:srgbClr val="42546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56562" y="3285000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57686" y="1714488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invGray">
          <a:xfrm>
            <a:off x="6000760" y="5729679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gray">
          <a:xfrm>
            <a:off x="6000760" y="6215082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53" name="饼形 52"/>
          <p:cNvSpPr/>
          <p:nvPr/>
        </p:nvSpPr>
        <p:spPr>
          <a:xfrm rot="2632766">
            <a:off x="1990426" y="847427"/>
            <a:ext cx="642942" cy="642942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857224" y="5072074"/>
            <a:ext cx="1676400" cy="1093788"/>
            <a:chOff x="395" y="2036"/>
            <a:chExt cx="618" cy="403"/>
          </a:xfrm>
        </p:grpSpPr>
        <p:sp>
          <p:nvSpPr>
            <p:cNvPr id="2084" name="Freeform 36"/>
            <p:cNvSpPr/>
            <p:nvPr/>
          </p:nvSpPr>
          <p:spPr bwMode="gray">
            <a:xfrm>
              <a:off x="395" y="2217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37"/>
            <p:cNvSpPr/>
            <p:nvPr/>
          </p:nvSpPr>
          <p:spPr bwMode="gray">
            <a:xfrm>
              <a:off x="395" y="2352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Freeform 38"/>
            <p:cNvSpPr/>
            <p:nvPr/>
          </p:nvSpPr>
          <p:spPr bwMode="gray">
            <a:xfrm>
              <a:off x="531" y="2213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Freeform 39"/>
            <p:cNvSpPr/>
            <p:nvPr/>
          </p:nvSpPr>
          <p:spPr bwMode="gray">
            <a:xfrm>
              <a:off x="543" y="2220"/>
              <a:ext cx="60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60" y="62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0"/>
            <p:cNvGrpSpPr/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2089" name="Freeform 41"/>
              <p:cNvSpPr/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67"/>
                  </a:cxn>
                  <a:cxn ang="0">
                    <a:pos x="53" y="117"/>
                  </a:cxn>
                  <a:cxn ang="0">
                    <a:pos x="108" y="105"/>
                  </a:cxn>
                  <a:cxn ang="0">
                    <a:pos x="116" y="54"/>
                  </a:cxn>
                  <a:cxn ang="0">
                    <a:pos x="65" y="0"/>
                  </a:cxn>
                  <a:cxn ang="0">
                    <a:pos x="12" y="0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Freeform 42"/>
              <p:cNvSpPr/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45" y="228"/>
                  </a:cxn>
                  <a:cxn ang="0">
                    <a:pos x="273" y="49"/>
                  </a:cxn>
                  <a:cxn ang="0">
                    <a:pos x="215" y="0"/>
                  </a:cxn>
                  <a:cxn ang="0">
                    <a:pos x="0" y="169"/>
                  </a:cxn>
                </a:cxnLst>
                <a:rect l="0" t="0" r="r" b="b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Freeform 43"/>
              <p:cNvSpPr/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/>
                <a:ahLst/>
                <a:cxnLst>
                  <a:cxn ang="0">
                    <a:pos x="21" y="172"/>
                  </a:cxn>
                  <a:cxn ang="0">
                    <a:pos x="0" y="237"/>
                  </a:cxn>
                  <a:cxn ang="0">
                    <a:pos x="219" y="64"/>
                  </a:cxn>
                  <a:cxn ang="0">
                    <a:pos x="228" y="0"/>
                  </a:cxn>
                  <a:cxn ang="0">
                    <a:pos x="21" y="172"/>
                  </a:cxn>
                </a:cxnLst>
                <a:rect l="0" t="0" r="r" b="b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Freeform 44"/>
              <p:cNvSpPr/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/>
                <a:ahLst/>
                <a:cxnLst>
                  <a:cxn ang="0">
                    <a:pos x="63" y="178"/>
                  </a:cxn>
                  <a:cxn ang="0">
                    <a:pos x="0" y="189"/>
                  </a:cxn>
                  <a:cxn ang="0">
                    <a:pos x="227" y="10"/>
                  </a:cxn>
                  <a:cxn ang="0">
                    <a:pos x="281" y="0"/>
                  </a:cxn>
                  <a:cxn ang="0">
                    <a:pos x="63" y="178"/>
                  </a:cxn>
                </a:cxnLst>
                <a:rect l="0" t="0" r="r" b="b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Freeform 45"/>
              <p:cNvSpPr/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" y="163"/>
                  </a:cxn>
                  <a:cxn ang="0">
                    <a:pos x="161" y="120"/>
                  </a:cxn>
                  <a:cxn ang="0">
                    <a:pos x="114" y="124"/>
                  </a:cxn>
                  <a:cxn ang="0">
                    <a:pos x="69" y="67"/>
                  </a:cxn>
                  <a:cxn ang="0">
                    <a:pos x="90" y="0"/>
                  </a:cxn>
                  <a:cxn ang="0">
                    <a:pos x="0" y="135"/>
                  </a:cxn>
                </a:cxnLst>
                <a:rect l="0" t="0" r="r" b="b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Freeform 46"/>
              <p:cNvSpPr/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3"/>
                  </a:cxn>
                  <a:cxn ang="0">
                    <a:pos x="39" y="25"/>
                  </a:cxn>
                  <a:cxn ang="0">
                    <a:pos x="27" y="0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8" name="Freeform 50"/>
            <p:cNvSpPr/>
            <p:nvPr/>
          </p:nvSpPr>
          <p:spPr bwMode="gray">
            <a:xfrm>
              <a:off x="529" y="2348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71"/>
          <p:cNvGrpSpPr/>
          <p:nvPr/>
        </p:nvGrpSpPr>
        <p:grpSpPr>
          <a:xfrm>
            <a:off x="714348" y="3500438"/>
            <a:ext cx="2971794" cy="1606550"/>
            <a:chOff x="2714612" y="3751276"/>
            <a:chExt cx="2971794" cy="1606550"/>
          </a:xfrm>
        </p:grpSpPr>
        <p:grpSp>
          <p:nvGrpSpPr>
            <p:cNvPr id="5" name="Group 35"/>
            <p:cNvGrpSpPr/>
            <p:nvPr/>
          </p:nvGrpSpPr>
          <p:grpSpPr bwMode="auto"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44" name="Freeform 36"/>
              <p:cNvSpPr/>
              <p:nvPr/>
            </p:nvSpPr>
            <p:spPr bwMode="gray">
              <a:xfrm>
                <a:off x="395" y="2217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37"/>
              <p:cNvSpPr/>
              <p:nvPr/>
            </p:nvSpPr>
            <p:spPr bwMode="gray">
              <a:xfrm>
                <a:off x="395" y="2352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38"/>
              <p:cNvSpPr/>
              <p:nvPr/>
            </p:nvSpPr>
            <p:spPr bwMode="gray">
              <a:xfrm>
                <a:off x="531" y="2213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39"/>
              <p:cNvSpPr/>
              <p:nvPr/>
            </p:nvSpPr>
            <p:spPr bwMode="gray">
              <a:xfrm>
                <a:off x="543" y="2220"/>
                <a:ext cx="60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23"/>
                  </a:cxn>
                  <a:cxn ang="0">
                    <a:pos x="60" y="62"/>
                  </a:cxn>
                </a:cxnLst>
                <a:rect l="0" t="0" r="r" b="b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6" name="Group 40"/>
              <p:cNvGrpSpPr/>
              <p:nvPr/>
            </p:nvGrpSpPr>
            <p:grpSpPr bwMode="auto"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50" name="Freeform 41"/>
                <p:cNvSpPr/>
                <p:nvPr/>
              </p:nvSpPr>
              <p:spPr bwMode="gray">
                <a:xfrm>
                  <a:off x="1074" y="2024"/>
                  <a:ext cx="116" cy="11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7"/>
                    </a:cxn>
                    <a:cxn ang="0">
                      <a:pos x="53" y="117"/>
                    </a:cxn>
                    <a:cxn ang="0">
                      <a:pos x="108" y="105"/>
                    </a:cxn>
                    <a:cxn ang="0">
                      <a:pos x="116" y="54"/>
                    </a:cxn>
                    <a:cxn ang="0">
                      <a:pos x="65" y="0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Freeform 42"/>
                <p:cNvSpPr/>
                <p:nvPr/>
              </p:nvSpPr>
              <p:spPr bwMode="gray">
                <a:xfrm>
                  <a:off x="858" y="2090"/>
                  <a:ext cx="273" cy="228"/>
                </a:xfrm>
                <a:custGeom>
                  <a:avLst/>
                  <a:gdLst/>
                  <a:ahLst/>
                  <a:cxnLst>
                    <a:cxn ang="0">
                      <a:pos x="0" y="169"/>
                    </a:cxn>
                    <a:cxn ang="0">
                      <a:pos x="45" y="228"/>
                    </a:cxn>
                    <a:cxn ang="0">
                      <a:pos x="273" y="49"/>
                    </a:cxn>
                    <a:cxn ang="0">
                      <a:pos x="215" y="0"/>
                    </a:cxn>
                    <a:cxn ang="0">
                      <a:pos x="0" y="169"/>
                    </a:cxn>
                  </a:cxnLst>
                  <a:rect l="0" t="0" r="r" b="b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Freeform 43"/>
                <p:cNvSpPr/>
                <p:nvPr/>
              </p:nvSpPr>
              <p:spPr bwMode="gray">
                <a:xfrm>
                  <a:off x="858" y="2024"/>
                  <a:ext cx="228" cy="237"/>
                </a:xfrm>
                <a:custGeom>
                  <a:avLst/>
                  <a:gdLst/>
                  <a:ahLst/>
                  <a:cxnLst>
                    <a:cxn ang="0">
                      <a:pos x="21" y="172"/>
                    </a:cxn>
                    <a:cxn ang="0">
                      <a:pos x="0" y="237"/>
                    </a:cxn>
                    <a:cxn ang="0">
                      <a:pos x="219" y="64"/>
                    </a:cxn>
                    <a:cxn ang="0">
                      <a:pos x="228" y="0"/>
                    </a:cxn>
                    <a:cxn ang="0">
                      <a:pos x="21" y="172"/>
                    </a:cxn>
                  </a:cxnLst>
                  <a:rect l="0" t="0" r="r" b="b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" name="Freeform 44"/>
                <p:cNvSpPr/>
                <p:nvPr/>
              </p:nvSpPr>
              <p:spPr bwMode="gray">
                <a:xfrm>
                  <a:off x="903" y="2129"/>
                  <a:ext cx="281" cy="189"/>
                </a:xfrm>
                <a:custGeom>
                  <a:avLst/>
                  <a:gdLst/>
                  <a:ahLst/>
                  <a:cxnLst>
                    <a:cxn ang="0">
                      <a:pos x="63" y="178"/>
                    </a:cxn>
                    <a:cxn ang="0">
                      <a:pos x="0" y="189"/>
                    </a:cxn>
                    <a:cxn ang="0">
                      <a:pos x="227" y="10"/>
                    </a:cxn>
                    <a:cxn ang="0">
                      <a:pos x="281" y="0"/>
                    </a:cxn>
                    <a:cxn ang="0">
                      <a:pos x="63" y="178"/>
                    </a:cxn>
                  </a:cxnLst>
                  <a:rect l="0" t="0" r="r" b="b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Freeform 45"/>
                <p:cNvSpPr/>
                <p:nvPr/>
              </p:nvSpPr>
              <p:spPr bwMode="gray">
                <a:xfrm>
                  <a:off x="789" y="2192"/>
                  <a:ext cx="161" cy="163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8" y="163"/>
                    </a:cxn>
                    <a:cxn ang="0">
                      <a:pos x="161" y="120"/>
                    </a:cxn>
                    <a:cxn ang="0">
                      <a:pos x="114" y="124"/>
                    </a:cxn>
                    <a:cxn ang="0">
                      <a:pos x="69" y="67"/>
                    </a:cxn>
                    <a:cxn ang="0">
                      <a:pos x="90" y="0"/>
                    </a:cxn>
                    <a:cxn ang="0">
                      <a:pos x="0" y="135"/>
                    </a:cxn>
                  </a:cxnLst>
                  <a:rect l="0" t="0" r="r" b="b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8" name="Freeform 46"/>
                <p:cNvSpPr/>
                <p:nvPr/>
              </p:nvSpPr>
              <p:spPr bwMode="gray">
                <a:xfrm>
                  <a:off x="768" y="2328"/>
                  <a:ext cx="39" cy="33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33"/>
                    </a:cxn>
                    <a:cxn ang="0">
                      <a:pos x="39" y="25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gray">
                <a:xfrm flipV="1">
                  <a:off x="797" y="2258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gray">
                <a:xfrm flipV="1">
                  <a:off x="806" y="2315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gray"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 algn="ctr">
                  <a:noFill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9" name="Freeform 50"/>
              <p:cNvSpPr/>
              <p:nvPr/>
            </p:nvSpPr>
            <p:spPr bwMode="gray">
              <a:xfrm>
                <a:off x="529" y="2348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62" name="Freeform 25"/>
              <p:cNvSpPr/>
              <p:nvPr/>
            </p:nvSpPr>
            <p:spPr bwMode="gray">
              <a:xfrm>
                <a:off x="1152" y="584"/>
                <a:ext cx="3920" cy="172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768" y="424"/>
                  </a:cxn>
                  <a:cxn ang="0">
                    <a:pos x="2208" y="424"/>
                  </a:cxn>
                  <a:cxn ang="0">
                    <a:pos x="3920" y="828"/>
                  </a:cxn>
                  <a:cxn ang="0">
                    <a:pos x="3216" y="1720"/>
                  </a:cxn>
                  <a:cxn ang="0">
                    <a:pos x="1524" y="1600"/>
                  </a:cxn>
                  <a:cxn ang="0">
                    <a:pos x="3232" y="1628"/>
                  </a:cxn>
                  <a:cxn ang="0">
                    <a:pos x="3748" y="820"/>
                  </a:cxn>
                  <a:cxn ang="0">
                    <a:pos x="2256" y="472"/>
                  </a:cxn>
                  <a:cxn ang="0">
                    <a:pos x="1468" y="1524"/>
                  </a:cxn>
                  <a:cxn ang="0">
                    <a:pos x="2160" y="472"/>
                  </a:cxn>
                  <a:cxn ang="0">
                    <a:pos x="812" y="508"/>
                  </a:cxn>
                  <a:cxn ang="0">
                    <a:pos x="96" y="1432"/>
                  </a:cxn>
                  <a:cxn ang="0">
                    <a:pos x="1488" y="1576"/>
                  </a:cxn>
                  <a:cxn ang="0">
                    <a:pos x="0" y="1500"/>
                  </a:cxn>
                </a:cxnLst>
                <a:rect l="0" t="0" r="r" b="b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26"/>
              <p:cNvSpPr/>
              <p:nvPr/>
            </p:nvSpPr>
            <p:spPr bwMode="gray">
              <a:xfrm>
                <a:off x="2880" y="1584"/>
                <a:ext cx="2218" cy="96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1640" y="960"/>
                  </a:cxn>
                  <a:cxn ang="0">
                    <a:pos x="2208" y="0"/>
                  </a:cxn>
                  <a:cxn ang="0">
                    <a:pos x="1580" y="888"/>
                  </a:cxn>
                  <a:cxn ang="0">
                    <a:pos x="0" y="672"/>
                  </a:cxn>
                </a:cxnLst>
                <a:rect l="0" t="0" r="r" b="b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27"/>
              <p:cNvSpPr/>
              <p:nvPr/>
            </p:nvSpPr>
            <p:spPr bwMode="gray">
              <a:xfrm>
                <a:off x="1248" y="2032"/>
                <a:ext cx="1584" cy="392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1152" y="224"/>
                  </a:cxn>
                  <a:cxn ang="0">
                    <a:pos x="1584" y="272"/>
                  </a:cxn>
                  <a:cxn ang="0">
                    <a:pos x="1144" y="144"/>
                  </a:cxn>
                  <a:cxn ang="0">
                    <a:pos x="0" y="224"/>
                  </a:cxn>
                </a:cxnLst>
                <a:rect l="0" t="0" r="r" b="b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28"/>
              <p:cNvSpPr/>
              <p:nvPr/>
            </p:nvSpPr>
            <p:spPr bwMode="gray">
              <a:xfrm>
                <a:off x="2784" y="2032"/>
                <a:ext cx="1731" cy="344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604" y="344"/>
                  </a:cxn>
                  <a:cxn ang="0">
                    <a:pos x="760" y="72"/>
                  </a:cxn>
                  <a:cxn ang="0">
                    <a:pos x="0" y="176"/>
                  </a:cxn>
                </a:cxnLst>
                <a:rect l="0" t="0" r="r" b="b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29"/>
              <p:cNvSpPr/>
              <p:nvPr/>
            </p:nvSpPr>
            <p:spPr bwMode="gray">
              <a:xfrm>
                <a:off x="4440" y="1680"/>
                <a:ext cx="504" cy="672"/>
              </a:xfrm>
              <a:custGeom>
                <a:avLst/>
                <a:gdLst/>
                <a:ahLst/>
                <a:cxnLst>
                  <a:cxn ang="0">
                    <a:pos x="456" y="48"/>
                  </a:cxn>
                  <a:cxn ang="0">
                    <a:pos x="312" y="336"/>
                  </a:cxn>
                  <a:cxn ang="0">
                    <a:pos x="24" y="624"/>
                  </a:cxn>
                  <a:cxn ang="0">
                    <a:pos x="456" y="48"/>
                  </a:cxn>
                </a:cxnLst>
                <a:rect l="0" t="0" r="r" b="b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30"/>
              <p:cNvSpPr/>
              <p:nvPr/>
            </p:nvSpPr>
            <p:spPr bwMode="gray">
              <a:xfrm>
                <a:off x="3424" y="1428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31"/>
              <p:cNvSpPr/>
              <p:nvPr/>
            </p:nvSpPr>
            <p:spPr bwMode="gray">
              <a:xfrm rot="-136485">
                <a:off x="3524" y="1116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32"/>
              <p:cNvSpPr/>
              <p:nvPr/>
            </p:nvSpPr>
            <p:spPr bwMode="gray">
              <a:xfrm>
                <a:off x="1940" y="1128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gray">
              <a:xfrm>
                <a:off x="1804" y="1376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gray">
              <a:xfrm>
                <a:off x="1604" y="1676"/>
                <a:ext cx="1057" cy="15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72" y="140"/>
                  </a:cxn>
                  <a:cxn ang="0">
                    <a:pos x="506" y="7"/>
                  </a:cxn>
                  <a:cxn ang="0">
                    <a:pos x="0" y="100"/>
                  </a:cxn>
                </a:cxnLst>
                <a:rect l="0" t="0" r="r" b="b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73" name="Picture 23" descr="1"/>
          <p:cNvPicPr>
            <a:picLocks noChangeAspect="1" noChangeArrowheads="1"/>
          </p:cNvPicPr>
          <p:nvPr/>
        </p:nvPicPr>
        <p:blipFill>
          <a:blip r:embed="rId4">
            <a:grayscl/>
            <a:lum bright="-6000" contrast="24000"/>
          </a:blip>
          <a:srcRect l="42606" t="64474" r="19473"/>
          <a:stretch>
            <a:fillRect/>
          </a:stretch>
        </p:blipFill>
        <p:spPr bwMode="gray">
          <a:xfrm rot="6879189">
            <a:off x="2167374" y="385213"/>
            <a:ext cx="908031" cy="1165171"/>
          </a:xfrm>
          <a:prstGeom prst="rect">
            <a:avLst/>
          </a:prstGeom>
          <a:noFill/>
        </p:spPr>
      </p:pic>
      <p:sp>
        <p:nvSpPr>
          <p:cNvPr id="74" name="Text Box 56"/>
          <p:cNvSpPr txBox="1">
            <a:spLocks noChangeArrowheads="1"/>
          </p:cNvSpPr>
          <p:nvPr/>
        </p:nvSpPr>
        <p:spPr bwMode="invGray">
          <a:xfrm>
            <a:off x="6000760" y="5066131"/>
            <a:ext cx="2643206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导师：王传格  讲师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invGray">
          <a:xfrm>
            <a:off x="5929322" y="4429132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答辩人：李耀高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6" name="Picture 6" descr="TUT logo tr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549275"/>
            <a:ext cx="11382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1142976" y="2879946"/>
            <a:ext cx="737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Macromlecular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Structural Model and Thermal Reactivity Study of </a:t>
            </a:r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Dongqu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No.2 Coal </a:t>
            </a:r>
            <a:endParaRPr lang="zh-CN" altLang="en-US" sz="2800" b="1" dirty="0">
              <a:solidFill>
                <a:srgbClr val="425462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芳香烃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900-700cm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氧官能团吸收带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1800-1000cm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257" y="308932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7" y="1017044"/>
            <a:ext cx="3888790" cy="287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17044"/>
            <a:ext cx="4032447" cy="290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4826675"/>
            <a:ext cx="5328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zh-CN" dirty="0" smtClean="0"/>
              <a:t>芳香</a:t>
            </a:r>
            <a:r>
              <a:rPr lang="zh-CN" altLang="zh-CN" dirty="0"/>
              <a:t>结构中的苯环上</a:t>
            </a:r>
            <a:r>
              <a:rPr lang="zh-CN" altLang="zh-CN" dirty="0" smtClean="0"/>
              <a:t>氢原子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5</a:t>
            </a:r>
            <a:r>
              <a:rPr lang="zh-CN" altLang="zh-CN" dirty="0"/>
              <a:t>种取代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以</a:t>
            </a:r>
            <a:r>
              <a:rPr lang="en-US" altLang="zh-CN" dirty="0"/>
              <a:t>3</a:t>
            </a:r>
            <a:r>
              <a:rPr lang="zh-CN" altLang="zh-CN" dirty="0"/>
              <a:t>取代为主</a:t>
            </a:r>
            <a:r>
              <a:rPr lang="zh-CN" altLang="zh-CN" dirty="0" smtClean="0"/>
              <a:t>，占</a:t>
            </a:r>
            <a:r>
              <a:rPr lang="zh-CN" altLang="zh-CN" dirty="0"/>
              <a:t>比约</a:t>
            </a:r>
            <a:r>
              <a:rPr lang="en-US" altLang="zh-CN" b="1" i="1" dirty="0">
                <a:solidFill>
                  <a:srgbClr val="FF0000"/>
                </a:solidFill>
              </a:rPr>
              <a:t>32</a:t>
            </a:r>
            <a:r>
              <a:rPr lang="zh-CN" altLang="zh-CN" b="1" i="1" dirty="0" smtClean="0">
                <a:solidFill>
                  <a:srgbClr val="FF0000"/>
                </a:solidFill>
              </a:rPr>
              <a:t>％</a:t>
            </a:r>
            <a:endParaRPr lang="en-US" altLang="zh-CN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取代次之，分别</a:t>
            </a:r>
            <a:r>
              <a:rPr lang="zh-CN" altLang="zh-CN" dirty="0" smtClean="0"/>
              <a:t>占比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23.45%</a:t>
            </a:r>
            <a:r>
              <a:rPr lang="zh-CN" altLang="zh-CN" dirty="0"/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22.07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烃吸收带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3000-2800cm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3600-3000cm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1693" y="309873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7044"/>
            <a:ext cx="4109432" cy="298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17045"/>
            <a:ext cx="4128047" cy="29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11560" y="5085184"/>
            <a:ext cx="4241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dirty="0" smtClean="0"/>
              <a:t>-CH</a:t>
            </a:r>
            <a:r>
              <a:rPr lang="en-US" altLang="zh-CN" baseline="-25000" dirty="0" smtClean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-CH</a:t>
            </a:r>
            <a:r>
              <a:rPr lang="en-US" altLang="zh-CN" baseline="-25000" dirty="0"/>
              <a:t>2</a:t>
            </a:r>
            <a:r>
              <a:rPr lang="en-US" altLang="zh-CN" dirty="0"/>
              <a:t>-</a:t>
            </a:r>
            <a:r>
              <a:rPr lang="zh-CN" altLang="zh-CN" dirty="0"/>
              <a:t>与</a:t>
            </a:r>
            <a:r>
              <a:rPr lang="en-US" altLang="zh-CN" dirty="0"/>
              <a:t>-CH=</a:t>
            </a:r>
            <a:r>
              <a:rPr lang="zh-CN" altLang="zh-CN" dirty="0"/>
              <a:t>之比近似为</a:t>
            </a:r>
            <a:r>
              <a:rPr lang="en-US" altLang="zh-CN" b="1" i="1" dirty="0">
                <a:solidFill>
                  <a:srgbClr val="FF0000"/>
                </a:solidFill>
              </a:rPr>
              <a:t>3:5:2</a:t>
            </a:r>
            <a:r>
              <a:rPr lang="zh-CN" altLang="zh-CN" dirty="0"/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4941168"/>
            <a:ext cx="4427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类主要的</a:t>
            </a:r>
            <a:r>
              <a:rPr lang="zh-CN" altLang="zh-CN" dirty="0" smtClean="0"/>
              <a:t>氢键类型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醚氢键</a:t>
            </a:r>
            <a:r>
              <a:rPr lang="zh-CN" altLang="zh-CN" dirty="0" smtClean="0"/>
              <a:t>，含量</a:t>
            </a:r>
            <a:r>
              <a:rPr lang="zh-CN" altLang="en-US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48.25%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羟基氢键</a:t>
            </a:r>
            <a:r>
              <a:rPr lang="zh-CN" altLang="zh-CN" dirty="0" smtClean="0"/>
              <a:t>，含量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21.31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-π</a:t>
            </a:r>
            <a:r>
              <a:rPr lang="zh-CN" altLang="zh-CN" dirty="0" smtClean="0"/>
              <a:t>氢键较少</a:t>
            </a:r>
            <a:r>
              <a:rPr lang="zh-CN" altLang="zh-CN" dirty="0"/>
              <a:t>，含量为</a:t>
            </a:r>
            <a:r>
              <a:rPr lang="en-US" altLang="zh-CN" b="1" i="1" dirty="0">
                <a:solidFill>
                  <a:srgbClr val="FF0000"/>
                </a:solidFill>
              </a:rPr>
              <a:t>11.84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3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号煤的氧元素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和氮元素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酚羟基和羰基数量比约为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4:1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咯型氮和吡啶型氮数量之比约为</a:t>
            </a:r>
            <a:r>
              <a:rPr lang="en-US" altLang="zh-CN" sz="2000" b="1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:1</a:t>
            </a:r>
            <a:endParaRPr lang="en-US" altLang="zh-CN" sz="2000" b="1" i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3"/>
            <a:ext cx="4464496" cy="301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50" y="908720"/>
            <a:ext cx="457750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59595" y="308932"/>
            <a:ext cx="2307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251520" y="620689"/>
            <a:ext cx="8437562" cy="3312368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拟合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5°-35°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002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35°-50°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57" y="308932"/>
            <a:ext cx="240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51850"/>
            <a:ext cx="3672408" cy="276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7" y="871993"/>
            <a:ext cx="3762443" cy="274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51298" y="4077072"/>
            <a:ext cx="2483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XRD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结构参数表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09678"/>
              </p:ext>
            </p:extLst>
          </p:nvPr>
        </p:nvGraphicFramePr>
        <p:xfrm>
          <a:off x="1043608" y="4509120"/>
          <a:ext cx="7560839" cy="804476"/>
        </p:xfrm>
        <a:graphic>
          <a:graphicData uri="http://schemas.openxmlformats.org/drawingml/2006/table">
            <a:tbl>
              <a:tblPr firstRow="1" firstCol="1" bandRow="1"/>
              <a:tblGrid>
                <a:gridCol w="1956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65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6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10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层间距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002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延展度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堆砌高度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堆砌层数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/N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ave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3.55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19.62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21.32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6.01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31840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dirty="0"/>
              <a:t>=3.55 Å &gt;&gt;&gt;&gt;</a:t>
            </a:r>
            <a:r>
              <a:rPr lang="en-US" altLang="zh-CN" i="1" dirty="0"/>
              <a:t> d</a:t>
            </a:r>
            <a:r>
              <a:rPr lang="zh-CN" altLang="en-US" i="1" baseline="-25000" dirty="0"/>
              <a:t>石墨</a:t>
            </a:r>
            <a:r>
              <a:rPr lang="en-US" altLang="zh-CN" dirty="0"/>
              <a:t>=3.35 Å</a:t>
            </a:r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zh-CN" dirty="0"/>
              <a:t>堆砌高度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c</a:t>
            </a:r>
            <a:r>
              <a:rPr lang="en-US" altLang="zh-CN" dirty="0"/>
              <a:t> </a:t>
            </a:r>
            <a:r>
              <a:rPr lang="zh-CN" altLang="en-US" dirty="0"/>
              <a:t>≈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ave</a:t>
            </a:r>
            <a:r>
              <a:rPr lang="zh-CN" altLang="en-US" i="1" dirty="0"/>
              <a:t>*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i="1" baseline="-25000" dirty="0"/>
              <a:t> </a:t>
            </a:r>
            <a:r>
              <a:rPr lang="en-US" altLang="zh-CN" dirty="0"/>
              <a:t>= 21.32 Å</a:t>
            </a:r>
          </a:p>
        </p:txBody>
      </p:sp>
    </p:spTree>
    <p:extLst>
      <p:ext uri="{BB962C8B-B14F-4D97-AF65-F5344CB8AC3E}">
        <p14:creationId xmlns:p14="http://schemas.microsoft.com/office/powerpoint/2010/main" val="31904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核磁共振分峰拟合曲线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46733"/>
            <a:ext cx="6480720" cy="461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9595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004048" y="2060848"/>
            <a:ext cx="2808312" cy="99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786546" y="187618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个肩峰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号煤的核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磁结构参数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497"/>
              </p:ext>
            </p:extLst>
          </p:nvPr>
        </p:nvGraphicFramePr>
        <p:xfrm>
          <a:off x="1259632" y="1844824"/>
          <a:ext cx="7272807" cy="3960441"/>
        </p:xfrm>
        <a:graphic>
          <a:graphicData uri="http://schemas.openxmlformats.org/drawingml/2006/table">
            <a:tbl>
              <a:tblPr firstRow="1" firstCol="1" bandRow="1"/>
              <a:tblGrid>
                <a:gridCol w="1299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7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0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14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996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44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芳香碳部分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脂肪碳部分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i="1" kern="1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-250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(100-220)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(-90)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芳环碳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(-36)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亚甲基或次甲基碳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(165-)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羧基碳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(36-50)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甲基碳或季碳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(100-129)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质子化芳碳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(50-90)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氧连碳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非质子化芳碳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(150-165)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酚羟基或醚氧连碳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(135-150)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烷基取代碳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(129-137)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芳香桥碳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结构模型中芳香结构单元类型和数量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4" y="1484784"/>
            <a:ext cx="8529389" cy="427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煤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908720"/>
            <a:ext cx="6054625" cy="450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4" y="304480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结构模型实验和计算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NMR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图谱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03" y="908720"/>
            <a:ext cx="6398250" cy="464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628125" y="3429000"/>
            <a:ext cx="1328251" cy="95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772468" y="304762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边带效应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结构模型信息及元素含量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63086"/>
              </p:ext>
            </p:extLst>
          </p:nvPr>
        </p:nvGraphicFramePr>
        <p:xfrm>
          <a:off x="755576" y="1844824"/>
          <a:ext cx="7632848" cy="2520280"/>
        </p:xfrm>
        <a:graphic>
          <a:graphicData uri="http://schemas.openxmlformats.org/drawingml/2006/table">
            <a:tbl>
              <a:tblPr firstRow="1" firstCol="1" bandRow="1"/>
              <a:tblGrid>
                <a:gridCol w="10849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5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95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8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82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82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619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230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样品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分子式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元素含量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6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相对分子量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芳香度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东曲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号煤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174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148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89.04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6.36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3.41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1.19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2347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66.5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2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92437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3284984"/>
            <a:ext cx="72008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10" idx="0"/>
          </p:cNvCxnSpPr>
          <p:nvPr/>
        </p:nvCxnSpPr>
        <p:spPr>
          <a:xfrm>
            <a:off x="4644008" y="4797152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1800" y="5240778"/>
            <a:ext cx="4176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H</a:t>
            </a:r>
            <a:r>
              <a:rPr lang="zh-CN" altLang="en-US" sz="2000" dirty="0" smtClean="0"/>
              <a:t>元素含量差异较大， 因为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的性质活泼， 在实际测试中不好控制，允许有一定范围的误差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71800" y="5229200"/>
            <a:ext cx="4176464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 rot="5400000">
            <a:off x="159351" y="1115763"/>
            <a:ext cx="4965473" cy="257394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59000"/>
            </a:schemeClr>
          </a:solidFill>
          <a:ln w="25400" cap="flat" cmpd="sng" algn="ctr">
            <a:solidFill>
              <a:srgbClr val="FFFFFF">
                <a:lumMod val="95000"/>
              </a:srgbClr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86"/>
          <p:cNvSpPr txBox="1"/>
          <p:nvPr/>
        </p:nvSpPr>
        <p:spPr>
          <a:xfrm>
            <a:off x="1714480" y="1500174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"/>
          <p:cNvSpPr txBox="1"/>
          <p:nvPr/>
        </p:nvSpPr>
        <p:spPr>
          <a:xfrm>
            <a:off x="4857752" y="1428736"/>
            <a:ext cx="3972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文本框 6"/>
          <p:cNvSpPr txBox="1"/>
          <p:nvPr/>
        </p:nvSpPr>
        <p:spPr>
          <a:xfrm>
            <a:off x="4857752" y="2402734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技术路线</a:t>
            </a:r>
          </a:p>
        </p:txBody>
      </p:sp>
      <p:sp>
        <p:nvSpPr>
          <p:cNvPr id="29" name="文本框 7"/>
          <p:cNvSpPr txBox="1"/>
          <p:nvPr/>
        </p:nvSpPr>
        <p:spPr>
          <a:xfrm>
            <a:off x="4857752" y="3376732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4857752" y="4357694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号煤结构模型优化后示意图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主视图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侧视图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C:\Users\Administrator\Desktop\1\最低能量构型\1_副本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772816"/>
            <a:ext cx="7945175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模型大分子模拟前后能量对比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" name="文本框 16"/>
          <p:cNvSpPr txBox="1">
            <a:spLocks noChangeArrowheads="1"/>
          </p:cNvSpPr>
          <p:nvPr/>
        </p:nvSpPr>
        <p:spPr bwMode="auto">
          <a:xfrm>
            <a:off x="2074863" y="163513"/>
            <a:ext cx="90487" cy="904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4" name="文本框 18"/>
          <p:cNvSpPr txBox="1">
            <a:spLocks noChangeArrowheads="1"/>
          </p:cNvSpPr>
          <p:nvPr/>
        </p:nvSpPr>
        <p:spPr bwMode="auto">
          <a:xfrm>
            <a:off x="1765300" y="165100"/>
            <a:ext cx="90488" cy="904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66723"/>
              </p:ext>
            </p:extLst>
          </p:nvPr>
        </p:nvGraphicFramePr>
        <p:xfrm>
          <a:off x="285722" y="1484784"/>
          <a:ext cx="8643997" cy="2872909"/>
        </p:xfrm>
        <a:graphic>
          <a:graphicData uri="http://schemas.openxmlformats.org/drawingml/2006/table">
            <a:tbl>
              <a:tblPr firstRow="1" firstCol="1" bandRow="1"/>
              <a:tblGrid>
                <a:gridCol w="1406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38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4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41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41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39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822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391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6011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优化条件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初始条件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10037.16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2296.98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74.11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131.49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8.19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7567.06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-40.66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824.83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108.51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121.36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176.33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3.88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461.345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-46.58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动力学优化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4797152"/>
            <a:ext cx="7726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结构模型经过优化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后，弯曲变形大且出现近乎平行排列的芳香层片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。主要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原因为结构中芳香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环的芳香环为主，且芳环之间主要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元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环烷烃的形式连接，环烷烃较链烷烃更加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稳定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64330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4572000" y="2214554"/>
            <a:ext cx="71438" cy="223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42925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572000" y="2428868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15074" y="2214554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215074" y="2428868"/>
            <a:ext cx="65436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858148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8715404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857488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755576" y="4869160"/>
            <a:ext cx="7663239" cy="1299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密度模拟以验证模型合理性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号煤的模拟密度为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g</a:t>
            </a:r>
            <a:r>
              <a:rPr lang="en-US" altLang="zh-CN" sz="2000" b="1" i="1" dirty="0">
                <a:solidFill>
                  <a:srgbClr val="FF0000"/>
                </a:solidFill>
              </a:rPr>
              <a:t>/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cm</a:t>
            </a:r>
            <a:r>
              <a:rPr lang="en-US" altLang="zh-CN" sz="2000" b="1" i="1" baseline="30000" dirty="0" err="1">
                <a:solidFill>
                  <a:srgbClr val="FF0000"/>
                </a:solidFill>
              </a:rPr>
              <a:t>3</a:t>
            </a:r>
            <a:r>
              <a:rPr lang="zh-CN" altLang="en-US" sz="2000" dirty="0"/>
              <a:t> ，此时大分子的晶胞尺寸为</a:t>
            </a:r>
            <a:r>
              <a:rPr lang="en-US" altLang="zh-CN" sz="2000" b="1" i="1" dirty="0">
                <a:solidFill>
                  <a:srgbClr val="FF0000"/>
                </a:solidFill>
              </a:rPr>
              <a:t>14.1 Å*14.1 Å*14.1 Å</a:t>
            </a:r>
            <a:r>
              <a:rPr lang="zh-CN" altLang="en-US" sz="2000" dirty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4077444" cy="293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2015" y="3089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密度模拟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5420435"/>
            <a:ext cx="8377223" cy="793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41424" y="486916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 </a:t>
            </a:r>
            <a:r>
              <a:rPr lang="zh-CN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能量与密度之间的关系图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周期性边界条件下的最优几何构型及能量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(kcal 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2" y="1386844"/>
            <a:ext cx="2955404" cy="282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69779"/>
              </p:ext>
            </p:extLst>
          </p:nvPr>
        </p:nvGraphicFramePr>
        <p:xfrm>
          <a:off x="1547664" y="4516081"/>
          <a:ext cx="6708876" cy="2164546"/>
        </p:xfrm>
        <a:graphic>
          <a:graphicData uri="http://schemas.openxmlformats.org/drawingml/2006/table">
            <a:tbl>
              <a:tblPr firstRow="1" firstCol="1" bandRow="1"/>
              <a:tblGrid>
                <a:gridCol w="771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03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1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14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994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994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653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104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周期边界条件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有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1057.45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87.25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207.87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389.65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56.41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-0.22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435.31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-48.81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27984" y="2348879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此时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密度为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b="1" i="1" dirty="0">
                <a:solidFill>
                  <a:srgbClr val="FF0000"/>
                </a:solidFill>
              </a:rPr>
              <a:t>g/cm</a:t>
            </a:r>
            <a:r>
              <a:rPr lang="en-US" altLang="zh-CN" b="1" i="1" baseline="30000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晶胞</a:t>
            </a:r>
            <a:r>
              <a:rPr lang="zh-CN" altLang="en-US" dirty="0"/>
              <a:t>尺寸为</a:t>
            </a:r>
            <a:r>
              <a:rPr lang="en-US" altLang="zh-CN" b="1" i="1" dirty="0">
                <a:solidFill>
                  <a:srgbClr val="FF0000"/>
                </a:solidFill>
              </a:rPr>
              <a:t>14.1 Å*14.1 Å*14.1 </a:t>
            </a:r>
            <a:r>
              <a:rPr lang="en-US" altLang="zh-CN" b="1" i="1" dirty="0" smtClean="0">
                <a:solidFill>
                  <a:srgbClr val="FF0000"/>
                </a:solidFill>
              </a:rPr>
              <a:t>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707299" y="5244121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464452" y="5242101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384495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5088188" y="5213975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880276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646443" y="5219827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257" y="30893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周期性边界条件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204864"/>
            <a:ext cx="3700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66854" y="361373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3219" y="4146749"/>
            <a:ext cx="518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添加周期性边界条件前后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能量对比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15257" y="308932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大分子模型的量子化学计算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55617"/>
              </p:ext>
            </p:extLst>
          </p:nvPr>
        </p:nvGraphicFramePr>
        <p:xfrm>
          <a:off x="1763688" y="1459925"/>
          <a:ext cx="5400601" cy="2160238"/>
        </p:xfrm>
        <a:graphic>
          <a:graphicData uri="http://schemas.openxmlformats.org/drawingml/2006/table">
            <a:tbl>
              <a:tblPr firstRow="1" firstCol="1" bandRow="1"/>
              <a:tblGrid>
                <a:gridCol w="1092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93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0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82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01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95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3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O132-C49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N70-C69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O133-C9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C71-N70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O170-C167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1.29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C136-N135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O179-C114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C137-N135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O181-C153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1.43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977379" y="1084094"/>
            <a:ext cx="5189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键的键长和键级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584" y="5013176"/>
            <a:ext cx="7056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zh-CN" altLang="en-US" dirty="0" smtClean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 smtClean="0"/>
              <a:t>吡啶</a:t>
            </a:r>
            <a:r>
              <a:rPr lang="zh-CN" altLang="en-US" dirty="0" smtClean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zh-CN" altLang="en-US" dirty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/>
              <a:t>吡啶</a:t>
            </a:r>
            <a:r>
              <a:rPr lang="zh-CN" altLang="en-US" dirty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</a:t>
            </a:r>
            <a:r>
              <a:rPr lang="zh-CN" altLang="en-US" dirty="0"/>
              <a:t>化学环境中</a:t>
            </a:r>
            <a:r>
              <a:rPr lang="zh-CN" altLang="zh-CN" dirty="0" smtClean="0"/>
              <a:t>吡咯的</a:t>
            </a:r>
            <a:r>
              <a:rPr lang="en-US" altLang="zh-CN" dirty="0"/>
              <a:t>C-N</a:t>
            </a:r>
            <a:r>
              <a:rPr lang="zh-CN" altLang="zh-CN" dirty="0" smtClean="0"/>
              <a:t>键比吡啶的</a:t>
            </a:r>
            <a:r>
              <a:rPr lang="en-US" altLang="zh-CN" dirty="0"/>
              <a:t>C-N</a:t>
            </a:r>
            <a:r>
              <a:rPr lang="zh-CN" altLang="zh-CN" dirty="0" smtClean="0"/>
              <a:t>键</a:t>
            </a:r>
            <a:r>
              <a:rPr lang="zh-CN" altLang="en-US" dirty="0" smtClean="0"/>
              <a:t>更</a:t>
            </a:r>
            <a:r>
              <a:rPr lang="zh-CN" altLang="zh-CN" dirty="0" smtClean="0"/>
              <a:t>活泼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7584" y="3717032"/>
            <a:ext cx="75306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C=O</a:t>
            </a:r>
            <a:r>
              <a:rPr lang="zh-CN" altLang="zh-CN" dirty="0" smtClean="0"/>
              <a:t>的化学性质</a:t>
            </a:r>
            <a:r>
              <a:rPr lang="zh-CN" altLang="en-US" dirty="0"/>
              <a:t>比</a:t>
            </a:r>
            <a:r>
              <a:rPr lang="en-US" altLang="zh-CN" dirty="0" smtClean="0"/>
              <a:t>C-O</a:t>
            </a:r>
            <a:r>
              <a:rPr lang="zh-CN" altLang="zh-CN" dirty="0" smtClean="0"/>
              <a:t>活泼</a:t>
            </a:r>
            <a:r>
              <a:rPr lang="zh-CN" altLang="zh-CN" dirty="0"/>
              <a:t>，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相似的化学环境中</a:t>
            </a:r>
            <a:r>
              <a:rPr lang="zh-CN" altLang="zh-CN" dirty="0" smtClean="0"/>
              <a:t>更</a:t>
            </a:r>
            <a:r>
              <a:rPr lang="zh-CN" altLang="zh-CN" dirty="0"/>
              <a:t>容易发生</a:t>
            </a:r>
            <a:r>
              <a:rPr lang="zh-CN" altLang="zh-CN" dirty="0" smtClean="0"/>
              <a:t>断裂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8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115616" y="28574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 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6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反应力场的热解模拟</a:t>
            </a:r>
          </a:p>
        </p:txBody>
      </p:sp>
    </p:spTree>
    <p:extLst>
      <p:ext uri="{BB962C8B-B14F-4D97-AF65-F5344CB8AC3E}">
        <p14:creationId xmlns:p14="http://schemas.microsoft.com/office/powerpoint/2010/main" val="35162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单个大分子最低能量构型     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14  5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个大分子组成的分子系统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		</a:t>
            </a:r>
          </a:p>
          <a:p>
            <a:pPr marL="0" indent="0" algn="ctr">
              <a:buFontTx/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</a:rPr>
              <a:t>5nm*5nm*5nm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1883" y="1528302"/>
            <a:ext cx="4080117" cy="355688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491678"/>
            <a:ext cx="3902963" cy="35935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628" y="308932"/>
            <a:ext cx="4190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等温热解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NVT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系综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6348" y="5756130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257" y="908720"/>
            <a:ext cx="2760599" cy="259684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5856" y="908720"/>
            <a:ext cx="2664296" cy="259684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3755" y="908720"/>
            <a:ext cx="2925375" cy="2596848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1600" y="4030887"/>
            <a:ext cx="2880319" cy="2376264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115" y="4050357"/>
            <a:ext cx="2952327" cy="23762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14682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2600K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7344" y="642172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15316" y="640625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3200K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15568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3000K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125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2800K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257" y="18582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等温热解模拟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4030887"/>
            <a:ext cx="2913301" cy="2382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45664" y="819178"/>
            <a:ext cx="2913465" cy="268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5206" y="832152"/>
            <a:ext cx="2760649" cy="2673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87084" y="4045457"/>
            <a:ext cx="309334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50908" y="5697163"/>
            <a:ext cx="1693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 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等温热解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模拟各温度下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的终态图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9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9"/>
            <a:ext cx="392067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34" y="1196752"/>
            <a:ext cx="3946127" cy="288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251520" y="4191680"/>
            <a:ext cx="4187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不同温度条件下系统的总能量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4456" y="4198222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下系统的势能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9067" y="308932"/>
            <a:ext cx="586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5013176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热解模拟开始的瞬间由于力场的作用并且温度迅速变化，导致在</a:t>
            </a:r>
            <a:r>
              <a:rPr lang="en-US" altLang="zh-CN" sz="2000" dirty="0"/>
              <a:t>NVT</a:t>
            </a:r>
            <a:r>
              <a:rPr lang="zh-CN" altLang="zh-CN" sz="2000" dirty="0"/>
              <a:t>系综内系统的各种能量迅速变化，较短时间后系统热解反应稳定，随后的总体变化趋势为随着时间的推移而变化。</a:t>
            </a:r>
            <a:endParaRPr lang="zh-CN" altLang="en-US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03648" y="3212976"/>
            <a:ext cx="144016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95735" y="5013176"/>
            <a:ext cx="6433007" cy="1844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995936" y="1723702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8172400" y="1723703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7608" y="4191680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不同温度条件下系统的键能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30368" y="4191680"/>
            <a:ext cx="4160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下系统的扭转能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1809"/>
            <a:ext cx="4377694" cy="299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22" y="1111341"/>
            <a:ext cx="3925987" cy="289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86706" y="308932"/>
            <a:ext cx="6721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8048" y="5143247"/>
            <a:ext cx="3707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随着温度升高，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次裂解、二次裂解的分子</a:t>
            </a:r>
            <a:r>
              <a:rPr lang="zh-CN" altLang="zh-CN" sz="2000" dirty="0" smtClean="0"/>
              <a:t>片段</a:t>
            </a:r>
            <a:r>
              <a:rPr lang="zh-CN" altLang="en-US" sz="2000" dirty="0" smtClean="0"/>
              <a:t>变</a:t>
            </a:r>
            <a:r>
              <a:rPr lang="zh-CN" altLang="zh-CN" sz="2000" dirty="0" smtClean="0"/>
              <a:t>多</a:t>
            </a:r>
            <a:r>
              <a:rPr lang="zh-CN" altLang="zh-CN" sz="2000" dirty="0"/>
              <a:t>，使系统内部的键数量</a:t>
            </a:r>
            <a:r>
              <a:rPr lang="zh-CN" altLang="zh-CN" sz="2000" dirty="0" smtClean="0"/>
              <a:t>相对</a:t>
            </a:r>
            <a:r>
              <a:rPr lang="zh-CN" altLang="en-US" sz="2000" dirty="0" smtClean="0"/>
              <a:t>越来越</a:t>
            </a:r>
            <a:r>
              <a:rPr lang="zh-CN" altLang="zh-CN" sz="2000" dirty="0" smtClean="0"/>
              <a:t>少，扭转角</a:t>
            </a:r>
            <a:r>
              <a:rPr lang="zh-CN" altLang="zh-CN" sz="2000" dirty="0"/>
              <a:t>能的减小幅度</a:t>
            </a:r>
            <a:r>
              <a:rPr lang="zh-CN" altLang="zh-CN" sz="2000" dirty="0" smtClean="0"/>
              <a:t>也</a:t>
            </a:r>
            <a:r>
              <a:rPr lang="zh-CN" altLang="en-US" sz="2000" dirty="0" smtClean="0"/>
              <a:t>越</a:t>
            </a:r>
            <a:r>
              <a:rPr lang="zh-CN" altLang="zh-CN" sz="2000" dirty="0" smtClean="0"/>
              <a:t>大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18048" y="5097206"/>
            <a:ext cx="3707904" cy="136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4572000" y="3212976"/>
            <a:ext cx="1656184" cy="188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4067944" y="1484784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643042" y="2857496"/>
            <a:ext cx="629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208123" y="5373216"/>
            <a:ext cx="5735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不同温度条件下系统的范德华能随时间变化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62" y="1503594"/>
            <a:ext cx="5132987" cy="367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15257" y="308932"/>
            <a:ext cx="596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6876256" y="1772816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31963" y="5501263"/>
            <a:ext cx="5865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不同温度条件下系统内分子总数随时间变化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27" y="1340768"/>
            <a:ext cx="5636181" cy="400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3368" y="304253"/>
            <a:ext cx="7300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等温条件下总分子数的生成特征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355976" y="1423467"/>
            <a:ext cx="216024" cy="833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28230" y="5821079"/>
            <a:ext cx="702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不同温度条件下系统内终态热解产物生成量随时间变化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172" y="308932"/>
            <a:ext cx="7384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09" y="841280"/>
            <a:ext cx="6512960" cy="498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99025" y="5677834"/>
            <a:ext cx="4636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  3000K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时气相产物生成随时间变化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257" y="308932"/>
            <a:ext cx="715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3000K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09" y="1340768"/>
            <a:ext cx="5304238" cy="397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5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升温条件设置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02437"/>
              </p:ext>
            </p:extLst>
          </p:nvPr>
        </p:nvGraphicFramePr>
        <p:xfrm>
          <a:off x="467544" y="2492896"/>
          <a:ext cx="8212511" cy="2232248"/>
        </p:xfrm>
        <a:graphic>
          <a:graphicData uri="http://schemas.openxmlformats.org/drawingml/2006/table">
            <a:tbl>
              <a:tblPr firstRow="1" firstCol="1" bandRow="1"/>
              <a:tblGrid>
                <a:gridCol w="16170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8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0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91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576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95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时间步长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/fs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模拟步数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/steps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空间尺度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9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5K/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0.00125K/step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50K/ps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0.0125K/step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500K/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0.125K/step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15256" y="304253"/>
            <a:ext cx="7075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不同升温速率条件下的热解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NVT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系综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8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模拟前后的能量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(kcal /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对比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584" y="308932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97429"/>
              </p:ext>
            </p:extLst>
          </p:nvPr>
        </p:nvGraphicFramePr>
        <p:xfrm>
          <a:off x="427584" y="1487742"/>
          <a:ext cx="6768753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3179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87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171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147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模拟状态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potential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bond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tors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vdw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-209546.80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773.23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56000.22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5540152" y="1562708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947864" y="1550832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836296" y="155668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316016" y="1547384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45452"/>
              </p:ext>
            </p:extLst>
          </p:nvPr>
        </p:nvGraphicFramePr>
        <p:xfrm>
          <a:off x="475899" y="3158284"/>
          <a:ext cx="6725242" cy="1144694"/>
        </p:xfrm>
        <a:graphic>
          <a:graphicData uri="http://schemas.openxmlformats.org/drawingml/2006/table">
            <a:tbl>
              <a:tblPr firstRow="1" firstCol="1" bandRow="1"/>
              <a:tblGrid>
                <a:gridCol w="13102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99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02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83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64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-120141.35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-159346.80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600.95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42763.22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95325"/>
              </p:ext>
            </p:extLst>
          </p:nvPr>
        </p:nvGraphicFramePr>
        <p:xfrm>
          <a:off x="515257" y="4741368"/>
          <a:ext cx="6721039" cy="1056118"/>
        </p:xfrm>
        <a:graphic>
          <a:graphicData uri="http://schemas.openxmlformats.org/drawingml/2006/table">
            <a:tbl>
              <a:tblPr firstRow="1" firstCol="1" bandRow="1"/>
              <a:tblGrid>
                <a:gridCol w="13090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9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90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80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52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-100111.35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-149746.80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3736.23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7236296" y="150192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03839" y="119766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82824" y="297361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201141" y="315828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682824" y="285402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70514" y="134300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7236296" y="4741368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703839" y="4437112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770513" y="458244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0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2" y="850459"/>
            <a:ext cx="3962529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67795" y="6309320"/>
            <a:ext cx="2896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各能量随时间变化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850459"/>
            <a:ext cx="4056743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57" y="3684587"/>
            <a:ext cx="3715083" cy="262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11560" y="414908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Potential Energy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3806" y="4149080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Bond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2726" y="551723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Torsion Angle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822" y="5517232"/>
            <a:ext cx="2576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Van der Waals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92" y="908720"/>
            <a:ext cx="3768711" cy="277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57991" y="6397025"/>
            <a:ext cx="2828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各产物随时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间变化</a:t>
            </a:r>
          </a:p>
        </p:txBody>
      </p:sp>
      <p:sp>
        <p:nvSpPr>
          <p:cNvPr id="6" name="矩形 5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36" y="885239"/>
            <a:ext cx="3655117" cy="27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55" y="3638897"/>
            <a:ext cx="3704046" cy="257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49123" y="5355519"/>
            <a:ext cx="187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2652" y="5363398"/>
            <a:ext cx="172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CH</a:t>
            </a:r>
            <a:r>
              <a:rPr lang="en-US" altLang="zh-CN" sz="105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081" y="407707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Molecules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1097" y="407707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H</a:t>
            </a:r>
            <a:r>
              <a:rPr lang="en-US" altLang="zh-CN" sz="11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2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0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282" y="3071810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  TG/MS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6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7584" y="5022527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号煤热解失重及失重速率曲线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4" y="970433"/>
            <a:ext cx="5892899" cy="403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5860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2160" y="1412774"/>
            <a:ext cx="2448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r>
              <a:rPr lang="en-US" altLang="zh-CN" b="1" i="1" dirty="0" smtClean="0">
                <a:solidFill>
                  <a:srgbClr val="FF0000"/>
                </a:solidFill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  <a:r>
              <a:rPr lang="en-US" altLang="zh-CN" b="1" i="1" dirty="0" smtClean="0">
                <a:solidFill>
                  <a:srgbClr val="FF0000"/>
                </a:solidFill>
              </a:rPr>
              <a:t>-330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</a:p>
          <a:p>
            <a:r>
              <a:rPr lang="zh-CN" altLang="en-US" dirty="0" smtClean="0"/>
              <a:t>脱水脱气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失重约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2.33 </a:t>
            </a:r>
            <a:r>
              <a:rPr lang="en-US" altLang="zh-CN" b="1" i="1" dirty="0">
                <a:solidFill>
                  <a:srgbClr val="FF0000"/>
                </a:solidFill>
              </a:rPr>
              <a:t>%</a:t>
            </a:r>
            <a:r>
              <a:rPr lang="zh-CN" altLang="zh-CN" dirty="0"/>
              <a:t>；</a:t>
            </a:r>
            <a:endParaRPr lang="en-US" altLang="zh-CN" dirty="0"/>
          </a:p>
          <a:p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330℃-770℃</a:t>
            </a:r>
          </a:p>
          <a:p>
            <a:r>
              <a:rPr lang="zh-CN" altLang="zh-CN" dirty="0" smtClean="0"/>
              <a:t>生成煤气</a:t>
            </a:r>
            <a:r>
              <a:rPr lang="zh-CN" altLang="zh-CN" dirty="0"/>
              <a:t>与</a:t>
            </a:r>
            <a:r>
              <a:rPr lang="zh-CN" altLang="zh-CN" dirty="0" smtClean="0"/>
              <a:t>焦油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固化</a:t>
            </a:r>
            <a:r>
              <a:rPr lang="zh-CN" altLang="zh-CN" dirty="0"/>
              <a:t>结焦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14.94 %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770℃-</a:t>
            </a:r>
            <a:r>
              <a:rPr lang="en-US" altLang="zh-CN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1000℃</a:t>
            </a:r>
          </a:p>
          <a:p>
            <a:r>
              <a:rPr lang="zh-CN" altLang="zh-CN" dirty="0" smtClean="0"/>
              <a:t>缩聚反应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1.92%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40℃-1000℃</a:t>
            </a:r>
          </a:p>
          <a:p>
            <a:r>
              <a:rPr lang="zh-CN" altLang="en-US" dirty="0" smtClean="0"/>
              <a:t>总失重约为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19.18%</a:t>
            </a:r>
            <a:r>
              <a:rPr lang="zh-CN" altLang="zh-CN" dirty="0"/>
              <a:t> 。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93162" cy="5522611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研究背景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/>
              <a:t>煤清洁、气化、液化、焦化和燃烧都要经过或发生热解</a:t>
            </a:r>
            <a:r>
              <a:rPr lang="zh-CN" altLang="en-US" sz="2800" dirty="0" smtClean="0"/>
              <a:t>反应，煤热解是煤转化时的关键步骤。</a:t>
            </a:r>
            <a:endParaRPr lang="en-US" altLang="zh-CN" sz="2800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近年来对于煤的热解研究保持在纯粹研究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或基于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ReaxFF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反应力场的软件热解模拟。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研究意义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通过对热解过程中的能量变化以及热解产物生成机理的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研究，以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期望对煤炭生产转化和煤炭的高效清洁利用有所帮助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43608" y="3861048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08721"/>
            <a:ext cx="397062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113347" y="3877682"/>
            <a:ext cx="3490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60" y="872718"/>
            <a:ext cx="3990357" cy="28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220072" y="4797152"/>
            <a:ext cx="2878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FF0000"/>
                </a:solidFill>
              </a:rPr>
              <a:t>700℃</a:t>
            </a:r>
            <a:r>
              <a:rPr lang="zh-CN" altLang="zh-CN" dirty="0" smtClean="0"/>
              <a:t>后</a:t>
            </a:r>
            <a:r>
              <a:rPr lang="zh-CN" altLang="zh-CN" dirty="0"/>
              <a:t>煤中的含氧</a:t>
            </a:r>
            <a:r>
              <a:rPr lang="zh-CN" altLang="zh-CN" dirty="0" smtClean="0"/>
              <a:t>官能团</a:t>
            </a:r>
            <a:r>
              <a:rPr lang="zh-CN" altLang="en-US" dirty="0" smtClean="0"/>
              <a:t>的大量</a:t>
            </a:r>
            <a:r>
              <a:rPr lang="zh-CN" altLang="zh-CN" dirty="0" smtClean="0"/>
              <a:t>消耗造成</a:t>
            </a:r>
            <a:r>
              <a:rPr lang="en-US" altLang="zh-CN" dirty="0" smtClean="0"/>
              <a:t>CO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析出</a:t>
            </a:r>
            <a:r>
              <a:rPr lang="zh-CN" altLang="zh-CN" dirty="0" smtClean="0"/>
              <a:t>速率减小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随着</a:t>
            </a:r>
            <a:r>
              <a:rPr lang="zh-CN" altLang="zh-CN" dirty="0"/>
              <a:t>温度的升高趋于稳定。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725144"/>
            <a:ext cx="3405974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550℃</a:t>
            </a:r>
            <a:r>
              <a:rPr lang="zh-CN" altLang="zh-CN" dirty="0"/>
              <a:t>时</a:t>
            </a:r>
            <a:r>
              <a:rPr lang="zh-CN" altLang="zh-CN" dirty="0" smtClean="0"/>
              <a:t>煤</a:t>
            </a:r>
            <a:r>
              <a:rPr lang="zh-CN" altLang="zh-CN" dirty="0"/>
              <a:t>中桥键断裂生成</a:t>
            </a:r>
            <a:r>
              <a:rPr lang="zh-CN" altLang="zh-CN" dirty="0" smtClean="0"/>
              <a:t>自由基，</a:t>
            </a:r>
            <a:r>
              <a:rPr lang="zh-CN" altLang="zh-CN" dirty="0"/>
              <a:t>随后急剧</a:t>
            </a:r>
            <a:r>
              <a:rPr lang="zh-CN" altLang="zh-CN" dirty="0" smtClean="0"/>
              <a:t>下生成</a:t>
            </a:r>
            <a:r>
              <a:rPr lang="zh-CN" altLang="zh-CN" dirty="0"/>
              <a:t>大量</a:t>
            </a:r>
            <a:r>
              <a:rPr lang="zh-CN" altLang="zh-CN" dirty="0" smtClean="0"/>
              <a:t>氢气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与</a:t>
            </a:r>
            <a:r>
              <a:rPr lang="zh-CN" altLang="zh-CN" dirty="0"/>
              <a:t>活性半焦状物质发生加氢反应生成</a:t>
            </a:r>
            <a:r>
              <a:rPr lang="en-US" altLang="zh-CN" dirty="0"/>
              <a:t>CH</a:t>
            </a:r>
            <a:r>
              <a:rPr lang="en-US" altLang="zh-CN" baseline="-25000" dirty="0"/>
              <a:t>4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23728" y="263691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21056" y="22675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410℃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731653" y="1196752"/>
            <a:ext cx="2774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34877" y="101208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550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12160" y="2204864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948264" y="119675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124165" y="100499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700℃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52836" y="183553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400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3" idx="0"/>
          </p:cNvCxnSpPr>
          <p:nvPr/>
        </p:nvCxnSpPr>
        <p:spPr>
          <a:xfrm rot="16200000" flipH="1">
            <a:off x="6110302" y="4248152"/>
            <a:ext cx="1082400" cy="1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2000232" y="4214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0072" y="4869160"/>
            <a:ext cx="294639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9592" y="4797152"/>
            <a:ext cx="3436697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67135" y="5661248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153216" cy="330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260720" y="2506361"/>
            <a:ext cx="37785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rgbClr val="FF0000"/>
                </a:solidFill>
              </a:rPr>
              <a:t>100</a:t>
            </a:r>
            <a:r>
              <a:rPr lang="en-US" altLang="zh-CN" b="1" i="1" dirty="0" smtClean="0">
                <a:solidFill>
                  <a:srgbClr val="FF0000"/>
                </a:solidFill>
              </a:rPr>
              <a:t>℃-430℃</a:t>
            </a:r>
            <a:r>
              <a:rPr lang="zh-CN" altLang="en-US" dirty="0" smtClean="0"/>
              <a:t>，脱氢反应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430℃-600℃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C+H</a:t>
            </a:r>
            <a:r>
              <a:rPr lang="en-US" altLang="zh-CN" sz="1100" dirty="0" smtClean="0"/>
              <a:t>2</a:t>
            </a:r>
            <a:r>
              <a:rPr lang="en-US" altLang="zh-CN" dirty="0" smtClean="0"/>
              <a:t>O-&gt;CO+H</a:t>
            </a:r>
            <a:r>
              <a:rPr lang="en-US" altLang="zh-CN" sz="1100" dirty="0" smtClean="0"/>
              <a:t>2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600℃</a:t>
            </a:r>
            <a:r>
              <a:rPr lang="en-US" altLang="zh-CN" b="1" i="1" dirty="0">
                <a:solidFill>
                  <a:srgbClr val="FF0000"/>
                </a:solidFill>
              </a:rPr>
              <a:t>-</a:t>
            </a:r>
            <a:r>
              <a:rPr lang="en-US" altLang="zh-CN" b="1" i="1" dirty="0" smtClean="0">
                <a:solidFill>
                  <a:srgbClr val="FF0000"/>
                </a:solidFill>
              </a:rPr>
              <a:t>830℃</a:t>
            </a:r>
            <a:r>
              <a:rPr lang="zh-CN" altLang="en-US" dirty="0" smtClean="0"/>
              <a:t>，缩聚反应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830℃-</a:t>
            </a:r>
            <a:r>
              <a:rPr lang="zh-CN" altLang="en-US" dirty="0" smtClean="0"/>
              <a:t>，半焦变为焦炭，生成</a:t>
            </a:r>
            <a:endParaRPr lang="en-US" altLang="zh-CN" dirty="0"/>
          </a:p>
          <a:p>
            <a:r>
              <a:rPr lang="en-US" altLang="zh-CN" dirty="0" smtClean="0"/>
              <a:t>	     </a:t>
            </a:r>
            <a:r>
              <a:rPr lang="zh-CN" altLang="en-US" dirty="0" smtClean="0"/>
              <a:t>速率减小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14694" y="5716343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08720"/>
            <a:ext cx="8113486" cy="468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364863" y="5321810"/>
            <a:ext cx="10306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受热裂解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2147" y="5013176"/>
            <a:ext cx="720080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06" y="4005064"/>
            <a:ext cx="1137404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31813" y="3140968"/>
            <a:ext cx="1030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C-C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键受热断裂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8284" y="2777415"/>
            <a:ext cx="1137404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52248" y="1628800"/>
            <a:ext cx="543262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52248" y="1997224"/>
            <a:ext cx="543262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49792" y="4365104"/>
            <a:ext cx="1030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C-C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键受热断裂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2187" y="1545054"/>
            <a:ext cx="792322" cy="69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甲基受热脱落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92080" y="5589240"/>
            <a:ext cx="3506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928670"/>
            <a:ext cx="8305805" cy="450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419872" y="2276872"/>
            <a:ext cx="720080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98390" y="2120389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羰基发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生断裂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5522" y="4463825"/>
            <a:ext cx="720080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9296" y="4437112"/>
            <a:ext cx="913015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58234" y="443711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羟基发生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脱氢反应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4650" y="4429970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羰基发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生断裂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3143240" y="2857496"/>
            <a:ext cx="3000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）构建出的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东曲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的分子式为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174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，对模型进行密度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后得到模拟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密度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1.45g/cm</a:t>
            </a:r>
            <a:r>
              <a:rPr lang="en-US" altLang="zh-CN" sz="1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与样品实测密度相近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一定规模的大分子结构中，键长或键级并不能单一决定键能的大小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键的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具体位置所处的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化学环境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大分子质心越远的位置键长对键能的影响起决定性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质心越近的位置键级对键能的影响起决定性作用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）等温热解模拟过程中，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3000K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样品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结构模型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最佳的热解模拟温度，在此温度下热解反应完全，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等产量达到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）不同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升温速率模拟过程中，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的热模拟升温速率太高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不完全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次之，升温速率为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5K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时的热解模拟最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热解模拟试验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，可得到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热失重特征、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等气相产物的产量及产生机理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模拟结果基本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726238" y="0"/>
            <a:ext cx="2417762" cy="1995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35696" y="1556792"/>
            <a:ext cx="502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敬请批评指正，</a:t>
            </a:r>
            <a:endParaRPr lang="en-US" altLang="zh-CN" sz="5400" b="1" kern="10" dirty="0" smtClean="0">
              <a:ln w="25400">
                <a:solidFill>
                  <a:srgbClr val="FFFFFF"/>
                </a:solidFill>
                <a:round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5400" b="1" kern="10" dirty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谢谢</a:t>
            </a:r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大家！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3108" y="2857496"/>
            <a:ext cx="478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路线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5976664" cy="636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/>
          <p:nvPr/>
        </p:nvSpPr>
        <p:spPr>
          <a:xfrm>
            <a:off x="515257" y="2071677"/>
            <a:ext cx="923330" cy="3005301"/>
          </a:xfrm>
          <a:prstGeom prst="rect">
            <a:avLst/>
          </a:prstGeom>
          <a:solidFill>
            <a:srgbClr val="CBCBCB">
              <a:alpha val="31000"/>
            </a:srgbClr>
          </a:solidFill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4800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438587" y="2071677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煤大分子结构模型的构建及优化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1432510" y="3237150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2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1432510" y="4467051"/>
            <a:ext cx="3906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043608" y="287507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</a:t>
            </a:r>
            <a:r>
              <a:rPr lang="zh-CN" altLang="en-US" sz="36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大分子结构模型的构建及优化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号煤的工业分析和元素分析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16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244" y="3089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模型构建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13174"/>
              </p:ext>
            </p:extLst>
          </p:nvPr>
        </p:nvGraphicFramePr>
        <p:xfrm>
          <a:off x="679818" y="2420889"/>
          <a:ext cx="7992887" cy="1872209"/>
        </p:xfrm>
        <a:graphic>
          <a:graphicData uri="http://schemas.openxmlformats.org/drawingml/2006/table">
            <a:tbl>
              <a:tblPr firstRow="1" firstCol="1" bandRow="1"/>
              <a:tblGrid>
                <a:gridCol w="895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3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1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54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64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45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45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955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964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1643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Proximate Analysis w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Ultimate Analysis 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9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17.72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0.57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03648" y="4725144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b="1" i="1" baseline="30000" dirty="0" err="1">
                <a:solidFill>
                  <a:srgbClr val="FF0000"/>
                </a:solidFill>
              </a:rPr>
              <a:t>o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max</a:t>
            </a:r>
            <a:r>
              <a:rPr lang="en-US" altLang="zh-CN" b="1" i="1" dirty="0">
                <a:solidFill>
                  <a:srgbClr val="FF0000"/>
                </a:solidFill>
              </a:rPr>
              <a:t>=1.81%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5856" y="474270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变质程度较高的贫瘦煤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复件 571TGp_business_light_ani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6498</TotalTime>
  <Words>1996</Words>
  <Application>Microsoft Office PowerPoint</Application>
  <PresentationFormat>全屏显示(4:3)</PresentationFormat>
  <Paragraphs>735</Paragraphs>
  <Slides>46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复件 571TGp_business_light_ani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琪琪工作室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Authority and Narrative Voice  A Feminist Narratological Reading of Tillie Olsen’s Works</dc:title>
  <dc:creator>琪琪</dc:creator>
  <cp:lastModifiedBy>dreamsummit</cp:lastModifiedBy>
  <cp:revision>903</cp:revision>
  <dcterms:created xsi:type="dcterms:W3CDTF">2009-05-20T15:33:00Z</dcterms:created>
  <dcterms:modified xsi:type="dcterms:W3CDTF">2019-05-31T15:19:02Z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