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</p:sldIdLst>
  <p:sldSz cx="9144000" cy="5143500" type="screen16x9"/>
  <p:notesSz cx="6858000" cy="9144000"/>
  <p:embeddedFontLst>
    <p:embeddedFont>
      <p:font typeface="Advent Pro SemiBold" panose="020B0604020202020204" charset="0"/>
      <p:regular r:id="rId12"/>
      <p:bold r:id="rId13"/>
      <p:italic r:id="rId14"/>
      <p:boldItalic r:id="rId15"/>
    </p:embeddedFont>
    <p:embeddedFont>
      <p:font typeface="Fira Sans Condensed Medium" panose="020B0603050000020004" pitchFamily="34" charset="0"/>
      <p:regular r:id="rId16"/>
      <p:bold r:id="rId17"/>
      <p:italic r:id="rId18"/>
      <p:boldItalic r:id="rId19"/>
    </p:embeddedFont>
    <p:embeddedFont>
      <p:font typeface="Fira Sans Extra Condensed Medium" panose="020B0604020202020204" charset="0"/>
      <p:regular r:id="rId20"/>
      <p:bold r:id="rId21"/>
      <p:italic r:id="rId22"/>
      <p:boldItalic r:id="rId23"/>
    </p:embeddedFont>
    <p:embeddedFont>
      <p:font typeface="Maven Pro" panose="020B0604020202020204" charset="0"/>
      <p:regular r:id="rId24"/>
      <p:bold r:id="rId25"/>
    </p:embeddedFont>
    <p:embeddedFont>
      <p:font typeface="Nunito Light" pitchFamily="2" charset="0"/>
      <p:regular r:id="rId26"/>
      <p:italic r:id="rId27"/>
    </p:embeddedFont>
    <p:embeddedFont>
      <p:font typeface="Share Tech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F8B86F-B00B-4A3F-97CB-1F032C931B7C}">
  <a:tblStyle styleId="{51F8B86F-B00B-4A3F-97CB-1F032C931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10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597375" y="1438003"/>
            <a:ext cx="3908700" cy="25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2"/>
          </p:nvPr>
        </p:nvSpPr>
        <p:spPr>
          <a:xfrm>
            <a:off x="4690125" y="2069712"/>
            <a:ext cx="3908700" cy="19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9" r:id="rId8"/>
    <p:sldLayoutId id="2147483663" r:id="rId9"/>
    <p:sldLayoutId id="2147483666" r:id="rId10"/>
    <p:sldLayoutId id="2147483667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MICROSOFT STOCK PRICE PREDICTION</a:t>
            </a:r>
            <a:endParaRPr dirty="0"/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Ky </a:t>
            </a:r>
            <a:r>
              <a:rPr lang="en-US" b="1" dirty="0" err="1"/>
              <a:t>kod</a:t>
            </a:r>
            <a:r>
              <a:rPr lang="en-US" b="1" dirty="0"/>
              <a:t> </a:t>
            </a:r>
            <a:r>
              <a:rPr lang="en-US" b="1" dirty="0" err="1"/>
              <a:t>përfaqëson</a:t>
            </a:r>
            <a:r>
              <a:rPr lang="en-US" b="1" dirty="0"/>
              <a:t> </a:t>
            </a:r>
            <a:r>
              <a:rPr lang="en-US" b="1" dirty="0" err="1"/>
              <a:t>një</a:t>
            </a:r>
            <a:r>
              <a:rPr lang="en-US" b="1" dirty="0"/>
              <a:t> </a:t>
            </a:r>
            <a:r>
              <a:rPr lang="en-US" b="1" dirty="0" err="1"/>
              <a:t>projekt</a:t>
            </a:r>
            <a:r>
              <a:rPr lang="en-US" b="1" dirty="0"/>
              <a:t> </a:t>
            </a:r>
            <a:r>
              <a:rPr lang="en-US" b="1" dirty="0" err="1"/>
              <a:t>parashikimi</a:t>
            </a:r>
            <a:r>
              <a:rPr lang="en-US" b="1" dirty="0"/>
              <a:t> </a:t>
            </a:r>
            <a:r>
              <a:rPr lang="en-US" b="1" dirty="0" err="1"/>
              <a:t>të</a:t>
            </a:r>
            <a:r>
              <a:rPr lang="en-US" b="1" dirty="0"/>
              <a:t> </a:t>
            </a:r>
            <a:r>
              <a:rPr lang="en-US" b="1" dirty="0" err="1"/>
              <a:t>serive</a:t>
            </a:r>
            <a:r>
              <a:rPr lang="en-US" b="1" dirty="0"/>
              <a:t> </a:t>
            </a:r>
            <a:r>
              <a:rPr lang="en-US" b="1" dirty="0" err="1"/>
              <a:t>kohore</a:t>
            </a:r>
            <a:r>
              <a:rPr lang="en-US" b="1" dirty="0"/>
              <a:t> duke </a:t>
            </a:r>
            <a:r>
              <a:rPr lang="en-US" b="1" dirty="0" err="1"/>
              <a:t>përdorur</a:t>
            </a:r>
            <a:r>
              <a:rPr lang="en-US" b="1" dirty="0"/>
              <a:t> </a:t>
            </a:r>
            <a:r>
              <a:rPr lang="en-US" b="1" dirty="0" err="1"/>
              <a:t>një</a:t>
            </a:r>
            <a:r>
              <a:rPr lang="en-US" b="1" dirty="0"/>
              <a:t> </a:t>
            </a:r>
            <a:r>
              <a:rPr lang="en-US" b="1" dirty="0" err="1"/>
              <a:t>rrjet</a:t>
            </a:r>
            <a:r>
              <a:rPr lang="en-US" b="1" dirty="0"/>
              <a:t> neural </a:t>
            </a:r>
            <a:r>
              <a:rPr lang="en-US" b="1" dirty="0" err="1"/>
              <a:t>të</a:t>
            </a:r>
            <a:r>
              <a:rPr lang="en-US" b="1" dirty="0"/>
              <a:t> </a:t>
            </a:r>
            <a:r>
              <a:rPr lang="en-US" b="1" dirty="0" err="1"/>
              <a:t>memorjes</a:t>
            </a:r>
            <a:r>
              <a:rPr lang="en-US" b="1" dirty="0"/>
              <a:t> </a:t>
            </a:r>
            <a:r>
              <a:rPr lang="en-US" b="1" dirty="0" err="1"/>
              <a:t>afatgjatë</a:t>
            </a:r>
            <a:r>
              <a:rPr lang="en-US" b="1" dirty="0"/>
              <a:t> (LSTM) </a:t>
            </a:r>
            <a:r>
              <a:rPr lang="en-US" b="1" dirty="0" err="1"/>
              <a:t>për</a:t>
            </a:r>
            <a:r>
              <a:rPr lang="en-US" b="1" dirty="0"/>
              <a:t> </a:t>
            </a:r>
            <a:r>
              <a:rPr lang="en-US" b="1" dirty="0" err="1"/>
              <a:t>të</a:t>
            </a:r>
            <a:r>
              <a:rPr lang="en-US" b="1" dirty="0"/>
              <a:t> </a:t>
            </a:r>
            <a:r>
              <a:rPr lang="en-US" b="1" dirty="0" err="1"/>
              <a:t>parashikuar</a:t>
            </a:r>
            <a:r>
              <a:rPr lang="en-US" b="1" dirty="0"/>
              <a:t> </a:t>
            </a:r>
            <a:r>
              <a:rPr lang="en-US" b="1" dirty="0" err="1"/>
              <a:t>çmimet</a:t>
            </a:r>
            <a:r>
              <a:rPr lang="en-US" b="1" dirty="0"/>
              <a:t> e </a:t>
            </a:r>
            <a:r>
              <a:rPr lang="en-US" b="1" dirty="0" err="1"/>
              <a:t>mbylljes</a:t>
            </a:r>
            <a:r>
              <a:rPr lang="en-US" b="1" dirty="0"/>
              <a:t> </a:t>
            </a:r>
            <a:r>
              <a:rPr lang="en-US" b="1" dirty="0" err="1"/>
              <a:t>së</a:t>
            </a:r>
            <a:r>
              <a:rPr lang="en-US" b="1" dirty="0"/>
              <a:t> </a:t>
            </a:r>
            <a:r>
              <a:rPr lang="en-US" b="1" dirty="0" err="1"/>
              <a:t>aksioneve</a:t>
            </a:r>
            <a:r>
              <a:rPr lang="en-US" b="1" dirty="0"/>
              <a:t> </a:t>
            </a:r>
            <a:r>
              <a:rPr lang="en-US" b="1" dirty="0" err="1"/>
              <a:t>të</a:t>
            </a:r>
            <a:r>
              <a:rPr lang="en-US" b="1" dirty="0"/>
              <a:t> Microsoft (MSFT). Le </a:t>
            </a:r>
            <a:r>
              <a:rPr lang="en-US" b="1" dirty="0" err="1"/>
              <a:t>të</a:t>
            </a:r>
            <a:r>
              <a:rPr lang="en-US" b="1" dirty="0"/>
              <a:t> </a:t>
            </a:r>
            <a:r>
              <a:rPr lang="en-US" b="1" dirty="0" err="1"/>
              <a:t>ndajmë</a:t>
            </a:r>
            <a:r>
              <a:rPr lang="en-US" b="1" dirty="0"/>
              <a:t> </a:t>
            </a:r>
            <a:r>
              <a:rPr lang="en-US" b="1" dirty="0" err="1"/>
              <a:t>komponentët</a:t>
            </a:r>
            <a:r>
              <a:rPr lang="en-US" b="1" dirty="0"/>
              <a:t> </a:t>
            </a:r>
            <a:r>
              <a:rPr lang="en-US" b="1" dirty="0" err="1"/>
              <a:t>kryesorë</a:t>
            </a:r>
            <a:r>
              <a:rPr lang="en-US" b="1" dirty="0"/>
              <a:t> </a:t>
            </a:r>
            <a:r>
              <a:rPr lang="en-US" b="1" dirty="0" err="1"/>
              <a:t>dhe</a:t>
            </a:r>
            <a:r>
              <a:rPr lang="en-US" b="1" dirty="0"/>
              <a:t> </a:t>
            </a:r>
            <a:r>
              <a:rPr lang="en-US" b="1" dirty="0" err="1"/>
              <a:t>hapat</a:t>
            </a:r>
            <a:r>
              <a:rPr lang="en-US" b="1" dirty="0"/>
              <a:t> e </a:t>
            </a:r>
            <a:r>
              <a:rPr lang="en-US" b="1" dirty="0" err="1"/>
              <a:t>projektit</a:t>
            </a:r>
            <a:r>
              <a:rPr lang="en-US" b="1" dirty="0"/>
              <a:t>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THIS TEMPLATE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ctrTitle" idx="13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**</a:t>
            </a:r>
            <a:r>
              <a:rPr lang="en-US" dirty="0" err="1"/>
              <a:t>Ndërtimi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modelit</a:t>
            </a:r>
            <a:r>
              <a:rPr lang="en-US" dirty="0"/>
              <a:t> LSTM:**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subTitle" idx="1"/>
          </p:nvPr>
        </p:nvSpPr>
        <p:spPr>
          <a:xfrm>
            <a:off x="6666298" y="3829675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**</a:t>
            </a:r>
            <a:r>
              <a:rPr lang="en-US" dirty="0" err="1"/>
              <a:t>Trajnimi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testimi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modelit</a:t>
            </a:r>
            <a:r>
              <a:rPr lang="en-US" dirty="0"/>
              <a:t>:**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 idx="4"/>
          </p:nvPr>
        </p:nvSpPr>
        <p:spPr>
          <a:xfrm>
            <a:off x="3942834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**</a:t>
            </a:r>
            <a:r>
              <a:rPr lang="en-US" dirty="0" err="1"/>
              <a:t>Eksplorimi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dhënave</a:t>
            </a:r>
            <a:r>
              <a:rPr lang="en-US" dirty="0"/>
              <a:t>:**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1. **</a:t>
            </a:r>
            <a:r>
              <a:rPr lang="en-US" dirty="0" err="1"/>
              <a:t>Mbledhja</a:t>
            </a:r>
            <a:r>
              <a:rPr lang="en-US" dirty="0"/>
              <a:t> e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dhënave</a:t>
            </a:r>
            <a:r>
              <a:rPr lang="en-US" dirty="0"/>
              <a:t>:**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subTitle" idx="2"/>
          </p:nvPr>
        </p:nvSpPr>
        <p:spPr>
          <a:xfrm>
            <a:off x="1223300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dhënat</a:t>
            </a:r>
            <a:r>
              <a:rPr lang="en-US" dirty="0"/>
              <a:t> </a:t>
            </a:r>
            <a:r>
              <a:rPr lang="en-US" dirty="0" err="1"/>
              <a:t>merren</a:t>
            </a:r>
            <a:r>
              <a:rPr lang="en-US" dirty="0"/>
              <a:t> duke </a:t>
            </a:r>
            <a:r>
              <a:rPr lang="en-US" dirty="0" err="1"/>
              <a:t>përdorur</a:t>
            </a:r>
            <a:r>
              <a:rPr lang="en-US" dirty="0"/>
              <a:t> </a:t>
            </a:r>
            <a:r>
              <a:rPr lang="en-US" dirty="0" err="1"/>
              <a:t>librarinë</a:t>
            </a:r>
            <a:r>
              <a:rPr lang="en-US" dirty="0"/>
              <a:t> `</a:t>
            </a:r>
            <a:r>
              <a:rPr lang="en-US" dirty="0" err="1"/>
              <a:t>yfinance</a:t>
            </a:r>
            <a:r>
              <a:rPr lang="en-US" dirty="0"/>
              <a:t>`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subTitle" idx="5"/>
          </p:nvPr>
        </p:nvSpPr>
        <p:spPr>
          <a:xfrm>
            <a:off x="3942827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**</a:t>
            </a:r>
            <a:r>
              <a:rPr lang="en-US" dirty="0" err="1"/>
              <a:t>Vizualizimi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dhënave</a:t>
            </a:r>
            <a:r>
              <a:rPr lang="en-US" dirty="0"/>
              <a:t>:**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623086" cy="2011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81" name="Google Shape;481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3949924" y="150621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5" name="Google Shape;485;p27"/>
          <p:cNvCxnSpPr>
            <a:stCxn id="482" idx="1"/>
            <a:endCxn id="477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cxnSpLocks/>
            <a:stCxn id="483" idx="1"/>
            <a:endCxn id="479" idx="1"/>
          </p:cNvCxnSpPr>
          <p:nvPr/>
        </p:nvCxnSpPr>
        <p:spPr>
          <a:xfrm rot="10800000" flipV="1">
            <a:off x="3942828" y="1918260"/>
            <a:ext cx="7097" cy="828206"/>
          </a:xfrm>
          <a:prstGeom prst="bentConnector3">
            <a:avLst>
              <a:gd name="adj1" fmla="val 3321079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27"/>
          <p:cNvCxnSpPr>
            <a:stCxn id="484" idx="1"/>
            <a:endCxn id="481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" name="Google Shape;488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2" name="Google Shape;492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9" name="Google Shape;499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- Seti </a:t>
            </a:r>
            <a:r>
              <a:rPr lang="en-US" sz="1200" b="1" dirty="0" err="1"/>
              <a:t>i</a:t>
            </a:r>
            <a:r>
              <a:rPr lang="en-US" sz="1200" b="1" dirty="0"/>
              <a:t> </a:t>
            </a:r>
            <a:r>
              <a:rPr lang="en-US" sz="1200" b="1" dirty="0" err="1"/>
              <a:t>të</a:t>
            </a:r>
            <a:r>
              <a:rPr lang="en-US" sz="1200" b="1" dirty="0"/>
              <a:t> </a:t>
            </a:r>
            <a:r>
              <a:rPr lang="en-US" sz="1200" b="1" dirty="0" err="1"/>
              <a:t>dhënave</a:t>
            </a:r>
            <a:r>
              <a:rPr lang="en-US" sz="1200" b="1" dirty="0"/>
              <a:t> </a:t>
            </a:r>
            <a:r>
              <a:rPr lang="en-US" sz="1200" b="1" dirty="0" err="1"/>
              <a:t>filtrohet</a:t>
            </a:r>
            <a:r>
              <a:rPr lang="en-US" sz="1200" b="1" dirty="0"/>
              <a:t> </a:t>
            </a:r>
            <a:r>
              <a:rPr lang="en-US" sz="1200" b="1" dirty="0" err="1"/>
              <a:t>për</a:t>
            </a:r>
            <a:r>
              <a:rPr lang="en-US" sz="1200" b="1" dirty="0"/>
              <a:t> </a:t>
            </a:r>
            <a:r>
              <a:rPr lang="en-US" sz="1200" b="1" dirty="0" err="1"/>
              <a:t>të</a:t>
            </a:r>
            <a:r>
              <a:rPr lang="en-US" sz="1200" b="1" dirty="0"/>
              <a:t> </a:t>
            </a:r>
            <a:r>
              <a:rPr lang="en-US" sz="1200" b="1" dirty="0" err="1"/>
              <a:t>mbajtur</a:t>
            </a:r>
            <a:r>
              <a:rPr lang="en-US" sz="1200" b="1" dirty="0"/>
              <a:t> </a:t>
            </a:r>
            <a:r>
              <a:rPr lang="en-US" sz="1200" b="1" dirty="0" err="1"/>
              <a:t>vetëm</a:t>
            </a:r>
            <a:r>
              <a:rPr lang="en-US" sz="1200" b="1" dirty="0"/>
              <a:t> </a:t>
            </a:r>
            <a:r>
              <a:rPr lang="en-US" sz="1200" b="1" dirty="0" err="1"/>
              <a:t>çmimet</a:t>
            </a:r>
            <a:r>
              <a:rPr lang="en-US" sz="1200" b="1" dirty="0"/>
              <a:t> e '</a:t>
            </a:r>
            <a:r>
              <a:rPr lang="en-US" sz="1200" b="1" dirty="0" err="1"/>
              <a:t>Mbylljes</a:t>
            </a:r>
            <a:r>
              <a:rPr lang="en-US" sz="1200" b="1" dirty="0"/>
              <a:t>'.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   - </a:t>
            </a:r>
            <a:r>
              <a:rPr lang="en-US" sz="1200" b="1" dirty="0" err="1"/>
              <a:t>Të</a:t>
            </a:r>
            <a:r>
              <a:rPr lang="en-US" sz="1200" b="1" dirty="0"/>
              <a:t> </a:t>
            </a:r>
            <a:r>
              <a:rPr lang="en-US" sz="1200" b="1" dirty="0" err="1"/>
              <a:t>dhënat</a:t>
            </a:r>
            <a:r>
              <a:rPr lang="en-US" sz="1200" b="1" dirty="0"/>
              <a:t> </a:t>
            </a:r>
            <a:r>
              <a:rPr lang="en-US" sz="1200" b="1" dirty="0" err="1"/>
              <a:t>pastaj</a:t>
            </a:r>
            <a:r>
              <a:rPr lang="en-US" sz="1200" b="1" dirty="0"/>
              <a:t> </a:t>
            </a:r>
            <a:r>
              <a:rPr lang="en-US" sz="1200" b="1" dirty="0" err="1"/>
              <a:t>skalohen</a:t>
            </a:r>
            <a:r>
              <a:rPr lang="en-US" sz="1200" b="1" dirty="0"/>
              <a:t> duke </a:t>
            </a:r>
            <a:r>
              <a:rPr lang="en-US" sz="1200" b="1" dirty="0" err="1"/>
              <a:t>përdorur</a:t>
            </a:r>
            <a:r>
              <a:rPr lang="en-US" sz="1200" b="1" dirty="0"/>
              <a:t> </a:t>
            </a:r>
            <a:r>
              <a:rPr lang="en-US" sz="1200" b="1" dirty="0" err="1"/>
              <a:t>skalimin</a:t>
            </a:r>
            <a:r>
              <a:rPr lang="en-US" sz="1200" b="1" dirty="0"/>
              <a:t> Min-Max </a:t>
            </a:r>
            <a:r>
              <a:rPr lang="en-US" sz="1200" b="1" dirty="0" err="1"/>
              <a:t>për</a:t>
            </a:r>
            <a:r>
              <a:rPr lang="en-US" sz="1200" b="1" dirty="0"/>
              <a:t> </a:t>
            </a:r>
            <a:r>
              <a:rPr lang="en-US" sz="1200" b="1" dirty="0" err="1"/>
              <a:t>t'i</a:t>
            </a:r>
            <a:r>
              <a:rPr lang="en-US" sz="1200" b="1" dirty="0"/>
              <a:t> </a:t>
            </a:r>
            <a:r>
              <a:rPr lang="en-US" sz="1200" b="1" dirty="0" err="1"/>
              <a:t>transformuar</a:t>
            </a:r>
            <a:r>
              <a:rPr lang="en-US" sz="1200" b="1" dirty="0"/>
              <a:t> </a:t>
            </a:r>
            <a:r>
              <a:rPr lang="en-US" sz="1200" b="1" dirty="0" err="1"/>
              <a:t>ato</a:t>
            </a:r>
            <a:r>
              <a:rPr lang="en-US" sz="1200" b="1" dirty="0"/>
              <a:t> </a:t>
            </a:r>
            <a:r>
              <a:rPr lang="en-US" sz="1200" b="1" dirty="0" err="1"/>
              <a:t>në</a:t>
            </a:r>
            <a:r>
              <a:rPr lang="en-US" sz="1200" b="1" dirty="0"/>
              <a:t> </a:t>
            </a:r>
            <a:r>
              <a:rPr lang="en-US" sz="1200" b="1" dirty="0" err="1"/>
              <a:t>vlera</a:t>
            </a:r>
            <a:r>
              <a:rPr lang="en-US" sz="1200" b="1" dirty="0"/>
              <a:t> midis 0 </a:t>
            </a:r>
            <a:r>
              <a:rPr lang="en-US" sz="1200" b="1" dirty="0" err="1"/>
              <a:t>dhe</a:t>
            </a:r>
            <a:r>
              <a:rPr lang="en-US" sz="1200" b="1" dirty="0"/>
              <a:t> 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   - Seti </a:t>
            </a:r>
            <a:r>
              <a:rPr lang="en-US" sz="1200" b="1" dirty="0" err="1"/>
              <a:t>i</a:t>
            </a:r>
            <a:r>
              <a:rPr lang="en-US" sz="1200" b="1" dirty="0"/>
              <a:t> </a:t>
            </a:r>
            <a:r>
              <a:rPr lang="en-US" sz="1200" b="1" dirty="0" err="1"/>
              <a:t>të</a:t>
            </a:r>
            <a:r>
              <a:rPr lang="en-US" sz="1200" b="1" dirty="0"/>
              <a:t> </a:t>
            </a:r>
            <a:r>
              <a:rPr lang="en-US" sz="1200" b="1" dirty="0" err="1"/>
              <a:t>dhënave</a:t>
            </a:r>
            <a:r>
              <a:rPr lang="en-US" sz="1200" b="1" dirty="0"/>
              <a:t> </a:t>
            </a:r>
            <a:r>
              <a:rPr lang="en-US" sz="1200" b="1" dirty="0" err="1"/>
              <a:t>ndahet</a:t>
            </a:r>
            <a:r>
              <a:rPr lang="en-US" sz="1200" b="1" dirty="0"/>
              <a:t> </a:t>
            </a:r>
            <a:r>
              <a:rPr lang="en-US" sz="1200" b="1" dirty="0" err="1"/>
              <a:t>në</a:t>
            </a:r>
            <a:r>
              <a:rPr lang="en-US" sz="1200" b="1" dirty="0"/>
              <a:t> </a:t>
            </a:r>
            <a:r>
              <a:rPr lang="en-US" sz="1200" b="1" dirty="0" err="1"/>
              <a:t>sete</a:t>
            </a:r>
            <a:r>
              <a:rPr lang="en-US" sz="1200" b="1" dirty="0"/>
              <a:t> </a:t>
            </a:r>
            <a:r>
              <a:rPr lang="en-US" sz="1200" b="1" dirty="0" err="1"/>
              <a:t>trajnimi</a:t>
            </a:r>
            <a:r>
              <a:rPr lang="en-US" sz="1200" b="1" dirty="0"/>
              <a:t> </a:t>
            </a:r>
            <a:r>
              <a:rPr lang="en-US" sz="1200" b="1" dirty="0" err="1"/>
              <a:t>dhe</a:t>
            </a:r>
            <a:r>
              <a:rPr lang="en-US" sz="1200" b="1" dirty="0"/>
              <a:t> </a:t>
            </a:r>
            <a:r>
              <a:rPr lang="en-US" sz="1200" b="1" dirty="0" err="1"/>
              <a:t>testimi</a:t>
            </a:r>
            <a:r>
              <a:rPr lang="en-US" sz="1200" b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   - </a:t>
            </a:r>
            <a:r>
              <a:rPr lang="en-US" sz="1200" b="1" dirty="0" err="1"/>
              <a:t>Krijohen</a:t>
            </a:r>
            <a:r>
              <a:rPr lang="en-US" sz="1200" b="1" dirty="0"/>
              <a:t> </a:t>
            </a:r>
            <a:r>
              <a:rPr lang="en-US" sz="1200" b="1" dirty="0" err="1"/>
              <a:t>sekuenca</a:t>
            </a:r>
            <a:r>
              <a:rPr lang="en-US" sz="1200" b="1" dirty="0"/>
              <a:t> </a:t>
            </a:r>
            <a:r>
              <a:rPr lang="en-US" sz="1200" b="1" dirty="0" err="1"/>
              <a:t>prej</a:t>
            </a:r>
            <a:r>
              <a:rPr lang="en-US" sz="1200" b="1" dirty="0"/>
              <a:t> 60 </a:t>
            </a:r>
            <a:r>
              <a:rPr lang="en-US" sz="1200" b="1" dirty="0" err="1"/>
              <a:t>çmimeve</a:t>
            </a:r>
            <a:r>
              <a:rPr lang="en-US" sz="1200" b="1" dirty="0"/>
              <a:t> </a:t>
            </a:r>
            <a:r>
              <a:rPr lang="en-US" sz="1200" b="1" dirty="0" err="1"/>
              <a:t>të</a:t>
            </a:r>
            <a:r>
              <a:rPr lang="en-US" sz="1200" b="1" dirty="0"/>
              <a:t> </a:t>
            </a:r>
            <a:r>
              <a:rPr lang="en-US" sz="1200" b="1" dirty="0" err="1"/>
              <a:t>mbylljes</a:t>
            </a:r>
            <a:r>
              <a:rPr lang="en-US" sz="1200" b="1" dirty="0"/>
              <a:t> </a:t>
            </a:r>
            <a:r>
              <a:rPr lang="en-US" sz="1200" b="1" dirty="0" err="1"/>
              <a:t>të</a:t>
            </a:r>
            <a:r>
              <a:rPr lang="en-US" sz="1200" b="1" dirty="0"/>
              <a:t> </a:t>
            </a:r>
            <a:r>
              <a:rPr lang="en-US" sz="1200" b="1" dirty="0" err="1"/>
              <a:t>radhës</a:t>
            </a:r>
            <a:r>
              <a:rPr lang="en-US" sz="1200" b="1" dirty="0"/>
              <a:t> </a:t>
            </a:r>
            <a:r>
              <a:rPr lang="en-US" sz="1200" b="1" dirty="0" err="1"/>
              <a:t>për</a:t>
            </a:r>
            <a:r>
              <a:rPr lang="en-US" sz="1200" b="1" dirty="0"/>
              <a:t> </a:t>
            </a:r>
            <a:r>
              <a:rPr lang="en-US" sz="1200" b="1" dirty="0" err="1"/>
              <a:t>setin</a:t>
            </a:r>
            <a:r>
              <a:rPr lang="en-US" sz="1200" b="1" dirty="0"/>
              <a:t> e </a:t>
            </a:r>
            <a:r>
              <a:rPr lang="en-US" sz="1200" b="1" dirty="0" err="1"/>
              <a:t>trajnimit</a:t>
            </a:r>
            <a:r>
              <a:rPr lang="en-US" sz="1200" b="1" dirty="0"/>
              <a:t>, </a:t>
            </a:r>
            <a:r>
              <a:rPr lang="en-US" sz="1200" b="1" dirty="0" err="1"/>
              <a:t>së</a:t>
            </a:r>
            <a:r>
              <a:rPr lang="en-US" sz="1200" b="1" dirty="0"/>
              <a:t> </a:t>
            </a:r>
            <a:r>
              <a:rPr lang="en-US" sz="1200" b="1" dirty="0" err="1"/>
              <a:t>bashku</a:t>
            </a:r>
            <a:r>
              <a:rPr lang="en-US" sz="1200" b="1" dirty="0"/>
              <a:t> me </a:t>
            </a:r>
            <a:r>
              <a:rPr lang="en-US" sz="1200" b="1" dirty="0" err="1"/>
              <a:t>vlerat</a:t>
            </a:r>
            <a:r>
              <a:rPr lang="en-US" sz="1200" b="1" dirty="0"/>
              <a:t> e </a:t>
            </a:r>
            <a:r>
              <a:rPr lang="en-US" sz="1200" b="1" dirty="0" err="1"/>
              <a:t>synuara</a:t>
            </a:r>
            <a:r>
              <a:rPr lang="en-US" sz="1200" b="1" dirty="0"/>
              <a:t> </a:t>
            </a:r>
            <a:r>
              <a:rPr lang="en-US" sz="1200" b="1" dirty="0" err="1"/>
              <a:t>përkatëse</a:t>
            </a:r>
            <a:r>
              <a:rPr lang="en-US" sz="1200" b="1" dirty="0"/>
              <a:t>.</a:t>
            </a:r>
            <a:endParaRPr sz="1200" b="1" dirty="0"/>
          </a:p>
        </p:txBody>
      </p:sp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818983" y="411674"/>
            <a:ext cx="2486341" cy="11101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**</a:t>
            </a:r>
            <a:r>
              <a:rPr lang="en-US" sz="3200" dirty="0" err="1"/>
              <a:t>Përpunimi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</a:t>
            </a:r>
            <a:r>
              <a:rPr lang="en-US" sz="3200" dirty="0" err="1"/>
              <a:t>të</a:t>
            </a:r>
            <a:r>
              <a:rPr lang="en-US" sz="3200" dirty="0"/>
              <a:t> </a:t>
            </a:r>
            <a:r>
              <a:rPr lang="en-US" sz="3200" dirty="0" err="1"/>
              <a:t>dhënave</a:t>
            </a:r>
            <a:r>
              <a:rPr lang="en-US" sz="3200" dirty="0"/>
              <a:t>:**</a:t>
            </a:r>
          </a:p>
        </p:txBody>
      </p:sp>
      <p:grpSp>
        <p:nvGrpSpPr>
          <p:cNvPr id="509" name="Google Shape;509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10" name="Google Shape;510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30" name="Google Shape;530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1324;p60">
            <a:extLst>
              <a:ext uri="{FF2B5EF4-FFF2-40B4-BE49-F238E27FC236}">
                <a16:creationId xmlns:a16="http://schemas.microsoft.com/office/drawing/2014/main" id="{3A1B3B3C-3274-FE3C-1D18-2696A448326C}"/>
              </a:ext>
            </a:extLst>
          </p:cNvPr>
          <p:cNvGrpSpPr/>
          <p:nvPr/>
        </p:nvGrpSpPr>
        <p:grpSpPr>
          <a:xfrm>
            <a:off x="5603419" y="1753487"/>
            <a:ext cx="1574354" cy="1718110"/>
            <a:chOff x="2611458" y="3816374"/>
            <a:chExt cx="426329" cy="332375"/>
          </a:xfrm>
        </p:grpSpPr>
        <p:sp>
          <p:nvSpPr>
            <p:cNvPr id="3" name="Google Shape;11325;p60">
              <a:extLst>
                <a:ext uri="{FF2B5EF4-FFF2-40B4-BE49-F238E27FC236}">
                  <a16:creationId xmlns:a16="http://schemas.microsoft.com/office/drawing/2014/main" id="{C4C33BD9-6D9B-4BDA-D3BE-68CE07FCA933}"/>
                </a:ext>
              </a:extLst>
            </p:cNvPr>
            <p:cNvSpPr/>
            <p:nvPr/>
          </p:nvSpPr>
          <p:spPr>
            <a:xfrm>
              <a:off x="2611458" y="3816374"/>
              <a:ext cx="426329" cy="332375"/>
            </a:xfrm>
            <a:custGeom>
              <a:avLst/>
              <a:gdLst/>
              <a:ahLst/>
              <a:cxnLst/>
              <a:rect l="l" t="t" r="r" b="b"/>
              <a:pathLst>
                <a:path w="13395" h="10443" extrusionOk="0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326;p60">
              <a:extLst>
                <a:ext uri="{FF2B5EF4-FFF2-40B4-BE49-F238E27FC236}">
                  <a16:creationId xmlns:a16="http://schemas.microsoft.com/office/drawing/2014/main" id="{9041FE95-27A1-FB10-6AB8-8D05DAE20740}"/>
                </a:ext>
              </a:extLst>
            </p:cNvPr>
            <p:cNvSpPr/>
            <p:nvPr/>
          </p:nvSpPr>
          <p:spPr>
            <a:xfrm>
              <a:off x="2803568" y="3950909"/>
              <a:ext cx="40198" cy="85648"/>
            </a:xfrm>
            <a:custGeom>
              <a:avLst/>
              <a:gdLst/>
              <a:ahLst/>
              <a:cxnLst/>
              <a:rect l="l" t="t" r="r" b="b"/>
              <a:pathLst>
                <a:path w="1263" h="2691" extrusionOk="0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327;p60">
              <a:extLst>
                <a:ext uri="{FF2B5EF4-FFF2-40B4-BE49-F238E27FC236}">
                  <a16:creationId xmlns:a16="http://schemas.microsoft.com/office/drawing/2014/main" id="{0B1C0024-9647-05B2-F10F-E77418360A56}"/>
                </a:ext>
              </a:extLst>
            </p:cNvPr>
            <p:cNvSpPr/>
            <p:nvPr/>
          </p:nvSpPr>
          <p:spPr>
            <a:xfrm>
              <a:off x="2851691" y="3917935"/>
              <a:ext cx="40580" cy="118621"/>
            </a:xfrm>
            <a:custGeom>
              <a:avLst/>
              <a:gdLst/>
              <a:ahLst/>
              <a:cxnLst/>
              <a:rect l="l" t="t" r="r" b="b"/>
              <a:pathLst>
                <a:path w="1275" h="3727" extrusionOk="0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328;p60">
              <a:extLst>
                <a:ext uri="{FF2B5EF4-FFF2-40B4-BE49-F238E27FC236}">
                  <a16:creationId xmlns:a16="http://schemas.microsoft.com/office/drawing/2014/main" id="{B8C36160-0EC9-FB51-4D11-D5B412FE25FB}"/>
                </a:ext>
              </a:extLst>
            </p:cNvPr>
            <p:cNvSpPr/>
            <p:nvPr/>
          </p:nvSpPr>
          <p:spPr>
            <a:xfrm>
              <a:off x="2900197" y="3934995"/>
              <a:ext cx="40198" cy="101562"/>
            </a:xfrm>
            <a:custGeom>
              <a:avLst/>
              <a:gdLst/>
              <a:ahLst/>
              <a:cxnLst/>
              <a:rect l="l" t="t" r="r" b="b"/>
              <a:pathLst>
                <a:path w="1263" h="3191" extrusionOk="0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11329;p60">
              <a:extLst>
                <a:ext uri="{FF2B5EF4-FFF2-40B4-BE49-F238E27FC236}">
                  <a16:creationId xmlns:a16="http://schemas.microsoft.com/office/drawing/2014/main" id="{F83BDC27-5D9D-D57A-FC6C-294086E32932}"/>
                </a:ext>
              </a:extLst>
            </p:cNvPr>
            <p:cNvSpPr/>
            <p:nvPr/>
          </p:nvSpPr>
          <p:spPr>
            <a:xfrm>
              <a:off x="2948320" y="3879265"/>
              <a:ext cx="40580" cy="156941"/>
            </a:xfrm>
            <a:custGeom>
              <a:avLst/>
              <a:gdLst/>
              <a:ahLst/>
              <a:cxnLst/>
              <a:rect l="l" t="t" r="r" b="b"/>
              <a:pathLst>
                <a:path w="1275" h="4931" extrusionOk="0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330;p60">
              <a:extLst>
                <a:ext uri="{FF2B5EF4-FFF2-40B4-BE49-F238E27FC236}">
                  <a16:creationId xmlns:a16="http://schemas.microsoft.com/office/drawing/2014/main" id="{BBA829A1-BDDF-2A7C-6F71-3B8F37233E84}"/>
                </a:ext>
              </a:extLst>
            </p:cNvPr>
            <p:cNvSpPr/>
            <p:nvPr/>
          </p:nvSpPr>
          <p:spPr>
            <a:xfrm>
              <a:off x="2716807" y="3896325"/>
              <a:ext cx="49269" cy="13304"/>
            </a:xfrm>
            <a:custGeom>
              <a:avLst/>
              <a:gdLst/>
              <a:ahLst/>
              <a:cxnLst/>
              <a:rect l="l" t="t" r="r" b="b"/>
              <a:pathLst>
                <a:path w="1548" h="418" extrusionOk="0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331;p60">
              <a:extLst>
                <a:ext uri="{FF2B5EF4-FFF2-40B4-BE49-F238E27FC236}">
                  <a16:creationId xmlns:a16="http://schemas.microsoft.com/office/drawing/2014/main" id="{903AEE27-817D-170E-D84D-B73C836E669D}"/>
                </a:ext>
              </a:extLst>
            </p:cNvPr>
            <p:cNvSpPr/>
            <p:nvPr/>
          </p:nvSpPr>
          <p:spPr>
            <a:xfrm>
              <a:off x="2717157" y="3917553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332;p60">
              <a:extLst>
                <a:ext uri="{FF2B5EF4-FFF2-40B4-BE49-F238E27FC236}">
                  <a16:creationId xmlns:a16="http://schemas.microsoft.com/office/drawing/2014/main" id="{82212064-DA04-0681-CAA6-4352C18322A2}"/>
                </a:ext>
              </a:extLst>
            </p:cNvPr>
            <p:cNvSpPr/>
            <p:nvPr/>
          </p:nvSpPr>
          <p:spPr>
            <a:xfrm>
              <a:off x="2717157" y="3938782"/>
              <a:ext cx="69002" cy="13272"/>
            </a:xfrm>
            <a:custGeom>
              <a:avLst/>
              <a:gdLst/>
              <a:ahLst/>
              <a:cxnLst/>
              <a:rect l="l" t="t" r="r" b="b"/>
              <a:pathLst>
                <a:path w="2168" h="417" extrusionOk="0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333;p60">
              <a:extLst>
                <a:ext uri="{FF2B5EF4-FFF2-40B4-BE49-F238E27FC236}">
                  <a16:creationId xmlns:a16="http://schemas.microsoft.com/office/drawing/2014/main" id="{08B91571-9BB6-8F2A-C90F-7E298717CD35}"/>
                </a:ext>
              </a:extLst>
            </p:cNvPr>
            <p:cNvSpPr/>
            <p:nvPr/>
          </p:nvSpPr>
          <p:spPr>
            <a:xfrm>
              <a:off x="2717157" y="3960361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334;p60">
              <a:extLst>
                <a:ext uri="{FF2B5EF4-FFF2-40B4-BE49-F238E27FC236}">
                  <a16:creationId xmlns:a16="http://schemas.microsoft.com/office/drawing/2014/main" id="{5A287996-8336-18A1-839A-1DA28DE8699E}"/>
                </a:ext>
              </a:extLst>
            </p:cNvPr>
            <p:cNvSpPr/>
            <p:nvPr/>
          </p:nvSpPr>
          <p:spPr>
            <a:xfrm>
              <a:off x="2655793" y="4020993"/>
              <a:ext cx="84152" cy="82656"/>
            </a:xfrm>
            <a:custGeom>
              <a:avLst/>
              <a:gdLst/>
              <a:ahLst/>
              <a:cxnLst/>
              <a:rect l="l" t="t" r="r" b="b"/>
              <a:pathLst>
                <a:path w="2644" h="2597" extrusionOk="0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**</a:t>
            </a:r>
            <a:r>
              <a:rPr lang="en-US" dirty="0" err="1"/>
              <a:t>Ndërtimi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modelit</a:t>
            </a:r>
            <a:r>
              <a:rPr lang="en-US" dirty="0"/>
              <a:t> LSTM:**</a:t>
            </a:r>
            <a:endParaRPr dirty="0"/>
          </a:p>
        </p:txBody>
      </p:sp>
      <p:sp>
        <p:nvSpPr>
          <p:cNvPr id="573" name="Google Shape;573;p29"/>
          <p:cNvSpPr txBox="1">
            <a:spLocks noGrp="1"/>
          </p:cNvSpPr>
          <p:nvPr>
            <p:ph type="ctrTitle"/>
          </p:nvPr>
        </p:nvSpPr>
        <p:spPr>
          <a:xfrm>
            <a:off x="739997" y="1073426"/>
            <a:ext cx="1549979" cy="7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Ndertimi</a:t>
            </a:r>
            <a:endParaRPr lang="en-US" dirty="0"/>
          </a:p>
        </p:txBody>
      </p:sp>
      <p:sp>
        <p:nvSpPr>
          <p:cNvPr id="574" name="Google Shape;574;p29"/>
          <p:cNvSpPr txBox="1">
            <a:spLocks noGrp="1"/>
          </p:cNvSpPr>
          <p:nvPr>
            <p:ph type="subTitle" idx="1"/>
          </p:nvPr>
        </p:nvSpPr>
        <p:spPr>
          <a:xfrm>
            <a:off x="931246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5. - </a:t>
            </a:r>
            <a:r>
              <a:rPr lang="en-US" dirty="0" err="1"/>
              <a:t>Ndërtohet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model </a:t>
            </a:r>
            <a:r>
              <a:rPr lang="en-US" dirty="0" err="1"/>
              <a:t>Sekuencial</a:t>
            </a:r>
            <a:r>
              <a:rPr lang="en-US" dirty="0"/>
              <a:t> duke </a:t>
            </a:r>
            <a:r>
              <a:rPr lang="en-US" dirty="0" err="1"/>
              <a:t>përdorur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- </a:t>
            </a:r>
            <a:r>
              <a:rPr lang="en-US" dirty="0" err="1"/>
              <a:t>Përbëhet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tre</a:t>
            </a:r>
            <a:r>
              <a:rPr lang="en-US" dirty="0"/>
              <a:t> </a:t>
            </a:r>
            <a:r>
              <a:rPr lang="en-US" dirty="0" err="1"/>
              <a:t>shtresa</a:t>
            </a:r>
            <a:r>
              <a:rPr lang="en-US" dirty="0"/>
              <a:t> LSTM me dropout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regularizim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dy</a:t>
            </a:r>
            <a:r>
              <a:rPr lang="en-US" dirty="0"/>
              <a:t> </a:t>
            </a:r>
            <a:r>
              <a:rPr lang="en-US" dirty="0" err="1"/>
              <a:t>shtresa</a:t>
            </a:r>
            <a:r>
              <a:rPr lang="en-US" dirty="0"/>
              <a:t> Dense.</a:t>
            </a:r>
          </a:p>
        </p:txBody>
      </p:sp>
      <p:sp>
        <p:nvSpPr>
          <p:cNvPr id="575" name="Google Shape;575;p29"/>
          <p:cNvSpPr txBox="1">
            <a:spLocks noGrp="1"/>
          </p:cNvSpPr>
          <p:nvPr>
            <p:ph type="ctrTitle" idx="2"/>
          </p:nvPr>
        </p:nvSpPr>
        <p:spPr>
          <a:xfrm>
            <a:off x="6551875" y="1196025"/>
            <a:ext cx="163580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Kompilimi</a:t>
            </a:r>
            <a:endParaRPr dirty="0"/>
          </a:p>
        </p:txBody>
      </p:sp>
      <p:sp>
        <p:nvSpPr>
          <p:cNvPr id="576" name="Google Shape;576;p29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-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kompilohet</a:t>
            </a:r>
            <a:r>
              <a:rPr lang="en-US" dirty="0"/>
              <a:t> duke </a:t>
            </a:r>
            <a:r>
              <a:rPr lang="en-US" dirty="0" err="1"/>
              <a:t>përdorur</a:t>
            </a:r>
            <a:r>
              <a:rPr lang="en-US" dirty="0"/>
              <a:t> </a:t>
            </a:r>
            <a:r>
              <a:rPr lang="en-US" dirty="0" err="1"/>
              <a:t>optimizuesin</a:t>
            </a:r>
            <a:r>
              <a:rPr lang="en-US" dirty="0"/>
              <a:t> Adam me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normë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mësimit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personalizuar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gabimin</a:t>
            </a:r>
            <a:r>
              <a:rPr lang="en-US" dirty="0"/>
              <a:t> </a:t>
            </a:r>
            <a:r>
              <a:rPr lang="en-US" dirty="0" err="1"/>
              <a:t>katror</a:t>
            </a:r>
            <a:r>
              <a:rPr lang="en-US" dirty="0"/>
              <a:t> </a:t>
            </a:r>
            <a:r>
              <a:rPr lang="en-US" dirty="0" err="1"/>
              <a:t>mesatar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funksionin</a:t>
            </a:r>
            <a:r>
              <a:rPr lang="en-US" dirty="0"/>
              <a:t> e </a:t>
            </a:r>
            <a:r>
              <a:rPr lang="en-US" dirty="0" err="1"/>
              <a:t>humbjes</a:t>
            </a:r>
            <a:r>
              <a:rPr lang="en-US" dirty="0"/>
              <a:t>.</a:t>
            </a:r>
            <a:endParaRPr dirty="0"/>
          </a:p>
        </p:txBody>
      </p:sp>
      <p:cxnSp>
        <p:nvCxnSpPr>
          <p:cNvPr id="593" name="Google Shape;593;p29"/>
          <p:cNvCxnSpPr>
            <a:cxnSpLocks/>
          </p:cNvCxnSpPr>
          <p:nvPr/>
        </p:nvCxnSpPr>
        <p:spPr>
          <a:xfrm rot="10800000" flipH="1" flipV="1">
            <a:off x="956321" y="1318076"/>
            <a:ext cx="2734929" cy="2263300"/>
          </a:xfrm>
          <a:prstGeom prst="bentConnector3">
            <a:avLst>
              <a:gd name="adj1" fmla="val -8359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4" name="Google Shape;594;p29"/>
          <p:cNvCxnSpPr>
            <a:cxnSpLocks/>
          </p:cNvCxnSpPr>
          <p:nvPr/>
        </p:nvCxnSpPr>
        <p:spPr>
          <a:xfrm rot="5400000">
            <a:off x="6220444" y="2373335"/>
            <a:ext cx="2872003" cy="149352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5" name="Google Shape;595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SOLUTIONS</a:t>
            </a:r>
            <a:endParaRPr sz="300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**</a:t>
            </a:r>
            <a:r>
              <a:rPr lang="en-US" dirty="0" err="1"/>
              <a:t>Testimi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modelit</a:t>
            </a:r>
            <a:r>
              <a:rPr lang="en-US" dirty="0"/>
              <a:t>:**</a:t>
            </a:r>
            <a:endParaRPr dirty="0"/>
          </a:p>
        </p:txBody>
      </p:sp>
      <p:sp>
        <p:nvSpPr>
          <p:cNvPr id="603" name="Google Shape;603;p30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**</a:t>
            </a:r>
            <a:r>
              <a:rPr lang="en-US" dirty="0" err="1"/>
              <a:t>Vizualizimi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rezultateve</a:t>
            </a:r>
            <a:r>
              <a:rPr lang="en-US" dirty="0"/>
              <a:t>:**</a:t>
            </a:r>
            <a:endParaRPr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subTitle" idx="7"/>
          </p:nvPr>
        </p:nvSpPr>
        <p:spPr>
          <a:xfrm>
            <a:off x="6054555" y="39158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-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përdoret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parashikuar</a:t>
            </a:r>
            <a:r>
              <a:rPr lang="en-US" dirty="0"/>
              <a:t> </a:t>
            </a:r>
            <a:r>
              <a:rPr lang="en-US" dirty="0" err="1"/>
              <a:t>çmimin</a:t>
            </a:r>
            <a:r>
              <a:rPr lang="en-US" dirty="0"/>
              <a:t> e </a:t>
            </a:r>
            <a:r>
              <a:rPr lang="en-US" dirty="0" err="1"/>
              <a:t>mbylljes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ditën</a:t>
            </a:r>
            <a:r>
              <a:rPr lang="en-US" dirty="0"/>
              <a:t> e </a:t>
            </a:r>
            <a:r>
              <a:rPr lang="en-US" dirty="0" err="1"/>
              <a:t>ardhshme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605" name="Google Shape;605;p30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6. **</a:t>
            </a:r>
            <a:r>
              <a:rPr lang="en-US" dirty="0" err="1"/>
              <a:t>Trajnimi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modelit</a:t>
            </a:r>
            <a:r>
              <a:rPr lang="en-US" dirty="0"/>
              <a:t>:**</a:t>
            </a:r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- </a:t>
            </a:r>
            <a:r>
              <a:rPr lang="en-US" sz="1000" dirty="0" err="1"/>
              <a:t>Modeli</a:t>
            </a:r>
            <a:r>
              <a:rPr lang="en-US" sz="1000" dirty="0"/>
              <a:t> </a:t>
            </a:r>
            <a:r>
              <a:rPr lang="en-US" sz="1000" dirty="0" err="1"/>
              <a:t>trajnohet</a:t>
            </a:r>
            <a:r>
              <a:rPr lang="en-US" sz="1000" dirty="0"/>
              <a:t> </a:t>
            </a:r>
            <a:r>
              <a:rPr lang="en-US" sz="1000" dirty="0" err="1"/>
              <a:t>mbi</a:t>
            </a:r>
            <a:r>
              <a:rPr lang="en-US" sz="1000" dirty="0"/>
              <a:t> </a:t>
            </a:r>
            <a:r>
              <a:rPr lang="en-US" sz="1000" dirty="0" err="1"/>
              <a:t>të</a:t>
            </a:r>
            <a:r>
              <a:rPr lang="en-US" sz="1000" dirty="0"/>
              <a:t> </a:t>
            </a:r>
            <a:r>
              <a:rPr lang="en-US" sz="1000" dirty="0" err="1"/>
              <a:t>dhënat</a:t>
            </a:r>
            <a:r>
              <a:rPr lang="en-US" sz="1000" dirty="0"/>
              <a:t> e </a:t>
            </a:r>
            <a:r>
              <a:rPr lang="en-US" sz="1000" dirty="0" err="1"/>
              <a:t>trajnimit</a:t>
            </a:r>
            <a:r>
              <a:rPr lang="en-US" sz="1000" dirty="0"/>
              <a:t> me </a:t>
            </a:r>
            <a:r>
              <a:rPr lang="en-US" sz="1000" dirty="0" err="1"/>
              <a:t>një</a:t>
            </a:r>
            <a:r>
              <a:rPr lang="en-US" sz="1000" dirty="0"/>
              <a:t> </a:t>
            </a:r>
            <a:r>
              <a:rPr lang="en-US" sz="1000" dirty="0" err="1"/>
              <a:t>madhësi</a:t>
            </a:r>
            <a:r>
              <a:rPr lang="en-US" sz="1000" dirty="0"/>
              <a:t> </a:t>
            </a:r>
            <a:r>
              <a:rPr lang="en-US" sz="1000" dirty="0" err="1"/>
              <a:t>të</a:t>
            </a:r>
            <a:r>
              <a:rPr lang="en-US" sz="1000" dirty="0"/>
              <a:t> </a:t>
            </a:r>
            <a:r>
              <a:rPr lang="en-US" sz="1000" dirty="0" err="1"/>
              <a:t>rregulluar</a:t>
            </a:r>
            <a:r>
              <a:rPr lang="en-US" sz="1000" dirty="0"/>
              <a:t> </a:t>
            </a:r>
            <a:r>
              <a:rPr lang="en-US" sz="1000" dirty="0" err="1"/>
              <a:t>të</a:t>
            </a:r>
            <a:r>
              <a:rPr lang="en-US" sz="1000" dirty="0"/>
              <a:t> batch-it </a:t>
            </a:r>
            <a:r>
              <a:rPr lang="en-US" sz="1000" dirty="0" err="1"/>
              <a:t>dhe</a:t>
            </a:r>
            <a:r>
              <a:rPr lang="en-US" sz="1000" dirty="0"/>
              <a:t> </a:t>
            </a:r>
            <a:r>
              <a:rPr lang="en-US" sz="1000" dirty="0" err="1"/>
              <a:t>numrin</a:t>
            </a:r>
            <a:r>
              <a:rPr lang="en-US" sz="1000" dirty="0"/>
              <a:t> e </a:t>
            </a:r>
            <a:r>
              <a:rPr lang="en-US" sz="1000" dirty="0" err="1"/>
              <a:t>epokave</a:t>
            </a:r>
            <a:r>
              <a:rPr lang="en-US" sz="1000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- </a:t>
            </a:r>
            <a:r>
              <a:rPr lang="en-US" sz="1000" dirty="0" err="1"/>
              <a:t>Modeli</a:t>
            </a:r>
            <a:r>
              <a:rPr lang="en-US" sz="1000" dirty="0"/>
              <a:t> </a:t>
            </a:r>
            <a:r>
              <a:rPr lang="en-US" sz="1000" dirty="0" err="1"/>
              <a:t>testohet</a:t>
            </a:r>
            <a:r>
              <a:rPr lang="en-US" sz="1000" dirty="0"/>
              <a:t> </a:t>
            </a:r>
            <a:r>
              <a:rPr lang="en-US" sz="1000" dirty="0" err="1"/>
              <a:t>mbi</a:t>
            </a:r>
            <a:r>
              <a:rPr lang="en-US" sz="1000" dirty="0"/>
              <a:t> </a:t>
            </a:r>
            <a:r>
              <a:rPr lang="en-US" sz="1000" dirty="0" err="1"/>
              <a:t>të</a:t>
            </a:r>
            <a:r>
              <a:rPr lang="en-US" sz="1000" dirty="0"/>
              <a:t> </a:t>
            </a:r>
            <a:r>
              <a:rPr lang="en-US" sz="1000" dirty="0" err="1"/>
              <a:t>dhënat</a:t>
            </a:r>
            <a:r>
              <a:rPr lang="en-US" sz="1000" dirty="0"/>
              <a:t> e </a:t>
            </a:r>
            <a:r>
              <a:rPr lang="en-US" sz="1000" dirty="0" err="1"/>
              <a:t>testit</a:t>
            </a:r>
            <a:r>
              <a:rPr lang="en-US" sz="1000" dirty="0"/>
              <a:t>, </a:t>
            </a:r>
            <a:r>
              <a:rPr lang="en-US" sz="1000" dirty="0" err="1"/>
              <a:t>dhe</a:t>
            </a:r>
            <a:r>
              <a:rPr lang="en-US" sz="1000" dirty="0"/>
              <a:t> </a:t>
            </a:r>
            <a:r>
              <a:rPr lang="en-US" sz="1000" dirty="0" err="1"/>
              <a:t>bëhen</a:t>
            </a:r>
            <a:r>
              <a:rPr lang="en-US" sz="1000" dirty="0"/>
              <a:t> </a:t>
            </a:r>
            <a:r>
              <a:rPr lang="en-US" sz="1000" dirty="0" err="1"/>
              <a:t>parashikime</a:t>
            </a:r>
            <a:r>
              <a:rPr lang="en-US" sz="1000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- </a:t>
            </a:r>
            <a:r>
              <a:rPr lang="en-US" sz="1000" dirty="0" err="1"/>
              <a:t>Parashikimet</a:t>
            </a:r>
            <a:r>
              <a:rPr lang="en-US" sz="1000" dirty="0"/>
              <a:t> </a:t>
            </a:r>
            <a:r>
              <a:rPr lang="en-US" sz="1000" dirty="0" err="1"/>
              <a:t>janë</a:t>
            </a:r>
            <a:r>
              <a:rPr lang="en-US" sz="1000" dirty="0"/>
              <a:t> </a:t>
            </a:r>
            <a:r>
              <a:rPr lang="en-US" sz="1000" dirty="0" err="1"/>
              <a:t>të</a:t>
            </a:r>
            <a:r>
              <a:rPr lang="en-US" sz="1000" dirty="0"/>
              <a:t> </a:t>
            </a:r>
            <a:r>
              <a:rPr lang="en-US" sz="1000" dirty="0" err="1"/>
              <a:t>transformuara</a:t>
            </a:r>
            <a:r>
              <a:rPr lang="en-US" sz="1000" dirty="0"/>
              <a:t> </a:t>
            </a:r>
            <a:r>
              <a:rPr lang="en-US" sz="1000" dirty="0" err="1"/>
              <a:t>në</a:t>
            </a:r>
            <a:r>
              <a:rPr lang="en-US" sz="1000" dirty="0"/>
              <a:t> </a:t>
            </a:r>
            <a:r>
              <a:rPr lang="en-US" sz="1000" dirty="0" err="1"/>
              <a:t>të</a:t>
            </a:r>
            <a:r>
              <a:rPr lang="en-US" sz="1000" dirty="0"/>
              <a:t> </a:t>
            </a:r>
            <a:r>
              <a:rPr lang="en-US" sz="1000" dirty="0" err="1"/>
              <a:t>kundërt</a:t>
            </a:r>
            <a:r>
              <a:rPr lang="en-US" sz="1000" dirty="0"/>
              <a:t> </a:t>
            </a:r>
            <a:r>
              <a:rPr lang="en-US" sz="1000" dirty="0" err="1"/>
              <a:t>për</a:t>
            </a:r>
            <a:r>
              <a:rPr lang="en-US" sz="1000" dirty="0"/>
              <a:t> </a:t>
            </a:r>
            <a:r>
              <a:rPr lang="en-US" sz="1000" dirty="0" err="1"/>
              <a:t>të</a:t>
            </a:r>
            <a:r>
              <a:rPr lang="en-US" sz="1000" dirty="0"/>
              <a:t> </a:t>
            </a:r>
            <a:r>
              <a:rPr lang="en-US" sz="1000" dirty="0" err="1"/>
              <a:t>marrë</a:t>
            </a:r>
            <a:r>
              <a:rPr lang="en-US" sz="1000" dirty="0"/>
              <a:t> </a:t>
            </a:r>
            <a:r>
              <a:rPr lang="en-US" sz="1000" dirty="0" err="1"/>
              <a:t>shkallën</a:t>
            </a:r>
            <a:r>
              <a:rPr lang="en-US" sz="1000" dirty="0"/>
              <a:t> </a:t>
            </a:r>
            <a:r>
              <a:rPr lang="en-US" sz="1000" dirty="0" err="1"/>
              <a:t>origjinale</a:t>
            </a:r>
            <a:r>
              <a:rPr lang="en-US" sz="1000" dirty="0"/>
              <a:t>.</a:t>
            </a:r>
            <a:endParaRPr sz="1000" dirty="0"/>
          </a:p>
        </p:txBody>
      </p:sp>
      <p:sp>
        <p:nvSpPr>
          <p:cNvPr id="608" name="Google Shape;608;p30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- </a:t>
            </a:r>
            <a:r>
              <a:rPr lang="en-US" dirty="0" err="1"/>
              <a:t>Çmimet</a:t>
            </a:r>
            <a:r>
              <a:rPr lang="en-US" dirty="0"/>
              <a:t> e </a:t>
            </a:r>
            <a:r>
              <a:rPr lang="en-US" dirty="0" err="1"/>
              <a:t>parashikuara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mbylljes</a:t>
            </a:r>
            <a:r>
              <a:rPr lang="en-US" dirty="0"/>
              <a:t> </a:t>
            </a:r>
            <a:r>
              <a:rPr lang="en-US" dirty="0" err="1"/>
              <a:t>vizatohen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krah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çmimeve</a:t>
            </a:r>
            <a:r>
              <a:rPr lang="en-US" dirty="0"/>
              <a:t> </a:t>
            </a:r>
            <a:r>
              <a:rPr lang="en-US" dirty="0" err="1"/>
              <a:t>aktuale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vizualizim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609" name="Google Shape;609;p30"/>
          <p:cNvSpPr txBox="1">
            <a:spLocks noGrp="1"/>
          </p:cNvSpPr>
          <p:nvPr>
            <p:ph type="ctrTitle" idx="6"/>
          </p:nvPr>
        </p:nvSpPr>
        <p:spPr>
          <a:xfrm>
            <a:off x="5916716" y="3290433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**</a:t>
            </a:r>
            <a:r>
              <a:rPr lang="en-US" sz="1800" dirty="0" err="1"/>
              <a:t>Parashikimi</a:t>
            </a:r>
            <a:r>
              <a:rPr lang="en-US" sz="1800" dirty="0"/>
              <a:t> </a:t>
            </a:r>
            <a:r>
              <a:rPr lang="en-US" sz="1800" dirty="0" err="1"/>
              <a:t>për</a:t>
            </a:r>
            <a:r>
              <a:rPr lang="en-US" sz="1800" dirty="0"/>
              <a:t> </a:t>
            </a:r>
            <a:r>
              <a:rPr lang="en-US" sz="1800" dirty="0" err="1"/>
              <a:t>të</a:t>
            </a:r>
            <a:r>
              <a:rPr lang="en-US" sz="1800" dirty="0"/>
              <a:t> </a:t>
            </a:r>
            <a:r>
              <a:rPr lang="en-US" sz="1800" dirty="0" err="1"/>
              <a:t>dhënat</a:t>
            </a:r>
            <a:r>
              <a:rPr lang="en-US" sz="1800" dirty="0"/>
              <a:t> e </a:t>
            </a:r>
            <a:r>
              <a:rPr lang="en-US" sz="1800" dirty="0" err="1"/>
              <a:t>ardhshme</a:t>
            </a:r>
            <a:r>
              <a:rPr lang="en-US" sz="1800" dirty="0"/>
              <a:t>:**</a:t>
            </a:r>
            <a:endParaRPr sz="1800" dirty="0"/>
          </a:p>
        </p:txBody>
      </p:sp>
      <p:sp>
        <p:nvSpPr>
          <p:cNvPr id="611" name="Google Shape;611;p30"/>
          <p:cNvSpPr/>
          <p:nvPr/>
        </p:nvSpPr>
        <p:spPr>
          <a:xfrm>
            <a:off x="3086917" y="3111351"/>
            <a:ext cx="1435014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2" name="Google Shape;612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0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4" name="Google Shape;614;p30"/>
          <p:cNvCxnSpPr>
            <a:cxnSpLocks/>
            <a:endCxn id="612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cxnSpLocks/>
            <a:stCxn id="612" idx="2"/>
            <a:endCxn id="611" idx="0"/>
          </p:cNvCxnSpPr>
          <p:nvPr/>
        </p:nvCxnSpPr>
        <p:spPr>
          <a:xfrm rot="5400000">
            <a:off x="4181087" y="2021213"/>
            <a:ext cx="713476" cy="146680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6" name="Google Shape;616;p30"/>
          <p:cNvCxnSpPr>
            <a:cxnSpLocks/>
            <a:stCxn id="611" idx="3"/>
            <a:endCxn id="613" idx="1"/>
          </p:cNvCxnSpPr>
          <p:nvPr/>
        </p:nvCxnSpPr>
        <p:spPr>
          <a:xfrm flipV="1">
            <a:off x="4521931" y="3444325"/>
            <a:ext cx="387344" cy="28976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7" name="Google Shape;617;p30"/>
          <p:cNvGrpSpPr/>
          <p:nvPr/>
        </p:nvGrpSpPr>
        <p:grpSpPr>
          <a:xfrm>
            <a:off x="3180721" y="3143648"/>
            <a:ext cx="402156" cy="456781"/>
            <a:chOff x="5357662" y="4297637"/>
            <a:chExt cx="287275" cy="326296"/>
          </a:xfrm>
        </p:grpSpPr>
        <p:sp>
          <p:nvSpPr>
            <p:cNvPr id="618" name="Google Shape;618;p30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3" name="Google Shape;623;p30"/>
          <p:cNvGrpSpPr/>
          <p:nvPr/>
        </p:nvGrpSpPr>
        <p:grpSpPr>
          <a:xfrm>
            <a:off x="5013495" y="3193773"/>
            <a:ext cx="504608" cy="469682"/>
            <a:chOff x="4890434" y="4287389"/>
            <a:chExt cx="345997" cy="346029"/>
          </a:xfrm>
        </p:grpSpPr>
        <p:sp>
          <p:nvSpPr>
            <p:cNvPr id="624" name="Google Shape;624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30"/>
          <p:cNvGrpSpPr/>
          <p:nvPr/>
        </p:nvGrpSpPr>
        <p:grpSpPr>
          <a:xfrm>
            <a:off x="5029465" y="1816807"/>
            <a:ext cx="488638" cy="438246"/>
            <a:chOff x="5778676" y="3826972"/>
            <a:chExt cx="349052" cy="313055"/>
          </a:xfrm>
        </p:grpSpPr>
        <p:sp>
          <p:nvSpPr>
            <p:cNvPr id="632" name="Google Shape;632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8" name="Google Shape;638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0650;p60">
            <a:extLst>
              <a:ext uri="{FF2B5EF4-FFF2-40B4-BE49-F238E27FC236}">
                <a16:creationId xmlns:a16="http://schemas.microsoft.com/office/drawing/2014/main" id="{A4A1E7FB-7DEE-2906-0D94-E0752931E4D7}"/>
              </a:ext>
            </a:extLst>
          </p:cNvPr>
          <p:cNvGrpSpPr/>
          <p:nvPr/>
        </p:nvGrpSpPr>
        <p:grpSpPr>
          <a:xfrm>
            <a:off x="3391475" y="1556261"/>
            <a:ext cx="697725" cy="899121"/>
            <a:chOff x="910723" y="1508212"/>
            <a:chExt cx="251660" cy="350166"/>
          </a:xfrm>
        </p:grpSpPr>
        <p:sp>
          <p:nvSpPr>
            <p:cNvPr id="3" name="Google Shape;10651;p60">
              <a:extLst>
                <a:ext uri="{FF2B5EF4-FFF2-40B4-BE49-F238E27FC236}">
                  <a16:creationId xmlns:a16="http://schemas.microsoft.com/office/drawing/2014/main" id="{E669BC78-E25C-2BB8-3A50-BC34D7B55C01}"/>
                </a:ext>
              </a:extLst>
            </p:cNvPr>
            <p:cNvSpPr/>
            <p:nvPr/>
          </p:nvSpPr>
          <p:spPr>
            <a:xfrm>
              <a:off x="910723" y="1508212"/>
              <a:ext cx="251660" cy="350166"/>
            </a:xfrm>
            <a:custGeom>
              <a:avLst/>
              <a:gdLst/>
              <a:ahLst/>
              <a:cxnLst/>
              <a:rect l="l" t="t" r="r" b="b"/>
              <a:pathLst>
                <a:path w="7907" h="11002" extrusionOk="0">
                  <a:moveTo>
                    <a:pt x="3942" y="334"/>
                  </a:moveTo>
                  <a:cubicBezTo>
                    <a:pt x="4132" y="334"/>
                    <a:pt x="4299" y="441"/>
                    <a:pt x="4394" y="608"/>
                  </a:cubicBezTo>
                  <a:cubicBezTo>
                    <a:pt x="4418" y="644"/>
                    <a:pt x="4466" y="679"/>
                    <a:pt x="4525" y="679"/>
                  </a:cubicBezTo>
                  <a:lnTo>
                    <a:pt x="5132" y="679"/>
                  </a:lnTo>
                  <a:cubicBezTo>
                    <a:pt x="5240" y="679"/>
                    <a:pt x="5311" y="763"/>
                    <a:pt x="5311" y="858"/>
                  </a:cubicBezTo>
                  <a:lnTo>
                    <a:pt x="5311" y="1382"/>
                  </a:lnTo>
                  <a:lnTo>
                    <a:pt x="2573" y="1382"/>
                  </a:lnTo>
                  <a:lnTo>
                    <a:pt x="2573" y="858"/>
                  </a:lnTo>
                  <a:cubicBezTo>
                    <a:pt x="2573" y="751"/>
                    <a:pt x="2668" y="679"/>
                    <a:pt x="2751" y="679"/>
                  </a:cubicBezTo>
                  <a:lnTo>
                    <a:pt x="3358" y="679"/>
                  </a:lnTo>
                  <a:cubicBezTo>
                    <a:pt x="3418" y="679"/>
                    <a:pt x="3466" y="644"/>
                    <a:pt x="3501" y="608"/>
                  </a:cubicBezTo>
                  <a:cubicBezTo>
                    <a:pt x="3585" y="441"/>
                    <a:pt x="3763" y="334"/>
                    <a:pt x="3942" y="334"/>
                  </a:cubicBezTo>
                  <a:close/>
                  <a:moveTo>
                    <a:pt x="7240" y="1013"/>
                  </a:moveTo>
                  <a:cubicBezTo>
                    <a:pt x="7442" y="1013"/>
                    <a:pt x="7609" y="1179"/>
                    <a:pt x="7609" y="1370"/>
                  </a:cubicBezTo>
                  <a:lnTo>
                    <a:pt x="7609" y="10323"/>
                  </a:lnTo>
                  <a:lnTo>
                    <a:pt x="7585" y="10323"/>
                  </a:lnTo>
                  <a:cubicBezTo>
                    <a:pt x="7585" y="10514"/>
                    <a:pt x="7430" y="10681"/>
                    <a:pt x="7228" y="10681"/>
                  </a:cubicBezTo>
                  <a:lnTo>
                    <a:pt x="691" y="10681"/>
                  </a:lnTo>
                  <a:cubicBezTo>
                    <a:pt x="501" y="10681"/>
                    <a:pt x="334" y="10514"/>
                    <a:pt x="334" y="10323"/>
                  </a:cubicBezTo>
                  <a:lnTo>
                    <a:pt x="334" y="1370"/>
                  </a:lnTo>
                  <a:cubicBezTo>
                    <a:pt x="334" y="1179"/>
                    <a:pt x="501" y="1013"/>
                    <a:pt x="691" y="1013"/>
                  </a:cubicBezTo>
                  <a:lnTo>
                    <a:pt x="2263" y="1013"/>
                  </a:lnTo>
                  <a:lnTo>
                    <a:pt x="2263" y="1537"/>
                  </a:lnTo>
                  <a:cubicBezTo>
                    <a:pt x="2263" y="1632"/>
                    <a:pt x="2335" y="1703"/>
                    <a:pt x="2418" y="1703"/>
                  </a:cubicBezTo>
                  <a:lnTo>
                    <a:pt x="5525" y="1703"/>
                  </a:lnTo>
                  <a:cubicBezTo>
                    <a:pt x="5609" y="1703"/>
                    <a:pt x="5680" y="1632"/>
                    <a:pt x="5680" y="1537"/>
                  </a:cubicBezTo>
                  <a:lnTo>
                    <a:pt x="5680" y="1013"/>
                  </a:lnTo>
                  <a:close/>
                  <a:moveTo>
                    <a:pt x="3954" y="1"/>
                  </a:moveTo>
                  <a:cubicBezTo>
                    <a:pt x="3692" y="1"/>
                    <a:pt x="3442" y="144"/>
                    <a:pt x="3275" y="346"/>
                  </a:cubicBezTo>
                  <a:lnTo>
                    <a:pt x="2751" y="346"/>
                  </a:lnTo>
                  <a:cubicBezTo>
                    <a:pt x="2525" y="346"/>
                    <a:pt x="2335" y="501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9"/>
                    <a:pt x="1" y="1382"/>
                  </a:cubicBezTo>
                  <a:lnTo>
                    <a:pt x="1" y="10323"/>
                  </a:lnTo>
                  <a:cubicBezTo>
                    <a:pt x="1" y="10692"/>
                    <a:pt x="299" y="11002"/>
                    <a:pt x="680" y="11002"/>
                  </a:cubicBezTo>
                  <a:lnTo>
                    <a:pt x="7216" y="11002"/>
                  </a:lnTo>
                  <a:cubicBezTo>
                    <a:pt x="7585" y="11002"/>
                    <a:pt x="7907" y="10704"/>
                    <a:pt x="7907" y="10323"/>
                  </a:cubicBezTo>
                  <a:lnTo>
                    <a:pt x="7907" y="1382"/>
                  </a:lnTo>
                  <a:cubicBezTo>
                    <a:pt x="7907" y="989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501"/>
                    <a:pt x="5383" y="346"/>
                    <a:pt x="5168" y="346"/>
                  </a:cubicBezTo>
                  <a:lnTo>
                    <a:pt x="4644" y="346"/>
                  </a:lnTo>
                  <a:cubicBezTo>
                    <a:pt x="4478" y="144"/>
                    <a:pt x="4228" y="1"/>
                    <a:pt x="39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652;p60">
              <a:extLst>
                <a:ext uri="{FF2B5EF4-FFF2-40B4-BE49-F238E27FC236}">
                  <a16:creationId xmlns:a16="http://schemas.microsoft.com/office/drawing/2014/main" id="{6F2D613F-5C83-768E-CC1C-0A5F5B4F0E69}"/>
                </a:ext>
              </a:extLst>
            </p:cNvPr>
            <p:cNvSpPr/>
            <p:nvPr/>
          </p:nvSpPr>
          <p:spPr>
            <a:xfrm>
              <a:off x="1031604" y="1530205"/>
              <a:ext cx="10280" cy="10248"/>
            </a:xfrm>
            <a:custGeom>
              <a:avLst/>
              <a:gdLst/>
              <a:ahLst/>
              <a:cxnLst/>
              <a:rect l="l" t="t" r="r" b="b"/>
              <a:pathLst>
                <a:path w="323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cubicBezTo>
                    <a:pt x="251" y="322"/>
                    <a:pt x="322" y="250"/>
                    <a:pt x="322" y="167"/>
                  </a:cubicBez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653;p60">
              <a:extLst>
                <a:ext uri="{FF2B5EF4-FFF2-40B4-BE49-F238E27FC236}">
                  <a16:creationId xmlns:a16="http://schemas.microsoft.com/office/drawing/2014/main" id="{57915F1D-BC31-2FB0-32A8-57F05CEB0D4F}"/>
                </a:ext>
              </a:extLst>
            </p:cNvPr>
            <p:cNvSpPr/>
            <p:nvPr/>
          </p:nvSpPr>
          <p:spPr>
            <a:xfrm>
              <a:off x="932334" y="1551784"/>
              <a:ext cx="208088" cy="273653"/>
            </a:xfrm>
            <a:custGeom>
              <a:avLst/>
              <a:gdLst/>
              <a:ahLst/>
              <a:cxnLst/>
              <a:rect l="l" t="t" r="r" b="b"/>
              <a:pathLst>
                <a:path w="6538" h="8598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8430"/>
                  </a:lnTo>
                  <a:cubicBezTo>
                    <a:pt x="1" y="8526"/>
                    <a:pt x="72" y="8597"/>
                    <a:pt x="167" y="8597"/>
                  </a:cubicBezTo>
                  <a:lnTo>
                    <a:pt x="6358" y="8597"/>
                  </a:lnTo>
                  <a:cubicBezTo>
                    <a:pt x="6442" y="8597"/>
                    <a:pt x="6525" y="8526"/>
                    <a:pt x="6525" y="8430"/>
                  </a:cubicBezTo>
                  <a:lnTo>
                    <a:pt x="6525" y="168"/>
                  </a:lnTo>
                  <a:cubicBezTo>
                    <a:pt x="6537" y="84"/>
                    <a:pt x="6466" y="13"/>
                    <a:pt x="6370" y="13"/>
                  </a:cubicBezTo>
                  <a:lnTo>
                    <a:pt x="5513" y="13"/>
                  </a:lnTo>
                  <a:cubicBezTo>
                    <a:pt x="5418" y="13"/>
                    <a:pt x="5346" y="84"/>
                    <a:pt x="5346" y="168"/>
                  </a:cubicBezTo>
                  <a:cubicBezTo>
                    <a:pt x="5346" y="263"/>
                    <a:pt x="5418" y="334"/>
                    <a:pt x="5513" y="334"/>
                  </a:cubicBezTo>
                  <a:lnTo>
                    <a:pt x="6204" y="334"/>
                  </a:lnTo>
                  <a:lnTo>
                    <a:pt x="6204" y="8264"/>
                  </a:lnTo>
                  <a:lnTo>
                    <a:pt x="334" y="8264"/>
                  </a:lnTo>
                  <a:lnTo>
                    <a:pt x="334" y="334"/>
                  </a:lnTo>
                  <a:lnTo>
                    <a:pt x="1024" y="334"/>
                  </a:lnTo>
                  <a:cubicBezTo>
                    <a:pt x="1120" y="334"/>
                    <a:pt x="1191" y="263"/>
                    <a:pt x="1191" y="168"/>
                  </a:cubicBezTo>
                  <a:cubicBezTo>
                    <a:pt x="1191" y="84"/>
                    <a:pt x="1120" y="1"/>
                    <a:pt x="10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654;p60">
              <a:extLst>
                <a:ext uri="{FF2B5EF4-FFF2-40B4-BE49-F238E27FC236}">
                  <a16:creationId xmlns:a16="http://schemas.microsoft.com/office/drawing/2014/main" id="{D52E27C0-D017-E196-991E-6891633035C2}"/>
                </a:ext>
              </a:extLst>
            </p:cNvPr>
            <p:cNvSpPr/>
            <p:nvPr/>
          </p:nvSpPr>
          <p:spPr>
            <a:xfrm>
              <a:off x="965689" y="1661302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703" y="620"/>
                    <a:pt x="608" y="703"/>
                    <a:pt x="500" y="703"/>
                  </a:cubicBezTo>
                  <a:cubicBezTo>
                    <a:pt x="405" y="703"/>
                    <a:pt x="322" y="620"/>
                    <a:pt x="322" y="525"/>
                  </a:cubicBezTo>
                  <a:cubicBezTo>
                    <a:pt x="322" y="417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7"/>
                    <a:pt x="227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655;p60">
              <a:extLst>
                <a:ext uri="{FF2B5EF4-FFF2-40B4-BE49-F238E27FC236}">
                  <a16:creationId xmlns:a16="http://schemas.microsoft.com/office/drawing/2014/main" id="{6E7043ED-33DE-1C47-C221-1E4941571BD7}"/>
                </a:ext>
              </a:extLst>
            </p:cNvPr>
            <p:cNvSpPr/>
            <p:nvPr/>
          </p:nvSpPr>
          <p:spPr>
            <a:xfrm>
              <a:off x="965689" y="1710571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4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405" y="703"/>
                    <a:pt x="322" y="608"/>
                    <a:pt x="322" y="524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6"/>
                    <a:pt x="227" y="1013"/>
                    <a:pt x="500" y="1013"/>
                  </a:cubicBezTo>
                  <a:cubicBezTo>
                    <a:pt x="786" y="1013"/>
                    <a:pt x="1012" y="786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656;p60">
              <a:extLst>
                <a:ext uri="{FF2B5EF4-FFF2-40B4-BE49-F238E27FC236}">
                  <a16:creationId xmlns:a16="http://schemas.microsoft.com/office/drawing/2014/main" id="{443F25F4-6052-1A69-CEF2-F0C861EB11B6}"/>
                </a:ext>
              </a:extLst>
            </p:cNvPr>
            <p:cNvSpPr/>
            <p:nvPr/>
          </p:nvSpPr>
          <p:spPr>
            <a:xfrm>
              <a:off x="965689" y="1760604"/>
              <a:ext cx="32241" cy="31859"/>
            </a:xfrm>
            <a:custGeom>
              <a:avLst/>
              <a:gdLst/>
              <a:ahLst/>
              <a:cxnLst/>
              <a:rect l="l" t="t" r="r" b="b"/>
              <a:pathLst>
                <a:path w="1013" h="1001" extrusionOk="0">
                  <a:moveTo>
                    <a:pt x="500" y="322"/>
                  </a:moveTo>
                  <a:cubicBezTo>
                    <a:pt x="608" y="322"/>
                    <a:pt x="679" y="417"/>
                    <a:pt x="679" y="500"/>
                  </a:cubicBezTo>
                  <a:cubicBezTo>
                    <a:pt x="703" y="596"/>
                    <a:pt x="608" y="679"/>
                    <a:pt x="500" y="679"/>
                  </a:cubicBezTo>
                  <a:cubicBezTo>
                    <a:pt x="405" y="679"/>
                    <a:pt x="322" y="584"/>
                    <a:pt x="322" y="500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0"/>
                  </a:moveTo>
                  <a:cubicBezTo>
                    <a:pt x="227" y="0"/>
                    <a:pt x="0" y="215"/>
                    <a:pt x="0" y="500"/>
                  </a:cubicBezTo>
                  <a:cubicBezTo>
                    <a:pt x="0" y="786"/>
                    <a:pt x="227" y="1000"/>
                    <a:pt x="500" y="1000"/>
                  </a:cubicBezTo>
                  <a:cubicBezTo>
                    <a:pt x="786" y="1000"/>
                    <a:pt x="1012" y="786"/>
                    <a:pt x="1012" y="500"/>
                  </a:cubicBezTo>
                  <a:cubicBezTo>
                    <a:pt x="1012" y="215"/>
                    <a:pt x="786" y="0"/>
                    <a:pt x="50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657;p60">
              <a:extLst>
                <a:ext uri="{FF2B5EF4-FFF2-40B4-BE49-F238E27FC236}">
                  <a16:creationId xmlns:a16="http://schemas.microsoft.com/office/drawing/2014/main" id="{72D890AD-E804-E3DE-6C6B-88A61A3E2986}"/>
                </a:ext>
              </a:extLst>
            </p:cNvPr>
            <p:cNvSpPr/>
            <p:nvPr/>
          </p:nvSpPr>
          <p:spPr>
            <a:xfrm>
              <a:off x="1009643" y="1661302"/>
              <a:ext cx="59899" cy="10662"/>
            </a:xfrm>
            <a:custGeom>
              <a:avLst/>
              <a:gdLst/>
              <a:ahLst/>
              <a:cxnLst/>
              <a:rect l="l" t="t" r="r" b="b"/>
              <a:pathLst>
                <a:path w="1882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72"/>
                    <a:pt x="1798" y="1"/>
                    <a:pt x="17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658;p60">
              <a:extLst>
                <a:ext uri="{FF2B5EF4-FFF2-40B4-BE49-F238E27FC236}">
                  <a16:creationId xmlns:a16="http://schemas.microsoft.com/office/drawing/2014/main" id="{AEC82B27-A69D-5D92-FBBA-5A6CB65B38FF}"/>
                </a:ext>
              </a:extLst>
            </p:cNvPr>
            <p:cNvSpPr/>
            <p:nvPr/>
          </p:nvSpPr>
          <p:spPr>
            <a:xfrm>
              <a:off x="1009643" y="1683677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0"/>
                    <a:pt x="3084" y="167"/>
                  </a:cubicBezTo>
                  <a:cubicBezTo>
                    <a:pt x="3084" y="72"/>
                    <a:pt x="3013" y="0"/>
                    <a:pt x="29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659;p60">
              <a:extLst>
                <a:ext uri="{FF2B5EF4-FFF2-40B4-BE49-F238E27FC236}">
                  <a16:creationId xmlns:a16="http://schemas.microsoft.com/office/drawing/2014/main" id="{FA704602-44F8-08A9-E2D1-8260569CDB37}"/>
                </a:ext>
              </a:extLst>
            </p:cNvPr>
            <p:cNvSpPr/>
            <p:nvPr/>
          </p:nvSpPr>
          <p:spPr>
            <a:xfrm>
              <a:off x="1009643" y="1710571"/>
              <a:ext cx="59899" cy="10630"/>
            </a:xfrm>
            <a:custGeom>
              <a:avLst/>
              <a:gdLst/>
              <a:ahLst/>
              <a:cxnLst/>
              <a:rect l="l" t="t" r="r" b="b"/>
              <a:pathLst>
                <a:path w="1882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84"/>
                    <a:pt x="1798" y="1"/>
                    <a:pt x="17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660;p60">
              <a:extLst>
                <a:ext uri="{FF2B5EF4-FFF2-40B4-BE49-F238E27FC236}">
                  <a16:creationId xmlns:a16="http://schemas.microsoft.com/office/drawing/2014/main" id="{783448D0-E184-0B79-FCB6-C7321BA2EA15}"/>
                </a:ext>
              </a:extLst>
            </p:cNvPr>
            <p:cNvSpPr/>
            <p:nvPr/>
          </p:nvSpPr>
          <p:spPr>
            <a:xfrm>
              <a:off x="1009643" y="1732946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661;p60">
              <a:extLst>
                <a:ext uri="{FF2B5EF4-FFF2-40B4-BE49-F238E27FC236}">
                  <a16:creationId xmlns:a16="http://schemas.microsoft.com/office/drawing/2014/main" id="{780B05A7-54BE-3F0B-523E-E9EEAFE91109}"/>
                </a:ext>
              </a:extLst>
            </p:cNvPr>
            <p:cNvSpPr/>
            <p:nvPr/>
          </p:nvSpPr>
          <p:spPr>
            <a:xfrm>
              <a:off x="1009643" y="1760604"/>
              <a:ext cx="59899" cy="10248"/>
            </a:xfrm>
            <a:custGeom>
              <a:avLst/>
              <a:gdLst/>
              <a:ahLst/>
              <a:cxnLst/>
              <a:rect l="l" t="t" r="r" b="b"/>
              <a:pathLst>
                <a:path w="1882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715" y="322"/>
                  </a:lnTo>
                  <a:cubicBezTo>
                    <a:pt x="1798" y="322"/>
                    <a:pt x="1882" y="250"/>
                    <a:pt x="1882" y="155"/>
                  </a:cubicBezTo>
                  <a:cubicBezTo>
                    <a:pt x="1882" y="72"/>
                    <a:pt x="1798" y="0"/>
                    <a:pt x="17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662;p60">
              <a:extLst>
                <a:ext uri="{FF2B5EF4-FFF2-40B4-BE49-F238E27FC236}">
                  <a16:creationId xmlns:a16="http://schemas.microsoft.com/office/drawing/2014/main" id="{34739275-ED0D-1E49-2748-0768A28FA80E}"/>
                </a:ext>
              </a:extLst>
            </p:cNvPr>
            <p:cNvSpPr/>
            <p:nvPr/>
          </p:nvSpPr>
          <p:spPr>
            <a:xfrm>
              <a:off x="1009643" y="1782183"/>
              <a:ext cx="98188" cy="10662"/>
            </a:xfrm>
            <a:custGeom>
              <a:avLst/>
              <a:gdLst/>
              <a:ahLst/>
              <a:cxnLst/>
              <a:rect l="l" t="t" r="r" b="b"/>
              <a:pathLst>
                <a:path w="3085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1"/>
                    <a:pt x="3084" y="168"/>
                  </a:cubicBezTo>
                  <a:cubicBezTo>
                    <a:pt x="3084" y="72"/>
                    <a:pt x="3013" y="1"/>
                    <a:pt x="29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663;p60">
              <a:extLst>
                <a:ext uri="{FF2B5EF4-FFF2-40B4-BE49-F238E27FC236}">
                  <a16:creationId xmlns:a16="http://schemas.microsoft.com/office/drawing/2014/main" id="{F6173C7F-F948-B7C2-21B1-17C6B4B465B7}"/>
                </a:ext>
              </a:extLst>
            </p:cNvPr>
            <p:cNvSpPr/>
            <p:nvPr/>
          </p:nvSpPr>
          <p:spPr>
            <a:xfrm>
              <a:off x="1009643" y="1579473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664;p60">
              <a:extLst>
                <a:ext uri="{FF2B5EF4-FFF2-40B4-BE49-F238E27FC236}">
                  <a16:creationId xmlns:a16="http://schemas.microsoft.com/office/drawing/2014/main" id="{17F887F0-124B-2929-E9A7-4A52C0A258D1}"/>
                </a:ext>
              </a:extLst>
            </p:cNvPr>
            <p:cNvSpPr/>
            <p:nvPr/>
          </p:nvSpPr>
          <p:spPr>
            <a:xfrm>
              <a:off x="965689" y="1628711"/>
              <a:ext cx="142142" cy="10662"/>
            </a:xfrm>
            <a:custGeom>
              <a:avLst/>
              <a:gdLst/>
              <a:ahLst/>
              <a:cxnLst/>
              <a:rect l="l" t="t" r="r" b="b"/>
              <a:pathLst>
                <a:path w="4466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4298" y="334"/>
                  </a:lnTo>
                  <a:cubicBezTo>
                    <a:pt x="4394" y="334"/>
                    <a:pt x="4465" y="251"/>
                    <a:pt x="4465" y="168"/>
                  </a:cubicBezTo>
                  <a:cubicBezTo>
                    <a:pt x="4465" y="72"/>
                    <a:pt x="4394" y="1"/>
                    <a:pt x="429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665;p60">
              <a:extLst>
                <a:ext uri="{FF2B5EF4-FFF2-40B4-BE49-F238E27FC236}">
                  <a16:creationId xmlns:a16="http://schemas.microsoft.com/office/drawing/2014/main" id="{3326E4B6-862F-99BB-48F4-11FB76E0F317}"/>
                </a:ext>
              </a:extLst>
            </p:cNvPr>
            <p:cNvSpPr/>
            <p:nvPr/>
          </p:nvSpPr>
          <p:spPr>
            <a:xfrm>
              <a:off x="1009643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6" y="251"/>
                    <a:pt x="846" y="155"/>
                  </a:cubicBezTo>
                  <a:cubicBezTo>
                    <a:pt x="846" y="72"/>
                    <a:pt x="762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666;p60">
              <a:extLst>
                <a:ext uri="{FF2B5EF4-FFF2-40B4-BE49-F238E27FC236}">
                  <a16:creationId xmlns:a16="http://schemas.microsoft.com/office/drawing/2014/main" id="{1C6CC88F-4C3D-27BC-FB68-2DB59C0F3394}"/>
                </a:ext>
              </a:extLst>
            </p:cNvPr>
            <p:cNvSpPr/>
            <p:nvPr/>
          </p:nvSpPr>
          <p:spPr>
            <a:xfrm>
              <a:off x="1047550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5" y="251"/>
                    <a:pt x="845" y="155"/>
                  </a:cubicBezTo>
                  <a:cubicBezTo>
                    <a:pt x="845" y="72"/>
                    <a:pt x="774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667;p60">
              <a:extLst>
                <a:ext uri="{FF2B5EF4-FFF2-40B4-BE49-F238E27FC236}">
                  <a16:creationId xmlns:a16="http://schemas.microsoft.com/office/drawing/2014/main" id="{F85B7938-E0A7-3550-F122-4CE2E3DF1763}"/>
                </a:ext>
              </a:extLst>
            </p:cNvPr>
            <p:cNvSpPr/>
            <p:nvPr/>
          </p:nvSpPr>
          <p:spPr>
            <a:xfrm>
              <a:off x="966071" y="1579473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691" y="310"/>
                  </a:moveTo>
                  <a:lnTo>
                    <a:pt x="691" y="691"/>
                  </a:lnTo>
                  <a:lnTo>
                    <a:pt x="310" y="691"/>
                  </a:lnTo>
                  <a:lnTo>
                    <a:pt x="310" y="310"/>
                  </a:lnTo>
                  <a:close/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845"/>
                  </a:lnTo>
                  <a:cubicBezTo>
                    <a:pt x="0" y="941"/>
                    <a:pt x="72" y="1012"/>
                    <a:pt x="167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5"/>
                  </a:cubicBezTo>
                  <a:lnTo>
                    <a:pt x="1012" y="167"/>
                  </a:lnTo>
                  <a:cubicBezTo>
                    <a:pt x="1000" y="71"/>
                    <a:pt x="941" y="0"/>
                    <a:pt x="8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11. **</a:t>
            </a:r>
            <a:r>
              <a:rPr lang="en-US" dirty="0" err="1"/>
              <a:t>Printimi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rezultateve</a:t>
            </a:r>
            <a:r>
              <a:rPr lang="en-US" dirty="0"/>
              <a:t>:**</a:t>
            </a:r>
            <a:br>
              <a:rPr lang="en-US" dirty="0"/>
            </a:br>
            <a:r>
              <a:rPr lang="en-US" dirty="0"/>
              <a:t>    - </a:t>
            </a:r>
            <a:r>
              <a:rPr lang="en-US" dirty="0" err="1"/>
              <a:t>Çmimi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parashikuar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datën</a:t>
            </a:r>
            <a:r>
              <a:rPr lang="en-US" dirty="0"/>
              <a:t> e </a:t>
            </a:r>
            <a:r>
              <a:rPr lang="en-US" dirty="0" err="1"/>
              <a:t>ardhshme</a:t>
            </a:r>
            <a:endParaRPr dirty="0"/>
          </a:p>
        </p:txBody>
      </p:sp>
      <p:sp>
        <p:nvSpPr>
          <p:cNvPr id="660" name="Google Shape;660;p31"/>
          <p:cNvSpPr/>
          <p:nvPr/>
        </p:nvSpPr>
        <p:spPr>
          <a:xfrm>
            <a:off x="3936789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1"/>
          <p:cNvSpPr/>
          <p:nvPr/>
        </p:nvSpPr>
        <p:spPr>
          <a:xfrm>
            <a:off x="4922624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1"/>
          <p:cNvSpPr/>
          <p:nvPr/>
        </p:nvSpPr>
        <p:spPr>
          <a:xfrm>
            <a:off x="5908459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1" y="1"/>
                </a:moveTo>
                <a:lnTo>
                  <a:pt x="1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1"/>
          <p:cNvSpPr/>
          <p:nvPr/>
        </p:nvSpPr>
        <p:spPr>
          <a:xfrm>
            <a:off x="6894365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1"/>
          <p:cNvSpPr/>
          <p:nvPr/>
        </p:nvSpPr>
        <p:spPr>
          <a:xfrm>
            <a:off x="3937648" y="3347951"/>
            <a:ext cx="326090" cy="113789"/>
          </a:xfrm>
          <a:custGeom>
            <a:avLst/>
            <a:gdLst/>
            <a:ahLst/>
            <a:cxnLst/>
            <a:rect l="l" t="t" r="r" b="b"/>
            <a:pathLst>
              <a:path w="31251" h="1488" extrusionOk="0">
                <a:moveTo>
                  <a:pt x="744" y="0"/>
                </a:moveTo>
                <a:cubicBezTo>
                  <a:pt x="328" y="0"/>
                  <a:pt x="1" y="340"/>
                  <a:pt x="1" y="744"/>
                </a:cubicBezTo>
                <a:cubicBezTo>
                  <a:pt x="1" y="1159"/>
                  <a:pt x="328" y="1487"/>
                  <a:pt x="744" y="1487"/>
                </a:cubicBezTo>
                <a:lnTo>
                  <a:pt x="30507" y="1487"/>
                </a:lnTo>
                <a:cubicBezTo>
                  <a:pt x="30911" y="1487"/>
                  <a:pt x="31251" y="1159"/>
                  <a:pt x="31251" y="744"/>
                </a:cubicBezTo>
                <a:cubicBezTo>
                  <a:pt x="31251" y="340"/>
                  <a:pt x="30911" y="0"/>
                  <a:pt x="305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1"/>
          <p:cNvSpPr/>
          <p:nvPr/>
        </p:nvSpPr>
        <p:spPr>
          <a:xfrm>
            <a:off x="3793472" y="2169574"/>
            <a:ext cx="2773945" cy="113789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1"/>
          <p:cNvSpPr/>
          <p:nvPr/>
        </p:nvSpPr>
        <p:spPr>
          <a:xfrm>
            <a:off x="3771875" y="1552611"/>
            <a:ext cx="2876447" cy="105485"/>
          </a:xfrm>
          <a:custGeom>
            <a:avLst/>
            <a:gdLst/>
            <a:ahLst/>
            <a:cxnLst/>
            <a:rect l="l" t="t" r="r" b="b"/>
            <a:pathLst>
              <a:path w="40223" h="1475" extrusionOk="0">
                <a:moveTo>
                  <a:pt x="744" y="0"/>
                </a:moveTo>
                <a:cubicBezTo>
                  <a:pt x="340" y="0"/>
                  <a:pt x="13" y="328"/>
                  <a:pt x="0" y="744"/>
                </a:cubicBezTo>
                <a:cubicBezTo>
                  <a:pt x="0" y="1147"/>
                  <a:pt x="340" y="1475"/>
                  <a:pt x="744" y="1475"/>
                </a:cubicBezTo>
                <a:lnTo>
                  <a:pt x="39479" y="1475"/>
                </a:lnTo>
                <a:cubicBezTo>
                  <a:pt x="39895" y="1475"/>
                  <a:pt x="40222" y="1147"/>
                  <a:pt x="40222" y="744"/>
                </a:cubicBezTo>
                <a:cubicBezTo>
                  <a:pt x="40222" y="328"/>
                  <a:pt x="39895" y="0"/>
                  <a:pt x="3947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1"/>
          <p:cNvSpPr txBox="1">
            <a:spLocks noGrp="1"/>
          </p:cNvSpPr>
          <p:nvPr>
            <p:ph type="ctrTitle" idx="4294967295"/>
          </p:nvPr>
        </p:nvSpPr>
        <p:spPr>
          <a:xfrm>
            <a:off x="1644300" y="1268419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Parashikimi per daten 1 Nen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677" name="Google Shape;677;p31"/>
          <p:cNvSpPr txBox="1">
            <a:spLocks noGrp="1"/>
          </p:cNvSpPr>
          <p:nvPr>
            <p:ph type="subTitle" idx="4294967295"/>
          </p:nvPr>
        </p:nvSpPr>
        <p:spPr>
          <a:xfrm>
            <a:off x="1289823" y="1479500"/>
            <a:ext cx="22359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347.82 USD</a:t>
            </a:r>
          </a:p>
        </p:txBody>
      </p:sp>
      <p:sp>
        <p:nvSpPr>
          <p:cNvPr id="678" name="Google Shape;678;p31"/>
          <p:cNvSpPr txBox="1">
            <a:spLocks noGrp="1"/>
          </p:cNvSpPr>
          <p:nvPr>
            <p:ph type="ctrTitle" idx="4294967295"/>
          </p:nvPr>
        </p:nvSpPr>
        <p:spPr>
          <a:xfrm>
            <a:off x="1644300" y="2070231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</a:rPr>
              <a:t>Cmimi real per daten 1 Nen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679" name="Google Shape;679;p31"/>
          <p:cNvSpPr txBox="1">
            <a:spLocks noGrp="1"/>
          </p:cNvSpPr>
          <p:nvPr>
            <p:ph type="subTitle" idx="4294967295"/>
          </p:nvPr>
        </p:nvSpPr>
        <p:spPr>
          <a:xfrm>
            <a:off x="1335914" y="2444479"/>
            <a:ext cx="2156100" cy="574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346.07 USD</a:t>
            </a:r>
            <a:endParaRPr sz="1400" dirty="0"/>
          </a:p>
        </p:txBody>
      </p:sp>
      <p:sp>
        <p:nvSpPr>
          <p:cNvPr id="680" name="Google Shape;680;p31"/>
          <p:cNvSpPr txBox="1">
            <a:spLocks noGrp="1"/>
          </p:cNvSpPr>
          <p:nvPr>
            <p:ph type="ctrTitle" idx="4294967295"/>
          </p:nvPr>
        </p:nvSpPr>
        <p:spPr>
          <a:xfrm>
            <a:off x="1644300" y="2872019"/>
            <a:ext cx="1908286" cy="825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</a:rPr>
              <a:t>Gabimi 1.75 USD</a:t>
            </a:r>
            <a:endParaRPr sz="18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2031286" y="1065475"/>
            <a:ext cx="3751589" cy="5827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Validation vs Prediction Graph</a:t>
            </a:r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</a:t>
            </a:r>
            <a:endParaRPr dirty="0">
              <a:solidFill>
                <a:schemeClr val="dk2"/>
              </a:solidFill>
            </a:endParaRPr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468F008-B49B-057A-13D1-1E1B10A68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2" y="1542552"/>
            <a:ext cx="4819161" cy="29566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CD2296-F0B7-90C1-D73D-CD257829C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419" y="1542552"/>
            <a:ext cx="4090019" cy="29566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37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Faleminderit </a:t>
            </a:r>
            <a:r>
              <a:rPr lang="en" dirty="0">
                <a:solidFill>
                  <a:schemeClr val="accent3"/>
                </a:solidFill>
              </a:rPr>
              <a:t>Shume</a:t>
            </a:r>
            <a:endParaRPr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387</Words>
  <Application>Microsoft Office PowerPoint</Application>
  <PresentationFormat>On-screen Show (16:9)</PresentationFormat>
  <Paragraphs>51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Fira Sans Extra Condensed Medium</vt:lpstr>
      <vt:lpstr>Fira Sans Condensed Medium</vt:lpstr>
      <vt:lpstr>Arial</vt:lpstr>
      <vt:lpstr>Share Tech</vt:lpstr>
      <vt:lpstr>Nunito Light</vt:lpstr>
      <vt:lpstr>Advent Pro SemiBold</vt:lpstr>
      <vt:lpstr>Maven Pro</vt:lpstr>
      <vt:lpstr>Data Science Consulting by Slidesgo</vt:lpstr>
      <vt:lpstr>MICROSOFT STOCK PRICE PREDICTION</vt:lpstr>
      <vt:lpstr>CONTENTS OF THIS TEMPLATE</vt:lpstr>
      <vt:lpstr>**Ndërtimi i modelit LSTM:**</vt:lpstr>
      <vt:lpstr>**Përpunimi i të dhënave:**</vt:lpstr>
      <vt:lpstr> **Ndërtimi i modelit LSTM:**</vt:lpstr>
      <vt:lpstr>OUR SOLUTIONS</vt:lpstr>
      <vt:lpstr> 11. **Printimi i rezultateve:**     - Çmimi i parashikuar për datën e ardhshme</vt:lpstr>
      <vt:lpstr>Validation vs Prediction Graph</vt:lpstr>
      <vt:lpstr>Faleminderit Shume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STOCK PRICE PREDICTION</dc:title>
  <dc:creator>Ilmi Voda</dc:creator>
  <cp:lastModifiedBy>Ilmi Voda</cp:lastModifiedBy>
  <cp:revision>3</cp:revision>
  <dcterms:modified xsi:type="dcterms:W3CDTF">2023-11-19T14:18:49Z</dcterms:modified>
</cp:coreProperties>
</file>