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9" r:id="rId3"/>
    <p:sldId id="265" r:id="rId4"/>
    <p:sldId id="257" r:id="rId5"/>
    <p:sldId id="269" r:id="rId6"/>
    <p:sldId id="266" r:id="rId7"/>
    <p:sldId id="267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3C5DC4-131B-41B3-A876-044DD482DA84}" v="58" dt="2025-07-15T13:28:07.5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3062" autoAdjust="0"/>
  </p:normalViewPr>
  <p:slideViewPr>
    <p:cSldViewPr snapToGrid="0">
      <p:cViewPr varScale="1">
        <p:scale>
          <a:sx n="59" d="100"/>
          <a:sy n="59" d="100"/>
        </p:scale>
        <p:origin x="67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wad Abdi" userId="4c73b475d14f98f3" providerId="LiveId" clId="{D53C5DC4-131B-41B3-A876-044DD482DA84}"/>
    <pc:docChg chg="undo custSel addSld delSld modSld sldOrd">
      <pc:chgData name="Ilwad Abdi" userId="4c73b475d14f98f3" providerId="LiveId" clId="{D53C5DC4-131B-41B3-A876-044DD482DA84}" dt="2025-07-15T13:28:07.578" v="337"/>
      <pc:docMkLst>
        <pc:docMk/>
      </pc:docMkLst>
      <pc:sldChg chg="delSp mod">
        <pc:chgData name="Ilwad Abdi" userId="4c73b475d14f98f3" providerId="LiveId" clId="{D53C5DC4-131B-41B3-A876-044DD482DA84}" dt="2025-07-10T22:55:37.398" v="321" actId="478"/>
        <pc:sldMkLst>
          <pc:docMk/>
          <pc:sldMk cId="15641763" sldId="256"/>
        </pc:sldMkLst>
      </pc:sldChg>
      <pc:sldChg chg="modSp mod modAnim modNotesTx">
        <pc:chgData name="Ilwad Abdi" userId="4c73b475d14f98f3" providerId="LiveId" clId="{D53C5DC4-131B-41B3-A876-044DD482DA84}" dt="2025-07-15T13:26:45.088" v="334" actId="20577"/>
        <pc:sldMkLst>
          <pc:docMk/>
          <pc:sldMk cId="3393140048" sldId="257"/>
        </pc:sldMkLst>
        <pc:spChg chg="mod">
          <ac:chgData name="Ilwad Abdi" userId="4c73b475d14f98f3" providerId="LiveId" clId="{D53C5DC4-131B-41B3-A876-044DD482DA84}" dt="2025-07-10T20:06:55.704" v="33" actId="403"/>
          <ac:spMkLst>
            <pc:docMk/>
            <pc:sldMk cId="3393140048" sldId="257"/>
            <ac:spMk id="3" creationId="{833CD039-5CA9-254C-FEB6-12D6A6172225}"/>
          </ac:spMkLst>
        </pc:spChg>
      </pc:sldChg>
      <pc:sldChg chg="del">
        <pc:chgData name="Ilwad Abdi" userId="4c73b475d14f98f3" providerId="LiveId" clId="{D53C5DC4-131B-41B3-A876-044DD482DA84}" dt="2025-07-10T20:09:12.792" v="51" actId="47"/>
        <pc:sldMkLst>
          <pc:docMk/>
          <pc:sldMk cId="3423680206" sldId="258"/>
        </pc:sldMkLst>
      </pc:sldChg>
      <pc:sldChg chg="addSp delSp modSp mod delAnim modAnim modNotesTx">
        <pc:chgData name="Ilwad Abdi" userId="4c73b475d14f98f3" providerId="LiveId" clId="{D53C5DC4-131B-41B3-A876-044DD482DA84}" dt="2025-07-15T13:28:07.578" v="337"/>
        <pc:sldMkLst>
          <pc:docMk/>
          <pc:sldMk cId="3418753596" sldId="259"/>
        </pc:sldMkLst>
        <pc:spChg chg="add mod">
          <ac:chgData name="Ilwad Abdi" userId="4c73b475d14f98f3" providerId="LiveId" clId="{D53C5DC4-131B-41B3-A876-044DD482DA84}" dt="2025-07-10T20:27:38.278" v="146"/>
          <ac:spMkLst>
            <pc:docMk/>
            <pc:sldMk cId="3418753596" sldId="259"/>
            <ac:spMk id="4" creationId="{88C04A5E-1943-AF63-D1C8-DF6D641F9265}"/>
          </ac:spMkLst>
        </pc:spChg>
        <pc:spChg chg="add mod">
          <ac:chgData name="Ilwad Abdi" userId="4c73b475d14f98f3" providerId="LiveId" clId="{D53C5DC4-131B-41B3-A876-044DD482DA84}" dt="2025-07-10T22:11:52.007" v="242" actId="20577"/>
          <ac:spMkLst>
            <pc:docMk/>
            <pc:sldMk cId="3418753596" sldId="259"/>
            <ac:spMk id="7" creationId="{B0FBEA81-4629-79C0-A814-A7866974AC32}"/>
          </ac:spMkLst>
        </pc:spChg>
        <pc:spChg chg="add mod">
          <ac:chgData name="Ilwad Abdi" userId="4c73b475d14f98f3" providerId="LiveId" clId="{D53C5DC4-131B-41B3-A876-044DD482DA84}" dt="2025-07-10T22:14:18.861" v="277" actId="207"/>
          <ac:spMkLst>
            <pc:docMk/>
            <pc:sldMk cId="3418753596" sldId="259"/>
            <ac:spMk id="12" creationId="{D1D9A6C1-F0AE-72FA-AF04-3A54D6D8BB5F}"/>
          </ac:spMkLst>
        </pc:spChg>
        <pc:spChg chg="add mod">
          <ac:chgData name="Ilwad Abdi" userId="4c73b475d14f98f3" providerId="LiveId" clId="{D53C5DC4-131B-41B3-A876-044DD482DA84}" dt="2025-07-10T22:14:18.861" v="277" actId="207"/>
          <ac:spMkLst>
            <pc:docMk/>
            <pc:sldMk cId="3418753596" sldId="259"/>
            <ac:spMk id="13" creationId="{B43FC007-6213-9A3F-82F9-62C185FFE887}"/>
          </ac:spMkLst>
        </pc:spChg>
        <pc:spChg chg="add mod">
          <ac:chgData name="Ilwad Abdi" userId="4c73b475d14f98f3" providerId="LiveId" clId="{D53C5DC4-131B-41B3-A876-044DD482DA84}" dt="2025-07-10T20:29:04.018" v="170" actId="1076"/>
          <ac:spMkLst>
            <pc:docMk/>
            <pc:sldMk cId="3418753596" sldId="259"/>
            <ac:spMk id="15" creationId="{8CDF9643-3459-CFD3-6F0F-F3ED8661F195}"/>
          </ac:spMkLst>
        </pc:spChg>
        <pc:spChg chg="add mod">
          <ac:chgData name="Ilwad Abdi" userId="4c73b475d14f98f3" providerId="LiveId" clId="{D53C5DC4-131B-41B3-A876-044DD482DA84}" dt="2025-07-10T22:12:16.885" v="263" actId="20577"/>
          <ac:spMkLst>
            <pc:docMk/>
            <pc:sldMk cId="3418753596" sldId="259"/>
            <ac:spMk id="16" creationId="{22B6068C-E8DF-D35D-8692-0366CDF2B9E2}"/>
          </ac:spMkLst>
        </pc:spChg>
        <pc:spChg chg="add mod">
          <ac:chgData name="Ilwad Abdi" userId="4c73b475d14f98f3" providerId="LiveId" clId="{D53C5DC4-131B-41B3-A876-044DD482DA84}" dt="2025-07-10T22:09:04.950" v="213" actId="1076"/>
          <ac:spMkLst>
            <pc:docMk/>
            <pc:sldMk cId="3418753596" sldId="259"/>
            <ac:spMk id="18" creationId="{1A97F1A3-55AD-CAB7-DAF0-9D47201AE12D}"/>
          </ac:spMkLst>
        </pc:spChg>
        <pc:spChg chg="add mod">
          <ac:chgData name="Ilwad Abdi" userId="4c73b475d14f98f3" providerId="LiveId" clId="{D53C5DC4-131B-41B3-A876-044DD482DA84}" dt="2025-07-10T22:18:27.820" v="286" actId="20577"/>
          <ac:spMkLst>
            <pc:docMk/>
            <pc:sldMk cId="3418753596" sldId="259"/>
            <ac:spMk id="19" creationId="{64C07DA1-44DC-2313-6244-E0B4A0456F84}"/>
          </ac:spMkLst>
        </pc:spChg>
        <pc:spChg chg="add mod">
          <ac:chgData name="Ilwad Abdi" userId="4c73b475d14f98f3" providerId="LiveId" clId="{D53C5DC4-131B-41B3-A876-044DD482DA84}" dt="2025-07-10T20:28:43.500" v="166"/>
          <ac:spMkLst>
            <pc:docMk/>
            <pc:sldMk cId="3418753596" sldId="259"/>
            <ac:spMk id="21" creationId="{6069F93C-601A-89B4-2042-BDA96C486F48}"/>
          </ac:spMkLst>
        </pc:spChg>
        <pc:spChg chg="add mod">
          <ac:chgData name="Ilwad Abdi" userId="4c73b475d14f98f3" providerId="LiveId" clId="{D53C5DC4-131B-41B3-A876-044DD482DA84}" dt="2025-07-15T13:25:55.106" v="333" actId="20577"/>
          <ac:spMkLst>
            <pc:docMk/>
            <pc:sldMk cId="3418753596" sldId="259"/>
            <ac:spMk id="22" creationId="{D969B0A6-302B-62C4-4B26-CC13E946F29C}"/>
          </ac:spMkLst>
        </pc:spChg>
        <pc:grpChg chg="add mod">
          <ac:chgData name="Ilwad Abdi" userId="4c73b475d14f98f3" providerId="LiveId" clId="{D53C5DC4-131B-41B3-A876-044DD482DA84}" dt="2025-07-10T22:09:25.104" v="218" actId="14100"/>
          <ac:grpSpMkLst>
            <pc:docMk/>
            <pc:sldMk cId="3418753596" sldId="259"/>
            <ac:grpSpMk id="3" creationId="{B439B577-6301-9C2B-981E-768E560C4B87}"/>
          </ac:grpSpMkLst>
        </pc:grpChg>
        <pc:grpChg chg="add mod">
          <ac:chgData name="Ilwad Abdi" userId="4c73b475d14f98f3" providerId="LiveId" clId="{D53C5DC4-131B-41B3-A876-044DD482DA84}" dt="2025-07-10T22:14:18.861" v="277" actId="207"/>
          <ac:grpSpMkLst>
            <pc:docMk/>
            <pc:sldMk cId="3418753596" sldId="259"/>
            <ac:grpSpMk id="10" creationId="{30ABB6B1-3446-B9AD-50F4-645FDEF3549A}"/>
          </ac:grpSpMkLst>
        </pc:grpChg>
        <pc:grpChg chg="add mod">
          <ac:chgData name="Ilwad Abdi" userId="4c73b475d14f98f3" providerId="LiveId" clId="{D53C5DC4-131B-41B3-A876-044DD482DA84}" dt="2025-07-10T22:28:56.963" v="304" actId="1076"/>
          <ac:grpSpMkLst>
            <pc:docMk/>
            <pc:sldMk cId="3418753596" sldId="259"/>
            <ac:grpSpMk id="14" creationId="{54B89852-9AE5-2AF9-979B-72C94A167911}"/>
          </ac:grpSpMkLst>
        </pc:grpChg>
        <pc:grpChg chg="add mod">
          <ac:chgData name="Ilwad Abdi" userId="4c73b475d14f98f3" providerId="LiveId" clId="{D53C5DC4-131B-41B3-A876-044DD482DA84}" dt="2025-07-10T22:09:43.311" v="223" actId="14100"/>
          <ac:grpSpMkLst>
            <pc:docMk/>
            <pc:sldMk cId="3418753596" sldId="259"/>
            <ac:grpSpMk id="17" creationId="{40306273-7416-809A-3B1C-820B9A2C88C0}"/>
          </ac:grpSpMkLst>
        </pc:grpChg>
        <pc:grpChg chg="add mod">
          <ac:chgData name="Ilwad Abdi" userId="4c73b475d14f98f3" providerId="LiveId" clId="{D53C5DC4-131B-41B3-A876-044DD482DA84}" dt="2025-07-10T22:09:51.883" v="225" actId="14100"/>
          <ac:grpSpMkLst>
            <pc:docMk/>
            <pc:sldMk cId="3418753596" sldId="259"/>
            <ac:grpSpMk id="20" creationId="{7D3F40CD-8F33-0B15-2798-60E18FF9C55E}"/>
          </ac:grpSpMkLst>
        </pc:grpChg>
        <pc:picChg chg="add mod">
          <ac:chgData name="Ilwad Abdi" userId="4c73b475d14f98f3" providerId="LiveId" clId="{D53C5DC4-131B-41B3-A876-044DD482DA84}" dt="2025-07-15T13:25:47.747" v="332" actId="207"/>
          <ac:picMkLst>
            <pc:docMk/>
            <pc:sldMk cId="3418753596" sldId="259"/>
            <ac:picMk id="8" creationId="{971D12C1-13FE-5FAD-3634-CB12797EDB03}"/>
          </ac:picMkLst>
        </pc:picChg>
        <pc:picChg chg="mod">
          <ac:chgData name="Ilwad Abdi" userId="4c73b475d14f98f3" providerId="LiveId" clId="{D53C5DC4-131B-41B3-A876-044DD482DA84}" dt="2025-07-10T20:30:01.231" v="176" actId="1076"/>
          <ac:picMkLst>
            <pc:docMk/>
            <pc:sldMk cId="3418753596" sldId="259"/>
            <ac:picMk id="11" creationId="{236940AC-848C-4802-0CBA-FDF0452EFCD0}"/>
          </ac:picMkLst>
        </pc:picChg>
        <pc:picChg chg="add mod">
          <ac:chgData name="Ilwad Abdi" userId="4c73b475d14f98f3" providerId="LiveId" clId="{D53C5DC4-131B-41B3-A876-044DD482DA84}" dt="2025-07-10T22:11:49.733" v="241" actId="207"/>
          <ac:picMkLst>
            <pc:docMk/>
            <pc:sldMk cId="3418753596" sldId="259"/>
            <ac:picMk id="25" creationId="{2A567180-E697-5603-0007-15F43AEA8174}"/>
          </ac:picMkLst>
        </pc:picChg>
        <pc:picChg chg="add mod">
          <ac:chgData name="Ilwad Abdi" userId="4c73b475d14f98f3" providerId="LiveId" clId="{D53C5DC4-131B-41B3-A876-044DD482DA84}" dt="2025-07-10T22:14:26.758" v="279" actId="14100"/>
          <ac:picMkLst>
            <pc:docMk/>
            <pc:sldMk cId="3418753596" sldId="259"/>
            <ac:picMk id="27" creationId="{01C8FBD7-78C7-05D2-D303-E33F8EC23473}"/>
          </ac:picMkLst>
        </pc:picChg>
        <pc:picChg chg="add mod">
          <ac:chgData name="Ilwad Abdi" userId="4c73b475d14f98f3" providerId="LiveId" clId="{D53C5DC4-131B-41B3-A876-044DD482DA84}" dt="2025-07-10T22:21:26.294" v="297" actId="207"/>
          <ac:picMkLst>
            <pc:docMk/>
            <pc:sldMk cId="3418753596" sldId="259"/>
            <ac:picMk id="32" creationId="{A0911088-E5A6-28B1-29E7-FB9BA06B550E}"/>
          </ac:picMkLst>
        </pc:picChg>
        <pc:picChg chg="add mod">
          <ac:chgData name="Ilwad Abdi" userId="4c73b475d14f98f3" providerId="LiveId" clId="{D53C5DC4-131B-41B3-A876-044DD482DA84}" dt="2025-07-10T22:29:13.585" v="308" actId="207"/>
          <ac:picMkLst>
            <pc:docMk/>
            <pc:sldMk cId="3418753596" sldId="259"/>
            <ac:picMk id="34" creationId="{958557D6-9E98-43CD-E22E-60DEDF8AB671}"/>
          </ac:picMkLst>
        </pc:picChg>
      </pc:sldChg>
      <pc:sldChg chg="modNotesTx">
        <pc:chgData name="Ilwad Abdi" userId="4c73b475d14f98f3" providerId="LiveId" clId="{D53C5DC4-131B-41B3-A876-044DD482DA84}" dt="2025-07-10T20:26:45.342" v="137" actId="20577"/>
        <pc:sldMkLst>
          <pc:docMk/>
          <pc:sldMk cId="2324685016" sldId="260"/>
        </pc:sldMkLst>
      </pc:sldChg>
      <pc:sldChg chg="addSp delSp modSp del mod setBg">
        <pc:chgData name="Ilwad Abdi" userId="4c73b475d14f98f3" providerId="LiveId" clId="{D53C5DC4-131B-41B3-A876-044DD482DA84}" dt="2025-07-10T20:11:59.781" v="107" actId="47"/>
        <pc:sldMkLst>
          <pc:docMk/>
          <pc:sldMk cId="2593474347" sldId="262"/>
        </pc:sldMkLst>
      </pc:sldChg>
      <pc:sldChg chg="addSp delSp modSp mod ord modAnim modNotesTx">
        <pc:chgData name="Ilwad Abdi" userId="4c73b475d14f98f3" providerId="LiveId" clId="{D53C5DC4-131B-41B3-A876-044DD482DA84}" dt="2025-07-10T22:30:00.212" v="314"/>
        <pc:sldMkLst>
          <pc:docMk/>
          <pc:sldMk cId="3148486491" sldId="265"/>
        </pc:sldMkLst>
        <pc:spChg chg="mod">
          <ac:chgData name="Ilwad Abdi" userId="4c73b475d14f98f3" providerId="LiveId" clId="{D53C5DC4-131B-41B3-A876-044DD482DA84}" dt="2025-07-10T20:11:46.913" v="103" actId="20577"/>
          <ac:spMkLst>
            <pc:docMk/>
            <pc:sldMk cId="3148486491" sldId="265"/>
            <ac:spMk id="2" creationId="{7AFC4A3F-56E1-27D3-E869-91B99C24559B}"/>
          </ac:spMkLst>
        </pc:spChg>
        <pc:graphicFrameChg chg="add">
          <ac:chgData name="Ilwad Abdi" userId="4c73b475d14f98f3" providerId="LiveId" clId="{D53C5DC4-131B-41B3-A876-044DD482DA84}" dt="2025-07-10T22:12:56.314" v="265" actId="26606"/>
          <ac:graphicFrameMkLst>
            <pc:docMk/>
            <pc:sldMk cId="3148486491" sldId="265"/>
            <ac:graphicFrameMk id="22" creationId="{D1CD941F-67CD-49B8-E4E2-08B8B0031E3E}"/>
          </ac:graphicFrameMkLst>
        </pc:graphicFrameChg>
      </pc:sldChg>
      <pc:sldChg chg="modSp mod">
        <pc:chgData name="Ilwad Abdi" userId="4c73b475d14f98f3" providerId="LiveId" clId="{D53C5DC4-131B-41B3-A876-044DD482DA84}" dt="2025-07-10T20:08:42.026" v="49" actId="255"/>
        <pc:sldMkLst>
          <pc:docMk/>
          <pc:sldMk cId="2995062495" sldId="266"/>
        </pc:sldMkLst>
        <pc:spChg chg="mod">
          <ac:chgData name="Ilwad Abdi" userId="4c73b475d14f98f3" providerId="LiveId" clId="{D53C5DC4-131B-41B3-A876-044DD482DA84}" dt="2025-07-10T20:08:42.026" v="49" actId="255"/>
          <ac:spMkLst>
            <pc:docMk/>
            <pc:sldMk cId="2995062495" sldId="266"/>
            <ac:spMk id="2" creationId="{CA3D1ADB-A336-24E1-27E8-CC8F1F4DB5E9}"/>
          </ac:spMkLst>
        </pc:spChg>
      </pc:sldChg>
      <pc:sldChg chg="modNotesTx">
        <pc:chgData name="Ilwad Abdi" userId="4c73b475d14f98f3" providerId="LiveId" clId="{D53C5DC4-131B-41B3-A876-044DD482DA84}" dt="2025-07-10T20:26:49.293" v="138" actId="20577"/>
        <pc:sldMkLst>
          <pc:docMk/>
          <pc:sldMk cId="2816805705" sldId="267"/>
        </pc:sldMkLst>
      </pc:sldChg>
      <pc:sldChg chg="modSp del mod">
        <pc:chgData name="Ilwad Abdi" userId="4c73b475d14f98f3" providerId="LiveId" clId="{D53C5DC4-131B-41B3-A876-044DD482DA84}" dt="2025-07-10T22:12:23.346" v="264" actId="47"/>
        <pc:sldMkLst>
          <pc:docMk/>
          <pc:sldMk cId="960022202" sldId="268"/>
        </pc:sldMkLst>
      </pc:sldChg>
      <pc:sldChg chg="add modNotesTx">
        <pc:chgData name="Ilwad Abdi" userId="4c73b475d14f98f3" providerId="LiveId" clId="{D53C5DC4-131B-41B3-A876-044DD482DA84}" dt="2025-07-10T20:26:59.558" v="139" actId="20577"/>
        <pc:sldMkLst>
          <pc:docMk/>
          <pc:sldMk cId="3126864689" sldId="269"/>
        </pc:sldMkLst>
      </pc:sldChg>
      <pc:sldChg chg="delSp add del setBg delDesignElem">
        <pc:chgData name="Ilwad Abdi" userId="4c73b475d14f98f3" providerId="LiveId" clId="{D53C5DC4-131B-41B3-A876-044DD482DA84}" dt="2025-07-10T20:11:02.842" v="78" actId="47"/>
        <pc:sldMkLst>
          <pc:docMk/>
          <pc:sldMk cId="3351688977" sldId="269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B60716-3358-44D0-9A64-E43494578725}" type="doc">
      <dgm:prSet loTypeId="urn:microsoft.com/office/officeart/2005/8/layout/vProcess5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7C05B53-8118-4F6E-BE07-7D61AE701CD3}">
      <dgm:prSet/>
      <dgm:spPr/>
      <dgm:t>
        <a:bodyPr/>
        <a:lstStyle/>
        <a:p>
          <a:r>
            <a:rPr lang="en-GB" dirty="0"/>
            <a:t>Filtered April 2025 data by ethnicity, age, gender, and outcome</a:t>
          </a:r>
          <a:endParaRPr lang="en-US" dirty="0"/>
        </a:p>
      </dgm:t>
    </dgm:pt>
    <dgm:pt modelId="{6F94DFCF-52B3-450F-99D3-75A09F847BFD}" type="parTrans" cxnId="{3AAB63C0-2770-4879-A331-FB3E0842EC61}">
      <dgm:prSet/>
      <dgm:spPr/>
      <dgm:t>
        <a:bodyPr/>
        <a:lstStyle/>
        <a:p>
          <a:endParaRPr lang="en-US"/>
        </a:p>
      </dgm:t>
    </dgm:pt>
    <dgm:pt modelId="{D63AE7EA-73D8-40EA-B8F4-C5AFC2F416F0}" type="sibTrans" cxnId="{3AAB63C0-2770-4879-A331-FB3E0842EC61}">
      <dgm:prSet/>
      <dgm:spPr/>
      <dgm:t>
        <a:bodyPr/>
        <a:lstStyle/>
        <a:p>
          <a:endParaRPr lang="en-US"/>
        </a:p>
      </dgm:t>
    </dgm:pt>
    <dgm:pt modelId="{7DC8C458-071B-43C3-A654-949BC0E3695F}">
      <dgm:prSet/>
      <dgm:spPr/>
      <dgm:t>
        <a:bodyPr/>
        <a:lstStyle/>
        <a:p>
          <a:r>
            <a:rPr lang="en-GB"/>
            <a:t>Used bar charts, pie charts, and dynamic card in Power BI</a:t>
          </a:r>
          <a:endParaRPr lang="en-US"/>
        </a:p>
      </dgm:t>
    </dgm:pt>
    <dgm:pt modelId="{A8FC609A-E404-4045-93D9-72D7697D5142}" type="parTrans" cxnId="{116BBA85-77E5-4EE4-907D-6471BAA620DC}">
      <dgm:prSet/>
      <dgm:spPr/>
      <dgm:t>
        <a:bodyPr/>
        <a:lstStyle/>
        <a:p>
          <a:endParaRPr lang="en-US"/>
        </a:p>
      </dgm:t>
    </dgm:pt>
    <dgm:pt modelId="{3376353F-7D02-413A-9DAA-C47F434339BC}" type="sibTrans" cxnId="{116BBA85-77E5-4EE4-907D-6471BAA620DC}">
      <dgm:prSet/>
      <dgm:spPr/>
      <dgm:t>
        <a:bodyPr/>
        <a:lstStyle/>
        <a:p>
          <a:endParaRPr lang="en-US"/>
        </a:p>
      </dgm:t>
    </dgm:pt>
    <dgm:pt modelId="{662958A2-B0D3-400F-B899-0FE5ACAFDE6D}">
      <dgm:prSet/>
      <dgm:spPr/>
      <dgm:t>
        <a:bodyPr/>
        <a:lstStyle/>
        <a:p>
          <a:r>
            <a:rPr lang="en-GB"/>
            <a:t>Mapped coordinates to reveal geographic concentration</a:t>
          </a:r>
          <a:endParaRPr lang="en-US"/>
        </a:p>
      </dgm:t>
    </dgm:pt>
    <dgm:pt modelId="{9225C4BE-938C-4CD2-B211-3DF2EC4F9F53}" type="parTrans" cxnId="{BB4EF1DF-62E4-4B68-AF7A-95D78AB84892}">
      <dgm:prSet/>
      <dgm:spPr/>
      <dgm:t>
        <a:bodyPr/>
        <a:lstStyle/>
        <a:p>
          <a:endParaRPr lang="en-US"/>
        </a:p>
      </dgm:t>
    </dgm:pt>
    <dgm:pt modelId="{B91FBE25-9F3D-4012-8EBB-4F83479A015F}" type="sibTrans" cxnId="{BB4EF1DF-62E4-4B68-AF7A-95D78AB84892}">
      <dgm:prSet/>
      <dgm:spPr/>
      <dgm:t>
        <a:bodyPr/>
        <a:lstStyle/>
        <a:p>
          <a:endParaRPr lang="en-US"/>
        </a:p>
      </dgm:t>
    </dgm:pt>
    <dgm:pt modelId="{C6B3AF46-2B78-4873-B2C9-FD6E169974D6}">
      <dgm:prSet/>
      <dgm:spPr/>
      <dgm:t>
        <a:bodyPr/>
        <a:lstStyle/>
        <a:p>
          <a:r>
            <a:rPr lang="en-GB"/>
            <a:t>Compared % of searches vs. population data in Bristol</a:t>
          </a:r>
          <a:endParaRPr lang="en-US"/>
        </a:p>
      </dgm:t>
    </dgm:pt>
    <dgm:pt modelId="{92D23EC0-619F-493F-9B39-F2A1105FD067}" type="parTrans" cxnId="{1B31A04B-44CC-49B0-B494-C435668CA0D6}">
      <dgm:prSet/>
      <dgm:spPr/>
      <dgm:t>
        <a:bodyPr/>
        <a:lstStyle/>
        <a:p>
          <a:endParaRPr lang="en-US"/>
        </a:p>
      </dgm:t>
    </dgm:pt>
    <dgm:pt modelId="{6C21DA51-B0A9-4D4E-AC2E-0DDA6897507A}" type="sibTrans" cxnId="{1B31A04B-44CC-49B0-B494-C435668CA0D6}">
      <dgm:prSet/>
      <dgm:spPr/>
      <dgm:t>
        <a:bodyPr/>
        <a:lstStyle/>
        <a:p>
          <a:endParaRPr lang="en-US"/>
        </a:p>
      </dgm:t>
    </dgm:pt>
    <dgm:pt modelId="{3938F078-64B3-4DFF-9EF4-22211C19531E}" type="pres">
      <dgm:prSet presAssocID="{18B60716-3358-44D0-9A64-E43494578725}" presName="outerComposite" presStyleCnt="0">
        <dgm:presLayoutVars>
          <dgm:chMax val="5"/>
          <dgm:dir/>
          <dgm:resizeHandles val="exact"/>
        </dgm:presLayoutVars>
      </dgm:prSet>
      <dgm:spPr/>
    </dgm:pt>
    <dgm:pt modelId="{50318638-511A-476D-AB08-26935932B09C}" type="pres">
      <dgm:prSet presAssocID="{18B60716-3358-44D0-9A64-E43494578725}" presName="dummyMaxCanvas" presStyleCnt="0">
        <dgm:presLayoutVars/>
      </dgm:prSet>
      <dgm:spPr/>
    </dgm:pt>
    <dgm:pt modelId="{9F63BEC6-374C-43E5-9D6A-001903E4C091}" type="pres">
      <dgm:prSet presAssocID="{18B60716-3358-44D0-9A64-E43494578725}" presName="FourNodes_1" presStyleLbl="node1" presStyleIdx="0" presStyleCnt="4">
        <dgm:presLayoutVars>
          <dgm:bulletEnabled val="1"/>
        </dgm:presLayoutVars>
      </dgm:prSet>
      <dgm:spPr/>
    </dgm:pt>
    <dgm:pt modelId="{768F5573-A2F2-4692-B43B-629EC248FEBB}" type="pres">
      <dgm:prSet presAssocID="{18B60716-3358-44D0-9A64-E43494578725}" presName="FourNodes_2" presStyleLbl="node1" presStyleIdx="1" presStyleCnt="4">
        <dgm:presLayoutVars>
          <dgm:bulletEnabled val="1"/>
        </dgm:presLayoutVars>
      </dgm:prSet>
      <dgm:spPr/>
    </dgm:pt>
    <dgm:pt modelId="{13F10413-10A8-4118-BD45-65BB1A3C233D}" type="pres">
      <dgm:prSet presAssocID="{18B60716-3358-44D0-9A64-E43494578725}" presName="FourNodes_3" presStyleLbl="node1" presStyleIdx="2" presStyleCnt="4">
        <dgm:presLayoutVars>
          <dgm:bulletEnabled val="1"/>
        </dgm:presLayoutVars>
      </dgm:prSet>
      <dgm:spPr/>
    </dgm:pt>
    <dgm:pt modelId="{D2D6C219-2BAE-405A-98BC-C8526DB0694B}" type="pres">
      <dgm:prSet presAssocID="{18B60716-3358-44D0-9A64-E43494578725}" presName="FourNodes_4" presStyleLbl="node1" presStyleIdx="3" presStyleCnt="4">
        <dgm:presLayoutVars>
          <dgm:bulletEnabled val="1"/>
        </dgm:presLayoutVars>
      </dgm:prSet>
      <dgm:spPr/>
    </dgm:pt>
    <dgm:pt modelId="{9AFD4E8D-ABF1-4399-8533-9839C7E502B0}" type="pres">
      <dgm:prSet presAssocID="{18B60716-3358-44D0-9A64-E43494578725}" presName="FourConn_1-2" presStyleLbl="fgAccFollowNode1" presStyleIdx="0" presStyleCnt="3">
        <dgm:presLayoutVars>
          <dgm:bulletEnabled val="1"/>
        </dgm:presLayoutVars>
      </dgm:prSet>
      <dgm:spPr/>
    </dgm:pt>
    <dgm:pt modelId="{86CC64C2-3604-4AD6-A3E3-BEB220636063}" type="pres">
      <dgm:prSet presAssocID="{18B60716-3358-44D0-9A64-E43494578725}" presName="FourConn_2-3" presStyleLbl="fgAccFollowNode1" presStyleIdx="1" presStyleCnt="3">
        <dgm:presLayoutVars>
          <dgm:bulletEnabled val="1"/>
        </dgm:presLayoutVars>
      </dgm:prSet>
      <dgm:spPr/>
    </dgm:pt>
    <dgm:pt modelId="{37F49230-CEB6-4955-A1D1-2ECCF2FD6A21}" type="pres">
      <dgm:prSet presAssocID="{18B60716-3358-44D0-9A64-E43494578725}" presName="FourConn_3-4" presStyleLbl="fgAccFollowNode1" presStyleIdx="2" presStyleCnt="3">
        <dgm:presLayoutVars>
          <dgm:bulletEnabled val="1"/>
        </dgm:presLayoutVars>
      </dgm:prSet>
      <dgm:spPr/>
    </dgm:pt>
    <dgm:pt modelId="{8120E970-340D-4D05-8A75-8216298CF2FF}" type="pres">
      <dgm:prSet presAssocID="{18B60716-3358-44D0-9A64-E43494578725}" presName="FourNodes_1_text" presStyleLbl="node1" presStyleIdx="3" presStyleCnt="4">
        <dgm:presLayoutVars>
          <dgm:bulletEnabled val="1"/>
        </dgm:presLayoutVars>
      </dgm:prSet>
      <dgm:spPr/>
    </dgm:pt>
    <dgm:pt modelId="{4A420A4E-B646-4C66-9844-C6C1F79766E2}" type="pres">
      <dgm:prSet presAssocID="{18B60716-3358-44D0-9A64-E43494578725}" presName="FourNodes_2_text" presStyleLbl="node1" presStyleIdx="3" presStyleCnt="4">
        <dgm:presLayoutVars>
          <dgm:bulletEnabled val="1"/>
        </dgm:presLayoutVars>
      </dgm:prSet>
      <dgm:spPr/>
    </dgm:pt>
    <dgm:pt modelId="{322943C5-A9E0-4590-944E-37BC58DB219E}" type="pres">
      <dgm:prSet presAssocID="{18B60716-3358-44D0-9A64-E43494578725}" presName="FourNodes_3_text" presStyleLbl="node1" presStyleIdx="3" presStyleCnt="4">
        <dgm:presLayoutVars>
          <dgm:bulletEnabled val="1"/>
        </dgm:presLayoutVars>
      </dgm:prSet>
      <dgm:spPr/>
    </dgm:pt>
    <dgm:pt modelId="{B658841A-CEB8-4FBD-A4D7-16D99FAB02B1}" type="pres">
      <dgm:prSet presAssocID="{18B60716-3358-44D0-9A64-E43494578725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FEC03306-E142-4591-A103-84A858DB4E69}" type="presOf" srcId="{18B60716-3358-44D0-9A64-E43494578725}" destId="{3938F078-64B3-4DFF-9EF4-22211C19531E}" srcOrd="0" destOrd="0" presId="urn:microsoft.com/office/officeart/2005/8/layout/vProcess5"/>
    <dgm:cxn modelId="{D9D44D06-55C3-4416-8DFB-B707F9814863}" type="presOf" srcId="{3376353F-7D02-413A-9DAA-C47F434339BC}" destId="{86CC64C2-3604-4AD6-A3E3-BEB220636063}" srcOrd="0" destOrd="0" presId="urn:microsoft.com/office/officeart/2005/8/layout/vProcess5"/>
    <dgm:cxn modelId="{66766109-1117-45F9-9A90-731457F5B907}" type="presOf" srcId="{662958A2-B0D3-400F-B899-0FE5ACAFDE6D}" destId="{322943C5-A9E0-4590-944E-37BC58DB219E}" srcOrd="1" destOrd="0" presId="urn:microsoft.com/office/officeart/2005/8/layout/vProcess5"/>
    <dgm:cxn modelId="{B0D62321-8A0D-4C3A-8CC7-3D79B921B8A5}" type="presOf" srcId="{57C05B53-8118-4F6E-BE07-7D61AE701CD3}" destId="{8120E970-340D-4D05-8A75-8216298CF2FF}" srcOrd="1" destOrd="0" presId="urn:microsoft.com/office/officeart/2005/8/layout/vProcess5"/>
    <dgm:cxn modelId="{1B31A04B-44CC-49B0-B494-C435668CA0D6}" srcId="{18B60716-3358-44D0-9A64-E43494578725}" destId="{C6B3AF46-2B78-4873-B2C9-FD6E169974D6}" srcOrd="3" destOrd="0" parTransId="{92D23EC0-619F-493F-9B39-F2A1105FD067}" sibTransId="{6C21DA51-B0A9-4D4E-AC2E-0DDA6897507A}"/>
    <dgm:cxn modelId="{CB3CB06C-9399-4DA5-9810-836DA70F50FF}" type="presOf" srcId="{7DC8C458-071B-43C3-A654-949BC0E3695F}" destId="{4A420A4E-B646-4C66-9844-C6C1F79766E2}" srcOrd="1" destOrd="0" presId="urn:microsoft.com/office/officeart/2005/8/layout/vProcess5"/>
    <dgm:cxn modelId="{5205924E-14F8-4940-9328-0541EA4CA0FD}" type="presOf" srcId="{57C05B53-8118-4F6E-BE07-7D61AE701CD3}" destId="{9F63BEC6-374C-43E5-9D6A-001903E4C091}" srcOrd="0" destOrd="0" presId="urn:microsoft.com/office/officeart/2005/8/layout/vProcess5"/>
    <dgm:cxn modelId="{4573F681-2BEC-4F93-A270-40236B2345E0}" type="presOf" srcId="{B91FBE25-9F3D-4012-8EBB-4F83479A015F}" destId="{37F49230-CEB6-4955-A1D1-2ECCF2FD6A21}" srcOrd="0" destOrd="0" presId="urn:microsoft.com/office/officeart/2005/8/layout/vProcess5"/>
    <dgm:cxn modelId="{FD9CA983-64A2-42EB-8769-615C6E07F605}" type="presOf" srcId="{D63AE7EA-73D8-40EA-B8F4-C5AFC2F416F0}" destId="{9AFD4E8D-ABF1-4399-8533-9839C7E502B0}" srcOrd="0" destOrd="0" presId="urn:microsoft.com/office/officeart/2005/8/layout/vProcess5"/>
    <dgm:cxn modelId="{116BBA85-77E5-4EE4-907D-6471BAA620DC}" srcId="{18B60716-3358-44D0-9A64-E43494578725}" destId="{7DC8C458-071B-43C3-A654-949BC0E3695F}" srcOrd="1" destOrd="0" parTransId="{A8FC609A-E404-4045-93D9-72D7697D5142}" sibTransId="{3376353F-7D02-413A-9DAA-C47F434339BC}"/>
    <dgm:cxn modelId="{A27412B8-6094-4858-BC82-0D784EB2B463}" type="presOf" srcId="{C6B3AF46-2B78-4873-B2C9-FD6E169974D6}" destId="{B658841A-CEB8-4FBD-A4D7-16D99FAB02B1}" srcOrd="1" destOrd="0" presId="urn:microsoft.com/office/officeart/2005/8/layout/vProcess5"/>
    <dgm:cxn modelId="{3AAB63C0-2770-4879-A331-FB3E0842EC61}" srcId="{18B60716-3358-44D0-9A64-E43494578725}" destId="{57C05B53-8118-4F6E-BE07-7D61AE701CD3}" srcOrd="0" destOrd="0" parTransId="{6F94DFCF-52B3-450F-99D3-75A09F847BFD}" sibTransId="{D63AE7EA-73D8-40EA-B8F4-C5AFC2F416F0}"/>
    <dgm:cxn modelId="{EBB764D1-26BD-4D94-AE06-709886CE0288}" type="presOf" srcId="{C6B3AF46-2B78-4873-B2C9-FD6E169974D6}" destId="{D2D6C219-2BAE-405A-98BC-C8526DB0694B}" srcOrd="0" destOrd="0" presId="urn:microsoft.com/office/officeart/2005/8/layout/vProcess5"/>
    <dgm:cxn modelId="{2755CFD1-8BE9-4F53-9DEB-9B62735A4574}" type="presOf" srcId="{662958A2-B0D3-400F-B899-0FE5ACAFDE6D}" destId="{13F10413-10A8-4118-BD45-65BB1A3C233D}" srcOrd="0" destOrd="0" presId="urn:microsoft.com/office/officeart/2005/8/layout/vProcess5"/>
    <dgm:cxn modelId="{9B2092D3-66AF-4FC3-9DBB-364F9B1E7C82}" type="presOf" srcId="{7DC8C458-071B-43C3-A654-949BC0E3695F}" destId="{768F5573-A2F2-4692-B43B-629EC248FEBB}" srcOrd="0" destOrd="0" presId="urn:microsoft.com/office/officeart/2005/8/layout/vProcess5"/>
    <dgm:cxn modelId="{BB4EF1DF-62E4-4B68-AF7A-95D78AB84892}" srcId="{18B60716-3358-44D0-9A64-E43494578725}" destId="{662958A2-B0D3-400F-B899-0FE5ACAFDE6D}" srcOrd="2" destOrd="0" parTransId="{9225C4BE-938C-4CD2-B211-3DF2EC4F9F53}" sibTransId="{B91FBE25-9F3D-4012-8EBB-4F83479A015F}"/>
    <dgm:cxn modelId="{34F0C50E-4094-4F3D-AA1E-F226781DAD29}" type="presParOf" srcId="{3938F078-64B3-4DFF-9EF4-22211C19531E}" destId="{50318638-511A-476D-AB08-26935932B09C}" srcOrd="0" destOrd="0" presId="urn:microsoft.com/office/officeart/2005/8/layout/vProcess5"/>
    <dgm:cxn modelId="{C57DD723-4E64-47F9-841A-0453E0DF36D7}" type="presParOf" srcId="{3938F078-64B3-4DFF-9EF4-22211C19531E}" destId="{9F63BEC6-374C-43E5-9D6A-001903E4C091}" srcOrd="1" destOrd="0" presId="urn:microsoft.com/office/officeart/2005/8/layout/vProcess5"/>
    <dgm:cxn modelId="{9415E72E-BF63-4A63-8A0C-D9840E06D17A}" type="presParOf" srcId="{3938F078-64B3-4DFF-9EF4-22211C19531E}" destId="{768F5573-A2F2-4692-B43B-629EC248FEBB}" srcOrd="2" destOrd="0" presId="urn:microsoft.com/office/officeart/2005/8/layout/vProcess5"/>
    <dgm:cxn modelId="{AA60BC24-AEDC-4C27-A726-7654056DA4A3}" type="presParOf" srcId="{3938F078-64B3-4DFF-9EF4-22211C19531E}" destId="{13F10413-10A8-4118-BD45-65BB1A3C233D}" srcOrd="3" destOrd="0" presId="urn:microsoft.com/office/officeart/2005/8/layout/vProcess5"/>
    <dgm:cxn modelId="{0063695E-F7AF-4696-9805-D833F193304E}" type="presParOf" srcId="{3938F078-64B3-4DFF-9EF4-22211C19531E}" destId="{D2D6C219-2BAE-405A-98BC-C8526DB0694B}" srcOrd="4" destOrd="0" presId="urn:microsoft.com/office/officeart/2005/8/layout/vProcess5"/>
    <dgm:cxn modelId="{8309FF65-4C2E-462F-B075-2692569D3224}" type="presParOf" srcId="{3938F078-64B3-4DFF-9EF4-22211C19531E}" destId="{9AFD4E8D-ABF1-4399-8533-9839C7E502B0}" srcOrd="5" destOrd="0" presId="urn:microsoft.com/office/officeart/2005/8/layout/vProcess5"/>
    <dgm:cxn modelId="{7092E51B-4C6A-4048-B70C-49AE183D4599}" type="presParOf" srcId="{3938F078-64B3-4DFF-9EF4-22211C19531E}" destId="{86CC64C2-3604-4AD6-A3E3-BEB220636063}" srcOrd="6" destOrd="0" presId="urn:microsoft.com/office/officeart/2005/8/layout/vProcess5"/>
    <dgm:cxn modelId="{4E01C23F-7581-4294-8429-E94426B9EDC6}" type="presParOf" srcId="{3938F078-64B3-4DFF-9EF4-22211C19531E}" destId="{37F49230-CEB6-4955-A1D1-2ECCF2FD6A21}" srcOrd="7" destOrd="0" presId="urn:microsoft.com/office/officeart/2005/8/layout/vProcess5"/>
    <dgm:cxn modelId="{7A7BE5DC-3CD5-477E-9D0A-A64C80A70698}" type="presParOf" srcId="{3938F078-64B3-4DFF-9EF4-22211C19531E}" destId="{8120E970-340D-4D05-8A75-8216298CF2FF}" srcOrd="8" destOrd="0" presId="urn:microsoft.com/office/officeart/2005/8/layout/vProcess5"/>
    <dgm:cxn modelId="{14684479-6BDE-44A0-97F1-C2EBD742BB6D}" type="presParOf" srcId="{3938F078-64B3-4DFF-9EF4-22211C19531E}" destId="{4A420A4E-B646-4C66-9844-C6C1F79766E2}" srcOrd="9" destOrd="0" presId="urn:microsoft.com/office/officeart/2005/8/layout/vProcess5"/>
    <dgm:cxn modelId="{134A0A69-6257-4965-9E34-21CA0FBFB09E}" type="presParOf" srcId="{3938F078-64B3-4DFF-9EF4-22211C19531E}" destId="{322943C5-A9E0-4590-944E-37BC58DB219E}" srcOrd="10" destOrd="0" presId="urn:microsoft.com/office/officeart/2005/8/layout/vProcess5"/>
    <dgm:cxn modelId="{272B6B1D-A40C-423C-AF3A-7D567BC4BCCA}" type="presParOf" srcId="{3938F078-64B3-4DFF-9EF4-22211C19531E}" destId="{B658841A-CEB8-4FBD-A4D7-16D99FAB02B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63BEC6-374C-43E5-9D6A-001903E4C091}">
      <dsp:nvSpPr>
        <dsp:cNvPr id="0" name=""/>
        <dsp:cNvSpPr/>
      </dsp:nvSpPr>
      <dsp:spPr>
        <a:xfrm>
          <a:off x="0" y="0"/>
          <a:ext cx="8098180" cy="8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 dirty="0"/>
            <a:t>Filtered April 2025 data by ethnicity, age, gender, and outcome</a:t>
          </a:r>
          <a:endParaRPr lang="en-US" sz="2300" kern="1200" dirty="0"/>
        </a:p>
      </dsp:txBody>
      <dsp:txXfrm>
        <a:off x="25808" y="25808"/>
        <a:ext cx="7072909" cy="829518"/>
      </dsp:txXfrm>
    </dsp:sp>
    <dsp:sp modelId="{768F5573-A2F2-4692-B43B-629EC248FEBB}">
      <dsp:nvSpPr>
        <dsp:cNvPr id="0" name=""/>
        <dsp:cNvSpPr/>
      </dsp:nvSpPr>
      <dsp:spPr>
        <a:xfrm>
          <a:off x="678222" y="1041341"/>
          <a:ext cx="8098180" cy="8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Used bar charts, pie charts, and dynamic card in Power BI</a:t>
          </a:r>
          <a:endParaRPr lang="en-US" sz="2300" kern="1200"/>
        </a:p>
      </dsp:txBody>
      <dsp:txXfrm>
        <a:off x="704030" y="1067149"/>
        <a:ext cx="6795603" cy="829518"/>
      </dsp:txXfrm>
    </dsp:sp>
    <dsp:sp modelId="{13F10413-10A8-4118-BD45-65BB1A3C233D}">
      <dsp:nvSpPr>
        <dsp:cNvPr id="0" name=""/>
        <dsp:cNvSpPr/>
      </dsp:nvSpPr>
      <dsp:spPr>
        <a:xfrm>
          <a:off x="1346322" y="2082682"/>
          <a:ext cx="8098180" cy="8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Mapped coordinates to reveal geographic concentration</a:t>
          </a:r>
          <a:endParaRPr lang="en-US" sz="2300" kern="1200"/>
        </a:p>
      </dsp:txBody>
      <dsp:txXfrm>
        <a:off x="1372130" y="2108490"/>
        <a:ext cx="6805726" cy="829518"/>
      </dsp:txXfrm>
    </dsp:sp>
    <dsp:sp modelId="{D2D6C219-2BAE-405A-98BC-C8526DB0694B}">
      <dsp:nvSpPr>
        <dsp:cNvPr id="0" name=""/>
        <dsp:cNvSpPr/>
      </dsp:nvSpPr>
      <dsp:spPr>
        <a:xfrm>
          <a:off x="2024545" y="3124024"/>
          <a:ext cx="8098180" cy="88113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300" kern="1200"/>
            <a:t>Compared % of searches vs. population data in Bristol</a:t>
          </a:r>
          <a:endParaRPr lang="en-US" sz="2300" kern="1200"/>
        </a:p>
      </dsp:txBody>
      <dsp:txXfrm>
        <a:off x="2050353" y="3149832"/>
        <a:ext cx="6795603" cy="829518"/>
      </dsp:txXfrm>
    </dsp:sp>
    <dsp:sp modelId="{9AFD4E8D-ABF1-4399-8533-9839C7E502B0}">
      <dsp:nvSpPr>
        <dsp:cNvPr id="0" name=""/>
        <dsp:cNvSpPr/>
      </dsp:nvSpPr>
      <dsp:spPr>
        <a:xfrm>
          <a:off x="7525442" y="674869"/>
          <a:ext cx="572737" cy="572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7654308" y="674869"/>
        <a:ext cx="315005" cy="430985"/>
      </dsp:txXfrm>
    </dsp:sp>
    <dsp:sp modelId="{86CC64C2-3604-4AD6-A3E3-BEB220636063}">
      <dsp:nvSpPr>
        <dsp:cNvPr id="0" name=""/>
        <dsp:cNvSpPr/>
      </dsp:nvSpPr>
      <dsp:spPr>
        <a:xfrm>
          <a:off x="8203664" y="1716210"/>
          <a:ext cx="572737" cy="572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8332530" y="1716210"/>
        <a:ext cx="315005" cy="430985"/>
      </dsp:txXfrm>
    </dsp:sp>
    <dsp:sp modelId="{37F49230-CEB6-4955-A1D1-2ECCF2FD6A21}">
      <dsp:nvSpPr>
        <dsp:cNvPr id="0" name=""/>
        <dsp:cNvSpPr/>
      </dsp:nvSpPr>
      <dsp:spPr>
        <a:xfrm>
          <a:off x="8871764" y="2757551"/>
          <a:ext cx="572737" cy="572737"/>
        </a:xfrm>
        <a:prstGeom prst="downArrow">
          <a:avLst>
            <a:gd name="adj1" fmla="val 55000"/>
            <a:gd name="adj2" fmla="val 45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750" tIns="31750" rIns="31750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500" kern="1200"/>
        </a:p>
      </dsp:txBody>
      <dsp:txXfrm>
        <a:off x="9000630" y="2757551"/>
        <a:ext cx="315005" cy="4309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48AB9F-DA6F-4997-B166-808A35B9B384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BDF749-064A-4660-B266-47A4C210FF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5382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Stop-and-searches are </a:t>
            </a:r>
            <a:r>
              <a:rPr lang="en-GB" b="1" dirty="0"/>
              <a:t>disproportionately</a:t>
            </a:r>
            <a:r>
              <a:rPr lang="en-GB" dirty="0"/>
              <a:t> targeting ethnic minorities and low-income </a:t>
            </a:r>
            <a:r>
              <a:rPr lang="en-GB" dirty="0" err="1"/>
              <a:t>neighborhoods</a:t>
            </a:r>
            <a:r>
              <a:rPr lang="en-GB" dirty="0"/>
              <a:t>.</a:t>
            </a:r>
          </a:p>
          <a:p>
            <a:r>
              <a:rPr lang="en-GB" dirty="0"/>
              <a:t>A large percentage of these searches result in </a:t>
            </a:r>
            <a:r>
              <a:rPr lang="en-GB" b="1" dirty="0"/>
              <a:t>no further action</a:t>
            </a:r>
            <a:r>
              <a:rPr lang="en-GB" dirty="0"/>
              <a:t>, raising concerns about potential bias.</a:t>
            </a:r>
          </a:p>
          <a:p>
            <a:r>
              <a:rPr lang="en-GB" dirty="0"/>
              <a:t>Additionally, </a:t>
            </a:r>
            <a:r>
              <a:rPr lang="en-GB" b="1" dirty="0"/>
              <a:t>underreporting and missing data</a:t>
            </a:r>
            <a:r>
              <a:rPr lang="en-GB" dirty="0"/>
              <a:t> ( particularly in outcomes and ethnicity fields) may hide further patterns of bias or inconsistencies in policing.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F749-064A-4660-B266-47A4C210FF3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917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C7488-26C8-AA0F-145D-5BC77637F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EF6D0A-E9BC-8E95-FBF4-12856FF58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0ADD9A-5F96-5758-2221-277EDCC74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3A48D-457D-F1C6-35B8-AFDBC16C86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F749-064A-4660-B266-47A4C210FF3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0527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F749-064A-4660-B266-47A4C210FF3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5602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416972-C534-1BA3-D4D2-78C485E33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76C1E-163E-8438-8BDC-79C8DA6FAE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A2AD3B-2EF3-6439-0A11-D0F0BB20DC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The percentage card represents ethnicity of the stop-and-searches. When the filter is selected it filters out and finds the percentage of people selected self-defined ethnicity. This allows to delve more into the data 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14F8E2-8D09-930A-A960-F66F68B5A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F749-064A-4660-B266-47A4C210FF3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1235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F9423D-E52A-DFB2-0400-E60D2C2DC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3D734B-B230-0E37-1C06-6EC50F2ECF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D28DFE-A278-B872-8AB6-03B34C38A4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object of search reflects </a:t>
            </a:r>
            <a:r>
              <a:rPr lang="en-GB" b="1" dirty="0"/>
              <a:t>what officers intended to find</a:t>
            </a:r>
            <a:r>
              <a:rPr lang="en-GB" dirty="0"/>
              <a:t>, not what was actually recovered.</a:t>
            </a:r>
          </a:p>
          <a:p>
            <a:r>
              <a:rPr lang="en-GB" dirty="0"/>
              <a:t>Over </a:t>
            </a:r>
            <a:r>
              <a:rPr lang="en-GB" b="1" dirty="0"/>
              <a:t>60% of searches involving Black individuals</a:t>
            </a:r>
            <a:r>
              <a:rPr lang="en-GB" dirty="0"/>
              <a:t> were based on suspicion of drug possession.</a:t>
            </a:r>
          </a:p>
          <a:p>
            <a:r>
              <a:rPr lang="en-GB" dirty="0"/>
              <a:t>In contrast, </a:t>
            </a:r>
            <a:r>
              <a:rPr lang="en-GB" b="1" dirty="0"/>
              <a:t>White individuals were stopped for a wider range of reasons</a:t>
            </a:r>
            <a:r>
              <a:rPr lang="en-GB" dirty="0"/>
              <a:t>.</a:t>
            </a:r>
          </a:p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B672B9-6E5C-AC7D-C927-68D59DA19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F749-064A-4660-B266-47A4C210FF3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440103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EAB4E-B65B-F2DF-47EE-055245F5C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15BA4D-851F-6752-DF93-514B3987E1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0346BC-6B5E-C6DB-4490-6D74DDA12A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940C-6FA3-C5FB-E5BD-D2A41CD564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F749-064A-4660-B266-47A4C210FF3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9708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  <a:p>
            <a:r>
              <a:rPr lang="en-GB" dirty="0"/>
              <a:t>The low arrest rate from April’s stop-and-search activity raises concerns about how effectively the powers are being used see before in the data. </a:t>
            </a:r>
          </a:p>
          <a:p>
            <a:endParaRPr lang="en-GB" dirty="0"/>
          </a:p>
          <a:p>
            <a:r>
              <a:rPr lang="en-GB" dirty="0"/>
              <a:t>We’ve looked at self-defined ethnicity, but the officer’s perception matters too,  especially if it influences decisions to stop someone. With nearly 1 in 5 officer-defined ethnicities not recorded, it’s hard to assess whether certain groups are disproportionately targeted based on perception rather than facts 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BDF749-064A-4660-B266-47A4C210FF3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7977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1164A-D220-443A-761F-B6B2E8E69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D0EA3-CCE0-6C77-122B-722884319E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BA96B-8604-2237-3AF7-F4A731AF7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8F925-8FC9-3F9C-F677-1F6A9B743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12D5-65B1-B5D2-E791-569844197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596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54519-08B7-ABBA-7C6D-256397711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01623-C3AA-DB38-FF60-9F1605024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22C2F6-915B-B78E-7DAE-3D2F0AB03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66A42-345D-955E-4580-3A698653A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B3BBE8-B52E-4877-8AD8-D007910D3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616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3FEB45-1340-3E51-62C8-1E41DBE3A7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2C43F4-2C8A-1C41-54EF-414E3B79FA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BB06A4-B3F6-D79F-81F7-89F7DC59C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C217B-8AA7-B9D9-6702-D8F3F3359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C6398-3425-D0D4-C6CC-DCE52820C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99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6EF55-FF90-E659-03FE-38FEB75BE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BDDAC-03B1-4105-1538-17920576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4A4F0C-9877-028C-EFCE-150381E2F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E880-059D-47F5-F1E2-41E3688DD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9C5421-4559-FC70-57A9-3D6B32AFC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882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B8CC2-B5B6-7CB5-F5BD-F5AE9138CC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FE2D5-51A8-8348-EAFA-A0EE50B973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36BD01-E398-A2D8-C076-22F3AD240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77599A-12E9-4F70-5559-51B53F336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A8A661-5DC2-4628-939C-3A4E3AB44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6461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0074F-E651-0880-CCDC-6B6C6CA5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C0E2A-9C84-FA46-D007-BF2C368964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353D73-26C6-9248-07FB-F9C798BC77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3BAD0-EB49-CEDD-1BDD-E4EFB30EF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295330-3E93-E1D2-7981-E55CF5E79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EB94BE-3E79-68EC-A7AA-C654635B7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709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C170-CA23-293A-91B5-11C0B704C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534EA5-FF94-30D3-C575-784F92F23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8BA6D5-E2EC-8D13-D880-F6E9B2F2D1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808932-B5E0-48F3-DAD1-41D8B200E7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2AA76-2346-C88E-6B17-222703B9EE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782AA0-CD73-283C-DA1C-C3063F9FA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D24EE2-E696-E5A7-CADB-C439094C9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604A6D-B875-90C5-1E80-BEB50092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28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770B94-0899-06B5-B840-B535B885F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83E24B-4D3D-A4A3-FBA0-33FDFE5B5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490EA-4563-10F7-E32F-4C569215F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F0B9594-D7C0-F647-4FC9-A450FD58C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886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EE7A3E-72DC-CFC0-E9F1-F6BE5AAF4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8B05B3-87E7-E1B3-2EA4-ACB67E5B4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3D408-C256-02BF-B128-A149C5662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45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9A4D-ED17-CF94-A822-08BDC8BAD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1A5FE-AEE7-656C-9D93-EB6BE2AA26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9AAB60-17B9-B16F-8455-96005A380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5AD35-AE6F-83E6-F93D-A8014236C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860435-C033-D0A5-6FAA-AAB6EB82E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F78EF8-DC1E-F66E-DC76-EC8350A44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0743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FE044-B12B-0D31-7F72-DD8A54F93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9D1CB3-15E1-4014-5B6C-65D6E9A19A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E721F-3E6A-86A5-6BD1-F4B1BC545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BA8B4A-BCB2-6A8E-79C3-092D6E2B8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9B25D-DCD1-2B75-F78A-3E9124961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A41EB4-EF3F-924D-AD51-1CBD5FE0E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77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202DA3-6D5F-48B1-A9FC-D99525369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58CC3-A305-A82E-719A-3DE6EF4A7D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7F3350-551D-3953-3A8E-7E21A5F6D6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61D23C-B911-49EE-9322-C1BFD69A30DF}" type="datetimeFigureOut">
              <a:rPr lang="en-GB" smtClean="0"/>
              <a:t>15/07/2025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32E7E-9991-588F-3205-3F71881025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2062-A30C-CBC8-3815-0B083D89F5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4A309-9888-4DE1-9099-7F574057C12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0928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4D8489-712D-6AD5-3EDD-9C3FA2E1C0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GB" sz="4800" dirty="0">
                <a:solidFill>
                  <a:srgbClr val="FFFFFF"/>
                </a:solidFill>
              </a:rPr>
              <a:t>In April 2025, only about 25% of the stop-and-searches lead to arrests highlighting bias</a:t>
            </a:r>
          </a:p>
        </p:txBody>
      </p:sp>
    </p:spTree>
    <p:extLst>
      <p:ext uri="{BB962C8B-B14F-4D97-AF65-F5344CB8AC3E}">
        <p14:creationId xmlns:p14="http://schemas.microsoft.com/office/powerpoint/2010/main" val="15641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4D1950-37D3-C4E1-6AB3-B26D9E057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56021"/>
            <a:ext cx="3353709" cy="776102"/>
          </a:xfrm>
        </p:spPr>
        <p:txBody>
          <a:bodyPr anchor="ctr">
            <a:noAutofit/>
          </a:bodyPr>
          <a:lstStyle/>
          <a:p>
            <a:r>
              <a:rPr lang="en-GB" dirty="0"/>
              <a:t>Key findings:</a:t>
            </a:r>
          </a:p>
        </p:txBody>
      </p:sp>
      <p:pic>
        <p:nvPicPr>
          <p:cNvPr id="5" name="Graphic 4" descr="Seesaw with solid fill">
            <a:extLst>
              <a:ext uri="{FF2B5EF4-FFF2-40B4-BE49-F238E27FC236}">
                <a16:creationId xmlns:a16="http://schemas.microsoft.com/office/drawing/2014/main" id="{1D854C77-7812-C90F-F0D9-8ED7F3097F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83411" y="1753341"/>
            <a:ext cx="776103" cy="776103"/>
          </a:xfrm>
          <a:prstGeom prst="rect">
            <a:avLst/>
          </a:prstGeom>
        </p:spPr>
      </p:pic>
      <p:pic>
        <p:nvPicPr>
          <p:cNvPr id="11" name="Graphic 10" descr="Magnifying glass with solid fill">
            <a:extLst>
              <a:ext uri="{FF2B5EF4-FFF2-40B4-BE49-F238E27FC236}">
                <a16:creationId xmlns:a16="http://schemas.microsoft.com/office/drawing/2014/main" id="{236940AC-848C-4802-0CBA-FDF0452EFCD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442438" y="3015276"/>
            <a:ext cx="571828" cy="660203"/>
          </a:xfrm>
          <a:prstGeom prst="rect">
            <a:avLst/>
          </a:prstGeom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B439B577-6301-9C2B-981E-768E560C4B87}"/>
              </a:ext>
            </a:extLst>
          </p:cNvPr>
          <p:cNvGrpSpPr/>
          <p:nvPr/>
        </p:nvGrpSpPr>
        <p:grpSpPr>
          <a:xfrm>
            <a:off x="393222" y="1649260"/>
            <a:ext cx="11492890" cy="761670"/>
            <a:chOff x="-180380" y="395268"/>
            <a:chExt cx="11405557" cy="761670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8C04A5E-1943-AF63-D1C8-DF6D641F9265}"/>
                </a:ext>
              </a:extLst>
            </p:cNvPr>
            <p:cNvSpPr/>
            <p:nvPr/>
          </p:nvSpPr>
          <p:spPr>
            <a:xfrm>
              <a:off x="0" y="395268"/>
              <a:ext cx="11225177" cy="76167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7" name="Rectangle: Rounded Corners 4">
              <a:extLst>
                <a:ext uri="{FF2B5EF4-FFF2-40B4-BE49-F238E27FC236}">
                  <a16:creationId xmlns:a16="http://schemas.microsoft.com/office/drawing/2014/main" id="{B0FBEA81-4629-79C0-A814-A7866974AC32}"/>
                </a:ext>
              </a:extLst>
            </p:cNvPr>
            <p:cNvSpPr txBox="1"/>
            <p:nvPr/>
          </p:nvSpPr>
          <p:spPr>
            <a:xfrm>
              <a:off x="-180380" y="448071"/>
              <a:ext cx="11150813" cy="687306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8110" tIns="118110" rIns="118110" bIns="118110" numCol="1" spcCol="1270" anchor="ctr" anchorCtr="0">
              <a:noAutofit/>
            </a:bodyPr>
            <a:lstStyle/>
            <a:p>
              <a:pPr marL="0" lvl="0" indent="0" algn="l" defTabSz="13779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3100" kern="1200" dirty="0"/>
                <a:t>           Disproportionate targeting of ethnic and low-income areas</a:t>
              </a:r>
              <a:endParaRPr lang="en-US" sz="3100" kern="12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ABB6B1-3446-B9AD-50F4-645FDEF3549A}"/>
              </a:ext>
            </a:extLst>
          </p:cNvPr>
          <p:cNvGrpSpPr/>
          <p:nvPr/>
        </p:nvGrpSpPr>
        <p:grpSpPr>
          <a:xfrm>
            <a:off x="612649" y="2509813"/>
            <a:ext cx="11279512" cy="785508"/>
            <a:chOff x="0" y="441822"/>
            <a:chExt cx="6483446" cy="1113840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D1D9A6C1-F0AE-72FA-AF04-3A54D6D8BB5F}"/>
                </a:ext>
              </a:extLst>
            </p:cNvPr>
            <p:cNvSpPr/>
            <p:nvPr/>
          </p:nvSpPr>
          <p:spPr>
            <a:xfrm>
              <a:off x="0" y="441822"/>
              <a:ext cx="6483446" cy="1113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3038037"/>
                <a:satOff val="-207"/>
                <a:lumOff val="490"/>
                <a:alphaOff val="0"/>
              </a:schemeClr>
            </a:fillRef>
            <a:effectRef idx="0">
              <a:schemeClr val="accent5">
                <a:hueOff val="-3038037"/>
                <a:satOff val="-207"/>
                <a:lumOff val="49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B43FC007-6213-9A3F-82F9-62C185FFE887}"/>
                </a:ext>
              </a:extLst>
            </p:cNvPr>
            <p:cNvSpPr txBox="1"/>
            <p:nvPr/>
          </p:nvSpPr>
          <p:spPr>
            <a:xfrm>
              <a:off x="407788" y="496195"/>
              <a:ext cx="6021285" cy="1005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Drug-related reasons dominate searches for some groups </a:t>
              </a:r>
              <a:endParaRPr lang="en-US" sz="2800" kern="12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4B89852-9AE5-2AF9-979B-72C94A167911}"/>
              </a:ext>
            </a:extLst>
          </p:cNvPr>
          <p:cNvGrpSpPr/>
          <p:nvPr/>
        </p:nvGrpSpPr>
        <p:grpSpPr>
          <a:xfrm>
            <a:off x="574983" y="3372329"/>
            <a:ext cx="11311129" cy="834029"/>
            <a:chOff x="0" y="2414719"/>
            <a:chExt cx="6483446" cy="1113840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8CDF9643-3459-CFD3-6F0F-F3ED8661F195}"/>
                </a:ext>
              </a:extLst>
            </p:cNvPr>
            <p:cNvSpPr/>
            <p:nvPr/>
          </p:nvSpPr>
          <p:spPr>
            <a:xfrm>
              <a:off x="0" y="2414719"/>
              <a:ext cx="6483446" cy="1113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6076075"/>
                <a:satOff val="-413"/>
                <a:lumOff val="981"/>
                <a:alphaOff val="0"/>
              </a:schemeClr>
            </a:fillRef>
            <a:effectRef idx="0">
              <a:schemeClr val="accent5">
                <a:hueOff val="-6076075"/>
                <a:satOff val="-413"/>
                <a:lumOff val="98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 dirty="0"/>
            </a:p>
          </p:txBody>
        </p:sp>
        <p:sp>
          <p:nvSpPr>
            <p:cNvPr id="16" name="Rectangle: Rounded Corners 4">
              <a:extLst>
                <a:ext uri="{FF2B5EF4-FFF2-40B4-BE49-F238E27FC236}">
                  <a16:creationId xmlns:a16="http://schemas.microsoft.com/office/drawing/2014/main" id="{22B6068C-E8DF-D35D-8692-0366CDF2B9E2}"/>
                </a:ext>
              </a:extLst>
            </p:cNvPr>
            <p:cNvSpPr txBox="1"/>
            <p:nvPr/>
          </p:nvSpPr>
          <p:spPr>
            <a:xfrm>
              <a:off x="392368" y="2599830"/>
              <a:ext cx="6057916" cy="74233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 Most searches result in no further action.</a:t>
              </a:r>
              <a:endParaRPr lang="en-US" sz="2800" kern="1200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306273-7416-809A-3B1C-820B9A2C88C0}"/>
              </a:ext>
            </a:extLst>
          </p:cNvPr>
          <p:cNvGrpSpPr/>
          <p:nvPr/>
        </p:nvGrpSpPr>
        <p:grpSpPr>
          <a:xfrm>
            <a:off x="574982" y="4311666"/>
            <a:ext cx="11311129" cy="813675"/>
            <a:chOff x="-33304" y="3567316"/>
            <a:chExt cx="6483446" cy="1113840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1A97F1A3-55AD-CAB7-DAF0-9D47201AE12D}"/>
                </a:ext>
              </a:extLst>
            </p:cNvPr>
            <p:cNvSpPr/>
            <p:nvPr/>
          </p:nvSpPr>
          <p:spPr>
            <a:xfrm>
              <a:off x="-33304" y="3567316"/>
              <a:ext cx="6483446" cy="1113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9114112"/>
                <a:satOff val="-620"/>
                <a:lumOff val="1471"/>
                <a:alphaOff val="0"/>
              </a:schemeClr>
            </a:fillRef>
            <a:effectRef idx="0">
              <a:schemeClr val="accent5">
                <a:hueOff val="-9114112"/>
                <a:satOff val="-620"/>
                <a:lumOff val="147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64C07DA1-44DC-2313-6244-E0B4A0456F84}"/>
                </a:ext>
              </a:extLst>
            </p:cNvPr>
            <p:cNvSpPr txBox="1"/>
            <p:nvPr/>
          </p:nvSpPr>
          <p:spPr>
            <a:xfrm>
              <a:off x="29550" y="3642303"/>
              <a:ext cx="6374700" cy="100509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         Significant amount of missing or incomplete data.</a:t>
              </a:r>
              <a:endParaRPr lang="en-US" sz="2800" kern="12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3F40CD-8F33-0B15-2798-60E18FF9C55E}"/>
              </a:ext>
            </a:extLst>
          </p:cNvPr>
          <p:cNvGrpSpPr/>
          <p:nvPr/>
        </p:nvGrpSpPr>
        <p:grpSpPr>
          <a:xfrm>
            <a:off x="574982" y="5292090"/>
            <a:ext cx="11311129" cy="809889"/>
            <a:chOff x="0" y="4232058"/>
            <a:chExt cx="6483446" cy="1113840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069F93C-601A-89B4-2042-BDA96C486F48}"/>
                </a:ext>
              </a:extLst>
            </p:cNvPr>
            <p:cNvSpPr/>
            <p:nvPr/>
          </p:nvSpPr>
          <p:spPr>
            <a:xfrm>
              <a:off x="0" y="4232058"/>
              <a:ext cx="6483446" cy="1113840"/>
            </a:xfrm>
            <a:prstGeom prst="round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-12152150"/>
                <a:satOff val="-826"/>
                <a:lumOff val="1961"/>
                <a:alphaOff val="0"/>
              </a:schemeClr>
            </a:fillRef>
            <a:effectRef idx="0">
              <a:schemeClr val="accent5">
                <a:hueOff val="-12152150"/>
                <a:satOff val="-826"/>
                <a:lumOff val="1961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GB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D969B0A6-302B-62C4-4B26-CC13E946F29C}"/>
                </a:ext>
              </a:extLst>
            </p:cNvPr>
            <p:cNvSpPr txBox="1"/>
            <p:nvPr/>
          </p:nvSpPr>
          <p:spPr>
            <a:xfrm>
              <a:off x="54373" y="4286431"/>
              <a:ext cx="6374700" cy="1005094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06680" tIns="106680" rIns="106680" bIns="106680" numCol="1" spcCol="1270" anchor="ctr" anchorCtr="0">
              <a:noAutofit/>
            </a:bodyPr>
            <a:lstStyle/>
            <a:p>
              <a:pPr marL="0" lvl="0" indent="0" algn="l"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2800" kern="1200" dirty="0"/>
                <a:t>        Underreporting may suggest deeper bias.</a:t>
              </a:r>
              <a:endParaRPr lang="en-US" sz="2800" kern="1200" dirty="0"/>
            </a:p>
          </p:txBody>
        </p:sp>
      </p:grpSp>
      <p:pic>
        <p:nvPicPr>
          <p:cNvPr id="25" name="Graphic 24" descr="Seesaw with solid fill">
            <a:extLst>
              <a:ext uri="{FF2B5EF4-FFF2-40B4-BE49-F238E27FC236}">
                <a16:creationId xmlns:a16="http://schemas.microsoft.com/office/drawing/2014/main" id="{2A567180-E697-5603-0007-15F43AEA8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5153" y="1740699"/>
            <a:ext cx="596941" cy="596941"/>
          </a:xfrm>
          <a:prstGeom prst="rect">
            <a:avLst/>
          </a:prstGeom>
        </p:spPr>
      </p:pic>
      <p:pic>
        <p:nvPicPr>
          <p:cNvPr id="27" name="Graphic 26" descr="Medicine with solid fill">
            <a:extLst>
              <a:ext uri="{FF2B5EF4-FFF2-40B4-BE49-F238E27FC236}">
                <a16:creationId xmlns:a16="http://schemas.microsoft.com/office/drawing/2014/main" id="{01C8FBD7-78C7-05D2-D303-E33F8EC2347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90433" y="2604734"/>
            <a:ext cx="627520" cy="627520"/>
          </a:xfrm>
          <a:prstGeom prst="rect">
            <a:avLst/>
          </a:prstGeom>
        </p:spPr>
      </p:pic>
      <p:pic>
        <p:nvPicPr>
          <p:cNvPr id="32" name="Graphic 31" descr="Inbox Cross with solid fill">
            <a:extLst>
              <a:ext uri="{FF2B5EF4-FFF2-40B4-BE49-F238E27FC236}">
                <a16:creationId xmlns:a16="http://schemas.microsoft.com/office/drawing/2014/main" id="{A0911088-E5A6-28B1-29E7-FB9BA06B550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84638" y="4301097"/>
            <a:ext cx="713379" cy="713379"/>
          </a:xfrm>
          <a:prstGeom prst="rect">
            <a:avLst/>
          </a:prstGeom>
        </p:spPr>
      </p:pic>
      <p:pic>
        <p:nvPicPr>
          <p:cNvPr id="34" name="Graphic 33" descr="No sign with solid fill">
            <a:extLst>
              <a:ext uri="{FF2B5EF4-FFF2-40B4-BE49-F238E27FC236}">
                <a16:creationId xmlns:a16="http://schemas.microsoft.com/office/drawing/2014/main" id="{958557D6-9E98-43CD-E22E-60DEDF8AB6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42956" y="3445673"/>
            <a:ext cx="616558" cy="6165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71D12C1-13FE-5FAD-3634-CB12797EDB0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2956" y="5331625"/>
            <a:ext cx="656955" cy="656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53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361F42-602B-C86E-64BA-0F40159CFD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8D93E439-8F74-F6E3-BCFC-580043AC5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C4A3F-56E1-27D3-E869-91B99C245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30" y="81495"/>
            <a:ext cx="11672192" cy="1388356"/>
          </a:xfrm>
        </p:spPr>
        <p:txBody>
          <a:bodyPr anchor="b">
            <a:normAutofit/>
          </a:bodyPr>
          <a:lstStyle/>
          <a:p>
            <a:r>
              <a:rPr lang="en-GB" sz="4000" dirty="0"/>
              <a:t>How I found it?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11A7D06-523F-A7D7-9146-2D209DB7F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7015FCF-F986-C1C8-002C-F7A4F44B0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2" name="Content Placeholder 3">
            <a:extLst>
              <a:ext uri="{FF2B5EF4-FFF2-40B4-BE49-F238E27FC236}">
                <a16:creationId xmlns:a16="http://schemas.microsoft.com/office/drawing/2014/main" id="{D1CD941F-67CD-49B8-E4E2-08B8B0031E3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199" y="1825625"/>
          <a:ext cx="10122725" cy="40051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48486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79E27D9-03C7-44E2-9FF8-15D0C8506A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3D8B8-5AB6-F61A-78A3-472FDE847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308" y="266062"/>
            <a:ext cx="5823203" cy="1388356"/>
          </a:xfrm>
        </p:spPr>
        <p:txBody>
          <a:bodyPr anchor="b">
            <a:normAutofit/>
          </a:bodyPr>
          <a:lstStyle/>
          <a:p>
            <a:r>
              <a:rPr lang="en-GB" sz="4000" dirty="0"/>
              <a:t>Who Is Being Stopped and Is It Proportional?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D039-5CA9-254C-FEB6-12D6A6172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423" y="1970466"/>
            <a:ext cx="5196670" cy="3454358"/>
          </a:xfrm>
        </p:spPr>
        <p:txBody>
          <a:bodyPr anchor="t">
            <a:normAutofit/>
          </a:bodyPr>
          <a:lstStyle/>
          <a:p>
            <a:r>
              <a:rPr lang="en-GB" sz="2400" dirty="0"/>
              <a:t>Majority of the stop and searches are densely populated in Bristol </a:t>
            </a:r>
          </a:p>
          <a:p>
            <a:r>
              <a:rPr lang="en-GB" sz="2400" dirty="0"/>
              <a:t> </a:t>
            </a:r>
            <a:r>
              <a:rPr lang="en-GB" sz="2400" b="1" dirty="0"/>
              <a:t>Black individuals </a:t>
            </a:r>
            <a:r>
              <a:rPr lang="en-GB" sz="2400" dirty="0"/>
              <a:t>make up only </a:t>
            </a:r>
            <a:r>
              <a:rPr lang="en-GB" sz="2400" b="1" dirty="0"/>
              <a:t>5.9%</a:t>
            </a:r>
            <a:r>
              <a:rPr lang="en-GB" sz="2400" dirty="0"/>
              <a:t> of the population, yet </a:t>
            </a:r>
            <a:r>
              <a:rPr lang="en-GB" sz="2400" b="1" dirty="0"/>
              <a:t>7.03% </a:t>
            </a:r>
            <a:r>
              <a:rPr lang="en-GB" sz="2400" dirty="0"/>
              <a:t>of all stop-and-searches.</a:t>
            </a:r>
          </a:p>
          <a:p>
            <a:r>
              <a:rPr lang="en-GB" sz="2400" dirty="0"/>
              <a:t>Map coordinates show </a:t>
            </a:r>
            <a:r>
              <a:rPr lang="en-GB" sz="2400" b="1" dirty="0"/>
              <a:t>clustering</a:t>
            </a:r>
            <a:r>
              <a:rPr lang="en-GB" sz="2400" dirty="0"/>
              <a:t> in certain </a:t>
            </a:r>
            <a:r>
              <a:rPr lang="en-GB" sz="2400" b="1" dirty="0"/>
              <a:t>low-income neighbourhoods </a:t>
            </a:r>
            <a:r>
              <a:rPr lang="en-GB" sz="2400" dirty="0"/>
              <a:t>and </a:t>
            </a:r>
            <a:r>
              <a:rPr lang="en-GB" sz="2400" b="1" dirty="0"/>
              <a:t>ethnic</a:t>
            </a:r>
            <a:r>
              <a:rPr lang="en-GB" sz="2400" dirty="0"/>
              <a:t> </a:t>
            </a:r>
            <a:r>
              <a:rPr lang="en-GB" sz="2400" b="1" dirty="0"/>
              <a:t>neighbourhoods</a:t>
            </a:r>
            <a:r>
              <a:rPr lang="en-GB" sz="2400" dirty="0"/>
              <a:t>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BF1590-3B36-48EE-A89D-3B6F3CB256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C8F6C8C-AB5A-4548-942D-E3FD40ACBC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1A1BEA-0B00-C898-702D-D52402B34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3533" y="259479"/>
            <a:ext cx="2534004" cy="1076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23303B4-CD89-0371-E728-869DA9934D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5093" y="3839027"/>
            <a:ext cx="4273385" cy="228622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FAE754-BC7E-2E63-8424-50FEA10900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86629" y="529056"/>
            <a:ext cx="2715004" cy="244826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42AD71-263C-43E8-0473-B58E1F320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48478" y="3528411"/>
            <a:ext cx="2239745" cy="1595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4925D3D-F813-AB5F-3BCF-7171B6AEA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17598" y="1439493"/>
            <a:ext cx="2592234" cy="181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140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9E67B-BFD7-073D-C9F6-73F3C9F0AF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EBB171E-C821-A84C-71F1-1A80BF00E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51C1-5F87-A2FA-1836-982B19D3F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330" y="81495"/>
            <a:ext cx="11672192" cy="1388356"/>
          </a:xfrm>
        </p:spPr>
        <p:txBody>
          <a:bodyPr anchor="b">
            <a:normAutofit/>
          </a:bodyPr>
          <a:lstStyle/>
          <a:p>
            <a:r>
              <a:rPr lang="en-GB" sz="4000" dirty="0"/>
              <a:t>Do Stop-and-Search Outcomes Differ by Ethnicity?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ABE8F55-7FD3-40E3-C68F-2F2C9110CD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0E4423-6614-8DC0-4FEC-06CE9E077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8F20F7A-71F1-E847-9269-60A509A334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330" y="1825625"/>
            <a:ext cx="4967241" cy="4351338"/>
          </a:xfrm>
        </p:spPr>
        <p:txBody>
          <a:bodyPr>
            <a:normAutofit/>
          </a:bodyPr>
          <a:lstStyle/>
          <a:p>
            <a:r>
              <a:rPr lang="en-GB" dirty="0"/>
              <a:t>Over </a:t>
            </a:r>
            <a:r>
              <a:rPr lang="en-GB" b="1" dirty="0"/>
              <a:t>66%</a:t>
            </a:r>
            <a:r>
              <a:rPr lang="en-GB" dirty="0"/>
              <a:t> of non-white groups searches lead to </a:t>
            </a:r>
            <a:r>
              <a:rPr lang="en-GB" b="1" dirty="0"/>
              <a:t>no further action.</a:t>
            </a:r>
          </a:p>
          <a:p>
            <a:r>
              <a:rPr lang="en-GB" b="1" dirty="0"/>
              <a:t>Very few cases to arrests despite higher search rates </a:t>
            </a:r>
            <a:endParaRPr lang="en-GB" dirty="0"/>
          </a:p>
          <a:p>
            <a:r>
              <a:rPr lang="en-GB" dirty="0"/>
              <a:t>White: slightly lower at 60%</a:t>
            </a:r>
          </a:p>
          <a:p>
            <a:r>
              <a:rPr lang="en-GB" b="1" dirty="0"/>
              <a:t>Arrest rate higher</a:t>
            </a:r>
            <a:r>
              <a:rPr lang="en-GB" dirty="0"/>
              <a:t> for White (26%) than Black (20%)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F290066-9476-E529-13C3-F821A3C83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2834" y="1750726"/>
            <a:ext cx="3036196" cy="36374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70BB8B-38E9-F9AB-FCDB-708B91CE7C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3733" y="1750726"/>
            <a:ext cx="2813563" cy="363742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08BE695-6C84-2B6B-8FE1-4A42B406B224}"/>
              </a:ext>
            </a:extLst>
          </p:cNvPr>
          <p:cNvSpPr txBox="1"/>
          <p:nvPr/>
        </p:nvSpPr>
        <p:spPr>
          <a:xfrm>
            <a:off x="5512834" y="5571308"/>
            <a:ext cx="33224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White counter parts outcomes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B2900B9-809E-FCA6-7F64-51AD9FC991AA}"/>
              </a:ext>
            </a:extLst>
          </p:cNvPr>
          <p:cNvSpPr txBox="1"/>
          <p:nvPr/>
        </p:nvSpPr>
        <p:spPr>
          <a:xfrm>
            <a:off x="8963733" y="5530651"/>
            <a:ext cx="3099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Non-white groups outcomes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864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5D1468-5900-6E01-68FC-6BE72B0FD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12633A-B2B6-2B24-AD35-C2B772C765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3D1ADB-A336-24E1-27E8-CC8F1F4DB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63" y="399392"/>
            <a:ext cx="5823203" cy="1388356"/>
          </a:xfrm>
        </p:spPr>
        <p:txBody>
          <a:bodyPr anchor="b">
            <a:normAutofit/>
          </a:bodyPr>
          <a:lstStyle/>
          <a:p>
            <a:r>
              <a:rPr lang="en-GB" sz="4000" dirty="0"/>
              <a:t>Search Reasons Differ by Ethnicity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2E2F008-03E7-279B-6A22-DC7388240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6E7FF9-E507-C0C0-0F6E-F3B58D836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4876080-BB26-A00E-5540-CD8E0FF5C246}"/>
              </a:ext>
            </a:extLst>
          </p:cNvPr>
          <p:cNvSpPr txBox="1"/>
          <p:nvPr/>
        </p:nvSpPr>
        <p:spPr>
          <a:xfrm>
            <a:off x="9887203" y="519297"/>
            <a:ext cx="381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Black Individuals 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1F1E5A-4E06-03BC-A35B-0F139FFB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563" y="2107270"/>
            <a:ext cx="5202766" cy="4351338"/>
          </a:xfrm>
        </p:spPr>
        <p:txBody>
          <a:bodyPr>
            <a:normAutofit/>
          </a:bodyPr>
          <a:lstStyle/>
          <a:p>
            <a:r>
              <a:rPr lang="en-GB" dirty="0"/>
              <a:t>Officers record what they’re searching for, not what’s found.</a:t>
            </a:r>
          </a:p>
          <a:p>
            <a:r>
              <a:rPr lang="en-GB" dirty="0"/>
              <a:t>60% of Black searches were for suspected drug possession</a:t>
            </a:r>
          </a:p>
          <a:p>
            <a:r>
              <a:rPr lang="en-GB" dirty="0"/>
              <a:t>White individuals were stopped for a broader range of reasons.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E156BF-9452-A22D-2134-1B391F0880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90" r="2512" b="4487"/>
          <a:stretch>
            <a:fillRect/>
          </a:stretch>
        </p:blipFill>
        <p:spPr>
          <a:xfrm>
            <a:off x="5969000" y="219998"/>
            <a:ext cx="3810000" cy="26616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D5B959-94A1-BC23-6EAE-E5D5D5E4DD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946" t="436" r="528"/>
          <a:stretch>
            <a:fillRect/>
          </a:stretch>
        </p:blipFill>
        <p:spPr>
          <a:xfrm>
            <a:off x="6227233" y="3429000"/>
            <a:ext cx="3659970" cy="259829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000EB8-F16F-AF13-2B8F-9C065D56CDE6}"/>
              </a:ext>
            </a:extLst>
          </p:cNvPr>
          <p:cNvSpPr txBox="1"/>
          <p:nvPr/>
        </p:nvSpPr>
        <p:spPr>
          <a:xfrm>
            <a:off x="10026133" y="4087235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White individuals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55EDDD-FF32-BFEC-D3E5-BEE3E9234563}"/>
              </a:ext>
            </a:extLst>
          </p:cNvPr>
          <p:cNvSpPr txBox="1"/>
          <p:nvPr/>
        </p:nvSpPr>
        <p:spPr>
          <a:xfrm>
            <a:off x="6006386" y="2528156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062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D9B5ADB-ACB2-7847-B899-1F0905EFE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DD09BEC-88E5-B0B8-75FF-2F52F6A1A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6631E-66B8-90E6-5B8D-BAA7B262E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563" y="399392"/>
            <a:ext cx="11205370" cy="1388356"/>
          </a:xfrm>
        </p:spPr>
        <p:txBody>
          <a:bodyPr anchor="b">
            <a:normAutofit/>
          </a:bodyPr>
          <a:lstStyle/>
          <a:p>
            <a:r>
              <a:rPr lang="en-GB" sz="4000" dirty="0"/>
              <a:t>Why this is important? 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C16BA1D-5EC4-14C4-D43F-AF14992D8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78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7E371D-381F-8AD4-35FF-5212D9198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038600" y="6400799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C173F1-4401-BAA0-B18F-C7EF9720B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750" y="2049034"/>
            <a:ext cx="10604499" cy="4351338"/>
          </a:xfrm>
        </p:spPr>
        <p:txBody>
          <a:bodyPr>
            <a:normAutofit/>
          </a:bodyPr>
          <a:lstStyle/>
          <a:p>
            <a:r>
              <a:rPr lang="en-GB" dirty="0"/>
              <a:t>Raises questions about fairness and proportionality in policing.</a:t>
            </a:r>
          </a:p>
          <a:p>
            <a:r>
              <a:rPr lang="en-GB" dirty="0"/>
              <a:t>Impacts trust in communities of the police</a:t>
            </a:r>
          </a:p>
          <a:p>
            <a:r>
              <a:rPr lang="en-GB" dirty="0"/>
              <a:t>Highlights needs in transparency in reporting of this data to the public and within the force itself to address concerns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168057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B70CB9-9B23-113A-4FBA-F76C2A24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Should we investigate why ~18% of both ethnicity of the officer and stop-and search person are not recorded?</a:t>
            </a:r>
          </a:p>
        </p:txBody>
      </p:sp>
    </p:spTree>
    <p:extLst>
      <p:ext uri="{BB962C8B-B14F-4D97-AF65-F5344CB8AC3E}">
        <p14:creationId xmlns:p14="http://schemas.microsoft.com/office/powerpoint/2010/main" val="2324685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1774</TotalTime>
  <Words>530</Words>
  <Application>Microsoft Office PowerPoint</Application>
  <PresentationFormat>Widescreen</PresentationFormat>
  <Paragraphs>52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In April 2025, only about 25% of the stop-and-searches lead to arrests highlighting bias</vt:lpstr>
      <vt:lpstr>Key findings:</vt:lpstr>
      <vt:lpstr>How I found it?</vt:lpstr>
      <vt:lpstr>Who Is Being Stopped and Is It Proportional? </vt:lpstr>
      <vt:lpstr>Do Stop-and-Search Outcomes Differ by Ethnicity? </vt:lpstr>
      <vt:lpstr>Search Reasons Differ by Ethnicity</vt:lpstr>
      <vt:lpstr>Why this is important? </vt:lpstr>
      <vt:lpstr>Should we investigate why ~18% of both ethnicity of the officer and stop-and search person are not recorded?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April 2025, only about 25% of the stop-and-searches lead to arrests highlighting bias</dc:title>
  <dc:creator>Ilwad Abdi</dc:creator>
  <cp:lastModifiedBy>Ilwad Abdi</cp:lastModifiedBy>
  <cp:revision>2</cp:revision>
  <dcterms:created xsi:type="dcterms:W3CDTF">2025-07-07T18:23:04Z</dcterms:created>
  <dcterms:modified xsi:type="dcterms:W3CDTF">2025-07-15T13:28:10Z</dcterms:modified>
</cp:coreProperties>
</file>