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752" r:id="rId2"/>
  </p:sldMasterIdLst>
  <p:notesMasterIdLst>
    <p:notesMasterId r:id="rId33"/>
  </p:notesMasterIdLst>
  <p:sldIdLst>
    <p:sldId id="256" r:id="rId3"/>
    <p:sldId id="374" r:id="rId4"/>
    <p:sldId id="372" r:id="rId5"/>
    <p:sldId id="373" r:id="rId6"/>
    <p:sldId id="357" r:id="rId7"/>
    <p:sldId id="350" r:id="rId8"/>
    <p:sldId id="290" r:id="rId9"/>
    <p:sldId id="351" r:id="rId10"/>
    <p:sldId id="352" r:id="rId11"/>
    <p:sldId id="353" r:id="rId12"/>
    <p:sldId id="378" r:id="rId13"/>
    <p:sldId id="359" r:id="rId14"/>
    <p:sldId id="380" r:id="rId15"/>
    <p:sldId id="366" r:id="rId16"/>
    <p:sldId id="371" r:id="rId17"/>
    <p:sldId id="356" r:id="rId18"/>
    <p:sldId id="367" r:id="rId19"/>
    <p:sldId id="363" r:id="rId20"/>
    <p:sldId id="364" r:id="rId21"/>
    <p:sldId id="266" r:id="rId22"/>
    <p:sldId id="377" r:id="rId23"/>
    <p:sldId id="379" r:id="rId24"/>
    <p:sldId id="361" r:id="rId25"/>
    <p:sldId id="370" r:id="rId26"/>
    <p:sldId id="349" r:id="rId27"/>
    <p:sldId id="358" r:id="rId28"/>
    <p:sldId id="360" r:id="rId29"/>
    <p:sldId id="368" r:id="rId30"/>
    <p:sldId id="369" r:id="rId31"/>
    <p:sldId id="375" r:id="rId32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zheng Xie" initials="YX" lastIdx="1" clrIdx="0">
    <p:extLst>
      <p:ext uri="{19B8F6BF-5375-455C-9EA6-DF929625EA0E}">
        <p15:presenceInfo xmlns:p15="http://schemas.microsoft.com/office/powerpoint/2012/main" userId="Yongzheng X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535"/>
    <a:srgbClr val="D40000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400" autoAdjust="0"/>
  </p:normalViewPr>
  <p:slideViewPr>
    <p:cSldViewPr snapToGrid="0" snapToObjects="1">
      <p:cViewPr varScale="1">
        <p:scale>
          <a:sx n="118" d="100"/>
          <a:sy n="118" d="100"/>
        </p:scale>
        <p:origin x="114" y="156"/>
      </p:cViewPr>
      <p:guideLst>
        <p:guide orient="horz" pos="1185"/>
        <p:guide pos="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Performance on BGL at different window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Sheet1!$G$9:$G$15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  <c:pt idx="5">
                  <c:v>40</c:v>
                </c:pt>
                <c:pt idx="6">
                  <c:v>20</c:v>
                </c:pt>
              </c:numCache>
            </c:numRef>
          </c:cat>
          <c:val>
            <c:numRef>
              <c:f>Sheet1!$H$10:$H$15</c:f>
              <c:numCache>
                <c:formatCode>General</c:formatCode>
                <c:ptCount val="6"/>
                <c:pt idx="0">
                  <c:v>0.98850000000000005</c:v>
                </c:pt>
                <c:pt idx="1">
                  <c:v>0.99150000000000005</c:v>
                </c:pt>
                <c:pt idx="2">
                  <c:v>0.95989999999999998</c:v>
                </c:pt>
                <c:pt idx="3">
                  <c:v>0.9496</c:v>
                </c:pt>
                <c:pt idx="4">
                  <c:v>0.98680000000000001</c:v>
                </c:pt>
                <c:pt idx="5">
                  <c:v>0.99639999999999995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6A70-4C55-B695-1F4E5910387D}"/>
            </c:ext>
          </c:extLst>
        </c:ser>
        <c:ser>
          <c:idx val="1"/>
          <c:order val="1"/>
          <c:tx>
            <c:strRef>
              <c:f>Sheet1!$I$8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Sheet1!$G$9:$G$15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  <c:pt idx="5">
                  <c:v>40</c:v>
                </c:pt>
                <c:pt idx="6">
                  <c:v>20</c:v>
                </c:pt>
              </c:numCache>
            </c:numRef>
          </c:cat>
          <c:val>
            <c:numRef>
              <c:f>Sheet1!$I$10:$I$15</c:f>
              <c:numCache>
                <c:formatCode>General</c:formatCode>
                <c:ptCount val="6"/>
                <c:pt idx="0">
                  <c:v>0.92</c:v>
                </c:pt>
                <c:pt idx="1">
                  <c:v>0.94640000000000002</c:v>
                </c:pt>
                <c:pt idx="2">
                  <c:v>0.93389999999999995</c:v>
                </c:pt>
                <c:pt idx="3">
                  <c:v>0.91849999999999998</c:v>
                </c:pt>
                <c:pt idx="4">
                  <c:v>0.90280000000000005</c:v>
                </c:pt>
                <c:pt idx="5">
                  <c:v>0.92630000000000001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6A70-4C55-B695-1F4E5910387D}"/>
            </c:ext>
          </c:extLst>
        </c:ser>
        <c:ser>
          <c:idx val="2"/>
          <c:order val="2"/>
          <c:tx>
            <c:strRef>
              <c:f>Sheet1!$J$8</c:f>
              <c:strCache>
                <c:ptCount val="1"/>
                <c:pt idx="0">
                  <c:v>F1-score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Sheet1!$G$9:$G$15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  <c:pt idx="5">
                  <c:v>40</c:v>
                </c:pt>
                <c:pt idx="6">
                  <c:v>20</c:v>
                </c:pt>
              </c:numCache>
            </c:numRef>
          </c:cat>
          <c:val>
            <c:numRef>
              <c:f>Sheet1!$J$10:$J$15</c:f>
              <c:numCache>
                <c:formatCode>General</c:formatCode>
                <c:ptCount val="6"/>
                <c:pt idx="0">
                  <c:v>0.95299999999999996</c:v>
                </c:pt>
                <c:pt idx="1">
                  <c:v>0.96840000000000004</c:v>
                </c:pt>
                <c:pt idx="2">
                  <c:v>0.9466</c:v>
                </c:pt>
                <c:pt idx="3">
                  <c:v>0.93359999999999999</c:v>
                </c:pt>
                <c:pt idx="4">
                  <c:v>0.94289999999999996</c:v>
                </c:pt>
                <c:pt idx="5">
                  <c:v>0.96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6A70-4C55-B695-1F4E5910387D}"/>
            </c:ext>
          </c:extLst>
        </c:ser>
        <c:ser>
          <c:idx val="3"/>
          <c:order val="3"/>
          <c:tx>
            <c:strRef>
              <c:f>Sheet1!$K$8</c:f>
              <c:strCache>
                <c:ptCount val="1"/>
                <c:pt idx="0">
                  <c:v>AUC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Sheet1!$G$9:$G$15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  <c:pt idx="5">
                  <c:v>40</c:v>
                </c:pt>
                <c:pt idx="6">
                  <c:v>20</c:v>
                </c:pt>
              </c:numCache>
            </c:numRef>
          </c:cat>
          <c:val>
            <c:numRef>
              <c:f>Sheet1!$K$10:$K$15</c:f>
              <c:numCache>
                <c:formatCode>General</c:formatCode>
                <c:ptCount val="6"/>
                <c:pt idx="0">
                  <c:v>0.97660000000000002</c:v>
                </c:pt>
                <c:pt idx="1">
                  <c:v>0.98080000000000001</c:v>
                </c:pt>
                <c:pt idx="2">
                  <c:v>0.97299999999999998</c:v>
                </c:pt>
                <c:pt idx="3">
                  <c:v>0.97519999999999996</c:v>
                </c:pt>
                <c:pt idx="4">
                  <c:v>0.96989999999999998</c:v>
                </c:pt>
                <c:pt idx="5">
                  <c:v>0.97199999999999998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6A70-4C55-B695-1F4E59103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588703"/>
        <c:axId val="469595359"/>
      </c:lineChart>
      <c:valAx>
        <c:axId val="469595359"/>
        <c:scaling>
          <c:orientation val="minMax"/>
          <c:max val="1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588703"/>
        <c:crosses val="max"/>
        <c:crossBetween val="between"/>
        <c:majorUnit val="0.1"/>
      </c:valAx>
      <c:catAx>
        <c:axId val="46958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Window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5953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Performance on Spirit at different window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Sheet1!$M$8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Sheet1!$G$9:$G$15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  <c:pt idx="5">
                  <c:v>40</c:v>
                </c:pt>
                <c:pt idx="6">
                  <c:v>20</c:v>
                </c:pt>
              </c:numCache>
            </c:numRef>
          </c:cat>
          <c:val>
            <c:numRef>
              <c:f>Sheet1!$M$9:$M$15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0.99980000000000002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C5-449B-BD12-0A407B86AEDA}"/>
            </c:ext>
          </c:extLst>
        </c:ser>
        <c:ser>
          <c:idx val="1"/>
          <c:order val="1"/>
          <c:tx>
            <c:strRef>
              <c:f>Sheet1!$N$8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Sheet1!$G$9:$G$15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  <c:pt idx="5">
                  <c:v>40</c:v>
                </c:pt>
                <c:pt idx="6">
                  <c:v>20</c:v>
                </c:pt>
              </c:numCache>
            </c:numRef>
          </c:cat>
          <c:val>
            <c:numRef>
              <c:f>Sheet1!$N$9:$N$15</c:f>
              <c:numCache>
                <c:formatCode>General</c:formatCode>
                <c:ptCount val="7"/>
                <c:pt idx="0">
                  <c:v>0.99470000000000003</c:v>
                </c:pt>
                <c:pt idx="1">
                  <c:v>0.99299999999999999</c:v>
                </c:pt>
                <c:pt idx="2">
                  <c:v>0.99780000000000002</c:v>
                </c:pt>
                <c:pt idx="3">
                  <c:v>0.99309999999999998</c:v>
                </c:pt>
                <c:pt idx="4">
                  <c:v>0.99470000000000003</c:v>
                </c:pt>
                <c:pt idx="5">
                  <c:v>0.99660000000000004</c:v>
                </c:pt>
                <c:pt idx="6">
                  <c:v>0.997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C5-449B-BD12-0A407B86AEDA}"/>
            </c:ext>
          </c:extLst>
        </c:ser>
        <c:ser>
          <c:idx val="2"/>
          <c:order val="2"/>
          <c:tx>
            <c:strRef>
              <c:f>Sheet1!$O$8</c:f>
              <c:strCache>
                <c:ptCount val="1"/>
                <c:pt idx="0">
                  <c:v>F1-score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Sheet1!$G$9:$G$15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  <c:pt idx="5">
                  <c:v>40</c:v>
                </c:pt>
                <c:pt idx="6">
                  <c:v>20</c:v>
                </c:pt>
              </c:numCache>
            </c:numRef>
          </c:cat>
          <c:val>
            <c:numRef>
              <c:f>Sheet1!$O$9:$O$15</c:f>
              <c:numCache>
                <c:formatCode>General</c:formatCode>
                <c:ptCount val="7"/>
                <c:pt idx="0">
                  <c:v>0.99739999999999995</c:v>
                </c:pt>
                <c:pt idx="1">
                  <c:v>0.99650000000000005</c:v>
                </c:pt>
                <c:pt idx="2">
                  <c:v>0.99890000000000001</c:v>
                </c:pt>
                <c:pt idx="3">
                  <c:v>0.99650000000000005</c:v>
                </c:pt>
                <c:pt idx="4">
                  <c:v>0.99739999999999995</c:v>
                </c:pt>
                <c:pt idx="5">
                  <c:v>0.99829999999999997</c:v>
                </c:pt>
                <c:pt idx="6">
                  <c:v>0.99839999999999995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C5-449B-BD12-0A407B86AEDA}"/>
            </c:ext>
          </c:extLst>
        </c:ser>
        <c:ser>
          <c:idx val="3"/>
          <c:order val="3"/>
          <c:tx>
            <c:strRef>
              <c:f>Sheet1!$P$8</c:f>
              <c:strCache>
                <c:ptCount val="1"/>
                <c:pt idx="0">
                  <c:v>AUC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Sheet1!$G$9:$G$15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  <c:pt idx="5">
                  <c:v>40</c:v>
                </c:pt>
                <c:pt idx="6">
                  <c:v>20</c:v>
                </c:pt>
              </c:numCache>
            </c:numRef>
          </c:cat>
          <c:val>
            <c:numRef>
              <c:f>Sheet1!$P$9:$P$15</c:f>
              <c:numCache>
                <c:formatCode>General</c:formatCode>
                <c:ptCount val="7"/>
                <c:pt idx="0">
                  <c:v>0.99750000000000005</c:v>
                </c:pt>
                <c:pt idx="1">
                  <c:v>0.99629999999999996</c:v>
                </c:pt>
                <c:pt idx="2">
                  <c:v>0.99980000000000002</c:v>
                </c:pt>
                <c:pt idx="3">
                  <c:v>0.99690000000000001</c:v>
                </c:pt>
                <c:pt idx="4">
                  <c:v>0.99719999999999998</c:v>
                </c:pt>
                <c:pt idx="5">
                  <c:v>0.999</c:v>
                </c:pt>
                <c:pt idx="6">
                  <c:v>0.99929999999999997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7C5-449B-BD12-0A407B86A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588703"/>
        <c:axId val="469595359"/>
      </c:lineChart>
      <c:valAx>
        <c:axId val="469595359"/>
        <c:scaling>
          <c:orientation val="minMax"/>
          <c:max val="1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588703"/>
        <c:crosses val="max"/>
        <c:crossBetween val="between"/>
        <c:majorUnit val="0.1"/>
      </c:valAx>
      <c:catAx>
        <c:axId val="46958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Window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5953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6D48-A6BC-8F48-8A4D-11BEC9810F6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0073-3413-9C4E-B612-1569E32E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2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1" dirty="0"/>
              <a:t>ESEM ISSRE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dirty="0"/>
              <a:t>ESEM ISSRE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1" dirty="0"/>
              <a:t>ESEM ISSRE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9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1" dirty="0"/>
              <a:t>ESEM ISSRE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1" dirty="0"/>
              <a:t>ESEM ISSRE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1" dirty="0"/>
              <a:t>ESEM ISSRE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1" dirty="0"/>
              <a:t>ESEM ISSRE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1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1" dirty="0"/>
              <a:t>ESEM ISSRE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1" dirty="0"/>
              <a:t>ESEM ISSRE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3C0070-8036-3345-A710-65088CC61B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4" y="0"/>
            <a:ext cx="121793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8DA433-2473-FB4F-9E04-46C476D3B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452" y="4171139"/>
            <a:ext cx="10561375" cy="154920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lnSpc>
                <a:spcPts val="6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Powerpoint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heading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C29D5E-8D9C-A14F-BCA7-49142A0BDF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98" y="3435377"/>
            <a:ext cx="5481489" cy="48135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defRPr sz="3467" b="0" i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9957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32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713" y="719998"/>
            <a:ext cx="5820487" cy="53280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0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pPr lvl="4"/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97AC6C-8A94-A34B-BED9-40259D6F039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19999" y="719998"/>
            <a:ext cx="450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71486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6C1180-FA62-E945-B60F-D8EFB4A166B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821382" y="729640"/>
            <a:ext cx="666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7EEA71-9E6A-E149-BC81-F5AE612CF3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00" y="720000"/>
            <a:ext cx="3660595" cy="3060000"/>
          </a:xfrm>
        </p:spPr>
        <p:txBody>
          <a:bodyPr/>
          <a:lstStyle/>
          <a:p>
            <a:pPr lvl="4"/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5094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CBE09E-0382-574A-90AC-B6BA6C580B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0" y="720000"/>
            <a:ext cx="10753200" cy="5400000"/>
          </a:xfrm>
        </p:spPr>
        <p:txBody>
          <a:bodyPr/>
          <a:lstStyle/>
          <a:p>
            <a:pPr lvl="4"/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4846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FFBD4-2ADE-AE47-8E43-A473B6E565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82527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EE8F8-5ACF-E942-82E2-13E2D1EC9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28011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BCA281-BB81-0D4F-B9ED-387BA4470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E70D7A2-3BB7-3148-B247-83120AA49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5F2AE0-08BB-3146-BA3E-B8A951F817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37455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C5E66-F0D3-BD40-A01B-C377F1286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BB815CE-F88D-FB46-B817-696A2C74E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6202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EA5F97-DC30-6C4A-BDB0-30C54484FF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2179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BDCE27-897C-214C-8080-566670CF3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2BE044-CD47-1145-8681-96B3406A97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720000"/>
            <a:ext cx="107532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201274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2BE044-CD47-1145-8681-96B3406A97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720000"/>
            <a:ext cx="107532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8714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2160000"/>
            <a:ext cx="10753199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5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59" r:id="rId2"/>
    <p:sldLayoutId id="2147483760" r:id="rId3"/>
    <p:sldLayoutId id="2147483725" r:id="rId4"/>
    <p:sldLayoutId id="2147483726" r:id="rId5"/>
    <p:sldLayoutId id="2147483727" r:id="rId6"/>
    <p:sldLayoutId id="2147483761" r:id="rId7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7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92B08C-A175-0F43-9C44-186C7B1D6D9D}"/>
              </a:ext>
            </a:extLst>
          </p:cNvPr>
          <p:cNvCxnSpPr>
            <a:cxnSpLocks/>
          </p:cNvCxnSpPr>
          <p:nvPr userDrawn="1"/>
        </p:nvCxnSpPr>
        <p:spPr>
          <a:xfrm>
            <a:off x="720000" y="6300000"/>
            <a:ext cx="10753200" cy="0"/>
          </a:xfrm>
          <a:prstGeom prst="line">
            <a:avLst/>
          </a:prstGeom>
          <a:ln w="31750">
            <a:solidFill>
              <a:srgbClr val="D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45A8-5195-BD42-9BC1-53A4F606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52" y="4171139"/>
            <a:ext cx="10561375" cy="656205"/>
          </a:xfrm>
        </p:spPr>
        <p:txBody>
          <a:bodyPr/>
          <a:lstStyle/>
          <a:p>
            <a:r>
              <a:rPr lang="en-IE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Transformer For Log-based anomaly detection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84FD-02B6-AC4B-B342-A6ECA10A3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4398" y="3417488"/>
            <a:ext cx="5481489" cy="499239"/>
          </a:xfrm>
        </p:spPr>
        <p:txBody>
          <a:bodyPr/>
          <a:lstStyle/>
          <a:p>
            <a:r>
              <a:rPr lang="en-US" sz="3600" b="1" dirty="0"/>
              <a:t>Research Project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C26A3-6832-4A4F-ADD7-5B7644574ADA}"/>
              </a:ext>
            </a:extLst>
          </p:cNvPr>
          <p:cNvSpPr txBox="1"/>
          <p:nvPr/>
        </p:nvSpPr>
        <p:spPr>
          <a:xfrm>
            <a:off x="9597771" y="609236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04/2022</a:t>
            </a:r>
          </a:p>
        </p:txBody>
      </p:sp>
    </p:spTree>
    <p:extLst>
      <p:ext uri="{BB962C8B-B14F-4D97-AF65-F5344CB8AC3E}">
        <p14:creationId xmlns:p14="http://schemas.microsoft.com/office/powerpoint/2010/main" val="14215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Comparison</a:t>
            </a:r>
            <a:r>
              <a:rPr lang="en-US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 methods</a:t>
            </a:r>
            <a:endParaRPr lang="en-AU" sz="3600" b="1" dirty="0">
              <a:solidFill>
                <a:srgbClr val="102535"/>
              </a:solidFill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8540EF-C003-4DD2-8DA3-BFDB908A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610" y="1752105"/>
            <a:ext cx="9228137" cy="3637267"/>
          </a:xfrm>
          <a:solidFill>
            <a:schemeClr val="accent1">
              <a:lumMod val="20000"/>
              <a:lumOff val="80000"/>
            </a:schemeClr>
          </a:solidFill>
        </p:spPr>
        <p:txBody>
          <a:bodyPr rIns="144000" anchor="ctr" anchorCtr="0">
            <a:normAutofit/>
          </a:bodyPr>
          <a:lstStyle/>
          <a:p>
            <a:pPr marL="539750" indent="-357188" algn="just" defTabSz="630238" hangingPunct="0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539750" algn="l"/>
                <a:tab pos="541338" algn="l"/>
                <a:tab pos="1346200" algn="l"/>
              </a:tabLst>
            </a:pPr>
            <a:r>
              <a:rPr lang="en-A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Datasets: </a:t>
            </a:r>
            <a:r>
              <a:rPr lang="en-US" sz="14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HDFS, BGL, Spirit, Thunderbird (Fixed-window 100logs or session /Sliding Window 20 stride 1)</a:t>
            </a:r>
          </a:p>
          <a:p>
            <a:pPr marL="539750" indent="-357188" algn="just" defTabSz="630238" hangingPunct="0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539750" algn="l"/>
                <a:tab pos="541338" algn="l"/>
                <a:tab pos="1346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Comparison methods:</a:t>
            </a:r>
          </a:p>
          <a:p>
            <a:pPr marL="820738" lvl="1" indent="-285750" algn="just" defTabSz="630238" hangingPunct="0">
              <a:lnSpc>
                <a:spcPct val="120000"/>
              </a:lnSpc>
              <a:spcBef>
                <a:spcPts val="1334"/>
              </a:spcBef>
              <a:buFont typeface="Wingdings" panose="05000000000000000000" pitchFamily="2" charset="2"/>
              <a:buChar char="v"/>
              <a:tabLst>
                <a:tab pos="0" algn="l"/>
                <a:tab pos="539750" algn="l"/>
                <a:tab pos="541338" algn="l"/>
                <a:tab pos="1346200" algn="l"/>
              </a:tabLst>
            </a:pPr>
            <a:r>
              <a:rPr lang="en-US" sz="1400" dirty="0">
                <a:solidFill>
                  <a:srgbClr val="102535"/>
                </a:solidFill>
                <a:latin typeface="Times New Roman" panose="02020603050405020304" pitchFamily="18" charset="0"/>
              </a:rPr>
              <a:t>Statistical learning-based methods</a:t>
            </a:r>
            <a:r>
              <a:rPr lang="en-AU" sz="1400" dirty="0">
                <a:solidFill>
                  <a:srgbClr val="102535"/>
                </a:solidFill>
                <a:latin typeface="Times New Roman" panose="02020603050405020304" pitchFamily="18" charset="0"/>
              </a:rPr>
              <a:t>: </a:t>
            </a:r>
            <a:r>
              <a:rPr lang="en-AU" sz="1400" b="0" dirty="0">
                <a:solidFill>
                  <a:srgbClr val="102535"/>
                </a:solidFill>
                <a:latin typeface="Times New Roman" panose="02020603050405020304" pitchFamily="18" charset="0"/>
              </a:rPr>
              <a:t>LR, SVM</a:t>
            </a:r>
          </a:p>
          <a:p>
            <a:pPr marL="820738" lvl="1" indent="-285750" algn="just" defTabSz="630238" hangingPunct="0">
              <a:lnSpc>
                <a:spcPct val="120000"/>
              </a:lnSpc>
              <a:spcBef>
                <a:spcPts val="1334"/>
              </a:spcBef>
              <a:buFont typeface="Wingdings" panose="05000000000000000000" pitchFamily="2" charset="2"/>
              <a:buChar char="v"/>
              <a:tabLst>
                <a:tab pos="0" algn="l"/>
                <a:tab pos="539750" algn="l"/>
                <a:tab pos="541338" algn="l"/>
                <a:tab pos="1346200" algn="l"/>
              </a:tabLst>
            </a:pPr>
            <a:r>
              <a:rPr lang="en-US" sz="1400" dirty="0">
                <a:solidFill>
                  <a:srgbClr val="102535"/>
                </a:solidFill>
                <a:latin typeface="Times New Roman" panose="02020603050405020304" pitchFamily="18" charset="0"/>
              </a:rPr>
              <a:t>NLP-based methods</a:t>
            </a:r>
            <a:r>
              <a:rPr lang="en-AU" sz="1400" dirty="0">
                <a:solidFill>
                  <a:srgbClr val="102535"/>
                </a:solidFill>
                <a:latin typeface="Times New Roman" panose="02020603050405020304" pitchFamily="18" charset="0"/>
              </a:rPr>
              <a:t>: </a:t>
            </a:r>
            <a:r>
              <a:rPr lang="en-AU" sz="1400" b="0" dirty="0" err="1">
                <a:solidFill>
                  <a:srgbClr val="102535"/>
                </a:solidFill>
                <a:latin typeface="Times New Roman" panose="02020603050405020304" pitchFamily="18" charset="0"/>
              </a:rPr>
              <a:t>LogRobust</a:t>
            </a:r>
            <a:r>
              <a:rPr lang="en-AU" sz="1400" b="0" dirty="0">
                <a:solidFill>
                  <a:srgbClr val="102535"/>
                </a:solidFill>
                <a:latin typeface="Times New Roman" panose="02020603050405020304" pitchFamily="18" charset="0"/>
              </a:rPr>
              <a:t>, Log2Vec, </a:t>
            </a:r>
            <a:r>
              <a:rPr lang="en-AU" sz="1400" b="0" dirty="0" err="1">
                <a:solidFill>
                  <a:srgbClr val="102535"/>
                </a:solidFill>
                <a:latin typeface="Times New Roman" panose="02020603050405020304" pitchFamily="18" charset="0"/>
              </a:rPr>
              <a:t>NeuralLog</a:t>
            </a:r>
            <a:endParaRPr lang="en-AU" sz="1400" b="0" dirty="0">
              <a:solidFill>
                <a:srgbClr val="102535"/>
              </a:solidFill>
              <a:latin typeface="Times New Roman" panose="02020603050405020304" pitchFamily="18" charset="0"/>
            </a:endParaRPr>
          </a:p>
          <a:p>
            <a:pPr marL="820738" lvl="1" indent="-285750" algn="just" defTabSz="630238" hangingPunct="0">
              <a:lnSpc>
                <a:spcPct val="120000"/>
              </a:lnSpc>
              <a:spcBef>
                <a:spcPts val="1334"/>
              </a:spcBef>
              <a:buFont typeface="Wingdings" panose="05000000000000000000" pitchFamily="2" charset="2"/>
              <a:buChar char="v"/>
              <a:tabLst>
                <a:tab pos="0" algn="l"/>
                <a:tab pos="539750" algn="l"/>
                <a:tab pos="541338" algn="l"/>
                <a:tab pos="1346200" algn="l"/>
              </a:tabLst>
            </a:pPr>
            <a:r>
              <a:rPr lang="en-US" sz="1400" dirty="0">
                <a:solidFill>
                  <a:srgbClr val="102535"/>
                </a:solidFill>
                <a:latin typeface="Times New Roman" panose="02020603050405020304" pitchFamily="18" charset="0"/>
              </a:rPr>
              <a:t>Graph-based methods</a:t>
            </a:r>
            <a:r>
              <a:rPr lang="en-AU" sz="1400" dirty="0">
                <a:solidFill>
                  <a:srgbClr val="102535"/>
                </a:solidFill>
                <a:latin typeface="Times New Roman" panose="02020603050405020304" pitchFamily="18" charset="0"/>
              </a:rPr>
              <a:t>: </a:t>
            </a:r>
            <a:r>
              <a:rPr lang="en-AU" sz="1400" b="0" dirty="0">
                <a:solidFill>
                  <a:srgbClr val="102535"/>
                </a:solidFill>
                <a:latin typeface="Times New Roman" panose="02020603050405020304" pitchFamily="18" charset="0"/>
              </a:rPr>
              <a:t>GLAD-PAW</a:t>
            </a:r>
          </a:p>
          <a:p>
            <a:pPr marL="539750" indent="-357188" algn="just" defTabSz="630238" hangingPunct="0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539750" algn="l"/>
                <a:tab pos="541338" algn="l"/>
                <a:tab pos="1346200" algn="l"/>
              </a:tabLst>
            </a:pPr>
            <a:r>
              <a:rPr lang="en-AU" sz="1600" b="1" dirty="0">
                <a:latin typeface="Times New Roman" panose="02020603050405020304" pitchFamily="18" charset="0"/>
              </a:rPr>
              <a:t>Evaluation metrics</a:t>
            </a:r>
          </a:p>
          <a:p>
            <a:pPr marL="716150" lvl="3" indent="-357188" algn="just" defTabSz="630238" hangingPunct="0">
              <a:lnSpc>
                <a:spcPct val="120000"/>
              </a:lnSpc>
              <a:buClrTx/>
              <a:buFont typeface="Wingdings" panose="05000000000000000000" pitchFamily="2" charset="2"/>
              <a:buChar char="v"/>
              <a:tabLst>
                <a:tab pos="539750" algn="l"/>
                <a:tab pos="541338" algn="l"/>
                <a:tab pos="1346200" algn="l"/>
                <a:tab pos="3582988" algn="l"/>
              </a:tabLst>
            </a:pPr>
            <a:r>
              <a:rPr lang="en-US" sz="1400" b="1" dirty="0">
                <a:latin typeface="Times New Roman" panose="02020603050405020304" pitchFamily="18" charset="0"/>
              </a:rPr>
              <a:t>ROC-AUC</a:t>
            </a:r>
          </a:p>
          <a:p>
            <a:pPr marL="716150" lvl="3" indent="-357188" algn="just" defTabSz="630238" hangingPunct="0">
              <a:lnSpc>
                <a:spcPct val="120000"/>
              </a:lnSpc>
              <a:buClrTx/>
              <a:buFont typeface="Wingdings" panose="05000000000000000000" pitchFamily="2" charset="2"/>
              <a:buChar char="v"/>
              <a:tabLst>
                <a:tab pos="539750" algn="l"/>
                <a:tab pos="541338" algn="l"/>
                <a:tab pos="1346200" algn="l"/>
                <a:tab pos="3582988" algn="l"/>
              </a:tabLst>
            </a:pPr>
            <a:r>
              <a:rPr lang="en-US" sz="1400" b="1" dirty="0">
                <a:latin typeface="Times New Roman" panose="02020603050405020304" pitchFamily="18" charset="0"/>
              </a:rPr>
              <a:t>Precision, Recall, and F1-score</a:t>
            </a:r>
            <a:endParaRPr lang="en-AU" sz="1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0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3F8922-007E-EA49-FEB2-0461D3B1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2C603-0966-AC5B-05E3-C3F12281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D2B61C-0C45-6F91-761C-8CEED1FA0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58998"/>
              </p:ext>
            </p:extLst>
          </p:nvPr>
        </p:nvGraphicFramePr>
        <p:xfrm>
          <a:off x="1312073" y="1720074"/>
          <a:ext cx="9992023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12">
                  <a:extLst>
                    <a:ext uri="{9D8B030D-6E8A-4147-A177-3AD203B41FA5}">
                      <a16:colId xmlns:a16="http://schemas.microsoft.com/office/drawing/2014/main" val="86669406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220818617"/>
                    </a:ext>
                  </a:extLst>
                </a:gridCol>
                <a:gridCol w="1870520">
                  <a:extLst>
                    <a:ext uri="{9D8B030D-6E8A-4147-A177-3AD203B41FA5}">
                      <a16:colId xmlns:a16="http://schemas.microsoft.com/office/drawing/2014/main" val="2590792984"/>
                    </a:ext>
                  </a:extLst>
                </a:gridCol>
                <a:gridCol w="3002979">
                  <a:extLst>
                    <a:ext uri="{9D8B030D-6E8A-4147-A177-3AD203B41FA5}">
                      <a16:colId xmlns:a16="http://schemas.microsoft.com/office/drawing/2014/main" val="1126781123"/>
                    </a:ext>
                  </a:extLst>
                </a:gridCol>
                <a:gridCol w="1625812">
                  <a:extLst>
                    <a:ext uri="{9D8B030D-6E8A-4147-A177-3AD203B41FA5}">
                      <a16:colId xmlns:a16="http://schemas.microsoft.com/office/drawing/2014/main" val="1086971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Paper Submission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5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ICSOC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July 7</a:t>
                      </a:r>
                      <a:r>
                        <a:rPr lang="en-AU" sz="1400" baseline="30000" dirty="0"/>
                        <a:t>th</a:t>
                      </a:r>
                      <a:r>
                        <a:rPr lang="en-AU" sz="1400" dirty="0"/>
                        <a:t> 2022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August 25th,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November 29th - December 2nd, 2022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WSDM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August 12,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October 21,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 27, 2023 - March 3, 2023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ICSE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September 1,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December 9,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6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654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C636E3-81CA-FCE0-AF69-0BA5D2E522CE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Candidate Target Venues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24C38-8517-1EF9-03CE-323DE209FECB}"/>
              </a:ext>
            </a:extLst>
          </p:cNvPr>
          <p:cNvSpPr txBox="1"/>
          <p:nvPr/>
        </p:nvSpPr>
        <p:spPr>
          <a:xfrm>
            <a:off x="1802555" y="4183582"/>
            <a:ext cx="8946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angel of writing the paper: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Propose a method, focusing the feature of method that similar to the graph paper.</a:t>
            </a:r>
          </a:p>
          <a:p>
            <a:pPr marL="342900" indent="-342900">
              <a:buAutoNum type="arabicPeriod"/>
            </a:pPr>
            <a:r>
              <a:rPr lang="en-AU" dirty="0"/>
              <a:t>Propose a framework, focusing on the components and their instantiated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8856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Experiments Setup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54535"/>
              </p:ext>
            </p:extLst>
          </p:nvPr>
        </p:nvGraphicFramePr>
        <p:xfrm>
          <a:off x="919795" y="1839657"/>
          <a:ext cx="9582639" cy="33261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4113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523665">
                  <a:extLst>
                    <a:ext uri="{9D8B030D-6E8A-4147-A177-3AD203B41FA5}">
                      <a16:colId xmlns:a16="http://schemas.microsoft.com/office/drawing/2014/main" val="3475124516"/>
                    </a:ext>
                  </a:extLst>
                </a:gridCol>
                <a:gridCol w="616871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967833">
                  <a:extLst>
                    <a:ext uri="{9D8B030D-6E8A-4147-A177-3AD203B41FA5}">
                      <a16:colId xmlns:a16="http://schemas.microsoft.com/office/drawing/2014/main" val="2005523480"/>
                    </a:ext>
                  </a:extLst>
                </a:gridCol>
                <a:gridCol w="782174">
                  <a:extLst>
                    <a:ext uri="{9D8B030D-6E8A-4147-A177-3AD203B41FA5}">
                      <a16:colId xmlns:a16="http://schemas.microsoft.com/office/drawing/2014/main" val="2836167965"/>
                    </a:ext>
                  </a:extLst>
                </a:gridCol>
                <a:gridCol w="1031508">
                  <a:extLst>
                    <a:ext uri="{9D8B030D-6E8A-4147-A177-3AD203B41FA5}">
                      <a16:colId xmlns:a16="http://schemas.microsoft.com/office/drawing/2014/main" val="4178427049"/>
                    </a:ext>
                  </a:extLst>
                </a:gridCol>
                <a:gridCol w="991957">
                  <a:extLst>
                    <a:ext uri="{9D8B030D-6E8A-4147-A177-3AD203B41FA5}">
                      <a16:colId xmlns:a16="http://schemas.microsoft.com/office/drawing/2014/main" val="3844690240"/>
                    </a:ext>
                  </a:extLst>
                </a:gridCol>
                <a:gridCol w="1049005">
                  <a:extLst>
                    <a:ext uri="{9D8B030D-6E8A-4147-A177-3AD203B41FA5}">
                      <a16:colId xmlns:a16="http://schemas.microsoft.com/office/drawing/2014/main" val="2516792332"/>
                    </a:ext>
                  </a:extLst>
                </a:gridCol>
                <a:gridCol w="755284">
                  <a:extLst>
                    <a:ext uri="{9D8B030D-6E8A-4147-A177-3AD203B41FA5}">
                      <a16:colId xmlns:a16="http://schemas.microsoft.com/office/drawing/2014/main" val="3555827213"/>
                    </a:ext>
                  </a:extLst>
                </a:gridCol>
                <a:gridCol w="671363">
                  <a:extLst>
                    <a:ext uri="{9D8B030D-6E8A-4147-A177-3AD203B41FA5}">
                      <a16:colId xmlns:a16="http://schemas.microsoft.com/office/drawing/2014/main" val="1145586563"/>
                    </a:ext>
                  </a:extLst>
                </a:gridCol>
                <a:gridCol w="677358">
                  <a:extLst>
                    <a:ext uri="{9D8B030D-6E8A-4147-A177-3AD203B41FA5}">
                      <a16:colId xmlns:a16="http://schemas.microsoft.com/office/drawing/2014/main" val="3405389742"/>
                    </a:ext>
                  </a:extLst>
                </a:gridCol>
                <a:gridCol w="1031508">
                  <a:extLst>
                    <a:ext uri="{9D8B030D-6E8A-4147-A177-3AD203B41FA5}">
                      <a16:colId xmlns:a16="http://schemas.microsoft.com/office/drawing/2014/main" val="226410602"/>
                    </a:ext>
                  </a:extLst>
                </a:gridCol>
              </a:tblGrid>
              <a:tr h="16084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Data Info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Nodes Num</a:t>
                      </a:r>
                    </a:p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Training set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Nodes Num</a:t>
                      </a:r>
                    </a:p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among  graphs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Validation graph size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Testing Data Info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123912"/>
                  </a:ext>
                </a:extLst>
              </a:tr>
              <a:tr h="456589">
                <a:tc vMerge="1"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graph size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Anomalous graph num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Anomaly Ratio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Nodes Num</a:t>
                      </a:r>
                    </a:p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Training set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Nodes Num</a:t>
                      </a:r>
                    </a:p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among  graphs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graph size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Anomalous graph num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Anomaly Ratio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Nodes Num</a:t>
                      </a:r>
                    </a:p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Testing set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157276"/>
                  </a:ext>
                </a:extLst>
              </a:tr>
              <a:tr h="16084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306698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30705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153350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115012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1679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160844">
                <a:tc rowSpan="7"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18872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1885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1171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9436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3474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12.6%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1460(677new)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66393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23532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11767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12.1%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30847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28190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2830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14094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i="1" dirty="0"/>
                        <a:t>11.9%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17104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35198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17599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6449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11.2%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338288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46862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4657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23432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8573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10.4%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5706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70198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7021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35099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12816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1241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85396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140200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14086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70100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25569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8.9%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56451"/>
                  </a:ext>
                </a:extLst>
              </a:tr>
              <a:tr h="160844">
                <a:tc rowSpan="8"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(5M)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3578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778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1189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79.8%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61019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4469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10.7%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2235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1483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77.3%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64563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5361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10.2%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75.2%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9687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3349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2224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1632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20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8926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57085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70.6%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41865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40logs</a:t>
                      </a:r>
                      <a:endParaRPr lang="en-AU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13383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1317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9.8%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3037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68.4%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8067"/>
                  </a:ext>
                </a:extLst>
              </a:tr>
              <a:tr h="16084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20Logs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26749</a:t>
                      </a:r>
                      <a:endParaRPr lang="en-AU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2655</a:t>
                      </a:r>
                      <a:endParaRPr lang="en-AU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9.9%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13375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8882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5774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fontAlgn="ctr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65.0%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1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7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Comparison With Baseline Methods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44993"/>
              </p:ext>
            </p:extLst>
          </p:nvPr>
        </p:nvGraphicFramePr>
        <p:xfrm>
          <a:off x="394944" y="1199971"/>
          <a:ext cx="10400697" cy="49676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0024">
                  <a:extLst>
                    <a:ext uri="{9D8B030D-6E8A-4147-A177-3AD203B41FA5}">
                      <a16:colId xmlns:a16="http://schemas.microsoft.com/office/drawing/2014/main" val="1241269405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667518981"/>
                    </a:ext>
                  </a:extLst>
                </a:gridCol>
                <a:gridCol w="825507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975701">
                  <a:extLst>
                    <a:ext uri="{9D8B030D-6E8A-4147-A177-3AD203B41FA5}">
                      <a16:colId xmlns:a16="http://schemas.microsoft.com/office/drawing/2014/main" val="1974871282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2409803134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2394820588"/>
                    </a:ext>
                  </a:extLst>
                </a:gridCol>
              </a:tblGrid>
              <a:tr h="22340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 Setup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5735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84440">
                <a:tc rowSpan="8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Traditional Statistical Learning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4">
                  <a:txBody>
                    <a:bodyPr/>
                    <a:lstStyle/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 =0.8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data = 0.2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Epochs=100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Patience=20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Batch size=128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Max-hop=10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Semantic embedding=Bert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3 runs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911173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0.3661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456721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0.9785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0.4363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16901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0.9841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0.5885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5130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Statistical Learning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0.6155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0.9229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0.8229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41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0.7224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0.9859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732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0.8083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0.7760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0.83333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6363"/>
                  </a:ext>
                </a:extLst>
              </a:tr>
              <a:tr h="80809">
                <a:tc rowSpan="12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Sequantial</a:t>
                      </a:r>
                      <a:r>
                        <a:rPr lang="en-A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-Based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LogRobust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0.9696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0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0.9738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0.9565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0.9855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299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0.9716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0.9752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27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0.9867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0.9760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11253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Log2Vec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76268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70664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96105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38217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NeuralLog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0.7110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0.9387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449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0.9959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417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0.9146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0.9736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0.7855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742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25824"/>
                  </a:ext>
                </a:extLst>
              </a:tr>
              <a:tr h="163195">
                <a:tc rowSpan="4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Graph-Based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Our Method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0.9887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0.9857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0.9917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  <a:endParaRPr lang="en-AU" sz="900" b="0" i="0" u="none" strike="noStrike" dirty="0">
                        <a:solidFill>
                          <a:srgbClr val="1025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0.9437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±0.0028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0.9933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877140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0.9952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0.9657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82037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0.9667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778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638A87-A2B7-0F19-3121-FE82190D41A5}"/>
              </a:ext>
            </a:extLst>
          </p:cNvPr>
          <p:cNvSpPr txBox="1"/>
          <p:nvPr/>
        </p:nvSpPr>
        <p:spPr>
          <a:xfrm>
            <a:off x="394944" y="6126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-with weight</a:t>
            </a:r>
          </a:p>
        </p:txBody>
      </p:sp>
    </p:spTree>
    <p:extLst>
      <p:ext uri="{BB962C8B-B14F-4D97-AF65-F5344CB8AC3E}">
        <p14:creationId xmlns:p14="http://schemas.microsoft.com/office/powerpoint/2010/main" val="341351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 – Hops Impact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DA8655-4E07-16FC-4D42-6402B1D1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99830"/>
              </p:ext>
            </p:extLst>
          </p:nvPr>
        </p:nvGraphicFramePr>
        <p:xfrm>
          <a:off x="1355469" y="1541230"/>
          <a:ext cx="9551909" cy="31442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6899">
                  <a:extLst>
                    <a:ext uri="{9D8B030D-6E8A-4147-A177-3AD203B41FA5}">
                      <a16:colId xmlns:a16="http://schemas.microsoft.com/office/drawing/2014/main" val="3842316081"/>
                    </a:ext>
                  </a:extLst>
                </a:gridCol>
                <a:gridCol w="960686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1282836">
                  <a:extLst>
                    <a:ext uri="{9D8B030D-6E8A-4147-A177-3AD203B41FA5}">
                      <a16:colId xmlns:a16="http://schemas.microsoft.com/office/drawing/2014/main" val="511330084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510651">
                  <a:extLst>
                    <a:ext uri="{9D8B030D-6E8A-4147-A177-3AD203B41FA5}">
                      <a16:colId xmlns:a16="http://schemas.microsoft.com/office/drawing/2014/main" val="34594610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7061072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32555112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30674587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000763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5906177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4499824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1574105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1366737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56241658"/>
                    </a:ext>
                  </a:extLst>
                </a:gridCol>
                <a:gridCol w="628772">
                  <a:extLst>
                    <a:ext uri="{9D8B030D-6E8A-4147-A177-3AD203B41FA5}">
                      <a16:colId xmlns:a16="http://schemas.microsoft.com/office/drawing/2014/main" val="2767417792"/>
                    </a:ext>
                  </a:extLst>
                </a:gridCol>
              </a:tblGrid>
              <a:tr h="154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Investigated factors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Max-hop</a:t>
                      </a:r>
                    </a:p>
                  </a:txBody>
                  <a:tcPr marL="9525" marR="9525" marT="9525" marB="0" anchor="ctr"/>
                </a:tc>
                <a:tc gridSpan="1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ROC-AUC/Precision/Recall/F1-score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HDFS-session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BGL-100logs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Spirit-100logs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Thunderbird-100logs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5170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182399">
                <a:tc rowSpan="8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#Hops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Impact on Performance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0.9883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0.9513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±0.0069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0.9694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287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0.9915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0.9921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0.9681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6370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0.9927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0.9513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±0.0058</a:t>
                      </a:r>
                      <a:endParaRPr lang="en-AU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±0.0029</a:t>
                      </a:r>
                      <a:endParaRPr lang="en-AU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  <a:endParaRPr lang="en-AU" sz="900" b="1" i="0" u="none" strike="noStrike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37525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8493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0.9524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±0.0061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69510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0.9502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±0.0078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44963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0.9917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0.9464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47558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047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EBD1DD-CBF5-32D3-1C9D-D1018DA984C7}"/>
              </a:ext>
            </a:extLst>
          </p:cNvPr>
          <p:cNvSpPr txBox="1"/>
          <p:nvPr/>
        </p:nvSpPr>
        <p:spPr>
          <a:xfrm>
            <a:off x="1355469" y="4868068"/>
            <a:ext cx="359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Notes: Find the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182301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Evaluation- Embedding Impact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DA8655-4E07-16FC-4D42-6402B1D1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79927"/>
              </p:ext>
            </p:extLst>
          </p:nvPr>
        </p:nvGraphicFramePr>
        <p:xfrm>
          <a:off x="417551" y="1999989"/>
          <a:ext cx="11073806" cy="253671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6660">
                  <a:extLst>
                    <a:ext uri="{9D8B030D-6E8A-4147-A177-3AD203B41FA5}">
                      <a16:colId xmlns:a16="http://schemas.microsoft.com/office/drawing/2014/main" val="3842316081"/>
                    </a:ext>
                  </a:extLst>
                </a:gridCol>
                <a:gridCol w="1085149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2081211">
                  <a:extLst>
                    <a:ext uri="{9D8B030D-6E8A-4147-A177-3AD203B41FA5}">
                      <a16:colId xmlns:a16="http://schemas.microsoft.com/office/drawing/2014/main" val="311092965"/>
                    </a:ext>
                  </a:extLst>
                </a:gridCol>
                <a:gridCol w="852167">
                  <a:extLst>
                    <a:ext uri="{9D8B030D-6E8A-4147-A177-3AD203B41FA5}">
                      <a16:colId xmlns:a16="http://schemas.microsoft.com/office/drawing/2014/main" val="511330084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463986">
                  <a:extLst>
                    <a:ext uri="{9D8B030D-6E8A-4147-A177-3AD203B41FA5}">
                      <a16:colId xmlns:a16="http://schemas.microsoft.com/office/drawing/2014/main" val="34594610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7061072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32555112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3067458781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15000763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5906177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4499824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1574105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1366737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56241658"/>
                    </a:ext>
                  </a:extLst>
                </a:gridCol>
                <a:gridCol w="571312">
                  <a:extLst>
                    <a:ext uri="{9D8B030D-6E8A-4147-A177-3AD203B41FA5}">
                      <a16:colId xmlns:a16="http://schemas.microsoft.com/office/drawing/2014/main" val="2767417792"/>
                    </a:ext>
                  </a:extLst>
                </a:gridCol>
              </a:tblGrid>
              <a:tr h="154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Investigated factors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 Setup</a:t>
                      </a: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Semantic embedding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1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ROC-AUC/Precision/Recall/F1-score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HDFS-session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BGL-100logs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Spirit-100logs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Thunderbird-100logs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5170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871214">
                <a:tc row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#Embedding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Impact on Performance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Train:Valid:Test</a:t>
                      </a: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=5:3:2 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ratio: </a:t>
                      </a:r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Epochs=50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Patience=10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Batch size=128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Max-hop=10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3 runs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</a:p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0.9915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0.9464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287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TF-IDF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63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EBD1DD-CBF5-32D3-1C9D-D1018DA984C7}"/>
              </a:ext>
            </a:extLst>
          </p:cNvPr>
          <p:cNvSpPr txBox="1"/>
          <p:nvPr/>
        </p:nvSpPr>
        <p:spPr>
          <a:xfrm>
            <a:off x="313848" y="4683402"/>
            <a:ext cx="359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Notes: Find the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262330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Evaluation-Data efficiency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01524"/>
              </p:ext>
            </p:extLst>
          </p:nvPr>
        </p:nvGraphicFramePr>
        <p:xfrm>
          <a:off x="459033" y="1437182"/>
          <a:ext cx="10401309" cy="224493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34020">
                  <a:extLst>
                    <a:ext uri="{9D8B030D-6E8A-4147-A177-3AD203B41FA5}">
                      <a16:colId xmlns:a16="http://schemas.microsoft.com/office/drawing/2014/main" val="3842316081"/>
                    </a:ext>
                  </a:extLst>
                </a:gridCol>
                <a:gridCol w="647127">
                  <a:extLst>
                    <a:ext uri="{9D8B030D-6E8A-4147-A177-3AD203B41FA5}">
                      <a16:colId xmlns:a16="http://schemas.microsoft.com/office/drawing/2014/main" val="1222104883"/>
                    </a:ext>
                  </a:extLst>
                </a:gridCol>
                <a:gridCol w="949252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755774">
                  <a:extLst>
                    <a:ext uri="{9D8B030D-6E8A-4147-A177-3AD203B41FA5}">
                      <a16:colId xmlns:a16="http://schemas.microsoft.com/office/drawing/2014/main" val="511330084"/>
                    </a:ext>
                  </a:extLst>
                </a:gridCol>
                <a:gridCol w="536600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396025">
                  <a:extLst>
                    <a:ext uri="{9D8B030D-6E8A-4147-A177-3AD203B41FA5}">
                      <a16:colId xmlns:a16="http://schemas.microsoft.com/office/drawing/2014/main" val="34594610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70610720"/>
                    </a:ext>
                  </a:extLst>
                </a:gridCol>
                <a:gridCol w="377020">
                  <a:extLst>
                    <a:ext uri="{9D8B030D-6E8A-4147-A177-3AD203B41FA5}">
                      <a16:colId xmlns:a16="http://schemas.microsoft.com/office/drawing/2014/main" val="111257543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325551120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0674587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72261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5000763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5906177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4499824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15741058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236993416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1366737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5624165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767417792"/>
                    </a:ext>
                  </a:extLst>
                </a:gridCol>
              </a:tblGrid>
              <a:tr h="121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Investigated Factor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 Anomaly Ratio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 size</a:t>
                      </a:r>
                    </a:p>
                  </a:txBody>
                  <a:tcPr marL="9525" marR="9525" marT="9525" marB="0" anchor="ctr"/>
                </a:tc>
                <a:tc gridSpan="15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ROC-AUC/Precision/Recall/F1-score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HDFS-session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BGL-100logs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Spirit-100logs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Thunderbird-100logs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2410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288503">
                <a:tc row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data size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time cost</a:t>
                      </a:r>
                    </a:p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Labelling data cost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All training </a:t>
                      </a:r>
                    </a:p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  <a:endParaRPr lang="en-AU" sz="700" b="1" i="0" u="none" strike="noStrike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0.9954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1" i="0" u="none" strike="noStrike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0.9887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0.9437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0.9657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i="0" u="none" strike="noStrike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58554"/>
                  </a:ext>
                </a:extLst>
              </a:tr>
              <a:tr h="194511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data size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time cost</a:t>
                      </a:r>
                    </a:p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Labelling data cost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0.9820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0.9437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0.9625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0.9778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2879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0.931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±0.051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66393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63709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0.844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±0.047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0.909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37525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±0.083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0.943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±0.049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44963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0.732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±0.082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0.842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±0.056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475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517576-C3E7-3FA6-C4E2-62B25FC7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0034"/>
              </p:ext>
            </p:extLst>
          </p:nvPr>
        </p:nvGraphicFramePr>
        <p:xfrm>
          <a:off x="432588" y="3992758"/>
          <a:ext cx="8497939" cy="239131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34020">
                  <a:extLst>
                    <a:ext uri="{9D8B030D-6E8A-4147-A177-3AD203B41FA5}">
                      <a16:colId xmlns:a16="http://schemas.microsoft.com/office/drawing/2014/main" val="3842316081"/>
                    </a:ext>
                  </a:extLst>
                </a:gridCol>
                <a:gridCol w="647127">
                  <a:extLst>
                    <a:ext uri="{9D8B030D-6E8A-4147-A177-3AD203B41FA5}">
                      <a16:colId xmlns:a16="http://schemas.microsoft.com/office/drawing/2014/main" val="1222104883"/>
                    </a:ext>
                  </a:extLst>
                </a:gridCol>
                <a:gridCol w="949252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755774">
                  <a:extLst>
                    <a:ext uri="{9D8B030D-6E8A-4147-A177-3AD203B41FA5}">
                      <a16:colId xmlns:a16="http://schemas.microsoft.com/office/drawing/2014/main" val="511330084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325551120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0674587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7226109"/>
                    </a:ext>
                  </a:extLst>
                </a:gridCol>
                <a:gridCol w="438662">
                  <a:extLst>
                    <a:ext uri="{9D8B030D-6E8A-4147-A177-3AD203B41FA5}">
                      <a16:colId xmlns:a16="http://schemas.microsoft.com/office/drawing/2014/main" val="1500076305"/>
                    </a:ext>
                  </a:extLst>
                </a:gridCol>
                <a:gridCol w="394776">
                  <a:extLst>
                    <a:ext uri="{9D8B030D-6E8A-4147-A177-3AD203B41FA5}">
                      <a16:colId xmlns:a16="http://schemas.microsoft.com/office/drawing/2014/main" val="105906177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4499824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15741058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236993416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1366737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5624165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767417792"/>
                    </a:ext>
                  </a:extLst>
                </a:gridCol>
              </a:tblGrid>
              <a:tr h="121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Investigated Factor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 Anomaly Ratio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 size</a:t>
                      </a: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ROC-AUC/Precision/Recall/F1-score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BGL-20logs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Spirit-20logs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Thunderbird-20logs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2410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288503">
                <a:tc row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data size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time cost</a:t>
                      </a:r>
                    </a:p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Labelling data cost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All training </a:t>
                      </a:r>
                    </a:p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0.9857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58554"/>
                  </a:ext>
                </a:extLst>
              </a:tr>
              <a:tr h="194511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data size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time cost</a:t>
                      </a:r>
                    </a:p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Labelling data cost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0.9950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2879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66393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63709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0.9924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37525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44963"/>
                  </a:ext>
                </a:extLst>
              </a:tr>
              <a:tr h="199716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0.9902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0.9949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4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2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 – Window Size Impact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DA8655-4E07-16FC-4D42-6402B1D1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55689"/>
              </p:ext>
            </p:extLst>
          </p:nvPr>
        </p:nvGraphicFramePr>
        <p:xfrm>
          <a:off x="1035429" y="3665220"/>
          <a:ext cx="9539001" cy="26067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82635">
                  <a:extLst>
                    <a:ext uri="{9D8B030D-6E8A-4147-A177-3AD203B41FA5}">
                      <a16:colId xmlns:a16="http://schemas.microsoft.com/office/drawing/2014/main" val="3842316081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1330084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32555112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0674587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04898041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15000763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5906177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449982431"/>
                    </a:ext>
                  </a:extLst>
                </a:gridCol>
                <a:gridCol w="704849">
                  <a:extLst>
                    <a:ext uri="{9D8B030D-6E8A-4147-A177-3AD203B41FA5}">
                      <a16:colId xmlns:a16="http://schemas.microsoft.com/office/drawing/2014/main" val="4860577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1574105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1366737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56241658"/>
                    </a:ext>
                  </a:extLst>
                </a:gridCol>
                <a:gridCol w="563273">
                  <a:extLst>
                    <a:ext uri="{9D8B030D-6E8A-4147-A177-3AD203B41FA5}">
                      <a16:colId xmlns:a16="http://schemas.microsoft.com/office/drawing/2014/main" val="3734336076"/>
                    </a:ext>
                  </a:extLst>
                </a:gridCol>
                <a:gridCol w="563273">
                  <a:extLst>
                    <a:ext uri="{9D8B030D-6E8A-4147-A177-3AD203B41FA5}">
                      <a16:colId xmlns:a16="http://schemas.microsoft.com/office/drawing/2014/main" val="2767417792"/>
                    </a:ext>
                  </a:extLst>
                </a:gridCol>
              </a:tblGrid>
              <a:tr h="2428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Investigated factors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</a:t>
                      </a:r>
                    </a:p>
                  </a:txBody>
                  <a:tcPr marL="9525" marR="9525" marT="9525" marB="0"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ROC-AUC/Precision/Recall/F1-score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580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Spirit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Thunderbird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1136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251288">
                <a:tc row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Window size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Detection timeliness</a:t>
                      </a:r>
                    </a:p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Localization cost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0.9872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±0.0148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±0.0057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0.9504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0.9810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19318"/>
                  </a:ext>
                </a:extLst>
              </a:tr>
              <a:tr h="25128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0.9885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±0.0050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0.9200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±0.0056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0.9530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37729"/>
                  </a:ext>
                </a:extLst>
              </a:tr>
              <a:tr h="251288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Window size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Detection timeliness</a:t>
                      </a:r>
                    </a:p>
                    <a:p>
                      <a:pPr marL="285750" indent="-285750" algn="l" defTabSz="1219352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Localization cost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0.9915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0.9808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±0.0014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2879"/>
                  </a:ext>
                </a:extLst>
              </a:tr>
              <a:tr h="2580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±0.0140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0.9339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±0.0066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±0.0061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0.9730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±0.0041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±0.0023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±0.0026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646901"/>
                  </a:ext>
                </a:extLst>
              </a:tr>
              <a:tr h="258012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0.9496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±0.0194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0.9185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±0.0083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±0.0051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0.9752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37525"/>
                  </a:ext>
                </a:extLst>
              </a:tr>
              <a:tr h="2580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±0.0031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0.9028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±0.0043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0.9429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±0.0036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±0.0019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69510"/>
                  </a:ext>
                </a:extLst>
              </a:tr>
              <a:tr h="258012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±0.0022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0.9263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0.9720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±0.0047</a:t>
                      </a:r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44963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BDDA578-4191-B332-1016-07BD9F668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322108"/>
              </p:ext>
            </p:extLst>
          </p:nvPr>
        </p:nvGraphicFramePr>
        <p:xfrm>
          <a:off x="948625" y="1165859"/>
          <a:ext cx="4492055" cy="2415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2831156-C246-4F53-B550-547858AE50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428402"/>
              </p:ext>
            </p:extLst>
          </p:nvPr>
        </p:nvGraphicFramePr>
        <p:xfrm>
          <a:off x="5804929" y="10209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812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Ablation Experiments – GNN Impact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48877"/>
              </p:ext>
            </p:extLst>
          </p:nvPr>
        </p:nvGraphicFramePr>
        <p:xfrm>
          <a:off x="771544" y="1017079"/>
          <a:ext cx="11066835" cy="55424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90508">
                  <a:extLst>
                    <a:ext uri="{9D8B030D-6E8A-4147-A177-3AD203B41FA5}">
                      <a16:colId xmlns:a16="http://schemas.microsoft.com/office/drawing/2014/main" val="2667518981"/>
                    </a:ext>
                  </a:extLst>
                </a:gridCol>
                <a:gridCol w="1158125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1444864">
                  <a:extLst>
                    <a:ext uri="{9D8B030D-6E8A-4147-A177-3AD203B41FA5}">
                      <a16:colId xmlns:a16="http://schemas.microsoft.com/office/drawing/2014/main" val="2320496343"/>
                    </a:ext>
                  </a:extLst>
                </a:gridCol>
                <a:gridCol w="626846">
                  <a:extLst>
                    <a:ext uri="{9D8B030D-6E8A-4147-A177-3AD203B41FA5}">
                      <a16:colId xmlns:a16="http://schemas.microsoft.com/office/drawing/2014/main" val="271847667"/>
                    </a:ext>
                  </a:extLst>
                </a:gridCol>
                <a:gridCol w="885431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917263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835167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917263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835167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833608">
                  <a:extLst>
                    <a:ext uri="{9D8B030D-6E8A-4147-A177-3AD203B41FA5}">
                      <a16:colId xmlns:a16="http://schemas.microsoft.com/office/drawing/2014/main" val="2529213098"/>
                    </a:ext>
                  </a:extLst>
                </a:gridCol>
                <a:gridCol w="922593">
                  <a:extLst>
                    <a:ext uri="{9D8B030D-6E8A-4147-A177-3AD203B41FA5}">
                      <a16:colId xmlns:a16="http://schemas.microsoft.com/office/drawing/2014/main" val="2647593352"/>
                    </a:ext>
                  </a:extLst>
                </a:gridCol>
              </a:tblGrid>
              <a:tr h="10935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algn="l" defTabSz="1219352" rtl="0" eaLnBrk="1" fontAlgn="ctr" latinLnBrk="0" hangingPunct="1"/>
                      <a:r>
                        <a:rPr lang="en-A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 Type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algn="l" defTabSz="1219352" rtl="0" eaLnBrk="1" fontAlgn="ctr" latinLnBrk="0" hangingPunct="1"/>
                      <a:r>
                        <a:rPr lang="en-A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Metrics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13163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21299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20logsfixed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158628">
                <a:tc rowSpan="16">
                  <a:txBody>
                    <a:bodyPr/>
                    <a:lstStyle/>
                    <a:p>
                      <a:pPr algn="l" fontAlgn="b"/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split: 5:3:2</a:t>
                      </a:r>
                    </a:p>
                    <a:p>
                      <a:pPr algn="l" fontAlgn="b"/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Anomalies ratio=0.1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GCNCov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Convolutional Network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±0.0033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±0.0032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±0.0076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1586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0.9919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±0.0035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0.9171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±0.0029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±0.0019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75696"/>
                  </a:ext>
                </a:extLst>
              </a:tr>
              <a:tr h="2206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±0.0034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832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0.9713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7100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GINCov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Isomorphism Network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0.9898</a:t>
                      </a:r>
                    </a:p>
                    <a:p>
                      <a:pPr algn="ctr" rtl="0" fontAlgn="ctr"/>
                      <a:r>
                        <a:rPr lang="en-AU" sz="9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±0.0024</a:t>
                      </a:r>
                      <a:endParaRPr lang="en-AU" sz="9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0.9979</a:t>
                      </a:r>
                    </a:p>
                    <a:p>
                      <a:pPr algn="ctr" rtl="0" fontAlgn="ctr"/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0.9998</a:t>
                      </a:r>
                    </a:p>
                    <a:p>
                      <a:pPr algn="ctr" rtl="0" fontAlgn="ctr"/>
                      <a:r>
                        <a:rPr lang="en-AU" sz="9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9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7972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±0.0038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0.9486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±0.0055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0.9272</a:t>
                      </a:r>
                    </a:p>
                    <a:p>
                      <a:pPr algn="ctr" rtl="0" fontAlgn="ctr"/>
                      <a:r>
                        <a:rPr lang="en-AU" sz="900" b="0" i="0" u="none" strike="noStrike" kern="1200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  <a:endParaRPr lang="en-AU" sz="900" b="0" i="0" u="none" strike="noStrike" dirty="0">
                        <a:solidFill>
                          <a:srgbClr val="1025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72500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±0.0034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0.9612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948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±0.0048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0.9652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6159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GATCov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dirty="0"/>
                        <a:t>Graph Attention Network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0.9915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±0.0031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052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0.9227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±0.0013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04005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0.9977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  <a:endParaRPr lang="en-AU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0.9567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56089"/>
                  </a:ext>
                </a:extLst>
              </a:tr>
              <a:tr h="25529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0.9708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0.9661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096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RPGT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Transformer network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0.9852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±0.0142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  <a:endParaRPr lang="en-AU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0.9329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±0.0203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0.9933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6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±0.0102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0.9563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52258"/>
                  </a:ext>
                </a:extLst>
              </a:tr>
              <a:tr h="146439">
                <a:tc vMerge="1">
                  <a:txBody>
                    <a:bodyPr/>
                    <a:lstStyle/>
                    <a:p>
                      <a:pPr algn="l" fontAlgn="b"/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0.9675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2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 – Imbalanced Impact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DA8655-4E07-16FC-4D42-6402B1D1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50060"/>
              </p:ext>
            </p:extLst>
          </p:nvPr>
        </p:nvGraphicFramePr>
        <p:xfrm>
          <a:off x="1355469" y="1541230"/>
          <a:ext cx="9487484" cy="31442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6899">
                  <a:extLst>
                    <a:ext uri="{9D8B030D-6E8A-4147-A177-3AD203B41FA5}">
                      <a16:colId xmlns:a16="http://schemas.microsoft.com/office/drawing/2014/main" val="3842316081"/>
                    </a:ext>
                  </a:extLst>
                </a:gridCol>
                <a:gridCol w="960686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1282836">
                  <a:extLst>
                    <a:ext uri="{9D8B030D-6E8A-4147-A177-3AD203B41FA5}">
                      <a16:colId xmlns:a16="http://schemas.microsoft.com/office/drawing/2014/main" val="511330084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510651">
                  <a:extLst>
                    <a:ext uri="{9D8B030D-6E8A-4147-A177-3AD203B41FA5}">
                      <a16:colId xmlns:a16="http://schemas.microsoft.com/office/drawing/2014/main" val="34594610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7061072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325551120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0674587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000763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59061771"/>
                    </a:ext>
                  </a:extLst>
                </a:gridCol>
                <a:gridCol w="381662">
                  <a:extLst>
                    <a:ext uri="{9D8B030D-6E8A-4147-A177-3AD203B41FA5}">
                      <a16:colId xmlns:a16="http://schemas.microsoft.com/office/drawing/2014/main" val="24499824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1574105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1366737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56241658"/>
                    </a:ext>
                  </a:extLst>
                </a:gridCol>
                <a:gridCol w="628772">
                  <a:extLst>
                    <a:ext uri="{9D8B030D-6E8A-4147-A177-3AD203B41FA5}">
                      <a16:colId xmlns:a16="http://schemas.microsoft.com/office/drawing/2014/main" val="2767417792"/>
                    </a:ext>
                  </a:extLst>
                </a:gridCol>
              </a:tblGrid>
              <a:tr h="154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Investigated factors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ratio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(training)</a:t>
                      </a:r>
                    </a:p>
                  </a:txBody>
                  <a:tcPr marL="9525" marR="9525" marT="9525" marB="0" anchor="ctr"/>
                </a:tc>
                <a:tc gridSpan="1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ROC-AUC/Precision/Recall/F1-score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HDFS-session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BGL-20logs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Spirit-20logs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Thunderbird-20logs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5170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182399">
                <a:tc rowSpan="8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data </a:t>
                      </a:r>
                    </a:p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anomaly Ratio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Labelling cost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287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6370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37525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90573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69510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44963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47558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047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EBD1DD-CBF5-32D3-1C9D-D1018DA984C7}"/>
              </a:ext>
            </a:extLst>
          </p:cNvPr>
          <p:cNvSpPr txBox="1"/>
          <p:nvPr/>
        </p:nvSpPr>
        <p:spPr>
          <a:xfrm>
            <a:off x="1355469" y="4868068"/>
            <a:ext cx="359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Notes: Under training data=6000</a:t>
            </a:r>
          </a:p>
        </p:txBody>
      </p:sp>
    </p:spTree>
    <p:extLst>
      <p:ext uri="{BB962C8B-B14F-4D97-AF65-F5344CB8AC3E}">
        <p14:creationId xmlns:p14="http://schemas.microsoft.com/office/powerpoint/2010/main" val="362233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102535"/>
                </a:solidFill>
                <a:latin typeface="Arial Black" panose="020B0604020202020204" pitchFamily="34" charset="0"/>
                <a:ea typeface="+mj-ea"/>
              </a:defRPr>
            </a:lvl1pPr>
          </a:lstStyle>
          <a:p>
            <a:r>
              <a:rPr lang="en-AU" dirty="0"/>
              <a:t>NLP-based and Graph Based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8A840-212E-4F20-AFE0-07B813FC7911}"/>
              </a:ext>
            </a:extLst>
          </p:cNvPr>
          <p:cNvSpPr txBox="1"/>
          <p:nvPr/>
        </p:nvSpPr>
        <p:spPr>
          <a:xfrm>
            <a:off x="534281" y="1648419"/>
            <a:ext cx="1123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/>
            <a:endParaRPr lang="en-US" sz="1200" b="0" dirty="0"/>
          </a:p>
          <a:p>
            <a:pPr algn="just" hangingPunct="0"/>
            <a:endParaRPr lang="en-US" sz="1200" b="0" dirty="0"/>
          </a:p>
          <a:p>
            <a:pPr algn="just" hangingPunct="0"/>
            <a:r>
              <a:rPr lang="en-US" sz="1200" b="0" dirty="0"/>
              <a:t>A bank is on the north bank of Thames river </a:t>
            </a:r>
            <a:r>
              <a:rPr lang="en-US" sz="1200" b="0" dirty="0">
                <a:solidFill>
                  <a:srgbClr val="00B0F0"/>
                </a:solidFill>
              </a:rPr>
              <a:t>A bank is on  the north bank of Thames river </a:t>
            </a:r>
            <a:r>
              <a:rPr lang="en-US" sz="1200" b="0" dirty="0">
                <a:solidFill>
                  <a:srgbClr val="C00000"/>
                </a:solidFill>
              </a:rPr>
              <a:t>A bank is on the north bank of Thames river </a:t>
            </a:r>
            <a:r>
              <a:rPr lang="en-US" sz="1200" b="0" dirty="0">
                <a:solidFill>
                  <a:schemeClr val="accent6"/>
                </a:solidFill>
              </a:rPr>
              <a:t>A bank is on  the </a:t>
            </a:r>
            <a:r>
              <a:rPr lang="en-US" sz="1200" b="0" dirty="0">
                <a:solidFill>
                  <a:schemeClr val="accent6"/>
                </a:solidFill>
                <a:highlight>
                  <a:srgbClr val="00FFFF"/>
                </a:highlight>
              </a:rPr>
              <a:t>bank north </a:t>
            </a:r>
            <a:r>
              <a:rPr lang="en-US" sz="1200" b="0" dirty="0">
                <a:solidFill>
                  <a:schemeClr val="accent6"/>
                </a:solidFill>
              </a:rPr>
              <a:t>of Thames river </a:t>
            </a:r>
          </a:p>
          <a:p>
            <a:pPr algn="just" hangingPunct="0"/>
            <a:endParaRPr lang="en-US" sz="1200" b="0" dirty="0">
              <a:solidFill>
                <a:srgbClr val="FF0000"/>
              </a:solidFill>
            </a:endParaRPr>
          </a:p>
          <a:p>
            <a:pPr lvl="0" algn="just" hangingPunct="0"/>
            <a:endParaRPr lang="en-US" sz="1200" b="0" dirty="0"/>
          </a:p>
          <a:p>
            <a:pPr lvl="0" algn="just" hangingPunct="0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480840-0EA2-6864-43C4-F962E370A737}"/>
              </a:ext>
            </a:extLst>
          </p:cNvPr>
          <p:cNvSpPr/>
          <p:nvPr/>
        </p:nvSpPr>
        <p:spPr>
          <a:xfrm>
            <a:off x="1900315" y="3592556"/>
            <a:ext cx="90644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DEB38-43C1-5543-E335-6D3CD69A92FB}"/>
              </a:ext>
            </a:extLst>
          </p:cNvPr>
          <p:cNvSpPr/>
          <p:nvPr/>
        </p:nvSpPr>
        <p:spPr>
          <a:xfrm>
            <a:off x="1434936" y="4582711"/>
            <a:ext cx="77922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A193EA-F993-192D-BBAD-CC15C48870EF}"/>
              </a:ext>
            </a:extLst>
          </p:cNvPr>
          <p:cNvSpPr/>
          <p:nvPr/>
        </p:nvSpPr>
        <p:spPr>
          <a:xfrm>
            <a:off x="1952226" y="5560837"/>
            <a:ext cx="77922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73F6F4-ABD3-D2F5-410E-B56198F9E6B3}"/>
              </a:ext>
            </a:extLst>
          </p:cNvPr>
          <p:cNvSpPr/>
          <p:nvPr/>
        </p:nvSpPr>
        <p:spPr>
          <a:xfrm>
            <a:off x="4786080" y="5644677"/>
            <a:ext cx="101975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3BD5F-3C36-51D4-B028-9BB59536B47D}"/>
              </a:ext>
            </a:extLst>
          </p:cNvPr>
          <p:cNvSpPr/>
          <p:nvPr/>
        </p:nvSpPr>
        <p:spPr>
          <a:xfrm>
            <a:off x="3367707" y="5867207"/>
            <a:ext cx="906450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2403ED-EC2C-3BA9-E43D-9901134AAE70}"/>
              </a:ext>
            </a:extLst>
          </p:cNvPr>
          <p:cNvSpPr/>
          <p:nvPr/>
        </p:nvSpPr>
        <p:spPr>
          <a:xfrm>
            <a:off x="5570088" y="4852187"/>
            <a:ext cx="917515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36B94A-D32C-7ADC-874B-DAE326CD9CF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1824550" y="4081210"/>
            <a:ext cx="208511" cy="50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49828-C98B-E14F-3224-44763C72C12F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1824550" y="5155205"/>
            <a:ext cx="241791" cy="4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4331FF-ED73-8F58-CFAC-25DD4864D1D2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>
          <a:xfrm>
            <a:off x="2617339" y="6049491"/>
            <a:ext cx="750368" cy="10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A7F8B-9078-2798-1B49-0646E1A47CC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4274157" y="6133331"/>
            <a:ext cx="661263" cy="2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F78230-2485-959F-CB90-FBFB07A32C6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806764" y="3878803"/>
            <a:ext cx="2828502" cy="117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276997-D5D4-9CC8-2F9B-888921F7F73C}"/>
              </a:ext>
            </a:extLst>
          </p:cNvPr>
          <p:cNvCxnSpPr>
            <a:cxnSpLocks/>
            <a:stCxn id="29" idx="2"/>
            <a:endCxn id="4" idx="7"/>
          </p:cNvCxnSpPr>
          <p:nvPr/>
        </p:nvCxnSpPr>
        <p:spPr>
          <a:xfrm flipH="1">
            <a:off x="2674018" y="3394431"/>
            <a:ext cx="748505" cy="2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2248BF-02A3-C202-52EC-07DF61E66B3B}"/>
              </a:ext>
            </a:extLst>
          </p:cNvPr>
          <p:cNvSpPr txBox="1"/>
          <p:nvPr/>
        </p:nvSpPr>
        <p:spPr>
          <a:xfrm>
            <a:off x="534281" y="3257916"/>
            <a:ext cx="148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Graph: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C63793-B789-DEDE-7B6B-6EB5AEDF2864}"/>
              </a:ext>
            </a:extLst>
          </p:cNvPr>
          <p:cNvSpPr/>
          <p:nvPr/>
        </p:nvSpPr>
        <p:spPr>
          <a:xfrm>
            <a:off x="3422523" y="3108184"/>
            <a:ext cx="90644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FB8E15-0183-0F6C-0AE5-9B25A70F7F6F}"/>
              </a:ext>
            </a:extLst>
          </p:cNvPr>
          <p:cNvCxnSpPr>
            <a:cxnSpLocks/>
            <a:stCxn id="12" idx="0"/>
            <a:endCxn id="60" idx="4"/>
          </p:cNvCxnSpPr>
          <p:nvPr/>
        </p:nvCxnSpPr>
        <p:spPr>
          <a:xfrm flipV="1">
            <a:off x="6028846" y="4442883"/>
            <a:ext cx="332038" cy="40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92C612-C3F8-0B6B-B4ED-C840F07108EE}"/>
              </a:ext>
            </a:extLst>
          </p:cNvPr>
          <p:cNvCxnSpPr>
            <a:cxnSpLocks/>
          </p:cNvCxnSpPr>
          <p:nvPr/>
        </p:nvCxnSpPr>
        <p:spPr>
          <a:xfrm flipH="1" flipV="1">
            <a:off x="2780177" y="4005943"/>
            <a:ext cx="2264608" cy="163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DCE373-7F2F-0E2B-5693-7F8187FB9E41}"/>
              </a:ext>
            </a:extLst>
          </p:cNvPr>
          <p:cNvSpPr/>
          <p:nvPr/>
        </p:nvSpPr>
        <p:spPr>
          <a:xfrm>
            <a:off x="5702834" y="3870389"/>
            <a:ext cx="131609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Thames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A87CD9-FA76-8C02-CD2E-D4596C180E8C}"/>
              </a:ext>
            </a:extLst>
          </p:cNvPr>
          <p:cNvSpPr/>
          <p:nvPr/>
        </p:nvSpPr>
        <p:spPr>
          <a:xfrm>
            <a:off x="4717751" y="3023373"/>
            <a:ext cx="917515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river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1B7595-1D28-E480-9F4E-DF21954B3048}"/>
              </a:ext>
            </a:extLst>
          </p:cNvPr>
          <p:cNvCxnSpPr>
            <a:stCxn id="60" idx="0"/>
            <a:endCxn id="61" idx="5"/>
          </p:cNvCxnSpPr>
          <p:nvPr/>
        </p:nvCxnSpPr>
        <p:spPr>
          <a:xfrm flipH="1" flipV="1">
            <a:off x="5500899" y="3512027"/>
            <a:ext cx="859985" cy="3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03C41F-4757-274B-3A64-78EEDF7892DE}"/>
              </a:ext>
            </a:extLst>
          </p:cNvPr>
          <p:cNvSpPr txBox="1"/>
          <p:nvPr/>
        </p:nvSpPr>
        <p:spPr>
          <a:xfrm>
            <a:off x="534281" y="1257158"/>
            <a:ext cx="148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NLP: 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132C84-9F61-D437-20DA-1EF75E0C815A}"/>
              </a:ext>
            </a:extLst>
          </p:cNvPr>
          <p:cNvCxnSpPr>
            <a:cxnSpLocks/>
          </p:cNvCxnSpPr>
          <p:nvPr/>
        </p:nvCxnSpPr>
        <p:spPr>
          <a:xfrm>
            <a:off x="587994" y="2281646"/>
            <a:ext cx="187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5E92E7-59DA-B5BC-B829-A8F891389660}"/>
              </a:ext>
            </a:extLst>
          </p:cNvPr>
          <p:cNvCxnSpPr>
            <a:cxnSpLocks/>
          </p:cNvCxnSpPr>
          <p:nvPr/>
        </p:nvCxnSpPr>
        <p:spPr>
          <a:xfrm>
            <a:off x="3058888" y="2303413"/>
            <a:ext cx="2044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8873D73-BBCB-2963-BC98-1CEFBF9E10DA}"/>
              </a:ext>
            </a:extLst>
          </p:cNvPr>
          <p:cNvSpPr/>
          <p:nvPr/>
        </p:nvSpPr>
        <p:spPr>
          <a:xfrm>
            <a:off x="2518239" y="1998046"/>
            <a:ext cx="512344" cy="294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4BF2AF1-C023-2DBB-3A2E-356C9B75459F}"/>
              </a:ext>
            </a:extLst>
          </p:cNvPr>
          <p:cNvSpPr/>
          <p:nvPr/>
        </p:nvSpPr>
        <p:spPr>
          <a:xfrm>
            <a:off x="5109041" y="2011103"/>
            <a:ext cx="203185" cy="294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107093-E246-9D7E-8F40-42A8A6DA7778}"/>
              </a:ext>
            </a:extLst>
          </p:cNvPr>
          <p:cNvCxnSpPr>
            <a:cxnSpLocks/>
          </p:cNvCxnSpPr>
          <p:nvPr/>
        </p:nvCxnSpPr>
        <p:spPr>
          <a:xfrm>
            <a:off x="5336185" y="2307760"/>
            <a:ext cx="2109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DF80757-EBAE-61B9-3935-E522CE8593B0}"/>
              </a:ext>
            </a:extLst>
          </p:cNvPr>
          <p:cNvSpPr/>
          <p:nvPr/>
        </p:nvSpPr>
        <p:spPr>
          <a:xfrm>
            <a:off x="7543094" y="2024162"/>
            <a:ext cx="324000" cy="294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EEBC92E-CFDD-2ED2-A271-27F80FF00946}"/>
              </a:ext>
            </a:extLst>
          </p:cNvPr>
          <p:cNvCxnSpPr>
            <a:cxnSpLocks/>
          </p:cNvCxnSpPr>
          <p:nvPr/>
        </p:nvCxnSpPr>
        <p:spPr>
          <a:xfrm>
            <a:off x="7875803" y="2307760"/>
            <a:ext cx="201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66B57D1-0695-2CA2-FAC6-CA53561A42F5}"/>
              </a:ext>
            </a:extLst>
          </p:cNvPr>
          <p:cNvSpPr/>
          <p:nvPr/>
        </p:nvSpPr>
        <p:spPr>
          <a:xfrm>
            <a:off x="9924889" y="2011095"/>
            <a:ext cx="324000" cy="294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7028E3-CA46-B3B9-831F-BACF759CA412}"/>
              </a:ext>
            </a:extLst>
          </p:cNvPr>
          <p:cNvCxnSpPr>
            <a:stCxn id="61" idx="2"/>
            <a:endCxn id="29" idx="6"/>
          </p:cNvCxnSpPr>
          <p:nvPr/>
        </p:nvCxnSpPr>
        <p:spPr>
          <a:xfrm flipH="1">
            <a:off x="4328972" y="3309620"/>
            <a:ext cx="388779" cy="8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F49D80A-BDCD-73B7-1ADE-3EEEBB50A6F1}"/>
              </a:ext>
            </a:extLst>
          </p:cNvPr>
          <p:cNvCxnSpPr/>
          <p:nvPr/>
        </p:nvCxnSpPr>
        <p:spPr>
          <a:xfrm flipH="1" flipV="1">
            <a:off x="2518239" y="4165050"/>
            <a:ext cx="1165487" cy="170215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8D2A342-0E18-AA22-36BB-1739C392488F}"/>
              </a:ext>
            </a:extLst>
          </p:cNvPr>
          <p:cNvCxnSpPr>
            <a:cxnSpLocks/>
            <a:stCxn id="4" idx="5"/>
            <a:endCxn id="10" idx="2"/>
          </p:cNvCxnSpPr>
          <p:nvPr/>
        </p:nvCxnSpPr>
        <p:spPr>
          <a:xfrm>
            <a:off x="2674018" y="4081210"/>
            <a:ext cx="2112062" cy="184971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1C8B40-3607-B30B-CDCA-D2728F8654DA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656498" y="5424681"/>
            <a:ext cx="231936" cy="30383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61B7439-FFB3-07C4-AAA1-155FDF8E19E2}"/>
              </a:ext>
            </a:extLst>
          </p:cNvPr>
          <p:cNvSpPr/>
          <p:nvPr/>
        </p:nvSpPr>
        <p:spPr>
          <a:xfrm>
            <a:off x="9615364" y="1205880"/>
            <a:ext cx="2254420" cy="519064"/>
          </a:xfrm>
          <a:prstGeom prst="wedgeRectCallout">
            <a:avLst>
              <a:gd name="adj1" fmla="val -17269"/>
              <a:gd name="adj2" fmla="val 109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anomalous order</a:t>
            </a:r>
            <a:r>
              <a:rPr lang="en-AU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D5ACF-942B-78FE-9DCF-BEE6D10E4B48}"/>
              </a:ext>
            </a:extLst>
          </p:cNvPr>
          <p:cNvSpPr txBox="1"/>
          <p:nvPr/>
        </p:nvSpPr>
        <p:spPr>
          <a:xfrm>
            <a:off x="8144339" y="5399941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abnormal edges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2259F2-7CAD-D9C4-7F4F-421BB1D06605}"/>
              </a:ext>
            </a:extLst>
          </p:cNvPr>
          <p:cNvCxnSpPr/>
          <p:nvPr/>
        </p:nvCxnSpPr>
        <p:spPr>
          <a:xfrm>
            <a:off x="7315935" y="5576599"/>
            <a:ext cx="77831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1B6E80-6697-D2D4-6F40-D57F094E7AAC}"/>
              </a:ext>
            </a:extLst>
          </p:cNvPr>
          <p:cNvSpPr txBox="1"/>
          <p:nvPr/>
        </p:nvSpPr>
        <p:spPr>
          <a:xfrm>
            <a:off x="8131272" y="5047243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normal edges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F82343-17CB-D49E-7A8E-A028B095FC4E}"/>
              </a:ext>
            </a:extLst>
          </p:cNvPr>
          <p:cNvCxnSpPr/>
          <p:nvPr/>
        </p:nvCxnSpPr>
        <p:spPr>
          <a:xfrm>
            <a:off x="7302868" y="5223901"/>
            <a:ext cx="778317" cy="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Comparison With Baseline Methods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6950"/>
              </p:ext>
            </p:extLst>
          </p:nvPr>
        </p:nvGraphicFramePr>
        <p:xfrm>
          <a:off x="394944" y="1199971"/>
          <a:ext cx="10400697" cy="49676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0024">
                  <a:extLst>
                    <a:ext uri="{9D8B030D-6E8A-4147-A177-3AD203B41FA5}">
                      <a16:colId xmlns:a16="http://schemas.microsoft.com/office/drawing/2014/main" val="1241269405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667518981"/>
                    </a:ext>
                  </a:extLst>
                </a:gridCol>
                <a:gridCol w="825507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975701">
                  <a:extLst>
                    <a:ext uri="{9D8B030D-6E8A-4147-A177-3AD203B41FA5}">
                      <a16:colId xmlns:a16="http://schemas.microsoft.com/office/drawing/2014/main" val="1974871282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2409803134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2394820588"/>
                    </a:ext>
                  </a:extLst>
                </a:gridCol>
              </a:tblGrid>
              <a:tr h="22340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 Setup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5735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84440">
                <a:tc rowSpan="8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Traditional Statistical Learning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4">
                  <a:txBody>
                    <a:bodyPr/>
                    <a:lstStyle/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 =0.8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data = 0.2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Epochs=50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Patience=10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Batch size=128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Max-hop=10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Semantic embedding=Bert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3 runs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911173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0.3661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456721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0.9785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0.4363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16901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0.9841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0.5885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5130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Statistical Learning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0.6155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0.9229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0.8229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41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0.7224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0.9859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732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0.8083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0.7760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0.83333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6363"/>
                  </a:ext>
                </a:extLst>
              </a:tr>
              <a:tr h="80809">
                <a:tc rowSpan="12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Sequantial</a:t>
                      </a:r>
                      <a:r>
                        <a:rPr lang="en-A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-Based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LogRobust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0.9696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0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0.9738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0.9565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0.9855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299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0.9716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0.9752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27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0.9867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0.9760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11253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Log2Vec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76268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70664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96105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38217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NeuralLog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0.9571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0.9873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0.9318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0.9636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449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0.9652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417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0.8982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0.9040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0.9873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0.9483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742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25824"/>
                  </a:ext>
                </a:extLst>
              </a:tr>
              <a:tr h="163195">
                <a:tc rowSpan="4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Graph-Based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Our Method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0.9852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±0.0142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0.9929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0.9329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±0.0203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0.9933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877140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0.9958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0.9593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±0.0102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0.9563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82037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0.9675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778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EB2273-3FA1-22CA-04FE-7CE644BE614F}"/>
              </a:ext>
            </a:extLst>
          </p:cNvPr>
          <p:cNvSpPr txBox="1"/>
          <p:nvPr/>
        </p:nvSpPr>
        <p:spPr>
          <a:xfrm>
            <a:off x="394944" y="6126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-without weight</a:t>
            </a:r>
          </a:p>
        </p:txBody>
      </p:sp>
    </p:spTree>
    <p:extLst>
      <p:ext uri="{BB962C8B-B14F-4D97-AF65-F5344CB8AC3E}">
        <p14:creationId xmlns:p14="http://schemas.microsoft.com/office/powerpoint/2010/main" val="1254036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Ablation Experiments – GNN Impact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25508"/>
              </p:ext>
            </p:extLst>
          </p:nvPr>
        </p:nvGraphicFramePr>
        <p:xfrm>
          <a:off x="771544" y="1017079"/>
          <a:ext cx="11066835" cy="57892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90508">
                  <a:extLst>
                    <a:ext uri="{9D8B030D-6E8A-4147-A177-3AD203B41FA5}">
                      <a16:colId xmlns:a16="http://schemas.microsoft.com/office/drawing/2014/main" val="2667518981"/>
                    </a:ext>
                  </a:extLst>
                </a:gridCol>
                <a:gridCol w="1158125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1444864">
                  <a:extLst>
                    <a:ext uri="{9D8B030D-6E8A-4147-A177-3AD203B41FA5}">
                      <a16:colId xmlns:a16="http://schemas.microsoft.com/office/drawing/2014/main" val="2320496343"/>
                    </a:ext>
                  </a:extLst>
                </a:gridCol>
                <a:gridCol w="626846">
                  <a:extLst>
                    <a:ext uri="{9D8B030D-6E8A-4147-A177-3AD203B41FA5}">
                      <a16:colId xmlns:a16="http://schemas.microsoft.com/office/drawing/2014/main" val="271847667"/>
                    </a:ext>
                  </a:extLst>
                </a:gridCol>
                <a:gridCol w="885431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917263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835167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917263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835167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833608">
                  <a:extLst>
                    <a:ext uri="{9D8B030D-6E8A-4147-A177-3AD203B41FA5}">
                      <a16:colId xmlns:a16="http://schemas.microsoft.com/office/drawing/2014/main" val="2529213098"/>
                    </a:ext>
                  </a:extLst>
                </a:gridCol>
                <a:gridCol w="922593">
                  <a:extLst>
                    <a:ext uri="{9D8B030D-6E8A-4147-A177-3AD203B41FA5}">
                      <a16:colId xmlns:a16="http://schemas.microsoft.com/office/drawing/2014/main" val="2647593352"/>
                    </a:ext>
                  </a:extLst>
                </a:gridCol>
              </a:tblGrid>
              <a:tr h="10935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algn="l" defTabSz="1219352" rtl="0" eaLnBrk="1" fontAlgn="ctr" latinLnBrk="0" hangingPunct="1"/>
                      <a:r>
                        <a:rPr lang="en-A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 Type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algn="l" defTabSz="1219352" rtl="0" eaLnBrk="1" fontAlgn="ctr" latinLnBrk="0" hangingPunct="1"/>
                      <a:r>
                        <a:rPr lang="en-A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Metrics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13163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21299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20logsfixed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158628">
                <a:tc rowSpan="16">
                  <a:txBody>
                    <a:bodyPr/>
                    <a:lstStyle/>
                    <a:p>
                      <a:pPr algn="l" fontAlgn="b"/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split: 5:3:2</a:t>
                      </a:r>
                    </a:p>
                    <a:p>
                      <a:pPr algn="l" fontAlgn="b"/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Anomalies ratio=0.1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GCNCov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Convolutional Network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±0.0033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±0.0076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1586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0.9919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±0.0035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0.9171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±0.0029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±0.0019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75696"/>
                  </a:ext>
                </a:extLst>
              </a:tr>
              <a:tr h="2206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±0.0034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832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0.9713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7100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GINCov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Isomorphism Network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±0.0017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0.9898</a:t>
                      </a:r>
                    </a:p>
                    <a:p>
                      <a:pPr algn="ctr" rtl="0" fontAlgn="ctr"/>
                      <a:r>
                        <a:rPr lang="en-AU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±0.0024</a:t>
                      </a:r>
                      <a:endParaRPr lang="en-AU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0.9979</a:t>
                      </a:r>
                    </a:p>
                    <a:p>
                      <a:pPr algn="ctr" rtl="0" fontAlgn="ctr"/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0.9998</a:t>
                      </a:r>
                    </a:p>
                    <a:p>
                      <a:pPr algn="ctr" rtl="0" fontAlgn="ctr"/>
                      <a:r>
                        <a:rPr lang="en-AU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7972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±0.0038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0.9486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±0.0055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0.9272</a:t>
                      </a:r>
                    </a:p>
                    <a:p>
                      <a:pPr algn="ctr" rtl="0" fontAlgn="ctr"/>
                      <a:r>
                        <a:rPr lang="en-AU" sz="1000" b="0" i="0" u="none" strike="noStrike" kern="1200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  <a:endParaRPr lang="en-AU" sz="1000" b="0" i="0" u="none" strike="noStrike" dirty="0">
                        <a:solidFill>
                          <a:srgbClr val="1025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72500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0.9612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948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±0.0048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0.9652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6159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GATCov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dirty="0"/>
                        <a:t>Graph Attention Network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0.9915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±0.0031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052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0.9227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±0.0013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04005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0.9977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0.9567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56089"/>
                  </a:ext>
                </a:extLst>
              </a:tr>
              <a:tr h="25529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0.9708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0.9661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096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RPGT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Transformer network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0.9915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  <a:endParaRPr lang="en-A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0.9464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0.9289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6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0.9616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±0.0009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52258"/>
                  </a:ext>
                </a:extLst>
              </a:tr>
              <a:tr h="146439">
                <a:tc vMerge="1">
                  <a:txBody>
                    <a:bodyPr/>
                    <a:lstStyle/>
                    <a:p>
                      <a:pPr algn="l" fontAlgn="b"/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0.9808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0.9682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318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Comparison With Baseline Methods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92378"/>
              </p:ext>
            </p:extLst>
          </p:nvPr>
        </p:nvGraphicFramePr>
        <p:xfrm>
          <a:off x="394944" y="1199971"/>
          <a:ext cx="10400697" cy="50073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0024">
                  <a:extLst>
                    <a:ext uri="{9D8B030D-6E8A-4147-A177-3AD203B41FA5}">
                      <a16:colId xmlns:a16="http://schemas.microsoft.com/office/drawing/2014/main" val="1241269405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667518981"/>
                    </a:ext>
                  </a:extLst>
                </a:gridCol>
                <a:gridCol w="825507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975701">
                  <a:extLst>
                    <a:ext uri="{9D8B030D-6E8A-4147-A177-3AD203B41FA5}">
                      <a16:colId xmlns:a16="http://schemas.microsoft.com/office/drawing/2014/main" val="1974871282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792982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2409803134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2394820588"/>
                    </a:ext>
                  </a:extLst>
                </a:gridCol>
              </a:tblGrid>
              <a:tr h="22340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 Setup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5735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84440">
                <a:tc rowSpan="9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Traditional Statistical Learning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5">
                  <a:txBody>
                    <a:bodyPr/>
                    <a:lstStyle/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Train:Valid:Test</a:t>
                      </a: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=5:3:2 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ratio: </a:t>
                      </a: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Epochs=50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Patience=10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Batch size=128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Max-hop=10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Semantic embedding=Bert</a:t>
                      </a: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over 3 runs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lvl="0" indent="-28575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0.9630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0.9747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911173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456721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0.9621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0.9771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16901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5130"/>
                  </a:ext>
                </a:extLst>
              </a:tr>
              <a:tr h="8444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Statistical Learning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0.9736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0.8723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0.9151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0.9796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0..91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41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73263"/>
                  </a:ext>
                </a:extLst>
              </a:tr>
              <a:tr h="18637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0.9356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0.9561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6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LogRobust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06843"/>
                  </a:ext>
                </a:extLst>
              </a:tr>
              <a:tr h="80809">
                <a:tc rowSpan="12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Sequantial</a:t>
                      </a:r>
                      <a:r>
                        <a:rPr lang="en-A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-Based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LogRobust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0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299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27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11253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Log2Vec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76268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70664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96105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38217"/>
                  </a:ext>
                </a:extLst>
              </a:tr>
              <a:tr h="7717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NeuralLog</a:t>
                      </a:r>
                      <a:endParaRPr lang="en-A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0.9856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449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0.9858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417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0.9856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742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25824"/>
                  </a:ext>
                </a:extLst>
              </a:tr>
              <a:tr h="163195">
                <a:tc rowSpan="4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Graph-Based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Our Method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0.9876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±0.0022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  <a:endParaRPr lang="en-AU" sz="900" b="0" i="0" u="none" strike="noStrike" dirty="0">
                        <a:solidFill>
                          <a:srgbClr val="1025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0.9502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±0.0065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0.9263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877140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0.9685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±0.0031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82037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0.9786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0.9720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7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41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Ablation Experiments – GNN Impact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42596"/>
              </p:ext>
            </p:extLst>
          </p:nvPr>
        </p:nvGraphicFramePr>
        <p:xfrm>
          <a:off x="563376" y="1017079"/>
          <a:ext cx="11275004" cy="31124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22307">
                  <a:extLst>
                    <a:ext uri="{9D8B030D-6E8A-4147-A177-3AD203B41FA5}">
                      <a16:colId xmlns:a16="http://schemas.microsoft.com/office/drawing/2014/main" val="2667518981"/>
                    </a:ext>
                  </a:extLst>
                </a:gridCol>
                <a:gridCol w="1179909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1472042">
                  <a:extLst>
                    <a:ext uri="{9D8B030D-6E8A-4147-A177-3AD203B41FA5}">
                      <a16:colId xmlns:a16="http://schemas.microsoft.com/office/drawing/2014/main" val="2320496343"/>
                    </a:ext>
                  </a:extLst>
                </a:gridCol>
                <a:gridCol w="638637">
                  <a:extLst>
                    <a:ext uri="{9D8B030D-6E8A-4147-A177-3AD203B41FA5}">
                      <a16:colId xmlns:a16="http://schemas.microsoft.com/office/drawing/2014/main" val="271847667"/>
                    </a:ext>
                  </a:extLst>
                </a:gridCol>
                <a:gridCol w="902086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934517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850877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934517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850877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849288">
                  <a:extLst>
                    <a:ext uri="{9D8B030D-6E8A-4147-A177-3AD203B41FA5}">
                      <a16:colId xmlns:a16="http://schemas.microsoft.com/office/drawing/2014/main" val="2529213098"/>
                    </a:ext>
                  </a:extLst>
                </a:gridCol>
                <a:gridCol w="939947">
                  <a:extLst>
                    <a:ext uri="{9D8B030D-6E8A-4147-A177-3AD203B41FA5}">
                      <a16:colId xmlns:a16="http://schemas.microsoft.com/office/drawing/2014/main" val="2647593352"/>
                    </a:ext>
                  </a:extLst>
                </a:gridCol>
              </a:tblGrid>
              <a:tr h="10935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algn="l" defTabSz="1219352" rtl="0" eaLnBrk="1" fontAlgn="ctr" latinLnBrk="0" hangingPunct="1"/>
                      <a:r>
                        <a:rPr lang="en-A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 Type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algn="l" defTabSz="1219352" rtl="0" eaLnBrk="1" fontAlgn="ctr" latinLnBrk="0" hangingPunct="1"/>
                      <a:r>
                        <a:rPr lang="en-A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Metrics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13163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21299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20logsfixed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307926">
                <a:tc rowSpan="8">
                  <a:txBody>
                    <a:bodyPr/>
                    <a:lstStyle/>
                    <a:p>
                      <a:r>
                        <a:rPr lang="en-US" sz="1400" dirty="0"/>
                        <a:t>Data split: 5:3:2</a:t>
                      </a:r>
                    </a:p>
                    <a:p>
                      <a:r>
                        <a:rPr lang="en-US" sz="1400" dirty="0"/>
                        <a:t>Anomalies ratio=0.1</a:t>
                      </a:r>
                    </a:p>
                    <a:p>
                      <a:endParaRPr lang="en-AU" sz="16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GTR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Transformer network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0.9988</a:t>
                      </a:r>
                    </a:p>
                    <a:p>
                      <a:pPr algn="ctr" rtl="0" fontAlgn="ctr"/>
                      <a:r>
                        <a:rPr lang="en-AU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  <a:endParaRPr lang="en-AU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7972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0.9972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72500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948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6159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RPGT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Transformer network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0.9915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±0.0021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0.9464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0.9263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±0.0011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6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52258"/>
                  </a:ext>
                </a:extLst>
              </a:tr>
              <a:tr h="146439">
                <a:tc vMerge="1">
                  <a:txBody>
                    <a:bodyPr/>
                    <a:lstStyle/>
                    <a:p>
                      <a:pPr algn="l" fontAlgn="b"/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0.9808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0.9720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0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Compare with </a:t>
            </a:r>
            <a:r>
              <a:rPr lang="en-US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Baseline methods</a:t>
            </a:r>
            <a:endParaRPr lang="en-AU" sz="3600" b="1" dirty="0">
              <a:solidFill>
                <a:srgbClr val="102535"/>
              </a:solidFill>
              <a:latin typeface="Arial Black" panose="020B0604020202020204" pitchFamily="34" charset="0"/>
              <a:ea typeface="+mj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/>
        </p:nvGraphicFramePr>
        <p:xfrm>
          <a:off x="552491" y="1580150"/>
          <a:ext cx="10656368" cy="39919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6909">
                  <a:extLst>
                    <a:ext uri="{9D8B030D-6E8A-4147-A177-3AD203B41FA5}">
                      <a16:colId xmlns:a16="http://schemas.microsoft.com/office/drawing/2014/main" val="3588948062"/>
                    </a:ext>
                  </a:extLst>
                </a:gridCol>
                <a:gridCol w="1083285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813921">
                  <a:extLst>
                    <a:ext uri="{9D8B030D-6E8A-4147-A177-3AD203B41FA5}">
                      <a16:colId xmlns:a16="http://schemas.microsoft.com/office/drawing/2014/main" val="2249708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859695140"/>
                    </a:ext>
                  </a:extLst>
                </a:gridCol>
                <a:gridCol w="779460">
                  <a:extLst>
                    <a:ext uri="{9D8B030D-6E8A-4147-A177-3AD203B41FA5}">
                      <a16:colId xmlns:a16="http://schemas.microsoft.com/office/drawing/2014/main" val="1048215203"/>
                    </a:ext>
                  </a:extLst>
                </a:gridCol>
                <a:gridCol w="887444">
                  <a:extLst>
                    <a:ext uri="{9D8B030D-6E8A-4147-A177-3AD203B41FA5}">
                      <a16:colId xmlns:a16="http://schemas.microsoft.com/office/drawing/2014/main" val="1662964363"/>
                    </a:ext>
                  </a:extLst>
                </a:gridCol>
                <a:gridCol w="836725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842155">
                  <a:extLst>
                    <a:ext uri="{9D8B030D-6E8A-4147-A177-3AD203B41FA5}">
                      <a16:colId xmlns:a16="http://schemas.microsoft.com/office/drawing/2014/main" val="4093481156"/>
                    </a:ext>
                  </a:extLst>
                </a:gridCol>
                <a:gridCol w="791436">
                  <a:extLst>
                    <a:ext uri="{9D8B030D-6E8A-4147-A177-3AD203B41FA5}">
                      <a16:colId xmlns:a16="http://schemas.microsoft.com/office/drawing/2014/main" val="3596253787"/>
                    </a:ext>
                  </a:extLst>
                </a:gridCol>
                <a:gridCol w="998446">
                  <a:extLst>
                    <a:ext uri="{9D8B030D-6E8A-4147-A177-3AD203B41FA5}">
                      <a16:colId xmlns:a16="http://schemas.microsoft.com/office/drawing/2014/main" val="1306851669"/>
                    </a:ext>
                  </a:extLst>
                </a:gridCol>
                <a:gridCol w="1003731">
                  <a:extLst>
                    <a:ext uri="{9D8B030D-6E8A-4147-A177-3AD203B41FA5}">
                      <a16:colId xmlns:a16="http://schemas.microsoft.com/office/drawing/2014/main" val="3044227593"/>
                    </a:ext>
                  </a:extLst>
                </a:gridCol>
                <a:gridCol w="1003731">
                  <a:extLst>
                    <a:ext uri="{9D8B030D-6E8A-4147-A177-3AD203B41FA5}">
                      <a16:colId xmlns:a16="http://schemas.microsoft.com/office/drawing/2014/main" val="793807123"/>
                    </a:ext>
                  </a:extLst>
                </a:gridCol>
              </a:tblGrid>
              <a:tr h="5277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HDFS-session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HDFS(.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npz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BGL-100logs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52774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>
                          <a:effectLst/>
                        </a:rPr>
                        <a:t>Threshold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Roc-score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>
                          <a:effectLst/>
                        </a:rPr>
                        <a:t>Threshold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Roc-score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2303"/>
                  </a:ext>
                </a:extLst>
              </a:tr>
              <a:tr h="26421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Supervised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0.950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0.953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0.976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0.169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0.836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0.282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0.724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40973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D40000"/>
                          </a:solidFill>
                          <a:effectLst/>
                          <a:latin typeface="Calibri" panose="020F0502020204030204" pitchFamily="34" charset="0"/>
                        </a:rPr>
                        <a:t>0.987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0.363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0.530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0.681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62597"/>
                  </a:ext>
                </a:extLst>
              </a:tr>
              <a:tr h="213756">
                <a:tc vMerge="1"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0.943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0.358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D40000"/>
                          </a:solidFill>
                          <a:effectLst/>
                          <a:latin typeface="Calibri" panose="020F0502020204030204" pitchFamily="34" charset="0"/>
                        </a:rPr>
                        <a:t>0.502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0.676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77724"/>
                  </a:ext>
                </a:extLst>
              </a:tr>
              <a:tr h="264212">
                <a:tc rowSpan="6">
                  <a:txBody>
                    <a:bodyPr/>
                    <a:lstStyle/>
                    <a:p>
                      <a:r>
                        <a:rPr lang="en-AU" sz="1100" dirty="0"/>
                        <a:t>Unsupervised</a:t>
                      </a:r>
                    </a:p>
                    <a:p>
                      <a:endParaRPr lang="en-AU" sz="11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Isolation Forest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0.758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0.264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0.239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0.251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Q-statistic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0.817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Q-statistic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0.440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0.130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0.705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49344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Invariants Mining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0.482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0.387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0.704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02553"/>
                  </a:ext>
                </a:extLst>
              </a:tr>
              <a:tr h="34480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LogClustering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(Semi-supervised)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rgbClr val="102535"/>
                          </a:solidFill>
                          <a:effectLst/>
                          <a:latin typeface="Calibri" panose="020F0502020204030204" pitchFamily="34" charset="0"/>
                        </a:rPr>
                        <a:t>0.243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18703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GLocalKD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-(N+G)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0.783+0.147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0.625+0.089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0.677+0.034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0.946+0.011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rgbClr val="1025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8012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GLocalKD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-(G only)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1+0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0.377+0.097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0.547+0.010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0.422+0.098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rgbClr val="1025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59754"/>
                  </a:ext>
                </a:extLst>
              </a:tr>
              <a:tr h="264212">
                <a:tc rowSpan="2">
                  <a:txBody>
                    <a:bodyPr/>
                    <a:lstStyle/>
                    <a:p>
                      <a:pPr marL="0" marR="0" lvl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Semi-Supervised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GLocalKD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-(N+G)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0.771+0.118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0.727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0.952+0.01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dirty="0"/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52206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GLocalKD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-(G only)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1+0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0.377+0.097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0.547+0.010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0.425+0.012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dirty="0"/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2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97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 Result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/>
        </p:nvGraphicFramePr>
        <p:xfrm>
          <a:off x="506650" y="1533073"/>
          <a:ext cx="11022314" cy="400586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40980">
                  <a:extLst>
                    <a:ext uri="{9D8B030D-6E8A-4147-A177-3AD203B41FA5}">
                      <a16:colId xmlns:a16="http://schemas.microsoft.com/office/drawing/2014/main" val="3588948062"/>
                    </a:ext>
                  </a:extLst>
                </a:gridCol>
                <a:gridCol w="945580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731374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81615123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02033570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789799317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4238020372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658273000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3404520999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3675377579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3356511003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301901833"/>
                    </a:ext>
                  </a:extLst>
                </a:gridCol>
              </a:tblGrid>
              <a:tr h="2234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gridSpan="1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ROC-AUC/Precision/Recall/F1-score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5735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Thunderbird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Sliding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sliding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sliding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sliding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sliding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sliding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sliding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26421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Supervised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LogRobust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40973"/>
                  </a:ext>
                </a:extLst>
              </a:tr>
              <a:tr h="213756">
                <a:tc vMerge="1"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NeuralLog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77724"/>
                  </a:ext>
                </a:extLst>
              </a:tr>
              <a:tr h="264212">
                <a:tc rowSpan="4"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Unsupervised</a:t>
                      </a:r>
                    </a:p>
                    <a:p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OCSVM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66393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02553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Our Method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 (1)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±0.03 (2)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0.865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±0.005 (2)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0.800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±0.028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0.693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±0.059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±0.03 (1)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±0.04 (2)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±0.02(2)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264212">
                <a:tc rowSpan="6"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Semi-supervised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LogCluster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8514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DeepLog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61019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LogAnomaly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54871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PLELog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35568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GLAD-PAW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64804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r>
                        <a:rPr lang="en-AU" sz="1100" dirty="0"/>
                        <a:t>Semi-supervised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Our Method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0.937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 (1)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0.958±0.01 (2)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0.875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±0.008 (2)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0.855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±0.018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0.830</a:t>
                      </a: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±0.018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0.878 ±0.03(1)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0.882±0.01 (2)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0.923</a:t>
                      </a:r>
                      <a:r>
                        <a:rPr lang="en-AU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±0.01(2)</a:t>
                      </a:r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08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D3391D-0E6D-4157-9BD4-4D277E1EEED4}"/>
              </a:ext>
            </a:extLst>
          </p:cNvPr>
          <p:cNvSpPr txBox="1"/>
          <p:nvPr/>
        </p:nvSpPr>
        <p:spPr>
          <a:xfrm>
            <a:off x="563376" y="5750975"/>
            <a:ext cx="4800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i="1" dirty="0"/>
              <a:t>Notes:  HDFS:  anomaly ratio = 0.003; BGL anomaly ratio = 0.137;</a:t>
            </a:r>
          </a:p>
          <a:p>
            <a:pPr marL="228600" indent="-228600">
              <a:buAutoNum type="arabicParenBoth"/>
            </a:pPr>
            <a:r>
              <a:rPr lang="en-AU" sz="1100" i="1" dirty="0"/>
              <a:t>10 epoch, 5-fold validation, semantic feature + </a:t>
            </a:r>
            <a:r>
              <a:rPr lang="en-AU" sz="1100" i="1" dirty="0" err="1"/>
              <a:t>tfidf</a:t>
            </a:r>
            <a:r>
              <a:rPr lang="en-AU" sz="1100" i="1" dirty="0"/>
              <a:t>            ESEM ISSRE</a:t>
            </a:r>
          </a:p>
          <a:p>
            <a:pPr marL="228600" indent="-228600">
              <a:buFontTx/>
              <a:buAutoNum type="arabicParenBoth"/>
            </a:pPr>
            <a:r>
              <a:rPr lang="en-AU" sz="1100" i="1" dirty="0"/>
              <a:t> 30 epoch, 5-fold validation , semantic feature + </a:t>
            </a:r>
            <a:r>
              <a:rPr lang="en-AU" sz="1100" i="1" dirty="0" err="1"/>
              <a:t>tfidf</a:t>
            </a:r>
            <a:endParaRPr lang="en-AU" sz="11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1A06-B311-4E59-9384-D92E6772B363}"/>
              </a:ext>
            </a:extLst>
          </p:cNvPr>
          <p:cNvSpPr txBox="1"/>
          <p:nvPr/>
        </p:nvSpPr>
        <p:spPr>
          <a:xfrm>
            <a:off x="506650" y="1130271"/>
            <a:ext cx="673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  self-loop data have significant negative impact on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8466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 Result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/>
        </p:nvGraphicFramePr>
        <p:xfrm>
          <a:off x="830570" y="1697613"/>
          <a:ext cx="10325295" cy="4218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993">
                  <a:extLst>
                    <a:ext uri="{9D8B030D-6E8A-4147-A177-3AD203B41FA5}">
                      <a16:colId xmlns:a16="http://schemas.microsoft.com/office/drawing/2014/main" val="3588948062"/>
                    </a:ext>
                  </a:extLst>
                </a:gridCol>
                <a:gridCol w="968756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60149786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74263243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72746076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13193375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48440965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20694070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69859138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15117311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5558272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4742069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668134359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23371649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672221833"/>
                    </a:ext>
                  </a:extLst>
                </a:gridCol>
                <a:gridCol w="572577">
                  <a:extLst>
                    <a:ext uri="{9D8B030D-6E8A-4147-A177-3AD203B41FA5}">
                      <a16:colId xmlns:a16="http://schemas.microsoft.com/office/drawing/2014/main" val="3322009503"/>
                    </a:ext>
                  </a:extLst>
                </a:gridCol>
              </a:tblGrid>
              <a:tr h="22340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gridSpan="19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5735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123912"/>
                  </a:ext>
                </a:extLst>
              </a:tr>
              <a:tr h="264212">
                <a:tc rowSpan="3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Un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0.158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0.229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iForest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0.155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0.217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0523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Our Method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0685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±0.058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±0.014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0.740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±0.029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0.904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0.755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±0.049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0.860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264212">
                <a:tc rowSpan="8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Semi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OCSVM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23767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137766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Semi-supervised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LogCluster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0.837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0.852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0.730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0.754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0.857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8514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DeepLog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61019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LogAnomaly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54871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Autoencoder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35568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GLAD-PAW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64804"/>
                  </a:ext>
                </a:extLst>
              </a:tr>
              <a:tr h="264212">
                <a:tc vMerge="1">
                  <a:txBody>
                    <a:bodyPr/>
                    <a:lstStyle/>
                    <a:p>
                      <a:r>
                        <a:rPr lang="en-AU" sz="1100" dirty="0"/>
                        <a:t>Semi-supervised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Our Method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±0.046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0.738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±0.081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±0.047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0.951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±0.039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±0.131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0.742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±0.072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0.605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±0.067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±0.029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±0.044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±0.007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0.866</a:t>
                      </a:r>
                    </a:p>
                    <a:p>
                      <a:pPr algn="ctr" rtl="0" fontAlgn="ctr"/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±0.032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±0.015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±0.013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±0.197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±0.024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±0.022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</a:t>
                      </a:r>
                      <a:endParaRPr lang="en-AU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±0.024</a:t>
                      </a:r>
                      <a:endParaRPr lang="en-AU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08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FF1A06-B311-4E59-9384-D92E6772B363}"/>
              </a:ext>
            </a:extLst>
          </p:cNvPr>
          <p:cNvSpPr txBox="1"/>
          <p:nvPr/>
        </p:nvSpPr>
        <p:spPr>
          <a:xfrm>
            <a:off x="506650" y="1130271"/>
            <a:ext cx="673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  self-loop data have significant negative impact on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3615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 Experiments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DA8655-4E07-16FC-4D42-6402B1D1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74323"/>
              </p:ext>
            </p:extLst>
          </p:nvPr>
        </p:nvGraphicFramePr>
        <p:xfrm>
          <a:off x="1355469" y="1541230"/>
          <a:ext cx="9605531" cy="32044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4946">
                  <a:extLst>
                    <a:ext uri="{9D8B030D-6E8A-4147-A177-3AD203B41FA5}">
                      <a16:colId xmlns:a16="http://schemas.microsoft.com/office/drawing/2014/main" val="3842316081"/>
                    </a:ext>
                  </a:extLst>
                </a:gridCol>
                <a:gridCol w="960686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1282836">
                  <a:extLst>
                    <a:ext uri="{9D8B030D-6E8A-4147-A177-3AD203B41FA5}">
                      <a16:colId xmlns:a16="http://schemas.microsoft.com/office/drawing/2014/main" val="511330084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510651">
                  <a:extLst>
                    <a:ext uri="{9D8B030D-6E8A-4147-A177-3AD203B41FA5}">
                      <a16:colId xmlns:a16="http://schemas.microsoft.com/office/drawing/2014/main" val="34594610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7061072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325551120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0674587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000763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59061771"/>
                    </a:ext>
                  </a:extLst>
                </a:gridCol>
                <a:gridCol w="381662">
                  <a:extLst>
                    <a:ext uri="{9D8B030D-6E8A-4147-A177-3AD203B41FA5}">
                      <a16:colId xmlns:a16="http://schemas.microsoft.com/office/drawing/2014/main" val="24499824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1574105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1366737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56241658"/>
                    </a:ext>
                  </a:extLst>
                </a:gridCol>
                <a:gridCol w="628772">
                  <a:extLst>
                    <a:ext uri="{9D8B030D-6E8A-4147-A177-3AD203B41FA5}">
                      <a16:colId xmlns:a16="http://schemas.microsoft.com/office/drawing/2014/main" val="2767417792"/>
                    </a:ext>
                  </a:extLst>
                </a:gridCol>
              </a:tblGrid>
              <a:tr h="1542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Inspected factors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Varying</a:t>
                      </a:r>
                    </a:p>
                  </a:txBody>
                  <a:tcPr marL="9525" marR="9525" marT="9525" marB="0" anchor="ctr"/>
                </a:tc>
                <a:tc gridSpan="1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ROC-AUC/Precision/Recall/F1-score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HDFS-session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BGL-20logs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Spirit-20logs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Thunderbird-20logs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5170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351703">
                <a:tc vMerge="1">
                  <a:txBody>
                    <a:bodyPr/>
                    <a:lstStyle/>
                    <a:p>
                      <a:pPr algn="ctr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24166"/>
                  </a:ext>
                </a:extLst>
              </a:tr>
              <a:tr h="182399">
                <a:tc row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#Label noise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Detection Robustness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287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6370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37525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69510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44963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47558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047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EBD1DD-CBF5-32D3-1C9D-D1018DA984C7}"/>
              </a:ext>
            </a:extLst>
          </p:cNvPr>
          <p:cNvSpPr txBox="1"/>
          <p:nvPr/>
        </p:nvSpPr>
        <p:spPr>
          <a:xfrm>
            <a:off x="1355469" y="4868068"/>
            <a:ext cx="359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Notes: Under training data=6000</a:t>
            </a:r>
          </a:p>
        </p:txBody>
      </p:sp>
    </p:spTree>
    <p:extLst>
      <p:ext uri="{BB962C8B-B14F-4D97-AF65-F5344CB8AC3E}">
        <p14:creationId xmlns:p14="http://schemas.microsoft.com/office/powerpoint/2010/main" val="1495224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Evaluation Experiments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DA8655-4E07-16FC-4D42-6402B1D1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34911"/>
              </p:ext>
            </p:extLst>
          </p:nvPr>
        </p:nvGraphicFramePr>
        <p:xfrm>
          <a:off x="1355469" y="1541230"/>
          <a:ext cx="9605531" cy="32044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4946">
                  <a:extLst>
                    <a:ext uri="{9D8B030D-6E8A-4147-A177-3AD203B41FA5}">
                      <a16:colId xmlns:a16="http://schemas.microsoft.com/office/drawing/2014/main" val="3842316081"/>
                    </a:ext>
                  </a:extLst>
                </a:gridCol>
                <a:gridCol w="960686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1282836">
                  <a:extLst>
                    <a:ext uri="{9D8B030D-6E8A-4147-A177-3AD203B41FA5}">
                      <a16:colId xmlns:a16="http://schemas.microsoft.com/office/drawing/2014/main" val="511330084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510651">
                  <a:extLst>
                    <a:ext uri="{9D8B030D-6E8A-4147-A177-3AD203B41FA5}">
                      <a16:colId xmlns:a16="http://schemas.microsoft.com/office/drawing/2014/main" val="34594610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7061072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325551120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0674587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00076305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59061771"/>
                    </a:ext>
                  </a:extLst>
                </a:gridCol>
                <a:gridCol w="381662">
                  <a:extLst>
                    <a:ext uri="{9D8B030D-6E8A-4147-A177-3AD203B41FA5}">
                      <a16:colId xmlns:a16="http://schemas.microsoft.com/office/drawing/2014/main" val="24499824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1574105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1366737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56241658"/>
                    </a:ext>
                  </a:extLst>
                </a:gridCol>
                <a:gridCol w="628772">
                  <a:extLst>
                    <a:ext uri="{9D8B030D-6E8A-4147-A177-3AD203B41FA5}">
                      <a16:colId xmlns:a16="http://schemas.microsoft.com/office/drawing/2014/main" val="2767417792"/>
                    </a:ext>
                  </a:extLst>
                </a:gridCol>
              </a:tblGrid>
              <a:tr h="1542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Investigated factors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ratio of unseen events in test dataset</a:t>
                      </a:r>
                    </a:p>
                  </a:txBody>
                  <a:tcPr marL="9525" marR="9525" marT="9525" marB="0" anchor="ctr"/>
                </a:tc>
                <a:tc gridSpan="1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ROC-AUC/Precision/Recall/F1-score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HDFS-session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BGL-20logs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Spirit-20logs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Thunderbird-20logs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35170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351703">
                <a:tc vMerge="1">
                  <a:txBody>
                    <a:bodyPr/>
                    <a:lstStyle/>
                    <a:p>
                      <a:pPr algn="ctr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24166"/>
                  </a:ext>
                </a:extLst>
              </a:tr>
              <a:tr h="182399">
                <a:tc row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#Unseen events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r>
                        <a:rPr lang="en-A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Detection Robustness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287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63709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37525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69510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44963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47558"/>
                  </a:ext>
                </a:extLst>
              </a:tr>
              <a:tr h="291440"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1219352" rtl="0" eaLnBrk="1" fontAlgn="b" latinLnBrk="0" hangingPunct="1"/>
                      <a:endParaRPr lang="en-AU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047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EBD1DD-CBF5-32D3-1C9D-D1018DA984C7}"/>
              </a:ext>
            </a:extLst>
          </p:cNvPr>
          <p:cNvSpPr txBox="1"/>
          <p:nvPr/>
        </p:nvSpPr>
        <p:spPr>
          <a:xfrm>
            <a:off x="1355469" y="4868068"/>
            <a:ext cx="359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Notes: Under training data=6000</a:t>
            </a:r>
          </a:p>
        </p:txBody>
      </p:sp>
    </p:spTree>
    <p:extLst>
      <p:ext uri="{BB962C8B-B14F-4D97-AF65-F5344CB8AC3E}">
        <p14:creationId xmlns:p14="http://schemas.microsoft.com/office/powerpoint/2010/main" val="239344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4E8C4819-38DF-D103-3A37-F0B02827EE91}"/>
              </a:ext>
            </a:extLst>
          </p:cNvPr>
          <p:cNvSpPr/>
          <p:nvPr/>
        </p:nvSpPr>
        <p:spPr>
          <a:xfrm>
            <a:off x="1251609" y="1584958"/>
            <a:ext cx="6385808" cy="3831825"/>
          </a:xfrm>
          <a:custGeom>
            <a:avLst/>
            <a:gdLst>
              <a:gd name="connsiteX0" fmla="*/ 603317 w 6385808"/>
              <a:gd name="connsiteY0" fmla="*/ 252548 h 3831825"/>
              <a:gd name="connsiteX1" fmla="*/ 603317 w 6385808"/>
              <a:gd name="connsiteY1" fmla="*/ 252548 h 3831825"/>
              <a:gd name="connsiteX2" fmla="*/ 1726722 w 6385808"/>
              <a:gd name="connsiteY2" fmla="*/ 121920 h 3831825"/>
              <a:gd name="connsiteX3" fmla="*/ 3024300 w 6385808"/>
              <a:gd name="connsiteY3" fmla="*/ 0 h 3831825"/>
              <a:gd name="connsiteX4" fmla="*/ 3816780 w 6385808"/>
              <a:gd name="connsiteY4" fmla="*/ 43543 h 3831825"/>
              <a:gd name="connsiteX5" fmla="*/ 4408962 w 6385808"/>
              <a:gd name="connsiteY5" fmla="*/ 191588 h 3831825"/>
              <a:gd name="connsiteX6" fmla="*/ 4705054 w 6385808"/>
              <a:gd name="connsiteY6" fmla="*/ 261257 h 3831825"/>
              <a:gd name="connsiteX7" fmla="*/ 5366905 w 6385808"/>
              <a:gd name="connsiteY7" fmla="*/ 400594 h 3831825"/>
              <a:gd name="connsiteX8" fmla="*/ 5532368 w 6385808"/>
              <a:gd name="connsiteY8" fmla="*/ 522514 h 3831825"/>
              <a:gd name="connsiteX9" fmla="*/ 5767500 w 6385808"/>
              <a:gd name="connsiteY9" fmla="*/ 696685 h 3831825"/>
              <a:gd name="connsiteX10" fmla="*/ 5863294 w 6385808"/>
              <a:gd name="connsiteY10" fmla="*/ 783771 h 3831825"/>
              <a:gd name="connsiteX11" fmla="*/ 6063591 w 6385808"/>
              <a:gd name="connsiteY11" fmla="*/ 949234 h 3831825"/>
              <a:gd name="connsiteX12" fmla="*/ 6272597 w 6385808"/>
              <a:gd name="connsiteY12" fmla="*/ 1341120 h 3831825"/>
              <a:gd name="connsiteX13" fmla="*/ 6333557 w 6385808"/>
              <a:gd name="connsiteY13" fmla="*/ 1593668 h 3831825"/>
              <a:gd name="connsiteX14" fmla="*/ 6385808 w 6385808"/>
              <a:gd name="connsiteY14" fmla="*/ 2133600 h 3831825"/>
              <a:gd name="connsiteX15" fmla="*/ 6290014 w 6385808"/>
              <a:gd name="connsiteY15" fmla="*/ 2699657 h 3831825"/>
              <a:gd name="connsiteX16" fmla="*/ 6011340 w 6385808"/>
              <a:gd name="connsiteY16" fmla="*/ 3048000 h 3831825"/>
              <a:gd name="connsiteX17" fmla="*/ 5584620 w 6385808"/>
              <a:gd name="connsiteY17" fmla="*/ 3387634 h 3831825"/>
              <a:gd name="connsiteX18" fmla="*/ 5445282 w 6385808"/>
              <a:gd name="connsiteY18" fmla="*/ 3466011 h 3831825"/>
              <a:gd name="connsiteX19" fmla="*/ 4957602 w 6385808"/>
              <a:gd name="connsiteY19" fmla="*/ 3605348 h 3831825"/>
              <a:gd name="connsiteX20" fmla="*/ 4783431 w 6385808"/>
              <a:gd name="connsiteY20" fmla="*/ 3657600 h 3831825"/>
              <a:gd name="connsiteX21" fmla="*/ 4565717 w 6385808"/>
              <a:gd name="connsiteY21" fmla="*/ 3735977 h 3831825"/>
              <a:gd name="connsiteX22" fmla="*/ 4287042 w 6385808"/>
              <a:gd name="connsiteY22" fmla="*/ 3796937 h 3831825"/>
              <a:gd name="connsiteX23" fmla="*/ 4043202 w 6385808"/>
              <a:gd name="connsiteY23" fmla="*/ 3814354 h 3831825"/>
              <a:gd name="connsiteX24" fmla="*/ 3146220 w 6385808"/>
              <a:gd name="connsiteY24" fmla="*/ 3823063 h 3831825"/>
              <a:gd name="connsiteX25" fmla="*/ 2754334 w 6385808"/>
              <a:gd name="connsiteY25" fmla="*/ 3831771 h 3831825"/>
              <a:gd name="connsiteX26" fmla="*/ 1552551 w 6385808"/>
              <a:gd name="connsiteY26" fmla="*/ 3814354 h 3831825"/>
              <a:gd name="connsiteX27" fmla="*/ 1143248 w 6385808"/>
              <a:gd name="connsiteY27" fmla="*/ 3796937 h 3831825"/>
              <a:gd name="connsiteX28" fmla="*/ 812322 w 6385808"/>
              <a:gd name="connsiteY28" fmla="*/ 3735977 h 3831825"/>
              <a:gd name="connsiteX29" fmla="*/ 768780 w 6385808"/>
              <a:gd name="connsiteY29" fmla="*/ 3718560 h 3831825"/>
              <a:gd name="connsiteX30" fmla="*/ 664277 w 6385808"/>
              <a:gd name="connsiteY30" fmla="*/ 3666308 h 3831825"/>
              <a:gd name="connsiteX31" fmla="*/ 437854 w 6385808"/>
              <a:gd name="connsiteY31" fmla="*/ 3492137 h 3831825"/>
              <a:gd name="connsiteX32" fmla="*/ 315934 w 6385808"/>
              <a:gd name="connsiteY32" fmla="*/ 3344091 h 3831825"/>
              <a:gd name="connsiteX33" fmla="*/ 167888 w 6385808"/>
              <a:gd name="connsiteY33" fmla="*/ 3126377 h 3831825"/>
              <a:gd name="connsiteX34" fmla="*/ 72094 w 6385808"/>
              <a:gd name="connsiteY34" fmla="*/ 2899954 h 3831825"/>
              <a:gd name="connsiteX35" fmla="*/ 28551 w 6385808"/>
              <a:gd name="connsiteY35" fmla="*/ 2603863 h 3831825"/>
              <a:gd name="connsiteX36" fmla="*/ 28551 w 6385808"/>
              <a:gd name="connsiteY36" fmla="*/ 1515291 h 3831825"/>
              <a:gd name="connsiteX37" fmla="*/ 45968 w 6385808"/>
              <a:gd name="connsiteY37" fmla="*/ 1375954 h 3831825"/>
              <a:gd name="connsiteX38" fmla="*/ 72094 w 6385808"/>
              <a:gd name="connsiteY38" fmla="*/ 1280160 h 3831825"/>
              <a:gd name="connsiteX39" fmla="*/ 159180 w 6385808"/>
              <a:gd name="connsiteY39" fmla="*/ 1079863 h 3831825"/>
              <a:gd name="connsiteX40" fmla="*/ 237557 w 6385808"/>
              <a:gd name="connsiteY40" fmla="*/ 940525 h 3831825"/>
              <a:gd name="connsiteX41" fmla="*/ 281100 w 6385808"/>
              <a:gd name="connsiteY41" fmla="*/ 836023 h 3831825"/>
              <a:gd name="connsiteX42" fmla="*/ 394311 w 6385808"/>
              <a:gd name="connsiteY42" fmla="*/ 618308 h 3831825"/>
              <a:gd name="connsiteX43" fmla="*/ 437854 w 6385808"/>
              <a:gd name="connsiteY43" fmla="*/ 531223 h 3831825"/>
              <a:gd name="connsiteX44" fmla="*/ 463980 w 6385808"/>
              <a:gd name="connsiteY44" fmla="*/ 478971 h 3831825"/>
              <a:gd name="connsiteX45" fmla="*/ 516231 w 6385808"/>
              <a:gd name="connsiteY45" fmla="*/ 391885 h 3831825"/>
              <a:gd name="connsiteX46" fmla="*/ 542357 w 6385808"/>
              <a:gd name="connsiteY46" fmla="*/ 348343 h 3831825"/>
              <a:gd name="connsiteX47" fmla="*/ 577191 w 6385808"/>
              <a:gd name="connsiteY47" fmla="*/ 287383 h 3831825"/>
              <a:gd name="connsiteX48" fmla="*/ 603317 w 6385808"/>
              <a:gd name="connsiteY48" fmla="*/ 252548 h 38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385808" h="3831825">
                <a:moveTo>
                  <a:pt x="603317" y="252548"/>
                </a:moveTo>
                <a:lnTo>
                  <a:pt x="603317" y="252548"/>
                </a:lnTo>
                <a:cubicBezTo>
                  <a:pt x="1368370" y="136127"/>
                  <a:pt x="645168" y="238679"/>
                  <a:pt x="1726722" y="121920"/>
                </a:cubicBezTo>
                <a:cubicBezTo>
                  <a:pt x="2882752" y="-2879"/>
                  <a:pt x="2154696" y="46585"/>
                  <a:pt x="3024300" y="0"/>
                </a:cubicBezTo>
                <a:cubicBezTo>
                  <a:pt x="3150722" y="3664"/>
                  <a:pt x="3599987" y="-4633"/>
                  <a:pt x="3816780" y="43543"/>
                </a:cubicBezTo>
                <a:cubicBezTo>
                  <a:pt x="4015404" y="87682"/>
                  <a:pt x="4211342" y="143152"/>
                  <a:pt x="4408962" y="191588"/>
                </a:cubicBezTo>
                <a:cubicBezTo>
                  <a:pt x="4507440" y="215725"/>
                  <a:pt x="4605509" y="241990"/>
                  <a:pt x="4705054" y="261257"/>
                </a:cubicBezTo>
                <a:cubicBezTo>
                  <a:pt x="5286481" y="373792"/>
                  <a:pt x="5068721" y="315399"/>
                  <a:pt x="5366905" y="400594"/>
                </a:cubicBezTo>
                <a:cubicBezTo>
                  <a:pt x="5588484" y="529848"/>
                  <a:pt x="5377154" y="394691"/>
                  <a:pt x="5532368" y="522514"/>
                </a:cubicBezTo>
                <a:cubicBezTo>
                  <a:pt x="5699955" y="660527"/>
                  <a:pt x="5539398" y="489318"/>
                  <a:pt x="5767500" y="696685"/>
                </a:cubicBezTo>
                <a:cubicBezTo>
                  <a:pt x="5799431" y="725714"/>
                  <a:pt x="5829147" y="757384"/>
                  <a:pt x="5863294" y="783771"/>
                </a:cubicBezTo>
                <a:cubicBezTo>
                  <a:pt x="5937585" y="841178"/>
                  <a:pt x="6014409" y="857017"/>
                  <a:pt x="6063591" y="949234"/>
                </a:cubicBezTo>
                <a:lnTo>
                  <a:pt x="6272597" y="1341120"/>
                </a:lnTo>
                <a:cubicBezTo>
                  <a:pt x="6292917" y="1425303"/>
                  <a:pt x="6317685" y="1508535"/>
                  <a:pt x="6333557" y="1593668"/>
                </a:cubicBezTo>
                <a:cubicBezTo>
                  <a:pt x="6371224" y="1795703"/>
                  <a:pt x="6372940" y="1927713"/>
                  <a:pt x="6385808" y="2133600"/>
                </a:cubicBezTo>
                <a:cubicBezTo>
                  <a:pt x="6377398" y="2394317"/>
                  <a:pt x="6398374" y="2445247"/>
                  <a:pt x="6290014" y="2699657"/>
                </a:cubicBezTo>
                <a:cubicBezTo>
                  <a:pt x="6234549" y="2829878"/>
                  <a:pt x="6107239" y="2952101"/>
                  <a:pt x="6011340" y="3048000"/>
                </a:cubicBezTo>
                <a:cubicBezTo>
                  <a:pt x="5890780" y="3168561"/>
                  <a:pt x="5723784" y="3309355"/>
                  <a:pt x="5584620" y="3387634"/>
                </a:cubicBezTo>
                <a:cubicBezTo>
                  <a:pt x="5538174" y="3413760"/>
                  <a:pt x="5494908" y="3446592"/>
                  <a:pt x="5445282" y="3466011"/>
                </a:cubicBezTo>
                <a:cubicBezTo>
                  <a:pt x="5346514" y="3504659"/>
                  <a:pt x="5067770" y="3574213"/>
                  <a:pt x="4957602" y="3605348"/>
                </a:cubicBezTo>
                <a:cubicBezTo>
                  <a:pt x="4899273" y="3621832"/>
                  <a:pt x="4840752" y="3637896"/>
                  <a:pt x="4783431" y="3657600"/>
                </a:cubicBezTo>
                <a:cubicBezTo>
                  <a:pt x="4558001" y="3735092"/>
                  <a:pt x="4803386" y="3670413"/>
                  <a:pt x="4565717" y="3735977"/>
                </a:cubicBezTo>
                <a:cubicBezTo>
                  <a:pt x="4496040" y="3755198"/>
                  <a:pt x="4359426" y="3788712"/>
                  <a:pt x="4287042" y="3796937"/>
                </a:cubicBezTo>
                <a:cubicBezTo>
                  <a:pt x="4206076" y="3806138"/>
                  <a:pt x="4124685" y="3813563"/>
                  <a:pt x="4043202" y="3814354"/>
                </a:cubicBezTo>
                <a:lnTo>
                  <a:pt x="3146220" y="3823063"/>
                </a:lnTo>
                <a:cubicBezTo>
                  <a:pt x="3015591" y="3825966"/>
                  <a:pt x="2884993" y="3832485"/>
                  <a:pt x="2754334" y="3831771"/>
                </a:cubicBezTo>
                <a:lnTo>
                  <a:pt x="1552551" y="3814354"/>
                </a:lnTo>
                <a:cubicBezTo>
                  <a:pt x="1433126" y="3812183"/>
                  <a:pt x="1266942" y="3803121"/>
                  <a:pt x="1143248" y="3796937"/>
                </a:cubicBezTo>
                <a:cubicBezTo>
                  <a:pt x="1015566" y="3776776"/>
                  <a:pt x="938091" y="3767419"/>
                  <a:pt x="812322" y="3735977"/>
                </a:cubicBezTo>
                <a:cubicBezTo>
                  <a:pt x="797157" y="3732186"/>
                  <a:pt x="782924" y="3725216"/>
                  <a:pt x="768780" y="3718560"/>
                </a:cubicBezTo>
                <a:cubicBezTo>
                  <a:pt x="733541" y="3701977"/>
                  <a:pt x="696095" y="3688768"/>
                  <a:pt x="664277" y="3666308"/>
                </a:cubicBezTo>
                <a:cubicBezTo>
                  <a:pt x="598625" y="3619965"/>
                  <a:pt x="497173" y="3556615"/>
                  <a:pt x="437854" y="3492137"/>
                </a:cubicBezTo>
                <a:cubicBezTo>
                  <a:pt x="394571" y="3445090"/>
                  <a:pt x="353092" y="3396112"/>
                  <a:pt x="315934" y="3344091"/>
                </a:cubicBezTo>
                <a:cubicBezTo>
                  <a:pt x="259496" y="3265078"/>
                  <a:pt x="215763" y="3208449"/>
                  <a:pt x="167888" y="3126377"/>
                </a:cubicBezTo>
                <a:cubicBezTo>
                  <a:pt x="120406" y="3044980"/>
                  <a:pt x="89873" y="2992798"/>
                  <a:pt x="72094" y="2899954"/>
                </a:cubicBezTo>
                <a:cubicBezTo>
                  <a:pt x="53332" y="2801976"/>
                  <a:pt x="28551" y="2603863"/>
                  <a:pt x="28551" y="2603863"/>
                </a:cubicBezTo>
                <a:cubicBezTo>
                  <a:pt x="-9834" y="2040884"/>
                  <a:pt x="-9199" y="2247634"/>
                  <a:pt x="28551" y="1515291"/>
                </a:cubicBezTo>
                <a:cubicBezTo>
                  <a:pt x="30961" y="1468546"/>
                  <a:pt x="37445" y="1421979"/>
                  <a:pt x="45968" y="1375954"/>
                </a:cubicBezTo>
                <a:cubicBezTo>
                  <a:pt x="51995" y="1343410"/>
                  <a:pt x="61628" y="1311559"/>
                  <a:pt x="72094" y="1280160"/>
                </a:cubicBezTo>
                <a:cubicBezTo>
                  <a:pt x="98375" y="1201316"/>
                  <a:pt x="120763" y="1151210"/>
                  <a:pt x="159180" y="1079863"/>
                </a:cubicBezTo>
                <a:cubicBezTo>
                  <a:pt x="184445" y="1032943"/>
                  <a:pt x="213725" y="988189"/>
                  <a:pt x="237557" y="940525"/>
                </a:cubicBezTo>
                <a:cubicBezTo>
                  <a:pt x="254433" y="906772"/>
                  <a:pt x="264591" y="869957"/>
                  <a:pt x="281100" y="836023"/>
                </a:cubicBezTo>
                <a:cubicBezTo>
                  <a:pt x="316883" y="762468"/>
                  <a:pt x="356901" y="691049"/>
                  <a:pt x="394311" y="618308"/>
                </a:cubicBezTo>
                <a:cubicBezTo>
                  <a:pt x="409154" y="589446"/>
                  <a:pt x="423340" y="560251"/>
                  <a:pt x="437854" y="531223"/>
                </a:cubicBezTo>
                <a:cubicBezTo>
                  <a:pt x="446563" y="513806"/>
                  <a:pt x="453961" y="495669"/>
                  <a:pt x="463980" y="478971"/>
                </a:cubicBezTo>
                <a:lnTo>
                  <a:pt x="516231" y="391885"/>
                </a:lnTo>
                <a:cubicBezTo>
                  <a:pt x="524939" y="377371"/>
                  <a:pt x="534788" y="363482"/>
                  <a:pt x="542357" y="348343"/>
                </a:cubicBezTo>
                <a:cubicBezTo>
                  <a:pt x="594991" y="243072"/>
                  <a:pt x="527954" y="373548"/>
                  <a:pt x="577191" y="287383"/>
                </a:cubicBezTo>
                <a:cubicBezTo>
                  <a:pt x="583632" y="276111"/>
                  <a:pt x="598963" y="258354"/>
                  <a:pt x="603317" y="25254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When a window is bigger than a business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480840-0EA2-6864-43C4-F962E370A737}"/>
              </a:ext>
            </a:extLst>
          </p:cNvPr>
          <p:cNvSpPr/>
          <p:nvPr/>
        </p:nvSpPr>
        <p:spPr>
          <a:xfrm>
            <a:off x="1900315" y="2469148"/>
            <a:ext cx="90644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DEB38-43C1-5543-E335-6D3CD69A92FB}"/>
              </a:ext>
            </a:extLst>
          </p:cNvPr>
          <p:cNvSpPr/>
          <p:nvPr/>
        </p:nvSpPr>
        <p:spPr>
          <a:xfrm>
            <a:off x="1434936" y="3459303"/>
            <a:ext cx="77922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A193EA-F993-192D-BBAD-CC15C48870EF}"/>
              </a:ext>
            </a:extLst>
          </p:cNvPr>
          <p:cNvSpPr/>
          <p:nvPr/>
        </p:nvSpPr>
        <p:spPr>
          <a:xfrm>
            <a:off x="1952226" y="4437429"/>
            <a:ext cx="77922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73F6F4-ABD3-D2F5-410E-B56198F9E6B3}"/>
              </a:ext>
            </a:extLst>
          </p:cNvPr>
          <p:cNvSpPr/>
          <p:nvPr/>
        </p:nvSpPr>
        <p:spPr>
          <a:xfrm>
            <a:off x="4786080" y="4521269"/>
            <a:ext cx="101975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3BD5F-3C36-51D4-B028-9BB59536B47D}"/>
              </a:ext>
            </a:extLst>
          </p:cNvPr>
          <p:cNvSpPr/>
          <p:nvPr/>
        </p:nvSpPr>
        <p:spPr>
          <a:xfrm>
            <a:off x="3367707" y="4743799"/>
            <a:ext cx="906450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2403ED-EC2C-3BA9-E43D-9901134AAE70}"/>
              </a:ext>
            </a:extLst>
          </p:cNvPr>
          <p:cNvSpPr/>
          <p:nvPr/>
        </p:nvSpPr>
        <p:spPr>
          <a:xfrm>
            <a:off x="5570088" y="3728779"/>
            <a:ext cx="917515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36B94A-D32C-7ADC-874B-DAE326CD9CF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1824550" y="2957802"/>
            <a:ext cx="208511" cy="50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49828-C98B-E14F-3224-44763C72C12F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1824550" y="4031797"/>
            <a:ext cx="241791" cy="4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4331FF-ED73-8F58-CFAC-25DD4864D1D2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>
          <a:xfrm>
            <a:off x="2617339" y="4926083"/>
            <a:ext cx="750368" cy="10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A7F8B-9078-2798-1B49-0646E1A47CC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4274157" y="5009923"/>
            <a:ext cx="661263" cy="2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F78230-2485-959F-CB90-FBFB07A32C6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806764" y="2755395"/>
            <a:ext cx="2828502" cy="117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276997-D5D4-9CC8-2F9B-888921F7F73C}"/>
              </a:ext>
            </a:extLst>
          </p:cNvPr>
          <p:cNvCxnSpPr>
            <a:cxnSpLocks/>
            <a:stCxn id="29" idx="2"/>
            <a:endCxn id="4" idx="7"/>
          </p:cNvCxnSpPr>
          <p:nvPr/>
        </p:nvCxnSpPr>
        <p:spPr>
          <a:xfrm flipH="1">
            <a:off x="2674018" y="2271023"/>
            <a:ext cx="748505" cy="2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2248BF-02A3-C202-52EC-07DF61E66B3B}"/>
              </a:ext>
            </a:extLst>
          </p:cNvPr>
          <p:cNvSpPr txBox="1"/>
          <p:nvPr/>
        </p:nvSpPr>
        <p:spPr>
          <a:xfrm>
            <a:off x="534281" y="2134508"/>
            <a:ext cx="148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Graph: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C63793-B789-DEDE-7B6B-6EB5AEDF2864}"/>
              </a:ext>
            </a:extLst>
          </p:cNvPr>
          <p:cNvSpPr/>
          <p:nvPr/>
        </p:nvSpPr>
        <p:spPr>
          <a:xfrm>
            <a:off x="3422523" y="1984776"/>
            <a:ext cx="90644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FB8E15-0183-0F6C-0AE5-9B25A70F7F6F}"/>
              </a:ext>
            </a:extLst>
          </p:cNvPr>
          <p:cNvCxnSpPr>
            <a:cxnSpLocks/>
            <a:stCxn id="12" idx="0"/>
            <a:endCxn id="60" idx="4"/>
          </p:cNvCxnSpPr>
          <p:nvPr/>
        </p:nvCxnSpPr>
        <p:spPr>
          <a:xfrm flipV="1">
            <a:off x="6028846" y="3319475"/>
            <a:ext cx="332038" cy="40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92C612-C3F8-0B6B-B4ED-C840F07108EE}"/>
              </a:ext>
            </a:extLst>
          </p:cNvPr>
          <p:cNvCxnSpPr>
            <a:cxnSpLocks/>
          </p:cNvCxnSpPr>
          <p:nvPr/>
        </p:nvCxnSpPr>
        <p:spPr>
          <a:xfrm flipH="1" flipV="1">
            <a:off x="2780177" y="2882535"/>
            <a:ext cx="2264608" cy="163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DCE373-7F2F-0E2B-5693-7F8187FB9E41}"/>
              </a:ext>
            </a:extLst>
          </p:cNvPr>
          <p:cNvSpPr/>
          <p:nvPr/>
        </p:nvSpPr>
        <p:spPr>
          <a:xfrm>
            <a:off x="5702834" y="2746981"/>
            <a:ext cx="131609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Thames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A87CD9-FA76-8C02-CD2E-D4596C180E8C}"/>
              </a:ext>
            </a:extLst>
          </p:cNvPr>
          <p:cNvSpPr/>
          <p:nvPr/>
        </p:nvSpPr>
        <p:spPr>
          <a:xfrm>
            <a:off x="4717751" y="1899965"/>
            <a:ext cx="917515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river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1B7595-1D28-E480-9F4E-DF21954B3048}"/>
              </a:ext>
            </a:extLst>
          </p:cNvPr>
          <p:cNvCxnSpPr>
            <a:stCxn id="60" idx="0"/>
            <a:endCxn id="61" idx="5"/>
          </p:cNvCxnSpPr>
          <p:nvPr/>
        </p:nvCxnSpPr>
        <p:spPr>
          <a:xfrm flipH="1" flipV="1">
            <a:off x="5500899" y="2388619"/>
            <a:ext cx="859985" cy="3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7028E3-CA46-B3B9-831F-BACF759CA412}"/>
              </a:ext>
            </a:extLst>
          </p:cNvPr>
          <p:cNvCxnSpPr>
            <a:stCxn id="61" idx="2"/>
            <a:endCxn id="29" idx="6"/>
          </p:cNvCxnSpPr>
          <p:nvPr/>
        </p:nvCxnSpPr>
        <p:spPr>
          <a:xfrm flipH="1">
            <a:off x="4328972" y="2186212"/>
            <a:ext cx="388779" cy="8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F49D80A-BDCD-73B7-1ADE-3EEEBB50A6F1}"/>
              </a:ext>
            </a:extLst>
          </p:cNvPr>
          <p:cNvCxnSpPr/>
          <p:nvPr/>
        </p:nvCxnSpPr>
        <p:spPr>
          <a:xfrm flipH="1" flipV="1">
            <a:off x="2518239" y="3041642"/>
            <a:ext cx="1165487" cy="170215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8D2A342-0E18-AA22-36BB-1739C392488F}"/>
              </a:ext>
            </a:extLst>
          </p:cNvPr>
          <p:cNvCxnSpPr>
            <a:cxnSpLocks/>
            <a:stCxn id="4" idx="5"/>
            <a:endCxn id="10" idx="2"/>
          </p:cNvCxnSpPr>
          <p:nvPr/>
        </p:nvCxnSpPr>
        <p:spPr>
          <a:xfrm>
            <a:off x="2674018" y="2957802"/>
            <a:ext cx="2112062" cy="184971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1C8B40-3607-B30B-CDCA-D2728F8654DA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656498" y="4301273"/>
            <a:ext cx="231936" cy="30383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60195CA-9611-2757-0C33-94455F02A6E1}"/>
              </a:ext>
            </a:extLst>
          </p:cNvPr>
          <p:cNvSpPr txBox="1"/>
          <p:nvPr/>
        </p:nvSpPr>
        <p:spPr>
          <a:xfrm>
            <a:off x="7839352" y="1637731"/>
            <a:ext cx="4193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Sequential Anomalies:</a:t>
            </a:r>
          </a:p>
          <a:p>
            <a:endParaRPr lang="en-AU" dirty="0"/>
          </a:p>
          <a:p>
            <a:r>
              <a:rPr lang="en-AU" dirty="0"/>
              <a:t>As the representations of all normal business flow will include all the nodes,  </a:t>
            </a:r>
            <a:r>
              <a:rPr lang="en-AU" dirty="0">
                <a:solidFill>
                  <a:srgbClr val="C00000"/>
                </a:solidFill>
              </a:rPr>
              <a:t>the shorted path between the nodes </a:t>
            </a:r>
            <a:r>
              <a:rPr lang="en-AU" dirty="0"/>
              <a:t>will help reveal the anomalousness and normality of the graph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17971A-4458-1874-F363-DF736BE789C3}"/>
              </a:ext>
            </a:extLst>
          </p:cNvPr>
          <p:cNvSpPr txBox="1"/>
          <p:nvPr/>
        </p:nvSpPr>
        <p:spPr>
          <a:xfrm>
            <a:off x="1545550" y="2951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6685A15-3808-0752-1372-2907F60EEB17}"/>
              </a:ext>
            </a:extLst>
          </p:cNvPr>
          <p:cNvSpPr txBox="1"/>
          <p:nvPr/>
        </p:nvSpPr>
        <p:spPr>
          <a:xfrm>
            <a:off x="1558794" y="423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D8E55D8-DBFD-672C-01E2-2C5C57FC072F}"/>
              </a:ext>
            </a:extLst>
          </p:cNvPr>
          <p:cNvSpPr txBox="1"/>
          <p:nvPr/>
        </p:nvSpPr>
        <p:spPr>
          <a:xfrm>
            <a:off x="2731454" y="5004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26E80E8-0BDD-E85B-CB19-16A4986E2A9E}"/>
              </a:ext>
            </a:extLst>
          </p:cNvPr>
          <p:cNvSpPr txBox="1"/>
          <p:nvPr/>
        </p:nvSpPr>
        <p:spPr>
          <a:xfrm>
            <a:off x="4374607" y="5019984"/>
            <a:ext cx="2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5668888-5C6B-B55F-8BD8-E6DA17E481FF}"/>
              </a:ext>
            </a:extLst>
          </p:cNvPr>
          <p:cNvSpPr txBox="1"/>
          <p:nvPr/>
        </p:nvSpPr>
        <p:spPr>
          <a:xfrm>
            <a:off x="2850053" y="3938386"/>
            <a:ext cx="2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76DE7EF-104E-192C-A71B-EE5464BFFFE8}"/>
              </a:ext>
            </a:extLst>
          </p:cNvPr>
          <p:cNvSpPr txBox="1"/>
          <p:nvPr/>
        </p:nvSpPr>
        <p:spPr>
          <a:xfrm>
            <a:off x="3368522" y="3725023"/>
            <a:ext cx="2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09A8F3-3534-B02A-1B9B-E6B73C4D8AE1}"/>
              </a:ext>
            </a:extLst>
          </p:cNvPr>
          <p:cNvSpPr txBox="1"/>
          <p:nvPr/>
        </p:nvSpPr>
        <p:spPr>
          <a:xfrm>
            <a:off x="3841670" y="3485670"/>
            <a:ext cx="2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0383224-F79C-6D2D-7986-05094CAAC32E}"/>
              </a:ext>
            </a:extLst>
          </p:cNvPr>
          <p:cNvSpPr txBox="1"/>
          <p:nvPr/>
        </p:nvSpPr>
        <p:spPr>
          <a:xfrm>
            <a:off x="4019658" y="3005027"/>
            <a:ext cx="2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B833C28-9BCE-1B2D-656E-4D1999CAB62E}"/>
              </a:ext>
            </a:extLst>
          </p:cNvPr>
          <p:cNvSpPr txBox="1"/>
          <p:nvPr/>
        </p:nvSpPr>
        <p:spPr>
          <a:xfrm>
            <a:off x="7839352" y="3701902"/>
            <a:ext cx="4193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Point Anomalies:</a:t>
            </a:r>
          </a:p>
          <a:p>
            <a:endParaRPr lang="en-AU" dirty="0"/>
          </a:p>
          <a:p>
            <a:r>
              <a:rPr lang="en-AU" dirty="0"/>
              <a:t>As the representations of all normal business flow will include all the nodes,  The convoluted representation of the graphs that </a:t>
            </a:r>
            <a:r>
              <a:rPr lang="en-AU" dirty="0">
                <a:solidFill>
                  <a:srgbClr val="C00000"/>
                </a:solidFill>
              </a:rPr>
              <a:t>include </a:t>
            </a:r>
            <a:r>
              <a:rPr lang="en-AU" b="1" dirty="0">
                <a:solidFill>
                  <a:srgbClr val="C00000"/>
                </a:solidFill>
              </a:rPr>
              <a:t>point anomalies</a:t>
            </a:r>
            <a:r>
              <a:rPr lang="en-AU" b="1" dirty="0"/>
              <a:t> </a:t>
            </a:r>
            <a:r>
              <a:rPr lang="en-AU" dirty="0"/>
              <a:t>will help reveal the anomalousness and normality of the graph</a:t>
            </a:r>
          </a:p>
        </p:txBody>
      </p:sp>
    </p:spTree>
    <p:extLst>
      <p:ext uri="{BB962C8B-B14F-4D97-AF65-F5344CB8AC3E}">
        <p14:creationId xmlns:p14="http://schemas.microsoft.com/office/powerpoint/2010/main" val="1313675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Ablation Experiments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7E3056B-1754-4142-BC7E-0DA89AAE7AD9}"/>
              </a:ext>
            </a:extLst>
          </p:cNvPr>
          <p:cNvGraphicFramePr>
            <a:graphicFrameLocks noGrp="1"/>
          </p:cNvGraphicFramePr>
          <p:nvPr/>
        </p:nvGraphicFramePr>
        <p:xfrm>
          <a:off x="563376" y="1017079"/>
          <a:ext cx="11275004" cy="56270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22307">
                  <a:extLst>
                    <a:ext uri="{9D8B030D-6E8A-4147-A177-3AD203B41FA5}">
                      <a16:colId xmlns:a16="http://schemas.microsoft.com/office/drawing/2014/main" val="2667518981"/>
                    </a:ext>
                  </a:extLst>
                </a:gridCol>
                <a:gridCol w="1179909">
                  <a:extLst>
                    <a:ext uri="{9D8B030D-6E8A-4147-A177-3AD203B41FA5}">
                      <a16:colId xmlns:a16="http://schemas.microsoft.com/office/drawing/2014/main" val="2540284918"/>
                    </a:ext>
                  </a:extLst>
                </a:gridCol>
                <a:gridCol w="1472042">
                  <a:extLst>
                    <a:ext uri="{9D8B030D-6E8A-4147-A177-3AD203B41FA5}">
                      <a16:colId xmlns:a16="http://schemas.microsoft.com/office/drawing/2014/main" val="2320496343"/>
                    </a:ext>
                  </a:extLst>
                </a:gridCol>
                <a:gridCol w="638637">
                  <a:extLst>
                    <a:ext uri="{9D8B030D-6E8A-4147-A177-3AD203B41FA5}">
                      <a16:colId xmlns:a16="http://schemas.microsoft.com/office/drawing/2014/main" val="271847667"/>
                    </a:ext>
                  </a:extLst>
                </a:gridCol>
                <a:gridCol w="902086">
                  <a:extLst>
                    <a:ext uri="{9D8B030D-6E8A-4147-A177-3AD203B41FA5}">
                      <a16:colId xmlns:a16="http://schemas.microsoft.com/office/drawing/2014/main" val="81697240"/>
                    </a:ext>
                  </a:extLst>
                </a:gridCol>
                <a:gridCol w="934517">
                  <a:extLst>
                    <a:ext uri="{9D8B030D-6E8A-4147-A177-3AD203B41FA5}">
                      <a16:colId xmlns:a16="http://schemas.microsoft.com/office/drawing/2014/main" val="3546934581"/>
                    </a:ext>
                  </a:extLst>
                </a:gridCol>
                <a:gridCol w="850877">
                  <a:extLst>
                    <a:ext uri="{9D8B030D-6E8A-4147-A177-3AD203B41FA5}">
                      <a16:colId xmlns:a16="http://schemas.microsoft.com/office/drawing/2014/main" val="3564824835"/>
                    </a:ext>
                  </a:extLst>
                </a:gridCol>
                <a:gridCol w="934517">
                  <a:extLst>
                    <a:ext uri="{9D8B030D-6E8A-4147-A177-3AD203B41FA5}">
                      <a16:colId xmlns:a16="http://schemas.microsoft.com/office/drawing/2014/main" val="3022563571"/>
                    </a:ext>
                  </a:extLst>
                </a:gridCol>
                <a:gridCol w="850877">
                  <a:extLst>
                    <a:ext uri="{9D8B030D-6E8A-4147-A177-3AD203B41FA5}">
                      <a16:colId xmlns:a16="http://schemas.microsoft.com/office/drawing/2014/main" val="477218901"/>
                    </a:ext>
                  </a:extLst>
                </a:gridCol>
                <a:gridCol w="849288">
                  <a:extLst>
                    <a:ext uri="{9D8B030D-6E8A-4147-A177-3AD203B41FA5}">
                      <a16:colId xmlns:a16="http://schemas.microsoft.com/office/drawing/2014/main" val="2529213098"/>
                    </a:ext>
                  </a:extLst>
                </a:gridCol>
                <a:gridCol w="939947">
                  <a:extLst>
                    <a:ext uri="{9D8B030D-6E8A-4147-A177-3AD203B41FA5}">
                      <a16:colId xmlns:a16="http://schemas.microsoft.com/office/drawing/2014/main" val="2647593352"/>
                    </a:ext>
                  </a:extLst>
                </a:gridCol>
              </a:tblGrid>
              <a:tr h="10935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algn="l" defTabSz="1219352" rtl="0" eaLnBrk="1" fontAlgn="ctr" latinLnBrk="0" hangingPunct="1"/>
                      <a:r>
                        <a:rPr lang="en-A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 Type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algn="l" defTabSz="1219352" rtl="0" eaLnBrk="1" fontAlgn="ctr" latinLnBrk="0" hangingPunct="1"/>
                      <a:r>
                        <a:rPr lang="en-A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Metrics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Precision/Recall/F1-score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707249"/>
                  </a:ext>
                </a:extLst>
              </a:tr>
              <a:tr h="13163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74604"/>
                  </a:ext>
                </a:extLst>
              </a:tr>
              <a:tr h="21299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Session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100logs fixed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20logsfixed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300691"/>
                  </a:ext>
                </a:extLst>
              </a:tr>
              <a:tr h="158628">
                <a:tc rowSpan="16">
                  <a:txBody>
                    <a:bodyPr/>
                    <a:lstStyle/>
                    <a:p>
                      <a:pPr algn="l" fontAlgn="b"/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split: 5:3:2</a:t>
                      </a:r>
                    </a:p>
                    <a:p>
                      <a:pPr algn="l" fontAlgn="b"/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Anomalies ratio=0.1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GCNCov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Convolutional Network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0.981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0.9932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±0.0076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53235"/>
                  </a:ext>
                </a:extLst>
              </a:tr>
              <a:tr h="1586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0.9171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±0.0029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±0.0019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75696"/>
                  </a:ext>
                </a:extLst>
              </a:tr>
              <a:tr h="2206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832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0.9713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0.9636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7100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GINCov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Isomorphism Network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0.9898</a:t>
                      </a:r>
                    </a:p>
                    <a:p>
                      <a:pPr algn="ctr" rtl="0" fontAlgn="ctr"/>
                      <a:r>
                        <a:rPr lang="en-AU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±0.0024</a:t>
                      </a:r>
                      <a:endParaRPr lang="en-AU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0.9979</a:t>
                      </a:r>
                    </a:p>
                    <a:p>
                      <a:pPr algn="ctr" rtl="0" fontAlgn="ctr"/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0.9998</a:t>
                      </a:r>
                    </a:p>
                    <a:p>
                      <a:pPr algn="ctr" rtl="0" fontAlgn="ctr"/>
                      <a:r>
                        <a:rPr lang="en-AU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7972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0.927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0.9486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±0.0055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0.9272</a:t>
                      </a:r>
                    </a:p>
                    <a:p>
                      <a:pPr algn="ctr" rtl="0" fontAlgn="ctr"/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0.9969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72500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0.961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0.9612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9481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0.9765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±0.0048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0.9652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61592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GATCov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1050" dirty="0"/>
                        <a:t>Graph Attention Network</a:t>
                      </a:r>
                      <a:endParaRPr lang="en-AU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±0.0003</a:t>
                      </a:r>
                      <a:endParaRPr lang="en-A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0.9915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±0.0031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052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0.9227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±0.0013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04005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0.9567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±0.0012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56089"/>
                  </a:ext>
                </a:extLst>
              </a:tr>
              <a:tr h="25529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0.9708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0.9661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±0.0025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0963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RPGT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 Transformer network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  <a:endParaRPr lang="en-AU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0.9909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±0.007</a:t>
                      </a:r>
                      <a:endParaRPr lang="en-AU" sz="10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0.9993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21605"/>
                  </a:ext>
                </a:extLst>
              </a:tr>
              <a:tr h="3079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0.9921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±0.0006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0.9453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±0.0008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0.934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±0.0018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0.9971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6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0.9954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0.9676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±0.0007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</a:t>
                      </a:r>
                      <a:endParaRPr lang="en-AU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0.9982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52258"/>
                  </a:ext>
                </a:extLst>
              </a:tr>
              <a:tr h="146439">
                <a:tc vMerge="1">
                  <a:txBody>
                    <a:bodyPr/>
                    <a:lstStyle/>
                    <a:p>
                      <a:pPr algn="l" fontAlgn="b"/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35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±0.0000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0.9837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0.968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0.9969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±0.0016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0.9992</a:t>
                      </a:r>
                    </a:p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±0.0001</a:t>
                      </a: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4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When a window is smaller than a whole of business flow</a:t>
            </a:r>
            <a:endParaRPr lang="en-AU" sz="3600" b="1" dirty="0">
              <a:solidFill>
                <a:srgbClr val="102535"/>
              </a:solidFill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480840-0EA2-6864-43C4-F962E370A737}"/>
              </a:ext>
            </a:extLst>
          </p:cNvPr>
          <p:cNvSpPr/>
          <p:nvPr/>
        </p:nvSpPr>
        <p:spPr>
          <a:xfrm>
            <a:off x="1900315" y="3592556"/>
            <a:ext cx="90644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DEB38-43C1-5543-E335-6D3CD69A92FB}"/>
              </a:ext>
            </a:extLst>
          </p:cNvPr>
          <p:cNvSpPr/>
          <p:nvPr/>
        </p:nvSpPr>
        <p:spPr>
          <a:xfrm>
            <a:off x="1434936" y="4582711"/>
            <a:ext cx="77922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A193EA-F993-192D-BBAD-CC15C48870EF}"/>
              </a:ext>
            </a:extLst>
          </p:cNvPr>
          <p:cNvSpPr/>
          <p:nvPr/>
        </p:nvSpPr>
        <p:spPr>
          <a:xfrm>
            <a:off x="1952226" y="5560837"/>
            <a:ext cx="77922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73F6F4-ABD3-D2F5-410E-B56198F9E6B3}"/>
              </a:ext>
            </a:extLst>
          </p:cNvPr>
          <p:cNvSpPr/>
          <p:nvPr/>
        </p:nvSpPr>
        <p:spPr>
          <a:xfrm>
            <a:off x="4786080" y="5644677"/>
            <a:ext cx="1019758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3BD5F-3C36-51D4-B028-9BB59536B47D}"/>
              </a:ext>
            </a:extLst>
          </p:cNvPr>
          <p:cNvSpPr/>
          <p:nvPr/>
        </p:nvSpPr>
        <p:spPr>
          <a:xfrm>
            <a:off x="3367707" y="5867207"/>
            <a:ext cx="906450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2403ED-EC2C-3BA9-E43D-9901134AAE70}"/>
              </a:ext>
            </a:extLst>
          </p:cNvPr>
          <p:cNvSpPr/>
          <p:nvPr/>
        </p:nvSpPr>
        <p:spPr>
          <a:xfrm>
            <a:off x="5570088" y="4852187"/>
            <a:ext cx="917515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36B94A-D32C-7ADC-874B-DAE326CD9CF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1824550" y="4081210"/>
            <a:ext cx="208511" cy="50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49828-C98B-E14F-3224-44763C72C12F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1824550" y="5155205"/>
            <a:ext cx="241791" cy="4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4331FF-ED73-8F58-CFAC-25DD4864D1D2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>
          <a:xfrm>
            <a:off x="2617339" y="6049491"/>
            <a:ext cx="750368" cy="10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A7F8B-9078-2798-1B49-0646E1A47CC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4274157" y="6133331"/>
            <a:ext cx="661263" cy="2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F78230-2485-959F-CB90-FBFB07A32C6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806764" y="3878803"/>
            <a:ext cx="2828502" cy="117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276997-D5D4-9CC8-2F9B-888921F7F73C}"/>
              </a:ext>
            </a:extLst>
          </p:cNvPr>
          <p:cNvCxnSpPr>
            <a:cxnSpLocks/>
            <a:stCxn id="29" idx="2"/>
            <a:endCxn id="4" idx="7"/>
          </p:cNvCxnSpPr>
          <p:nvPr/>
        </p:nvCxnSpPr>
        <p:spPr>
          <a:xfrm flipH="1">
            <a:off x="2674018" y="3394431"/>
            <a:ext cx="748505" cy="2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2248BF-02A3-C202-52EC-07DF61E66B3B}"/>
              </a:ext>
            </a:extLst>
          </p:cNvPr>
          <p:cNvSpPr txBox="1"/>
          <p:nvPr/>
        </p:nvSpPr>
        <p:spPr>
          <a:xfrm>
            <a:off x="534281" y="3257916"/>
            <a:ext cx="148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Graph: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C63793-B789-DEDE-7B6B-6EB5AEDF2864}"/>
              </a:ext>
            </a:extLst>
          </p:cNvPr>
          <p:cNvSpPr/>
          <p:nvPr/>
        </p:nvSpPr>
        <p:spPr>
          <a:xfrm>
            <a:off x="3422523" y="3108184"/>
            <a:ext cx="90644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FB8E15-0183-0F6C-0AE5-9B25A70F7F6F}"/>
              </a:ext>
            </a:extLst>
          </p:cNvPr>
          <p:cNvCxnSpPr>
            <a:cxnSpLocks/>
            <a:stCxn id="12" idx="0"/>
            <a:endCxn id="60" idx="4"/>
          </p:cNvCxnSpPr>
          <p:nvPr/>
        </p:nvCxnSpPr>
        <p:spPr>
          <a:xfrm flipV="1">
            <a:off x="6028846" y="4442883"/>
            <a:ext cx="332038" cy="40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92C612-C3F8-0B6B-B4ED-C840F07108EE}"/>
              </a:ext>
            </a:extLst>
          </p:cNvPr>
          <p:cNvCxnSpPr>
            <a:cxnSpLocks/>
          </p:cNvCxnSpPr>
          <p:nvPr/>
        </p:nvCxnSpPr>
        <p:spPr>
          <a:xfrm flipH="1" flipV="1">
            <a:off x="2780177" y="4005943"/>
            <a:ext cx="2264608" cy="163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DCE373-7F2F-0E2B-5693-7F8187FB9E41}"/>
              </a:ext>
            </a:extLst>
          </p:cNvPr>
          <p:cNvSpPr/>
          <p:nvPr/>
        </p:nvSpPr>
        <p:spPr>
          <a:xfrm>
            <a:off x="5702834" y="3870389"/>
            <a:ext cx="1316099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Thames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A87CD9-FA76-8C02-CD2E-D4596C180E8C}"/>
              </a:ext>
            </a:extLst>
          </p:cNvPr>
          <p:cNvSpPr/>
          <p:nvPr/>
        </p:nvSpPr>
        <p:spPr>
          <a:xfrm>
            <a:off x="4717751" y="3023373"/>
            <a:ext cx="917515" cy="572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river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1B7595-1D28-E480-9F4E-DF21954B3048}"/>
              </a:ext>
            </a:extLst>
          </p:cNvPr>
          <p:cNvCxnSpPr>
            <a:stCxn id="60" idx="0"/>
            <a:endCxn id="61" idx="5"/>
          </p:cNvCxnSpPr>
          <p:nvPr/>
        </p:nvCxnSpPr>
        <p:spPr>
          <a:xfrm flipH="1" flipV="1">
            <a:off x="5500899" y="3512027"/>
            <a:ext cx="859985" cy="3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132C84-9F61-D437-20DA-1EF75E0C815A}"/>
              </a:ext>
            </a:extLst>
          </p:cNvPr>
          <p:cNvCxnSpPr>
            <a:cxnSpLocks/>
          </p:cNvCxnSpPr>
          <p:nvPr/>
        </p:nvCxnSpPr>
        <p:spPr>
          <a:xfrm>
            <a:off x="587994" y="2281646"/>
            <a:ext cx="187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5E92E7-59DA-B5BC-B829-A8F891389660}"/>
              </a:ext>
            </a:extLst>
          </p:cNvPr>
          <p:cNvCxnSpPr>
            <a:cxnSpLocks/>
          </p:cNvCxnSpPr>
          <p:nvPr/>
        </p:nvCxnSpPr>
        <p:spPr>
          <a:xfrm>
            <a:off x="3058888" y="2303413"/>
            <a:ext cx="2044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8873D73-BBCB-2963-BC98-1CEFBF9E10DA}"/>
              </a:ext>
            </a:extLst>
          </p:cNvPr>
          <p:cNvSpPr/>
          <p:nvPr/>
        </p:nvSpPr>
        <p:spPr>
          <a:xfrm>
            <a:off x="2518239" y="1998046"/>
            <a:ext cx="512344" cy="294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4BF2AF1-C023-2DBB-3A2E-356C9B75459F}"/>
              </a:ext>
            </a:extLst>
          </p:cNvPr>
          <p:cNvSpPr/>
          <p:nvPr/>
        </p:nvSpPr>
        <p:spPr>
          <a:xfrm>
            <a:off x="5109041" y="2011103"/>
            <a:ext cx="203185" cy="294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107093-E246-9D7E-8F40-42A8A6DA7778}"/>
              </a:ext>
            </a:extLst>
          </p:cNvPr>
          <p:cNvCxnSpPr>
            <a:cxnSpLocks/>
          </p:cNvCxnSpPr>
          <p:nvPr/>
        </p:nvCxnSpPr>
        <p:spPr>
          <a:xfrm>
            <a:off x="5336185" y="2307760"/>
            <a:ext cx="2109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DF80757-EBAE-61B9-3935-E522CE8593B0}"/>
              </a:ext>
            </a:extLst>
          </p:cNvPr>
          <p:cNvSpPr/>
          <p:nvPr/>
        </p:nvSpPr>
        <p:spPr>
          <a:xfrm>
            <a:off x="7543094" y="2024162"/>
            <a:ext cx="324000" cy="294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EEBC92E-CFDD-2ED2-A271-27F80FF00946}"/>
              </a:ext>
            </a:extLst>
          </p:cNvPr>
          <p:cNvCxnSpPr>
            <a:cxnSpLocks/>
          </p:cNvCxnSpPr>
          <p:nvPr/>
        </p:nvCxnSpPr>
        <p:spPr>
          <a:xfrm>
            <a:off x="7875803" y="2307760"/>
            <a:ext cx="201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66B57D1-0695-2CA2-FAC6-CA53561A42F5}"/>
              </a:ext>
            </a:extLst>
          </p:cNvPr>
          <p:cNvSpPr/>
          <p:nvPr/>
        </p:nvSpPr>
        <p:spPr>
          <a:xfrm>
            <a:off x="9924889" y="2011095"/>
            <a:ext cx="324000" cy="294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7028E3-CA46-B3B9-831F-BACF759CA412}"/>
              </a:ext>
            </a:extLst>
          </p:cNvPr>
          <p:cNvCxnSpPr>
            <a:stCxn id="61" idx="2"/>
            <a:endCxn id="29" idx="6"/>
          </p:cNvCxnSpPr>
          <p:nvPr/>
        </p:nvCxnSpPr>
        <p:spPr>
          <a:xfrm flipH="1">
            <a:off x="4328972" y="3309620"/>
            <a:ext cx="388779" cy="8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F49D80A-BDCD-73B7-1ADE-3EEEBB50A6F1}"/>
              </a:ext>
            </a:extLst>
          </p:cNvPr>
          <p:cNvCxnSpPr/>
          <p:nvPr/>
        </p:nvCxnSpPr>
        <p:spPr>
          <a:xfrm flipH="1" flipV="1">
            <a:off x="2518239" y="4165050"/>
            <a:ext cx="1165487" cy="1702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8D2A342-0E18-AA22-36BB-1739C392488F}"/>
              </a:ext>
            </a:extLst>
          </p:cNvPr>
          <p:cNvCxnSpPr>
            <a:cxnSpLocks/>
            <a:stCxn id="4" idx="5"/>
            <a:endCxn id="10" idx="2"/>
          </p:cNvCxnSpPr>
          <p:nvPr/>
        </p:nvCxnSpPr>
        <p:spPr>
          <a:xfrm>
            <a:off x="2674018" y="4081210"/>
            <a:ext cx="2112062" cy="18497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1C8B40-3607-B30B-CDCA-D2728F8654DA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656498" y="5424681"/>
            <a:ext cx="231936" cy="3038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9627D35-39AC-1E88-9A7B-93A48693EAC9}"/>
              </a:ext>
            </a:extLst>
          </p:cNvPr>
          <p:cNvSpPr/>
          <p:nvPr/>
        </p:nvSpPr>
        <p:spPr>
          <a:xfrm>
            <a:off x="1100236" y="3378926"/>
            <a:ext cx="5709867" cy="3335383"/>
          </a:xfrm>
          <a:custGeom>
            <a:avLst/>
            <a:gdLst>
              <a:gd name="connsiteX0" fmla="*/ 23170 w 5709867"/>
              <a:gd name="connsiteY0" fmla="*/ 679268 h 3335383"/>
              <a:gd name="connsiteX1" fmla="*/ 23170 w 5709867"/>
              <a:gd name="connsiteY1" fmla="*/ 679268 h 3335383"/>
              <a:gd name="connsiteX2" fmla="*/ 5753 w 5709867"/>
              <a:gd name="connsiteY2" fmla="*/ 992777 h 3335383"/>
              <a:gd name="connsiteX3" fmla="*/ 58004 w 5709867"/>
              <a:gd name="connsiteY3" fmla="*/ 1733005 h 3335383"/>
              <a:gd name="connsiteX4" fmla="*/ 127673 w 5709867"/>
              <a:gd name="connsiteY4" fmla="*/ 1898468 h 3335383"/>
              <a:gd name="connsiteX5" fmla="*/ 423764 w 5709867"/>
              <a:gd name="connsiteY5" fmla="*/ 2342605 h 3335383"/>
              <a:gd name="connsiteX6" fmla="*/ 554393 w 5709867"/>
              <a:gd name="connsiteY6" fmla="*/ 2464525 h 3335383"/>
              <a:gd name="connsiteX7" fmla="*/ 754690 w 5709867"/>
              <a:gd name="connsiteY7" fmla="*/ 2682240 h 3335383"/>
              <a:gd name="connsiteX8" fmla="*/ 815650 w 5709867"/>
              <a:gd name="connsiteY8" fmla="*/ 2743200 h 3335383"/>
              <a:gd name="connsiteX9" fmla="*/ 876610 w 5709867"/>
              <a:gd name="connsiteY9" fmla="*/ 2804160 h 3335383"/>
              <a:gd name="connsiteX10" fmla="*/ 1068198 w 5709867"/>
              <a:gd name="connsiteY10" fmla="*/ 2952205 h 3335383"/>
              <a:gd name="connsiteX11" fmla="*/ 1137867 w 5709867"/>
              <a:gd name="connsiteY11" fmla="*/ 2978331 h 3335383"/>
              <a:gd name="connsiteX12" fmla="*/ 1242370 w 5709867"/>
              <a:gd name="connsiteY12" fmla="*/ 3021874 h 3335383"/>
              <a:gd name="connsiteX13" fmla="*/ 1355581 w 5709867"/>
              <a:gd name="connsiteY13" fmla="*/ 3048000 h 3335383"/>
              <a:gd name="connsiteX14" fmla="*/ 1477501 w 5709867"/>
              <a:gd name="connsiteY14" fmla="*/ 3091543 h 3335383"/>
              <a:gd name="connsiteX15" fmla="*/ 1747467 w 5709867"/>
              <a:gd name="connsiteY15" fmla="*/ 3161211 h 3335383"/>
              <a:gd name="connsiteX16" fmla="*/ 1973890 w 5709867"/>
              <a:gd name="connsiteY16" fmla="*/ 3187337 h 3335383"/>
              <a:gd name="connsiteX17" fmla="*/ 2269981 w 5709867"/>
              <a:gd name="connsiteY17" fmla="*/ 3222171 h 3335383"/>
              <a:gd name="connsiteX18" fmla="*/ 2757661 w 5709867"/>
              <a:gd name="connsiteY18" fmla="*/ 3300548 h 3335383"/>
              <a:gd name="connsiteX19" fmla="*/ 2896998 w 5709867"/>
              <a:gd name="connsiteY19" fmla="*/ 3317965 h 3335383"/>
              <a:gd name="connsiteX20" fmla="*/ 3454347 w 5709867"/>
              <a:gd name="connsiteY20" fmla="*/ 3335383 h 3335383"/>
              <a:gd name="connsiteX21" fmla="*/ 3933318 w 5709867"/>
              <a:gd name="connsiteY21" fmla="*/ 3326674 h 3335383"/>
              <a:gd name="connsiteX22" fmla="*/ 4142324 w 5709867"/>
              <a:gd name="connsiteY22" fmla="*/ 3291840 h 3335383"/>
              <a:gd name="connsiteX23" fmla="*/ 4360038 w 5709867"/>
              <a:gd name="connsiteY23" fmla="*/ 3274423 h 3335383"/>
              <a:gd name="connsiteX24" fmla="*/ 4516793 w 5709867"/>
              <a:gd name="connsiteY24" fmla="*/ 3257005 h 3335383"/>
              <a:gd name="connsiteX25" fmla="*/ 5204770 w 5709867"/>
              <a:gd name="connsiteY25" fmla="*/ 3004457 h 3335383"/>
              <a:gd name="connsiteX26" fmla="*/ 5291855 w 5709867"/>
              <a:gd name="connsiteY26" fmla="*/ 2943497 h 3335383"/>
              <a:gd name="connsiteX27" fmla="*/ 5387650 w 5709867"/>
              <a:gd name="connsiteY27" fmla="*/ 2786743 h 3335383"/>
              <a:gd name="connsiteX28" fmla="*/ 5413775 w 5709867"/>
              <a:gd name="connsiteY28" fmla="*/ 2682240 h 3335383"/>
              <a:gd name="connsiteX29" fmla="*/ 5431193 w 5709867"/>
              <a:gd name="connsiteY29" fmla="*/ 2577737 h 3335383"/>
              <a:gd name="connsiteX30" fmla="*/ 5448610 w 5709867"/>
              <a:gd name="connsiteY30" fmla="*/ 2516777 h 3335383"/>
              <a:gd name="connsiteX31" fmla="*/ 5457318 w 5709867"/>
              <a:gd name="connsiteY31" fmla="*/ 2481943 h 3335383"/>
              <a:gd name="connsiteX32" fmla="*/ 5474735 w 5709867"/>
              <a:gd name="connsiteY32" fmla="*/ 2438400 h 3335383"/>
              <a:gd name="connsiteX33" fmla="*/ 5492153 w 5709867"/>
              <a:gd name="connsiteY33" fmla="*/ 2368731 h 3335383"/>
              <a:gd name="connsiteX34" fmla="*/ 5535695 w 5709867"/>
              <a:gd name="connsiteY34" fmla="*/ 2290354 h 3335383"/>
              <a:gd name="connsiteX35" fmla="*/ 5561821 w 5709867"/>
              <a:gd name="connsiteY35" fmla="*/ 2203268 h 3335383"/>
              <a:gd name="connsiteX36" fmla="*/ 5683741 w 5709867"/>
              <a:gd name="connsiteY36" fmla="*/ 1933303 h 3335383"/>
              <a:gd name="connsiteX37" fmla="*/ 5709867 w 5709867"/>
              <a:gd name="connsiteY37" fmla="*/ 1811383 h 3335383"/>
              <a:gd name="connsiteX38" fmla="*/ 5657615 w 5709867"/>
              <a:gd name="connsiteY38" fmla="*/ 1550125 h 3335383"/>
              <a:gd name="connsiteX39" fmla="*/ 5622781 w 5709867"/>
              <a:gd name="connsiteY39" fmla="*/ 1506583 h 3335383"/>
              <a:gd name="connsiteX40" fmla="*/ 5596655 w 5709867"/>
              <a:gd name="connsiteY40" fmla="*/ 1463040 h 3335383"/>
              <a:gd name="connsiteX41" fmla="*/ 5518278 w 5709867"/>
              <a:gd name="connsiteY41" fmla="*/ 1410788 h 3335383"/>
              <a:gd name="connsiteX42" fmla="*/ 5335398 w 5709867"/>
              <a:gd name="connsiteY42" fmla="*/ 1306285 h 3335383"/>
              <a:gd name="connsiteX43" fmla="*/ 5100267 w 5709867"/>
              <a:gd name="connsiteY43" fmla="*/ 1227908 h 3335383"/>
              <a:gd name="connsiteX44" fmla="*/ 4717090 w 5709867"/>
              <a:gd name="connsiteY44" fmla="*/ 1149531 h 3335383"/>
              <a:gd name="connsiteX45" fmla="*/ 4290370 w 5709867"/>
              <a:gd name="connsiteY45" fmla="*/ 1140823 h 3335383"/>
              <a:gd name="connsiteX46" fmla="*/ 3872358 w 5709867"/>
              <a:gd name="connsiteY46" fmla="*/ 1062445 h 3335383"/>
              <a:gd name="connsiteX47" fmla="*/ 3532724 w 5709867"/>
              <a:gd name="connsiteY47" fmla="*/ 931817 h 3335383"/>
              <a:gd name="connsiteX48" fmla="*/ 3367261 w 5709867"/>
              <a:gd name="connsiteY48" fmla="*/ 862148 h 3335383"/>
              <a:gd name="connsiteX49" fmla="*/ 3219215 w 5709867"/>
              <a:gd name="connsiteY49" fmla="*/ 792480 h 3335383"/>
              <a:gd name="connsiteX50" fmla="*/ 2487695 w 5709867"/>
              <a:gd name="connsiteY50" fmla="*/ 513805 h 3335383"/>
              <a:gd name="connsiteX51" fmla="*/ 2409318 w 5709867"/>
              <a:gd name="connsiteY51" fmla="*/ 470263 h 3335383"/>
              <a:gd name="connsiteX52" fmla="*/ 2313524 w 5709867"/>
              <a:gd name="connsiteY52" fmla="*/ 409303 h 3335383"/>
              <a:gd name="connsiteX53" fmla="*/ 2000015 w 5709867"/>
              <a:gd name="connsiteY53" fmla="*/ 269965 h 3335383"/>
              <a:gd name="connsiteX54" fmla="*/ 1834553 w 5709867"/>
              <a:gd name="connsiteY54" fmla="*/ 217714 h 3335383"/>
              <a:gd name="connsiteX55" fmla="*/ 1695215 w 5709867"/>
              <a:gd name="connsiteY55" fmla="*/ 165463 h 3335383"/>
              <a:gd name="connsiteX56" fmla="*/ 1538461 w 5709867"/>
              <a:gd name="connsiteY56" fmla="*/ 130628 h 3335383"/>
              <a:gd name="connsiteX57" fmla="*/ 1451375 w 5709867"/>
              <a:gd name="connsiteY57" fmla="*/ 104503 h 3335383"/>
              <a:gd name="connsiteX58" fmla="*/ 1242370 w 5709867"/>
              <a:gd name="connsiteY58" fmla="*/ 69668 h 3335383"/>
              <a:gd name="connsiteX59" fmla="*/ 1076907 w 5709867"/>
              <a:gd name="connsiteY59" fmla="*/ 34834 h 3335383"/>
              <a:gd name="connsiteX60" fmla="*/ 850484 w 5709867"/>
              <a:gd name="connsiteY60" fmla="*/ 17417 h 3335383"/>
              <a:gd name="connsiteX61" fmla="*/ 685021 w 5709867"/>
              <a:gd name="connsiteY61" fmla="*/ 0 h 3335383"/>
              <a:gd name="connsiteX62" fmla="*/ 536975 w 5709867"/>
              <a:gd name="connsiteY62" fmla="*/ 43543 h 3335383"/>
              <a:gd name="connsiteX63" fmla="*/ 267010 w 5709867"/>
              <a:gd name="connsiteY63" fmla="*/ 235131 h 3335383"/>
              <a:gd name="connsiteX64" fmla="*/ 188633 w 5709867"/>
              <a:gd name="connsiteY64" fmla="*/ 304800 h 3335383"/>
              <a:gd name="connsiteX65" fmla="*/ 75421 w 5709867"/>
              <a:gd name="connsiteY65" fmla="*/ 400594 h 3335383"/>
              <a:gd name="connsiteX66" fmla="*/ 40587 w 5709867"/>
              <a:gd name="connsiteY66" fmla="*/ 444137 h 3335383"/>
              <a:gd name="connsiteX67" fmla="*/ 5753 w 5709867"/>
              <a:gd name="connsiteY67" fmla="*/ 566057 h 3335383"/>
              <a:gd name="connsiteX68" fmla="*/ 23170 w 5709867"/>
              <a:gd name="connsiteY68" fmla="*/ 679268 h 333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09867" h="3335383">
                <a:moveTo>
                  <a:pt x="23170" y="679268"/>
                </a:moveTo>
                <a:lnTo>
                  <a:pt x="23170" y="679268"/>
                </a:lnTo>
                <a:cubicBezTo>
                  <a:pt x="17364" y="783771"/>
                  <a:pt x="6810" y="888118"/>
                  <a:pt x="5753" y="992777"/>
                </a:cubicBezTo>
                <a:cubicBezTo>
                  <a:pt x="2906" y="1274570"/>
                  <a:pt x="-21565" y="1482058"/>
                  <a:pt x="58004" y="1733005"/>
                </a:cubicBezTo>
                <a:cubicBezTo>
                  <a:pt x="76092" y="1790050"/>
                  <a:pt x="100910" y="1844942"/>
                  <a:pt x="127673" y="1898468"/>
                </a:cubicBezTo>
                <a:cubicBezTo>
                  <a:pt x="225272" y="2093666"/>
                  <a:pt x="278148" y="2179859"/>
                  <a:pt x="423764" y="2342605"/>
                </a:cubicBezTo>
                <a:cubicBezTo>
                  <a:pt x="463480" y="2386993"/>
                  <a:pt x="512827" y="2421865"/>
                  <a:pt x="554393" y="2464525"/>
                </a:cubicBezTo>
                <a:cubicBezTo>
                  <a:pt x="623211" y="2535154"/>
                  <a:pt x="687245" y="2610299"/>
                  <a:pt x="754690" y="2682240"/>
                </a:cubicBezTo>
                <a:cubicBezTo>
                  <a:pt x="774344" y="2703205"/>
                  <a:pt x="795330" y="2722880"/>
                  <a:pt x="815650" y="2743200"/>
                </a:cubicBezTo>
                <a:cubicBezTo>
                  <a:pt x="835970" y="2763520"/>
                  <a:pt x="854791" y="2785458"/>
                  <a:pt x="876610" y="2804160"/>
                </a:cubicBezTo>
                <a:cubicBezTo>
                  <a:pt x="940615" y="2859021"/>
                  <a:pt x="993409" y="2914811"/>
                  <a:pt x="1068198" y="2952205"/>
                </a:cubicBezTo>
                <a:cubicBezTo>
                  <a:pt x="1090382" y="2963297"/>
                  <a:pt x="1114839" y="2969120"/>
                  <a:pt x="1137867" y="2978331"/>
                </a:cubicBezTo>
                <a:cubicBezTo>
                  <a:pt x="1172905" y="2992346"/>
                  <a:pt x="1206428" y="3010373"/>
                  <a:pt x="1242370" y="3021874"/>
                </a:cubicBezTo>
                <a:cubicBezTo>
                  <a:pt x="1279256" y="3033678"/>
                  <a:pt x="1318448" y="3036998"/>
                  <a:pt x="1355581" y="3048000"/>
                </a:cubicBezTo>
                <a:cubicBezTo>
                  <a:pt x="1396957" y="3060260"/>
                  <a:pt x="1436417" y="3078337"/>
                  <a:pt x="1477501" y="3091543"/>
                </a:cubicBezTo>
                <a:cubicBezTo>
                  <a:pt x="1552125" y="3115529"/>
                  <a:pt x="1673476" y="3146413"/>
                  <a:pt x="1747467" y="3161211"/>
                </a:cubicBezTo>
                <a:cubicBezTo>
                  <a:pt x="1860087" y="3183735"/>
                  <a:pt x="1860279" y="3176342"/>
                  <a:pt x="1973890" y="3187337"/>
                </a:cubicBezTo>
                <a:cubicBezTo>
                  <a:pt x="2014607" y="3191277"/>
                  <a:pt x="2223207" y="3214834"/>
                  <a:pt x="2269981" y="3222171"/>
                </a:cubicBezTo>
                <a:cubicBezTo>
                  <a:pt x="2711013" y="3291353"/>
                  <a:pt x="2427610" y="3255947"/>
                  <a:pt x="2757661" y="3300548"/>
                </a:cubicBezTo>
                <a:cubicBezTo>
                  <a:pt x="2804047" y="3306816"/>
                  <a:pt x="2850344" y="3314182"/>
                  <a:pt x="2896998" y="3317965"/>
                </a:cubicBezTo>
                <a:cubicBezTo>
                  <a:pt x="3026603" y="3328474"/>
                  <a:pt x="3383009" y="3333724"/>
                  <a:pt x="3454347" y="3335383"/>
                </a:cubicBezTo>
                <a:cubicBezTo>
                  <a:pt x="3614004" y="3332480"/>
                  <a:pt x="3773953" y="3336760"/>
                  <a:pt x="3933318" y="3326674"/>
                </a:cubicBezTo>
                <a:cubicBezTo>
                  <a:pt x="4003807" y="3322213"/>
                  <a:pt x="4072218" y="3300424"/>
                  <a:pt x="4142324" y="3291840"/>
                </a:cubicBezTo>
                <a:cubicBezTo>
                  <a:pt x="4214587" y="3282991"/>
                  <a:pt x="4287548" y="3281166"/>
                  <a:pt x="4360038" y="3274423"/>
                </a:cubicBezTo>
                <a:cubicBezTo>
                  <a:pt x="4412385" y="3269553"/>
                  <a:pt x="4464541" y="3262811"/>
                  <a:pt x="4516793" y="3257005"/>
                </a:cubicBezTo>
                <a:cubicBezTo>
                  <a:pt x="4904986" y="3136531"/>
                  <a:pt x="4937021" y="3159924"/>
                  <a:pt x="5204770" y="3004457"/>
                </a:cubicBezTo>
                <a:cubicBezTo>
                  <a:pt x="5235413" y="2986664"/>
                  <a:pt x="5266052" y="2967782"/>
                  <a:pt x="5291855" y="2943497"/>
                </a:cubicBezTo>
                <a:cubicBezTo>
                  <a:pt x="5336868" y="2901132"/>
                  <a:pt x="5368310" y="2844764"/>
                  <a:pt x="5387650" y="2786743"/>
                </a:cubicBezTo>
                <a:cubicBezTo>
                  <a:pt x="5399005" y="2752679"/>
                  <a:pt x="5406452" y="2717392"/>
                  <a:pt x="5413775" y="2682240"/>
                </a:cubicBezTo>
                <a:cubicBezTo>
                  <a:pt x="5420978" y="2647667"/>
                  <a:pt x="5423918" y="2612294"/>
                  <a:pt x="5431193" y="2577737"/>
                </a:cubicBezTo>
                <a:cubicBezTo>
                  <a:pt x="5435547" y="2557057"/>
                  <a:pt x="5443050" y="2537165"/>
                  <a:pt x="5448610" y="2516777"/>
                </a:cubicBezTo>
                <a:cubicBezTo>
                  <a:pt x="5451759" y="2505230"/>
                  <a:pt x="5453533" y="2493297"/>
                  <a:pt x="5457318" y="2481943"/>
                </a:cubicBezTo>
                <a:cubicBezTo>
                  <a:pt x="5462261" y="2467113"/>
                  <a:pt x="5470138" y="2453341"/>
                  <a:pt x="5474735" y="2438400"/>
                </a:cubicBezTo>
                <a:cubicBezTo>
                  <a:pt x="5481775" y="2415521"/>
                  <a:pt x="5479837" y="2389258"/>
                  <a:pt x="5492153" y="2368731"/>
                </a:cubicBezTo>
                <a:cubicBezTo>
                  <a:pt x="5501959" y="2352387"/>
                  <a:pt x="5528347" y="2310929"/>
                  <a:pt x="5535695" y="2290354"/>
                </a:cubicBezTo>
                <a:cubicBezTo>
                  <a:pt x="5545888" y="2261813"/>
                  <a:pt x="5550233" y="2231272"/>
                  <a:pt x="5561821" y="2203268"/>
                </a:cubicBezTo>
                <a:cubicBezTo>
                  <a:pt x="5580464" y="2158215"/>
                  <a:pt x="5663650" y="1998597"/>
                  <a:pt x="5683741" y="1933303"/>
                </a:cubicBezTo>
                <a:cubicBezTo>
                  <a:pt x="5695964" y="1893578"/>
                  <a:pt x="5701158" y="1852023"/>
                  <a:pt x="5709867" y="1811383"/>
                </a:cubicBezTo>
                <a:cubicBezTo>
                  <a:pt x="5697047" y="1676768"/>
                  <a:pt x="5713909" y="1648639"/>
                  <a:pt x="5657615" y="1550125"/>
                </a:cubicBezTo>
                <a:cubicBezTo>
                  <a:pt x="5648393" y="1533987"/>
                  <a:pt x="5633440" y="1521810"/>
                  <a:pt x="5622781" y="1506583"/>
                </a:cubicBezTo>
                <a:cubicBezTo>
                  <a:pt x="5613074" y="1492716"/>
                  <a:pt x="5609132" y="1474478"/>
                  <a:pt x="5596655" y="1463040"/>
                </a:cubicBezTo>
                <a:cubicBezTo>
                  <a:pt x="5573509" y="1441823"/>
                  <a:pt x="5545203" y="1426943"/>
                  <a:pt x="5518278" y="1410788"/>
                </a:cubicBezTo>
                <a:cubicBezTo>
                  <a:pt x="5458073" y="1374665"/>
                  <a:pt x="5399722" y="1334427"/>
                  <a:pt x="5335398" y="1306285"/>
                </a:cubicBezTo>
                <a:cubicBezTo>
                  <a:pt x="5259708" y="1273171"/>
                  <a:pt x="5179399" y="1251648"/>
                  <a:pt x="5100267" y="1227908"/>
                </a:cubicBezTo>
                <a:cubicBezTo>
                  <a:pt x="4981601" y="1192308"/>
                  <a:pt x="4842249" y="1156683"/>
                  <a:pt x="4717090" y="1149531"/>
                </a:cubicBezTo>
                <a:cubicBezTo>
                  <a:pt x="4575052" y="1141415"/>
                  <a:pt x="4432610" y="1143726"/>
                  <a:pt x="4290370" y="1140823"/>
                </a:cubicBezTo>
                <a:cubicBezTo>
                  <a:pt x="4159067" y="1126233"/>
                  <a:pt x="3990343" y="1113742"/>
                  <a:pt x="3872358" y="1062445"/>
                </a:cubicBezTo>
                <a:cubicBezTo>
                  <a:pt x="3336801" y="829596"/>
                  <a:pt x="3935807" y="1081534"/>
                  <a:pt x="3532724" y="931817"/>
                </a:cubicBezTo>
                <a:cubicBezTo>
                  <a:pt x="3476625" y="910980"/>
                  <a:pt x="3421947" y="886453"/>
                  <a:pt x="3367261" y="862148"/>
                </a:cubicBezTo>
                <a:cubicBezTo>
                  <a:pt x="3317422" y="839997"/>
                  <a:pt x="3270158" y="811958"/>
                  <a:pt x="3219215" y="792480"/>
                </a:cubicBezTo>
                <a:cubicBezTo>
                  <a:pt x="3078898" y="738829"/>
                  <a:pt x="2653192" y="605746"/>
                  <a:pt x="2487695" y="513805"/>
                </a:cubicBezTo>
                <a:cubicBezTo>
                  <a:pt x="2461569" y="499291"/>
                  <a:pt x="2434946" y="485639"/>
                  <a:pt x="2409318" y="470263"/>
                </a:cubicBezTo>
                <a:cubicBezTo>
                  <a:pt x="2376863" y="450790"/>
                  <a:pt x="2347520" y="425939"/>
                  <a:pt x="2313524" y="409303"/>
                </a:cubicBezTo>
                <a:cubicBezTo>
                  <a:pt x="2210804" y="359036"/>
                  <a:pt x="2109066" y="304402"/>
                  <a:pt x="2000015" y="269965"/>
                </a:cubicBezTo>
                <a:cubicBezTo>
                  <a:pt x="1944861" y="252548"/>
                  <a:pt x="1889265" y="236472"/>
                  <a:pt x="1834553" y="217714"/>
                </a:cubicBezTo>
                <a:cubicBezTo>
                  <a:pt x="1787630" y="201626"/>
                  <a:pt x="1742440" y="180642"/>
                  <a:pt x="1695215" y="165463"/>
                </a:cubicBezTo>
                <a:cubicBezTo>
                  <a:pt x="1487249" y="98617"/>
                  <a:pt x="1668587" y="163159"/>
                  <a:pt x="1538461" y="130628"/>
                </a:cubicBezTo>
                <a:cubicBezTo>
                  <a:pt x="1509059" y="123278"/>
                  <a:pt x="1481059" y="110614"/>
                  <a:pt x="1451375" y="104503"/>
                </a:cubicBezTo>
                <a:cubicBezTo>
                  <a:pt x="1382197" y="90260"/>
                  <a:pt x="1311317" y="84990"/>
                  <a:pt x="1242370" y="69668"/>
                </a:cubicBezTo>
                <a:cubicBezTo>
                  <a:pt x="1217057" y="64043"/>
                  <a:pt x="1099574" y="37353"/>
                  <a:pt x="1076907" y="34834"/>
                </a:cubicBezTo>
                <a:cubicBezTo>
                  <a:pt x="1001673" y="26475"/>
                  <a:pt x="925718" y="25777"/>
                  <a:pt x="850484" y="17417"/>
                </a:cubicBezTo>
                <a:cubicBezTo>
                  <a:pt x="743112" y="5486"/>
                  <a:pt x="798263" y="11323"/>
                  <a:pt x="685021" y="0"/>
                </a:cubicBezTo>
                <a:cubicBezTo>
                  <a:pt x="635672" y="14514"/>
                  <a:pt x="582983" y="20539"/>
                  <a:pt x="536975" y="43543"/>
                </a:cubicBezTo>
                <a:cubicBezTo>
                  <a:pt x="462331" y="80865"/>
                  <a:pt x="340692" y="173083"/>
                  <a:pt x="267010" y="235131"/>
                </a:cubicBezTo>
                <a:cubicBezTo>
                  <a:pt x="240273" y="257647"/>
                  <a:pt x="214009" y="280760"/>
                  <a:pt x="188633" y="304800"/>
                </a:cubicBezTo>
                <a:cubicBezTo>
                  <a:pt x="87036" y="401049"/>
                  <a:pt x="142286" y="378305"/>
                  <a:pt x="75421" y="400594"/>
                </a:cubicBezTo>
                <a:cubicBezTo>
                  <a:pt x="63810" y="415108"/>
                  <a:pt x="48900" y="427512"/>
                  <a:pt x="40587" y="444137"/>
                </a:cubicBezTo>
                <a:cubicBezTo>
                  <a:pt x="33033" y="459246"/>
                  <a:pt x="7364" y="537063"/>
                  <a:pt x="5753" y="566057"/>
                </a:cubicBezTo>
                <a:cubicBezTo>
                  <a:pt x="3660" y="603736"/>
                  <a:pt x="20267" y="660399"/>
                  <a:pt x="23170" y="67926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60195CA-9611-2757-0C33-94455F02A6E1}"/>
              </a:ext>
            </a:extLst>
          </p:cNvPr>
          <p:cNvSpPr txBox="1"/>
          <p:nvPr/>
        </p:nvSpPr>
        <p:spPr>
          <a:xfrm>
            <a:off x="7304102" y="3732253"/>
            <a:ext cx="474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a window is smaller than a whole of business flow,</a:t>
            </a:r>
          </a:p>
          <a:p>
            <a:r>
              <a:rPr lang="en-AU" dirty="0"/>
              <a:t>A subgraph will be used, which are less likely to be impacted by the window size</a:t>
            </a:r>
          </a:p>
        </p:txBody>
      </p:sp>
    </p:spTree>
    <p:extLst>
      <p:ext uri="{BB962C8B-B14F-4D97-AF65-F5344CB8AC3E}">
        <p14:creationId xmlns:p14="http://schemas.microsoft.com/office/powerpoint/2010/main" val="422103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1A06-B311-4E59-9384-D92E6772B363}"/>
              </a:ext>
            </a:extLst>
          </p:cNvPr>
          <p:cNvSpPr txBox="1"/>
          <p:nvPr/>
        </p:nvSpPr>
        <p:spPr>
          <a:xfrm>
            <a:off x="563377" y="1394222"/>
            <a:ext cx="11066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AU" dirty="0"/>
              <a:t>Assumption: Edges counts (Weights) might be a confounding factor, which are severely affected by the window size;</a:t>
            </a:r>
          </a:p>
          <a:p>
            <a:pPr marL="342900" indent="-342900">
              <a:buAutoNum type="arabicPeriod"/>
            </a:pPr>
            <a:r>
              <a:rPr lang="en-AU" dirty="0"/>
              <a:t>Graph-based methods are rarely affected by the window size,  which is different from sequence based method.</a:t>
            </a:r>
          </a:p>
          <a:p>
            <a:pPr marL="342900" indent="-342900">
              <a:buAutoNum type="arabicPeriod"/>
            </a:pPr>
            <a:r>
              <a:rPr lang="en-AU" dirty="0"/>
              <a:t>Relative positional structure is more robust than that of absolute position in the research area of log data, which can remove the impact of noisy data as much as possible.</a:t>
            </a:r>
          </a:p>
          <a:p>
            <a:pPr marL="342900" indent="-342900">
              <a:buAutoNum type="arabicPeriod"/>
            </a:pPr>
            <a:r>
              <a:rPr lang="en-AU" dirty="0"/>
              <a:t>Graph-based methods have the potentials to better handle the interweaved multi-process mixed logs.</a:t>
            </a:r>
          </a:p>
          <a:p>
            <a:pPr marL="342900" indent="-342900">
              <a:buAutoNum type="arabicPeriod"/>
            </a:pPr>
            <a:r>
              <a:rPr lang="en-AU" dirty="0"/>
              <a:t>Under the evolving data cases, graph structure can better improve the robust detection.</a:t>
            </a:r>
          </a:p>
          <a:p>
            <a:pPr marL="342900" indent="-342900">
              <a:buFontTx/>
              <a:buAutoNum type="arabicPeriod"/>
            </a:pPr>
            <a:r>
              <a:rPr lang="en-AU" dirty="0"/>
              <a:t>Semantic feature (BERT) boosts an increase in performance of detection due to the potential elimination of evolving log differences and template parsing error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50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8A840-212E-4F20-AFE0-07B813FC7911}"/>
              </a:ext>
            </a:extLst>
          </p:cNvPr>
          <p:cNvSpPr txBox="1"/>
          <p:nvPr/>
        </p:nvSpPr>
        <p:spPr>
          <a:xfrm>
            <a:off x="1213806" y="1619663"/>
            <a:ext cx="9289656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hangingPunct="0">
              <a:lnSpc>
                <a:spcPct val="260000"/>
              </a:lnSpc>
              <a:buFont typeface="+mj-lt"/>
              <a:buAutoNum type="arabicParenR"/>
            </a:pPr>
            <a:r>
              <a:rPr lang="en-US" sz="1800" b="0" dirty="0"/>
              <a:t>Log event sequence is naturally a kind of graph, which reflects the program execution flow. Intuitively  graph-based method can work on the log sequence data. </a:t>
            </a:r>
          </a:p>
          <a:p>
            <a:pPr marL="342900" lvl="0" indent="-342900" algn="just" hangingPunct="0">
              <a:lnSpc>
                <a:spcPct val="260000"/>
              </a:lnSpc>
              <a:buFont typeface="+mj-lt"/>
              <a:buAutoNum type="arabicParenR"/>
            </a:pPr>
            <a:r>
              <a:rPr lang="en-US" sz="1800" b="0" dirty="0"/>
              <a:t>Graph neural network have demonstrated great success in many other research areas, such as social network, medical studies. </a:t>
            </a:r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05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F67AD9-9BD3-47D8-A4B5-35BCD26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9E4FC-9A0E-4BAC-928E-BD99AE55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BE1728-6AE2-410E-AB7A-EF617824C087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Existing approach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7A9B647-5F14-446D-855D-10975FCD6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7958"/>
              </p:ext>
            </p:extLst>
          </p:nvPr>
        </p:nvGraphicFramePr>
        <p:xfrm>
          <a:off x="1088928" y="1723058"/>
          <a:ext cx="10015343" cy="387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val="4081208359"/>
                    </a:ext>
                  </a:extLst>
                </a:gridCol>
                <a:gridCol w="1017767">
                  <a:extLst>
                    <a:ext uri="{9D8B030D-6E8A-4147-A177-3AD203B41FA5}">
                      <a16:colId xmlns:a16="http://schemas.microsoft.com/office/drawing/2014/main" val="1399673101"/>
                    </a:ext>
                  </a:extLst>
                </a:gridCol>
                <a:gridCol w="1986225">
                  <a:extLst>
                    <a:ext uri="{9D8B030D-6E8A-4147-A177-3AD203B41FA5}">
                      <a16:colId xmlns:a16="http://schemas.microsoft.com/office/drawing/2014/main" val="3861303746"/>
                    </a:ext>
                  </a:extLst>
                </a:gridCol>
                <a:gridCol w="2457062">
                  <a:extLst>
                    <a:ext uri="{9D8B030D-6E8A-4147-A177-3AD203B41FA5}">
                      <a16:colId xmlns:a16="http://schemas.microsoft.com/office/drawing/2014/main" val="2458121411"/>
                    </a:ext>
                  </a:extLst>
                </a:gridCol>
                <a:gridCol w="1766595">
                  <a:extLst>
                    <a:ext uri="{9D8B030D-6E8A-4147-A177-3AD203B41FA5}">
                      <a16:colId xmlns:a16="http://schemas.microsoft.com/office/drawing/2014/main" val="2107460963"/>
                    </a:ext>
                  </a:extLst>
                </a:gridCol>
                <a:gridCol w="1587047">
                  <a:extLst>
                    <a:ext uri="{9D8B030D-6E8A-4147-A177-3AD203B41FA5}">
                      <a16:colId xmlns:a16="http://schemas.microsoft.com/office/drawing/2014/main" val="3301527492"/>
                    </a:ext>
                  </a:extLst>
                </a:gridCol>
              </a:tblGrid>
              <a:tr h="313648"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Categories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algn="ctr" defTabSz="1219352" rtl="0" eaLnBrk="1" latinLnBrk="0" hangingPunct="1"/>
                      <a:endParaRPr lang="en-AU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1219352" rtl="0" eaLnBrk="1" latinLnBrk="0" hangingPunct="1"/>
                      <a:r>
                        <a:rPr lang="en-A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dimension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38009"/>
                  </a:ext>
                </a:extLst>
              </a:tr>
              <a:tr h="313648">
                <a:tc gridSpan="3" vMerge="1"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r>
                        <a:rPr lang="en-AU" sz="2000" dirty="0"/>
                        <a:t>Categories</a:t>
                      </a: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ctr" defTabSz="1219352" rtl="0" eaLnBrk="1" latinLnBrk="0" hangingPunct="1"/>
                      <a:endParaRPr lang="en-AU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352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Supervised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Semi-supervised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Un-supervised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3905"/>
                  </a:ext>
                </a:extLst>
              </a:tr>
              <a:tr h="1026483">
                <a:tc rowSpan="3"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Technical dimension</a:t>
                      </a:r>
                    </a:p>
                    <a:p>
                      <a:endParaRPr lang="en-AU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Traditional Statistical-based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Feature: log event count</a:t>
                      </a:r>
                    </a:p>
                    <a:p>
                      <a:pPr marL="87313" marR="0" lvl="0" indent="-8731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methods:</a:t>
                      </a: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OCSVM</a:t>
                      </a: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ADR</a:t>
                      </a: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LogCluster</a:t>
                      </a:r>
                      <a:endParaRPr lang="en-A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Labour-intensive labelling work</a:t>
                      </a:r>
                    </a:p>
                    <a:p>
                      <a:pPr marL="342900" marR="0" lvl="0" indent="-34290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Poor performance to unseen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Relative Low detection accuracy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Low detection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76334"/>
                  </a:ext>
                </a:extLst>
              </a:tr>
              <a:tr h="1183307">
                <a:tc vMerge="1">
                  <a:txBody>
                    <a:bodyPr/>
                    <a:lstStyle/>
                    <a:p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Sequential-based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Feature: log event sequence</a:t>
                      </a:r>
                    </a:p>
                    <a:p>
                      <a:pPr marL="87313" marR="0" lvl="0" indent="-8731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methods:</a:t>
                      </a: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DeepLog</a:t>
                      </a:r>
                      <a:endParaRPr lang="en-A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LogAnomaly</a:t>
                      </a:r>
                      <a:endParaRPr lang="en-A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PLELog</a:t>
                      </a:r>
                      <a:endParaRPr lang="en-A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LogBert</a:t>
                      </a:r>
                      <a:endParaRPr lang="en-A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NeuralLog</a:t>
                      </a:r>
                      <a:endParaRPr lang="en-A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Labour-intensive labelling work</a:t>
                      </a:r>
                    </a:p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Poor performance to unseen data</a:t>
                      </a:r>
                    </a:p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Relative Low detection accuracy</a:t>
                      </a:r>
                    </a:p>
                    <a:p>
                      <a:pPr marL="342900" marR="0" lvl="0" indent="-34290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Low volume labelled normal data</a:t>
                      </a:r>
                    </a:p>
                    <a:p>
                      <a:pPr marL="342900" marR="0" lvl="0" indent="-34290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Noisy normal data</a:t>
                      </a:r>
                    </a:p>
                    <a:p>
                      <a:pPr marL="342900" marR="0" lvl="0" indent="-34290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Few studies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17487"/>
                  </a:ext>
                </a:extLst>
              </a:tr>
              <a:tr h="883916">
                <a:tc vMerge="1">
                  <a:txBody>
                    <a:bodyPr/>
                    <a:lstStyle/>
                    <a:p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Graph-based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Feature: Log event graph</a:t>
                      </a:r>
                    </a:p>
                    <a:p>
                      <a:pPr marL="87313" marR="0" lvl="0" indent="-8731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methods:</a:t>
                      </a:r>
                    </a:p>
                    <a:p>
                      <a:pPr marL="269875" marR="0" lvl="1" indent="-182563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GLAD-PAW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Labour-intensive labelling work</a:t>
                      </a:r>
                    </a:p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Poor performance to unseen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Few studies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Uncharted area</a:t>
                      </a:r>
                      <a:endParaRPr lang="en-AU" sz="1100" dirty="0"/>
                    </a:p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3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90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04"/>
    </mc:Choice>
    <mc:Fallback xmlns="">
      <p:transition spd="slow" advTm="8660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F2DA2-9F44-4676-956E-5C52A41DB856}"/>
              </a:ext>
            </a:extLst>
          </p:cNvPr>
          <p:cNvSpPr txBox="1"/>
          <p:nvPr/>
        </p:nvSpPr>
        <p:spPr>
          <a:xfrm>
            <a:off x="1213806" y="1619663"/>
            <a:ext cx="9289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hangingPunct="0">
              <a:lnSpc>
                <a:spcPct val="260000"/>
              </a:lnSpc>
              <a:buFont typeface="+mj-lt"/>
              <a:buAutoNum type="arabicParenR"/>
            </a:pPr>
            <a:r>
              <a:rPr lang="en-US" sz="1800" b="0" dirty="0"/>
              <a:t>A novel graph-based log anomaly detection method, </a:t>
            </a:r>
            <a:r>
              <a:rPr lang="en-US" sz="1800" b="0" dirty="0" err="1"/>
              <a:t>LogGT</a:t>
            </a:r>
            <a:r>
              <a:rPr lang="en-US" sz="1800" b="0" dirty="0"/>
              <a:t>, which use graph transformer to detect both anomalous log event and anomalous log sequence. </a:t>
            </a:r>
          </a:p>
          <a:p>
            <a:pPr marL="342900" lvl="0" indent="-342900" algn="just" hangingPunct="0">
              <a:lnSpc>
                <a:spcPct val="260000"/>
              </a:lnSpc>
              <a:buFont typeface="+mj-lt"/>
              <a:buAutoNum type="arabicParenR"/>
            </a:pPr>
            <a:r>
              <a:rPr lang="en-US" sz="1800" b="0" dirty="0"/>
              <a:t>Graph node path distance is utilized to enhance the features to improve the performance</a:t>
            </a:r>
          </a:p>
          <a:p>
            <a:pPr marL="342900" lvl="0" indent="-342900" algn="just" hangingPunct="0">
              <a:lnSpc>
                <a:spcPct val="260000"/>
              </a:lnSpc>
              <a:buFont typeface="+mj-lt"/>
              <a:buAutoNum type="arabicParenR"/>
            </a:pPr>
            <a:r>
              <a:rPr lang="en-US" sz="1800" b="0" dirty="0"/>
              <a:t>Experimentally demonstrate the effectiveness of the proposed method on four widely-used log datasets. </a:t>
            </a:r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15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4FA417-6A77-4526-9FB2-86D047A9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D5108-6EFD-4F1E-92AF-C7084F0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927" y="6480000"/>
            <a:ext cx="2400313" cy="180000"/>
          </a:xfrm>
        </p:spPr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D5AE-87AD-4268-8D71-9CC07D2F9F17}"/>
              </a:ext>
            </a:extLst>
          </p:cNvPr>
          <p:cNvSpPr txBox="1"/>
          <p:nvPr/>
        </p:nvSpPr>
        <p:spPr>
          <a:xfrm>
            <a:off x="563376" y="374627"/>
            <a:ext cx="110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102535"/>
                </a:solidFill>
                <a:latin typeface="Arial Black" panose="020B0604020202020204" pitchFamily="34" charset="0"/>
                <a:ea typeface="+mj-ea"/>
              </a:rPr>
              <a:t>Methodology</a:t>
            </a:r>
          </a:p>
        </p:txBody>
      </p:sp>
      <p:graphicFrame>
        <p:nvGraphicFramePr>
          <p:cNvPr id="116" name="Table 116">
            <a:extLst>
              <a:ext uri="{FF2B5EF4-FFF2-40B4-BE49-F238E27FC236}">
                <a16:creationId xmlns:a16="http://schemas.microsoft.com/office/drawing/2014/main" id="{63368EAB-3F3E-4C85-AEB9-0D319B67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11092"/>
              </p:ext>
            </p:extLst>
          </p:nvPr>
        </p:nvGraphicFramePr>
        <p:xfrm>
          <a:off x="6336803" y="1357837"/>
          <a:ext cx="5552959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638">
                  <a:extLst>
                    <a:ext uri="{9D8B030D-6E8A-4147-A177-3AD203B41FA5}">
                      <a16:colId xmlns:a16="http://schemas.microsoft.com/office/drawing/2014/main" val="2580127156"/>
                    </a:ext>
                  </a:extLst>
                </a:gridCol>
                <a:gridCol w="2186898">
                  <a:extLst>
                    <a:ext uri="{9D8B030D-6E8A-4147-A177-3AD203B41FA5}">
                      <a16:colId xmlns:a16="http://schemas.microsoft.com/office/drawing/2014/main" val="2579832923"/>
                    </a:ext>
                  </a:extLst>
                </a:gridCol>
                <a:gridCol w="1555423">
                  <a:extLst>
                    <a:ext uri="{9D8B030D-6E8A-4147-A177-3AD203B41FA5}">
                      <a16:colId xmlns:a16="http://schemas.microsoft.com/office/drawing/2014/main" val="14955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1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Data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Log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Log 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98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sz="1400" dirty="0"/>
                        <a:t>Data pre-process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Log parser and template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68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Log 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Log </a:t>
                      </a:r>
                      <a:r>
                        <a:rPr lang="en-AU" sz="1400" dirty="0" err="1"/>
                        <a:t>ADEmpirical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381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Semantic embedding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1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GNN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Replace the GraphConv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Shortest path is used as node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9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400" dirty="0"/>
                        <a:t>Evaluation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Spirit/Thunderbird data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15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Automate result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93149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A0B0A76F-F904-2964-DCFD-E8A07FF1CC12}"/>
              </a:ext>
            </a:extLst>
          </p:cNvPr>
          <p:cNvGrpSpPr/>
          <p:nvPr/>
        </p:nvGrpSpPr>
        <p:grpSpPr>
          <a:xfrm>
            <a:off x="936488" y="1014774"/>
            <a:ext cx="5250536" cy="4868545"/>
            <a:chOff x="1000362" y="1053446"/>
            <a:chExt cx="3965810" cy="486854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5E45CCC-C00E-40D2-A4F4-092E3ACFE44D}"/>
                </a:ext>
              </a:extLst>
            </p:cNvPr>
            <p:cNvSpPr/>
            <p:nvPr/>
          </p:nvSpPr>
          <p:spPr>
            <a:xfrm>
              <a:off x="2186683" y="3894979"/>
              <a:ext cx="1728000" cy="36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602516E-5901-6F36-0B78-F65EB3378D99}"/>
                </a:ext>
              </a:extLst>
            </p:cNvPr>
            <p:cNvSpPr/>
            <p:nvPr/>
          </p:nvSpPr>
          <p:spPr>
            <a:xfrm>
              <a:off x="2133964" y="3949534"/>
              <a:ext cx="1728000" cy="36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249024-0EAD-4283-90B2-A7FB17D55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362" y="1053446"/>
              <a:ext cx="3965810" cy="945484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EC7D9B3-D157-42BD-A800-7427242A0254}"/>
                </a:ext>
              </a:extLst>
            </p:cNvPr>
            <p:cNvSpPr/>
            <p:nvPr/>
          </p:nvSpPr>
          <p:spPr>
            <a:xfrm>
              <a:off x="1247398" y="2149259"/>
              <a:ext cx="3387723" cy="12399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B331E9-B8A2-4B37-BCAB-EDDA2C80CB18}"/>
                </a:ext>
              </a:extLst>
            </p:cNvPr>
            <p:cNvGrpSpPr/>
            <p:nvPr/>
          </p:nvGrpSpPr>
          <p:grpSpPr>
            <a:xfrm>
              <a:off x="1340873" y="2188420"/>
              <a:ext cx="1706548" cy="1159738"/>
              <a:chOff x="3301549" y="2427611"/>
              <a:chExt cx="4183333" cy="178617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2F9D22-1061-4729-BCCA-24F95FEC1BC3}"/>
                  </a:ext>
                </a:extLst>
              </p:cNvPr>
              <p:cNvSpPr/>
              <p:nvPr/>
            </p:nvSpPr>
            <p:spPr>
              <a:xfrm>
                <a:off x="3301549" y="2427611"/>
                <a:ext cx="4183333" cy="17861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6D25E-48CF-42A5-BB9B-3CAA0D4719DA}"/>
                  </a:ext>
                </a:extLst>
              </p:cNvPr>
              <p:cNvSpPr txBox="1"/>
              <p:nvPr/>
            </p:nvSpPr>
            <p:spPr>
              <a:xfrm>
                <a:off x="3733495" y="2846896"/>
                <a:ext cx="1798620" cy="321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900" dirty="0"/>
                  <a:t>Session window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EE3BF7-8363-4782-A301-CE2E49C6EA24}"/>
                  </a:ext>
                </a:extLst>
              </p:cNvPr>
              <p:cNvSpPr txBox="1"/>
              <p:nvPr/>
            </p:nvSpPr>
            <p:spPr>
              <a:xfrm>
                <a:off x="3733495" y="3269706"/>
                <a:ext cx="1798620" cy="321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900" dirty="0"/>
                  <a:t>Fixed window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35ABF8-5B79-47DD-9192-DA219E5D0D4E}"/>
                  </a:ext>
                </a:extLst>
              </p:cNvPr>
              <p:cNvSpPr txBox="1"/>
              <p:nvPr/>
            </p:nvSpPr>
            <p:spPr>
              <a:xfrm>
                <a:off x="3733493" y="3726110"/>
                <a:ext cx="1798622" cy="321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900" dirty="0"/>
                  <a:t>Sliding window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D6F477D-6546-40A6-8DFB-CE8D3C442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1549" y="2780907"/>
                <a:ext cx="41833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2357F5-8294-44A3-BFF2-10BFD06B4871}"/>
                  </a:ext>
                </a:extLst>
              </p:cNvPr>
              <p:cNvSpPr txBox="1"/>
              <p:nvPr/>
            </p:nvSpPr>
            <p:spPr>
              <a:xfrm>
                <a:off x="4828795" y="2440578"/>
                <a:ext cx="1545812" cy="321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900" dirty="0"/>
                  <a:t>Log Grouping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6840E8-037B-43DC-ADA8-5423CA0F1657}"/>
                  </a:ext>
                </a:extLst>
              </p:cNvPr>
              <p:cNvSpPr txBox="1"/>
              <p:nvPr/>
            </p:nvSpPr>
            <p:spPr>
              <a:xfrm>
                <a:off x="5876238" y="3274144"/>
                <a:ext cx="1551920" cy="321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900" dirty="0"/>
                  <a:t>(E1, E2, E3….)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E90CFD49-D9A5-48C7-A0E5-6E6253C884B3}"/>
                  </a:ext>
                </a:extLst>
              </p:cNvPr>
              <p:cNvSpPr/>
              <p:nvPr/>
            </p:nvSpPr>
            <p:spPr>
              <a:xfrm>
                <a:off x="5608948" y="3320696"/>
                <a:ext cx="169682" cy="275423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/>
              </a:p>
            </p:txBody>
          </p:sp>
        </p:grp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626B1BB7-95E8-4009-B4BA-DC765506C00A}"/>
                </a:ext>
              </a:extLst>
            </p:cNvPr>
            <p:cNvSpPr/>
            <p:nvPr/>
          </p:nvSpPr>
          <p:spPr>
            <a:xfrm>
              <a:off x="3222338" y="2696983"/>
              <a:ext cx="173164" cy="22968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73A597F-FA06-4647-A28B-6FFBDC120AE8}"/>
                </a:ext>
              </a:extLst>
            </p:cNvPr>
            <p:cNvSpPr/>
            <p:nvPr/>
          </p:nvSpPr>
          <p:spPr>
            <a:xfrm rot="5400000">
              <a:off x="2919179" y="3409617"/>
              <a:ext cx="176870" cy="21911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B2D851D-F562-46CC-93AA-7AFB262EA939}"/>
                </a:ext>
              </a:extLst>
            </p:cNvPr>
            <p:cNvGrpSpPr/>
            <p:nvPr/>
          </p:nvGrpSpPr>
          <p:grpSpPr>
            <a:xfrm>
              <a:off x="3535777" y="2186169"/>
              <a:ext cx="1025824" cy="1141378"/>
              <a:chOff x="9111540" y="3842955"/>
              <a:chExt cx="1502570" cy="2090210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2A1488C5-4E66-4C20-8217-4D17F2676DB5}"/>
                  </a:ext>
                </a:extLst>
              </p:cNvPr>
              <p:cNvSpPr/>
              <p:nvPr/>
            </p:nvSpPr>
            <p:spPr>
              <a:xfrm>
                <a:off x="9270656" y="3842955"/>
                <a:ext cx="1343454" cy="188536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A97AC1D4-FAF1-4350-8103-A0403903B990}"/>
                  </a:ext>
                </a:extLst>
              </p:cNvPr>
              <p:cNvSpPr/>
              <p:nvPr/>
            </p:nvSpPr>
            <p:spPr>
              <a:xfrm>
                <a:off x="9174270" y="4003214"/>
                <a:ext cx="1377109" cy="188536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063F4D-6CFD-4711-9E6D-105AB0206F94}"/>
                  </a:ext>
                </a:extLst>
              </p:cNvPr>
              <p:cNvGrpSpPr/>
              <p:nvPr/>
            </p:nvGrpSpPr>
            <p:grpSpPr>
              <a:xfrm>
                <a:off x="9111540" y="4127179"/>
                <a:ext cx="1377109" cy="1805986"/>
                <a:chOff x="8883983" y="4338614"/>
                <a:chExt cx="1377109" cy="1805986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A6186E9A-99B2-473B-A25F-B126AB97C19E}"/>
                    </a:ext>
                  </a:extLst>
                </p:cNvPr>
                <p:cNvSpPr/>
                <p:nvPr/>
              </p:nvSpPr>
              <p:spPr>
                <a:xfrm>
                  <a:off x="8883983" y="4338614"/>
                  <a:ext cx="1377109" cy="180598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1A268B3-826F-42E3-A6BA-FD21A7ED2774}"/>
                    </a:ext>
                  </a:extLst>
                </p:cNvPr>
                <p:cNvSpPr/>
                <p:nvPr/>
              </p:nvSpPr>
              <p:spPr>
                <a:xfrm>
                  <a:off x="9325564" y="4540790"/>
                  <a:ext cx="272621" cy="338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CEC0498-750E-48DA-AA7B-4DC89F288C11}"/>
                    </a:ext>
                  </a:extLst>
                </p:cNvPr>
                <p:cNvSpPr/>
                <p:nvPr/>
              </p:nvSpPr>
              <p:spPr>
                <a:xfrm>
                  <a:off x="8980109" y="5190722"/>
                  <a:ext cx="272621" cy="338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3F1D4E3-9879-44A1-968B-299BA9621B54}"/>
                    </a:ext>
                  </a:extLst>
                </p:cNvPr>
                <p:cNvSpPr/>
                <p:nvPr/>
              </p:nvSpPr>
              <p:spPr>
                <a:xfrm>
                  <a:off x="9325564" y="5646179"/>
                  <a:ext cx="272621" cy="338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7661445-E42B-4A3F-9D79-69242298F224}"/>
                    </a:ext>
                  </a:extLst>
                </p:cNvPr>
                <p:cNvSpPr/>
                <p:nvPr/>
              </p:nvSpPr>
              <p:spPr>
                <a:xfrm>
                  <a:off x="9862826" y="4980649"/>
                  <a:ext cx="272621" cy="338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566BFF99-5B95-4B98-BFDE-A6B82E84DABE}"/>
                    </a:ext>
                  </a:extLst>
                </p:cNvPr>
                <p:cNvCxnSpPr>
                  <a:cxnSpLocks/>
                  <a:stCxn id="41" idx="3"/>
                  <a:endCxn id="42" idx="7"/>
                </p:cNvCxnSpPr>
                <p:nvPr/>
              </p:nvCxnSpPr>
              <p:spPr>
                <a:xfrm flipH="1">
                  <a:off x="9212806" y="4829429"/>
                  <a:ext cx="152683" cy="410816"/>
                </a:xfrm>
                <a:prstGeom prst="straightConnector1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C89DC10-D758-43DB-946D-59E468B44AD2}"/>
                    </a:ext>
                  </a:extLst>
                </p:cNvPr>
                <p:cNvCxnSpPr>
                  <a:cxnSpLocks/>
                  <a:stCxn id="42" idx="5"/>
                  <a:endCxn id="43" idx="1"/>
                </p:cNvCxnSpPr>
                <p:nvPr/>
              </p:nvCxnSpPr>
              <p:spPr>
                <a:xfrm>
                  <a:off x="9212806" y="5479361"/>
                  <a:ext cx="152683" cy="216341"/>
                </a:xfrm>
                <a:prstGeom prst="straightConnector1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7ABB078-57F6-473E-AE7A-0CA12B77E727}"/>
                    </a:ext>
                  </a:extLst>
                </p:cNvPr>
                <p:cNvCxnSpPr>
                  <a:cxnSpLocks/>
                  <a:stCxn id="43" idx="7"/>
                  <a:endCxn id="44" idx="3"/>
                </p:cNvCxnSpPr>
                <p:nvPr/>
              </p:nvCxnSpPr>
              <p:spPr>
                <a:xfrm flipV="1">
                  <a:off x="9558260" y="5269288"/>
                  <a:ext cx="344490" cy="426414"/>
                </a:xfrm>
                <a:prstGeom prst="straightConnector1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64AF14F4-0960-48DE-AC8B-C7106565A0A8}"/>
                    </a:ext>
                  </a:extLst>
                </p:cNvPr>
                <p:cNvCxnSpPr>
                  <a:cxnSpLocks/>
                  <a:stCxn id="44" idx="2"/>
                  <a:endCxn id="42" idx="6"/>
                </p:cNvCxnSpPr>
                <p:nvPr/>
              </p:nvCxnSpPr>
              <p:spPr>
                <a:xfrm flipH="1">
                  <a:off x="9252730" y="5149730"/>
                  <a:ext cx="610095" cy="210073"/>
                </a:xfrm>
                <a:prstGeom prst="straightConnector1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676CAECA-DFDB-4333-BB05-27AE4E3AEE3D}"/>
                    </a:ext>
                  </a:extLst>
                </p:cNvPr>
                <p:cNvCxnSpPr>
                  <a:cxnSpLocks/>
                  <a:stCxn id="44" idx="1"/>
                  <a:endCxn id="41" idx="5"/>
                </p:cNvCxnSpPr>
                <p:nvPr/>
              </p:nvCxnSpPr>
              <p:spPr>
                <a:xfrm flipH="1" flipV="1">
                  <a:off x="9558260" y="4829429"/>
                  <a:ext cx="344490" cy="200743"/>
                </a:xfrm>
                <a:prstGeom prst="straightConnector1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93530E3-0055-4AD8-972E-C0498FD0D2F7}"/>
                </a:ext>
              </a:extLst>
            </p:cNvPr>
            <p:cNvSpPr/>
            <p:nvPr/>
          </p:nvSpPr>
          <p:spPr>
            <a:xfrm>
              <a:off x="1247399" y="3632710"/>
              <a:ext cx="3314202" cy="12399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E086B5-EEEF-4562-B556-FCA0578B99DA}"/>
                </a:ext>
              </a:extLst>
            </p:cNvPr>
            <p:cNvSpPr txBox="1"/>
            <p:nvPr/>
          </p:nvSpPr>
          <p:spPr>
            <a:xfrm>
              <a:off x="1247400" y="3641096"/>
              <a:ext cx="1281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Graph NN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157884-3F83-41C4-9E71-C06AF87661EF}"/>
                </a:ext>
              </a:extLst>
            </p:cNvPr>
            <p:cNvCxnSpPr>
              <a:cxnSpLocks/>
            </p:cNvCxnSpPr>
            <p:nvPr/>
          </p:nvCxnSpPr>
          <p:spPr>
            <a:xfrm>
              <a:off x="1247394" y="3875376"/>
              <a:ext cx="32901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653718A-F6AF-47EB-A6DD-7BEA1AAEC9E6}"/>
                </a:ext>
              </a:extLst>
            </p:cNvPr>
            <p:cNvSpPr txBox="1"/>
            <p:nvPr/>
          </p:nvSpPr>
          <p:spPr>
            <a:xfrm>
              <a:off x="2547018" y="5174379"/>
              <a:ext cx="8541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Loss Entropy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F6AC803E-8C6A-405A-B4CF-671ED6A3A33A}"/>
                </a:ext>
              </a:extLst>
            </p:cNvPr>
            <p:cNvSpPr/>
            <p:nvPr/>
          </p:nvSpPr>
          <p:spPr>
            <a:xfrm rot="5400000">
              <a:off x="2939155" y="1908935"/>
              <a:ext cx="176870" cy="29283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CA5E23-EEF8-404D-B284-04BAC96E042D}"/>
                </a:ext>
              </a:extLst>
            </p:cNvPr>
            <p:cNvSpPr txBox="1"/>
            <p:nvPr/>
          </p:nvSpPr>
          <p:spPr>
            <a:xfrm>
              <a:off x="2605276" y="4671568"/>
              <a:ext cx="838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/>
                <a:t>Representation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63FCD0-1D1C-431B-936B-109261F36B6B}"/>
                </a:ext>
              </a:extLst>
            </p:cNvPr>
            <p:cNvSpPr txBox="1"/>
            <p:nvPr/>
          </p:nvSpPr>
          <p:spPr>
            <a:xfrm>
              <a:off x="2172044" y="5220251"/>
              <a:ext cx="4458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/>
                <a:t>Label +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4D63AB7-9EAE-4302-B359-E3A39A5608FD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2974091" y="5451378"/>
              <a:ext cx="0" cy="243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4FA9CFC-112F-4254-88E7-28D8D1DC60ED}"/>
                </a:ext>
              </a:extLst>
            </p:cNvPr>
            <p:cNvSpPr txBox="1"/>
            <p:nvPr/>
          </p:nvSpPr>
          <p:spPr>
            <a:xfrm>
              <a:off x="2366075" y="5660381"/>
              <a:ext cx="127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50" dirty="0"/>
                <a:t>Anomalies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81FC187-E361-64FB-C1A5-DA602A789EC0}"/>
                </a:ext>
              </a:extLst>
            </p:cNvPr>
            <p:cNvSpPr/>
            <p:nvPr/>
          </p:nvSpPr>
          <p:spPr>
            <a:xfrm>
              <a:off x="2401927" y="4534427"/>
              <a:ext cx="1193701" cy="1951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FC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55A8D315-B1F6-2ED2-6532-D0229D591181}"/>
                </a:ext>
              </a:extLst>
            </p:cNvPr>
            <p:cNvSpPr/>
            <p:nvPr/>
          </p:nvSpPr>
          <p:spPr>
            <a:xfrm rot="5400000">
              <a:off x="2914838" y="4315471"/>
              <a:ext cx="176870" cy="27839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3FA5AB9-0B33-4166-B9B2-321142D1E330}"/>
                </a:ext>
              </a:extLst>
            </p:cNvPr>
            <p:cNvSpPr/>
            <p:nvPr/>
          </p:nvSpPr>
          <p:spPr>
            <a:xfrm>
              <a:off x="2051174" y="3995934"/>
              <a:ext cx="1728000" cy="36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Graph transformer layers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71465EE-DE93-7983-C0B8-F575361BE823}"/>
              </a:ext>
            </a:extLst>
          </p:cNvPr>
          <p:cNvSpPr txBox="1"/>
          <p:nvPr/>
        </p:nvSpPr>
        <p:spPr>
          <a:xfrm>
            <a:off x="3646693" y="5611727"/>
            <a:ext cx="16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Normalities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B2BF1FA2-A473-0EBD-F559-93762A81D0C7}"/>
              </a:ext>
            </a:extLst>
          </p:cNvPr>
          <p:cNvSpPr/>
          <p:nvPr/>
        </p:nvSpPr>
        <p:spPr>
          <a:xfrm rot="5400000">
            <a:off x="3472328" y="4758856"/>
            <a:ext cx="176870" cy="368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41EF454F-5574-A4A1-0F7E-518E61BAB3A7}"/>
              </a:ext>
            </a:extLst>
          </p:cNvPr>
          <p:cNvSpPr/>
          <p:nvPr/>
        </p:nvSpPr>
        <p:spPr>
          <a:xfrm>
            <a:off x="2759842" y="4898678"/>
            <a:ext cx="198282" cy="3773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01066AEA-8418-D56B-2527-FB21724C33D3}"/>
              </a:ext>
            </a:extLst>
          </p:cNvPr>
          <p:cNvSpPr/>
          <p:nvPr/>
        </p:nvSpPr>
        <p:spPr>
          <a:xfrm>
            <a:off x="4133416" y="4898678"/>
            <a:ext cx="198282" cy="377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C774BB09-7E96-65F6-B5E9-0DD024B60799}"/>
              </a:ext>
            </a:extLst>
          </p:cNvPr>
          <p:cNvSpPr/>
          <p:nvPr/>
        </p:nvSpPr>
        <p:spPr>
          <a:xfrm rot="5400000">
            <a:off x="3469563" y="5209161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320C07-3A58-5F83-7129-7EFC620DA48E}"/>
              </a:ext>
            </a:extLst>
          </p:cNvPr>
          <p:cNvSpPr txBox="1"/>
          <p:nvPr/>
        </p:nvSpPr>
        <p:spPr>
          <a:xfrm>
            <a:off x="2125723" y="492652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Training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E20EBF-2490-A607-BFD4-22E1812E2BC9}"/>
              </a:ext>
            </a:extLst>
          </p:cNvPr>
          <p:cNvSpPr txBox="1"/>
          <p:nvPr/>
        </p:nvSpPr>
        <p:spPr>
          <a:xfrm>
            <a:off x="4309219" y="4936723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81130650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201785</TotalTime>
  <Words>4654</Words>
  <Application>Microsoft Office PowerPoint</Application>
  <PresentationFormat>Custom</PresentationFormat>
  <Paragraphs>2736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Book Antiqua</vt:lpstr>
      <vt:lpstr>Calibri</vt:lpstr>
      <vt:lpstr>Times New Roman</vt:lpstr>
      <vt:lpstr>Wingdings</vt:lpstr>
      <vt:lpstr>2_Office Theme</vt:lpstr>
      <vt:lpstr>3_Office Theme</vt:lpstr>
      <vt:lpstr>Graph Transformer For Log-based anomaly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Tonkin</dc:creator>
  <cp:lastModifiedBy>Yongzheng Xie</cp:lastModifiedBy>
  <cp:revision>1222</cp:revision>
  <dcterms:created xsi:type="dcterms:W3CDTF">2018-06-06T04:22:31Z</dcterms:created>
  <dcterms:modified xsi:type="dcterms:W3CDTF">2022-06-14T23:47:24Z</dcterms:modified>
</cp:coreProperties>
</file>