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62" r:id="rId3"/>
    <p:sldId id="263" r:id="rId4"/>
    <p:sldId id="264" r:id="rId5"/>
    <p:sldId id="274" r:id="rId6"/>
    <p:sldId id="275" r:id="rId7"/>
    <p:sldId id="276" r:id="rId8"/>
    <p:sldId id="277" r:id="rId9"/>
    <p:sldId id="278" r:id="rId10"/>
    <p:sldId id="279" r:id="rId11"/>
    <p:sldId id="281" r:id="rId12"/>
    <p:sldId id="265" r:id="rId13"/>
    <p:sldId id="266" r:id="rId14"/>
    <p:sldId id="284" r:id="rId15"/>
    <p:sldId id="285" r:id="rId16"/>
    <p:sldId id="286" r:id="rId17"/>
    <p:sldId id="287" r:id="rId18"/>
    <p:sldId id="268" r:id="rId19"/>
    <p:sldId id="269" r:id="rId20"/>
    <p:sldId id="270" r:id="rId21"/>
    <p:sldId id="289" r:id="rId22"/>
    <p:sldId id="290" r:id="rId23"/>
    <p:sldId id="291" r:id="rId24"/>
    <p:sldId id="292" r:id="rId25"/>
    <p:sldId id="293" r:id="rId26"/>
    <p:sldId id="294" r:id="rId27"/>
    <p:sldId id="295" r:id="rId28"/>
    <p:sldId id="271" r:id="rId29"/>
    <p:sldId id="272" r:id="rId30"/>
    <p:sldId id="273" r:id="rId31"/>
    <p:sldId id="296" r:id="rId32"/>
    <p:sldId id="297" r:id="rId33"/>
    <p:sldId id="298" r:id="rId34"/>
    <p:sldId id="261"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79E8"/>
    <a:srgbClr val="6BAEE6"/>
    <a:srgbClr val="F2720E"/>
    <a:srgbClr val="FF9D13"/>
    <a:srgbClr val="6B75E8"/>
    <a:srgbClr val="6BB2E5"/>
    <a:srgbClr val="32327C"/>
    <a:srgbClr val="5C4BBE"/>
    <a:srgbClr val="4B62E4"/>
    <a:srgbClr val="F16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16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93" d="100"/>
          <a:sy n="93" d="100"/>
        </p:scale>
        <p:origin x="3302" y="9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72665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1473159" y="3627120"/>
            <a:ext cx="9513088" cy="558799"/>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lumMod val="50000"/>
                  </a:schemeClr>
                </a:solidFill>
                <a:latin typeface="+mj-lt"/>
                <a:ea typeface="+mn-ea"/>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300" normalizeH="0" baseline="0" noProof="0" dirty="0">
                <a:ln>
                  <a:noFill/>
                </a:ln>
                <a:solidFill>
                  <a:srgbClr val="000000">
                    <a:lumMod val="50000"/>
                    <a:lumOff val="50000"/>
                  </a:srgbClr>
                </a:solidFill>
                <a:effectLst/>
                <a:uLnTx/>
                <a:uFillTx/>
                <a:latin typeface="+mn-ea"/>
                <a:ea typeface="+mn-ea"/>
                <a:cs typeface="+mn-cs"/>
              </a:rPr>
              <a:t>SPEAKER NAME AND TITLE</a:t>
            </a:r>
            <a:endParaRPr kumimoji="0" lang="zh-CN" altLang="en-US" sz="2000" b="0" i="0" u="none" strike="noStrike" kern="1200" cap="none" spc="0" normalizeH="0" baseline="0" noProof="0" dirty="0">
              <a:ln>
                <a:noFill/>
              </a:ln>
              <a:solidFill>
                <a:srgbClr val="000000">
                  <a:lumMod val="50000"/>
                  <a:lumOff val="50000"/>
                </a:srgbClr>
              </a:solidFill>
              <a:effectLst/>
              <a:uLnTx/>
              <a:uFillTx/>
              <a:latin typeface="+mn-ea"/>
              <a:ea typeface="+mn-ea"/>
              <a:cs typeface="+mn-cs"/>
            </a:endParaRPr>
          </a:p>
        </p:txBody>
      </p:sp>
      <p:sp>
        <p:nvSpPr>
          <p:cNvPr id="9802" name="标题 1"/>
          <p:cNvSpPr>
            <a:spLocks noGrp="1"/>
          </p:cNvSpPr>
          <p:nvPr userDrawn="1">
            <p:ph type="ctrTitle" hasCustomPrompt="1"/>
          </p:nvPr>
        </p:nvSpPr>
        <p:spPr>
          <a:xfrm>
            <a:off x="1473159" y="2771794"/>
            <a:ext cx="9513088" cy="77912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4000" b="1" spc="300">
                <a:solidFill>
                  <a:schemeClr val="tx1"/>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300" normalizeH="0" baseline="0" noProof="0" dirty="0">
                <a:ln>
                  <a:noFill/>
                </a:ln>
                <a:solidFill>
                  <a:srgbClr val="000000"/>
                </a:solidFill>
                <a:effectLst/>
                <a:uLnTx/>
                <a:uFillTx/>
                <a:latin typeface="Arial"/>
                <a:ea typeface="+mj-ea"/>
                <a:cs typeface="+mn-cs"/>
              </a:rPr>
              <a:t>SPEECH THEME HERE</a:t>
            </a:r>
            <a:endParaRPr kumimoji="0" lang="zh-CN" altLang="en-US" sz="4400" b="1" i="0" u="none" strike="noStrike" kern="1200" cap="none" spc="0" normalizeH="0" baseline="0" noProof="0" dirty="0">
              <a:ln>
                <a:noFill/>
              </a:ln>
              <a:solidFill>
                <a:srgbClr val="000000"/>
              </a:solidFill>
              <a:effectLst/>
              <a:uLnTx/>
              <a:uFillTx/>
              <a:latin typeface="Arial"/>
              <a:ea typeface="+mj-ea"/>
              <a:cs typeface="+mn-cs"/>
            </a:endParaRP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1832721" y="3997521"/>
            <a:ext cx="5419185" cy="895350"/>
          </a:xfrm>
        </p:spPr>
        <p:txBody>
          <a:bodyPr anchor="b">
            <a:normAutofit/>
          </a:bodyPr>
          <a:lstStyle>
            <a:lvl1pPr algn="l">
              <a:defRPr sz="3200" b="1" baseline="0">
                <a:solidFill>
                  <a:schemeClr val="tx1"/>
                </a:solidFill>
              </a:defRPr>
            </a:lvl1pPr>
          </a:lstStyle>
          <a:p>
            <a:r>
              <a:rPr lang="en-US" altLang="zh-CN" dirty="0"/>
              <a:t>Title here</a:t>
            </a:r>
            <a:endParaRPr lang="zh-CN" altLang="en-US" dirty="0"/>
          </a:p>
        </p:txBody>
      </p:sp>
      <p:sp>
        <p:nvSpPr>
          <p:cNvPr id="21" name="文本占位符 2"/>
          <p:cNvSpPr>
            <a:spLocks noGrp="1"/>
          </p:cNvSpPr>
          <p:nvPr>
            <p:ph type="body" idx="1" hasCustomPrompt="1"/>
          </p:nvPr>
        </p:nvSpPr>
        <p:spPr>
          <a:xfrm>
            <a:off x="1832720" y="4950851"/>
            <a:ext cx="5419185" cy="1015623"/>
          </a:xfrm>
        </p:spPr>
        <p:txBody>
          <a:bodyPr anchor="t">
            <a:normAutofit/>
          </a:bodyPr>
          <a:lstStyle>
            <a:lvl1pPr marL="0" indent="0" algn="l">
              <a:lnSpc>
                <a:spcPct val="100000"/>
              </a:lnSpc>
              <a:buNone/>
              <a:defRPr sz="1800" baseline="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Content here</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版式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1008529" y="968752"/>
            <a:ext cx="10239936" cy="1028699"/>
          </a:xfrm>
        </p:spPr>
        <p:txBody>
          <a:bodyPr>
            <a:normAutofit/>
          </a:bodyPr>
          <a:lstStyle>
            <a:lvl1pPr>
              <a:defRPr sz="3200"/>
            </a:lvl1pPr>
          </a:lstStyle>
          <a:p>
            <a:r>
              <a:rPr lang="en-US" altLang="zh-CN" dirty="0"/>
              <a:t>Title here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1008530" y="2186248"/>
            <a:ext cx="10239936" cy="3865418"/>
          </a:xfrm>
        </p:spPr>
        <p:txBody>
          <a:bodyPr>
            <a:normAutofit/>
          </a:bodyPr>
          <a:lstStyle>
            <a:lvl1pPr marL="0" indent="0">
              <a:buNone/>
              <a:defRPr sz="2000"/>
            </a:lvl1pPr>
            <a:lvl2pPr>
              <a:defRPr/>
            </a:lvl2pPr>
            <a:lvl3pPr>
              <a:defRPr/>
            </a:lvl3pPr>
            <a:lvl4pPr>
              <a:defRPr/>
            </a:lvl4pPr>
            <a:lvl5pPr>
              <a:defRPr/>
            </a:lvl5pPr>
          </a:lstStyle>
          <a:p>
            <a:pPr lvl="0"/>
            <a:r>
              <a:rPr lang="en-US" altLang="zh-CN" dirty="0"/>
              <a:t>Content here</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版式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1008529" y="968752"/>
            <a:ext cx="10239936" cy="1028699"/>
          </a:xfrm>
        </p:spPr>
        <p:txBody>
          <a:bodyPr>
            <a:normAutofit/>
          </a:bodyPr>
          <a:lstStyle>
            <a:lvl1pPr>
              <a:defRPr sz="3200"/>
            </a:lvl1pPr>
          </a:lstStyle>
          <a:p>
            <a:r>
              <a:rPr lang="en-US" altLang="zh-CN" dirty="0"/>
              <a:t>Title here</a:t>
            </a:r>
            <a:endParaRPr lang="zh-CN" altLang="en-US" dirty="0"/>
          </a:p>
        </p:txBody>
      </p:sp>
      <p:sp>
        <p:nvSpPr>
          <p:cNvPr id="5"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1008530" y="2186248"/>
            <a:ext cx="10239936" cy="3865418"/>
          </a:xfrm>
        </p:spPr>
        <p:txBody>
          <a:bodyPr>
            <a:normAutofit/>
          </a:bodyPr>
          <a:lstStyle>
            <a:lvl1pPr marL="0" indent="0">
              <a:buNone/>
              <a:defRPr sz="2000"/>
            </a:lvl1pPr>
            <a:lvl2pPr>
              <a:defRPr/>
            </a:lvl2pPr>
            <a:lvl3pPr>
              <a:defRPr/>
            </a:lvl3pPr>
            <a:lvl4pPr>
              <a:defRPr/>
            </a:lvl4pPr>
            <a:lvl5pPr>
              <a:defRPr/>
            </a:lvl5pPr>
          </a:lstStyle>
          <a:p>
            <a:pPr lvl="0"/>
            <a:r>
              <a:rPr lang="en-US" altLang="zh-CN" dirty="0"/>
              <a:t>Content here</a:t>
            </a:r>
            <a:endParaRPr lang="zh-CN" altLang="en-US" dirty="0"/>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042597" y="2636520"/>
            <a:ext cx="5461601" cy="822960"/>
          </a:xfrm>
        </p:spPr>
        <p:txBody>
          <a:bodyPr anchor="b">
            <a:noAutofit/>
          </a:bodyPr>
          <a:lstStyle>
            <a:lvl1pPr marL="0" indent="0" algn="l">
              <a:lnSpc>
                <a:spcPct val="100000"/>
              </a:lnSpc>
              <a:buFont typeface="Arial" panose="020B0604020202020204" pitchFamily="34" charset="0"/>
              <a:buNone/>
              <a:defRPr sz="4800">
                <a:solidFill>
                  <a:schemeClr val="tx1"/>
                </a:solidFill>
              </a:defRPr>
            </a:lvl1pPr>
          </a:lstStyle>
          <a:p>
            <a:r>
              <a:rPr lang="en-US" altLang="zh-CN" dirty="0"/>
              <a:t>THANKS</a:t>
            </a:r>
            <a:endParaRPr lang="zh-CN" altLang="en-US" dirty="0"/>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042596" y="3472928"/>
            <a:ext cx="5461601" cy="528383"/>
          </a:xfrm>
        </p:spPr>
        <p:txBody>
          <a:bodyPr vert="horz" anchor="ctr">
            <a:noAutofit/>
          </a:bodyPr>
          <a:lstStyle>
            <a:lvl1pPr marL="0" indent="0" algn="l">
              <a:buNone/>
              <a:defRPr sz="1800" b="0" baseline="0">
                <a:solidFill>
                  <a:schemeClr val="tx1">
                    <a:lumMod val="50000"/>
                    <a:lumOff val="5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CONTACT INFORMATION</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6.emf"/><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Slide" r:id="rId7" imgW="347" imgH="348" progId="TCLayout.ActiveDocument.1">
                  <p:embed/>
                </p:oleObj>
              </mc:Choice>
              <mc:Fallback>
                <p:oleObj name="think-cell Slide" r:id="rId7"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2" name="文本框 11"/>
          <p:cNvSpPr txBox="1"/>
          <p:nvPr/>
        </p:nvSpPr>
        <p:spPr>
          <a:xfrm>
            <a:off x="1473159" y="2743567"/>
            <a:ext cx="9479470" cy="769441"/>
          </a:xfrm>
          <a:prstGeom prst="rect">
            <a:avLst/>
          </a:prstGeom>
          <a:noFill/>
        </p:spPr>
        <p:txBody>
          <a:bodyPr wrap="square" rtlCol="0">
            <a:spAutoFit/>
          </a:bodyPr>
          <a:lstStyle/>
          <a:p>
            <a:r>
              <a:rPr lang="zh-CN" altLang="en-US" sz="4400" b="1" spc="300"/>
              <a:t>详谈</a:t>
            </a:r>
            <a:r>
              <a:rPr lang="en-US" altLang="zh-CN" sz="4400" b="1" spc="300"/>
              <a:t>WAL</a:t>
            </a:r>
            <a:r>
              <a:rPr lang="zh-CN" altLang="en-US" sz="4400" b="1" spc="300"/>
              <a:t>文件</a:t>
            </a:r>
            <a:endParaRPr lang="zh-CN" altLang="en-US" sz="4400" b="1" dirty="0"/>
          </a:p>
        </p:txBody>
      </p:sp>
      <p:sp>
        <p:nvSpPr>
          <p:cNvPr id="13" name="文本框 12"/>
          <p:cNvSpPr txBox="1"/>
          <p:nvPr/>
        </p:nvSpPr>
        <p:spPr>
          <a:xfrm>
            <a:off x="1500055" y="3599379"/>
            <a:ext cx="9452574" cy="400110"/>
          </a:xfrm>
          <a:prstGeom prst="rect">
            <a:avLst/>
          </a:prstGeom>
          <a:noFill/>
        </p:spPr>
        <p:txBody>
          <a:bodyPr wrap="square" rtlCol="0">
            <a:spAutoFit/>
          </a:bodyPr>
          <a:lstStyle/>
          <a:p>
            <a:r>
              <a:rPr lang="zh-CN" altLang="en-US" sz="2000" spc="300">
                <a:solidFill>
                  <a:schemeClr val="tx1">
                    <a:lumMod val="50000"/>
                    <a:lumOff val="50000"/>
                  </a:schemeClr>
                </a:solidFill>
                <a:latin typeface="+mj-lt"/>
                <a:ea typeface="+mj-ea"/>
              </a:rPr>
              <a:t>禹晓</a:t>
            </a:r>
            <a:r>
              <a:rPr lang="en-US" altLang="zh-CN" sz="2000" spc="300">
                <a:solidFill>
                  <a:schemeClr val="tx1">
                    <a:lumMod val="50000"/>
                    <a:lumOff val="50000"/>
                  </a:schemeClr>
                </a:solidFill>
                <a:latin typeface="+mj-lt"/>
                <a:ea typeface="+mj-ea"/>
              </a:rPr>
              <a:t>	</a:t>
            </a:r>
            <a:r>
              <a:rPr lang="zh-CN" altLang="en-US" sz="2000" spc="300">
                <a:solidFill>
                  <a:schemeClr val="tx1">
                    <a:lumMod val="50000"/>
                    <a:lumOff val="50000"/>
                  </a:schemeClr>
                </a:solidFill>
                <a:latin typeface="+mj-lt"/>
                <a:ea typeface="+mj-ea"/>
              </a:rPr>
              <a:t>售后技术支持工程师</a:t>
            </a:r>
            <a:endParaRPr lang="zh-CN" altLang="en-US" sz="2000" dirty="0">
              <a:solidFill>
                <a:schemeClr val="tx1">
                  <a:lumMod val="50000"/>
                  <a:lumOff val="50000"/>
                </a:schemeClr>
              </a:solidFill>
              <a:latin typeface="+mj-lt"/>
              <a:ea typeface="+mj-ea"/>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段文件大小</a:t>
            </a:r>
            <a:endParaRPr lang="en-US" altLang="zh-CN" sz="3200" b="1">
              <a:latin typeface="+mj-lt"/>
              <a:ea typeface="+mj-ea"/>
            </a:endParaRP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42804"/>
          </a:xfrm>
          <a:prstGeom prst="rect">
            <a:avLst/>
          </a:prstGeom>
        </p:spPr>
        <p:txBody>
          <a:bodyPr vert="horz" lIns="91440" tIns="45720" rIns="91440" bIns="45720" rtlCol="0">
            <a:normAutofit fontScale="850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a:t>HighGo DataBase</a:t>
            </a:r>
            <a:r>
              <a:rPr lang="zh-CN" altLang="en-US" sz="2000"/>
              <a:t>支持</a:t>
            </a:r>
            <a:r>
              <a:rPr lang="en-US" altLang="zh-CN" sz="2000"/>
              <a:t>initdb </a:t>
            </a:r>
            <a:r>
              <a:rPr lang="zh-CN" altLang="en-US" sz="2000"/>
              <a:t>和 </a:t>
            </a:r>
            <a:r>
              <a:rPr lang="en-US" altLang="zh-CN" sz="2000"/>
              <a:t>pg_resetwal </a:t>
            </a:r>
            <a:r>
              <a:rPr lang="zh-CN" altLang="en-US" sz="2000"/>
              <a:t>修改 </a:t>
            </a:r>
            <a:r>
              <a:rPr lang="en-US" altLang="zh-CN" sz="2000"/>
              <a:t>WAL </a:t>
            </a:r>
            <a:r>
              <a:rPr lang="zh-CN" altLang="en-US" sz="2000"/>
              <a:t>文件大小，方便了</a:t>
            </a:r>
            <a:r>
              <a:rPr lang="en-US" altLang="zh-CN" sz="2000"/>
              <a:t>WAL</a:t>
            </a:r>
            <a:r>
              <a:rPr lang="zh-CN" altLang="en-US" sz="2000"/>
              <a:t>文件的管理</a:t>
            </a:r>
          </a:p>
          <a:p>
            <a:pPr>
              <a:lnSpc>
                <a:spcPct val="100000"/>
              </a:lnSpc>
            </a:pPr>
            <a:endParaRPr lang="zh-CN" altLang="en-US" sz="2000"/>
          </a:p>
          <a:p>
            <a:pPr>
              <a:lnSpc>
                <a:spcPct val="100000"/>
              </a:lnSpc>
            </a:pPr>
            <a:r>
              <a:rPr lang="en-US" altLang="zh-CN" sz="2000"/>
              <a:t>[highgo@localhost ~]$ initdb --help</a:t>
            </a:r>
          </a:p>
          <a:p>
            <a:pPr>
              <a:lnSpc>
                <a:spcPct val="100000"/>
              </a:lnSpc>
            </a:pPr>
            <a:r>
              <a:rPr lang="en-US" altLang="zh-CN" sz="2000"/>
              <a:t> -X, --waldir=WALDIR       location for the write-ahead log directory</a:t>
            </a:r>
          </a:p>
          <a:p>
            <a:pPr>
              <a:lnSpc>
                <a:spcPct val="100000"/>
              </a:lnSpc>
            </a:pPr>
            <a:r>
              <a:rPr lang="en-US" altLang="zh-CN" sz="2000"/>
              <a:t>      --wal-segsize=SIZE    size of WAL segments, in megabytes</a:t>
            </a:r>
          </a:p>
          <a:p>
            <a:pPr>
              <a:lnSpc>
                <a:spcPct val="100000"/>
              </a:lnSpc>
            </a:pPr>
            <a:r>
              <a:rPr lang="en-US" altLang="zh-CN" sz="2000"/>
              <a:t>[highgo@pg118 ~]$ pg_resetwal --help</a:t>
            </a:r>
          </a:p>
          <a:p>
            <a:pPr>
              <a:lnSpc>
                <a:spcPct val="100000"/>
              </a:lnSpc>
            </a:pPr>
            <a:r>
              <a:rPr lang="en-US" altLang="zh-CN" sz="2000"/>
              <a:t>--wal-segsize=SIZE         size of WAL segments, in megabytes</a:t>
            </a:r>
          </a:p>
          <a:p>
            <a:pPr>
              <a:lnSpc>
                <a:spcPct val="100000"/>
              </a:lnSpc>
            </a:pPr>
            <a:endParaRPr lang="en-US" altLang="zh-CN" sz="2000"/>
          </a:p>
          <a:p>
            <a:pPr>
              <a:lnSpc>
                <a:spcPct val="100000"/>
              </a:lnSpc>
            </a:pPr>
            <a:endParaRPr lang="en-US" altLang="zh-CN" sz="2000"/>
          </a:p>
          <a:p>
            <a:pPr>
              <a:lnSpc>
                <a:spcPct val="100000"/>
              </a:lnSpc>
            </a:pPr>
            <a:r>
              <a:rPr lang="en-US" altLang="zh-CN" sz="2000"/>
              <a:t>WAL </a:t>
            </a:r>
            <a:r>
              <a:rPr lang="zh-CN" altLang="en-US" sz="2000"/>
              <a:t>日志文件大小默认为</a:t>
            </a:r>
            <a:r>
              <a:rPr lang="en-US" altLang="zh-CN" sz="2000"/>
              <a:t>16MB</a:t>
            </a:r>
            <a:r>
              <a:rPr lang="zh-CN" altLang="en-US" sz="2000"/>
              <a:t>，该值必须是</a:t>
            </a:r>
            <a:r>
              <a:rPr lang="en-US" altLang="zh-CN" sz="2000"/>
              <a:t>1</a:t>
            </a:r>
            <a:r>
              <a:rPr lang="zh-CN" altLang="en-US" sz="2000"/>
              <a:t>到</a:t>
            </a:r>
            <a:r>
              <a:rPr lang="en-US" altLang="zh-CN" sz="2000"/>
              <a:t>1024</a:t>
            </a:r>
            <a:r>
              <a:rPr lang="zh-CN" altLang="en-US" sz="2000"/>
              <a:t>之间的</a:t>
            </a:r>
            <a:r>
              <a:rPr lang="en-US" altLang="zh-CN" sz="2000"/>
              <a:t>2</a:t>
            </a:r>
            <a:r>
              <a:rPr lang="zh-CN" altLang="en-US" sz="2000"/>
              <a:t>的次方，增大</a:t>
            </a:r>
            <a:r>
              <a:rPr lang="en-US" altLang="zh-CN" sz="2000"/>
              <a:t>WAL</a:t>
            </a:r>
            <a:r>
              <a:rPr lang="zh-CN" altLang="en-US" sz="2000"/>
              <a:t>文件大小能够减少</a:t>
            </a:r>
            <a:r>
              <a:rPr lang="en-US" altLang="zh-CN" sz="2000"/>
              <a:t>WAL</a:t>
            </a:r>
            <a:r>
              <a:rPr lang="zh-CN" altLang="en-US" sz="2000"/>
              <a:t>日志文件的产生。</a:t>
            </a:r>
          </a:p>
        </p:txBody>
      </p:sp>
    </p:spTree>
    <p:extLst>
      <p:ext uri="{BB962C8B-B14F-4D97-AF65-F5344CB8AC3E}">
        <p14:creationId xmlns:p14="http://schemas.microsoft.com/office/powerpoint/2010/main" val="384912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805770"/>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文件内部布局</a:t>
            </a:r>
            <a:endParaRPr lang="en-US" altLang="zh-CN" sz="3200" b="1">
              <a:latin typeface="+mj-lt"/>
              <a:ea typeface="+mj-ea"/>
            </a:endParaRPr>
          </a:p>
        </p:txBody>
      </p:sp>
      <p:pic>
        <p:nvPicPr>
          <p:cNvPr id="2" name="Picture 2" descr="图9.7。 WAL段文件的内部布局。">
            <a:extLst>
              <a:ext uri="{FF2B5EF4-FFF2-40B4-BE49-F238E27FC236}">
                <a16:creationId xmlns:a16="http://schemas.microsoft.com/office/drawing/2014/main" id="{ECB78590-0FE3-48FC-80DA-D87A221F5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437" y="1418701"/>
            <a:ext cx="9286102" cy="4020597"/>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0" y="2801260"/>
            <a:ext cx="10230262" cy="374280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2000"/>
          </a:p>
          <a:p>
            <a:pPr>
              <a:lnSpc>
                <a:spcPct val="100000"/>
              </a:lnSpc>
            </a:pPr>
            <a:endParaRPr lang="en-US" altLang="zh-CN" sz="2000"/>
          </a:p>
          <a:p>
            <a:pPr>
              <a:lnSpc>
                <a:spcPct val="100000"/>
              </a:lnSpc>
            </a:pPr>
            <a:endParaRPr lang="en-US" altLang="zh-CN" sz="2000"/>
          </a:p>
          <a:p>
            <a:pPr>
              <a:lnSpc>
                <a:spcPct val="100000"/>
              </a:lnSpc>
            </a:pPr>
            <a:endParaRPr lang="en-US" altLang="zh-CN" sz="2000"/>
          </a:p>
          <a:p>
            <a:pPr>
              <a:lnSpc>
                <a:spcPct val="100000"/>
              </a:lnSpc>
            </a:pPr>
            <a:endParaRPr lang="en-US" altLang="zh-CN" sz="2000"/>
          </a:p>
          <a:p>
            <a:pPr>
              <a:lnSpc>
                <a:spcPct val="100000"/>
              </a:lnSpc>
            </a:pPr>
            <a:endParaRPr lang="en-US" altLang="zh-CN" sz="1400"/>
          </a:p>
          <a:p>
            <a:pPr>
              <a:lnSpc>
                <a:spcPct val="100000"/>
              </a:lnSpc>
            </a:pPr>
            <a:r>
              <a:rPr lang="zh-CN" altLang="en-US" sz="1400"/>
              <a:t>第一个页面包含了由</a:t>
            </a:r>
            <a:r>
              <a:rPr lang="en-US" altLang="zh-CN" sz="1400"/>
              <a:t>XLogLongPageHeaderData</a:t>
            </a:r>
            <a:r>
              <a:rPr lang="zh-CN" altLang="en-US" sz="1400"/>
              <a:t>定义的首部数据，其他的页面包含了由 </a:t>
            </a:r>
            <a:r>
              <a:rPr lang="en-US" altLang="zh-CN" sz="1400"/>
              <a:t>XLogPageHeaderData </a:t>
            </a:r>
            <a:r>
              <a:rPr lang="zh-CN" altLang="en-US" sz="1400"/>
              <a:t>定义的首部数据。</a:t>
            </a:r>
          </a:p>
          <a:p>
            <a:pPr>
              <a:lnSpc>
                <a:spcPct val="100000"/>
              </a:lnSpc>
            </a:pPr>
            <a:r>
              <a:rPr lang="zh-CN" altLang="en-US" sz="1400"/>
              <a:t>每个页面的首部数据之后，紧接着就是以降序写入的</a:t>
            </a:r>
            <a:r>
              <a:rPr lang="en-US" altLang="zh-CN" sz="1400"/>
              <a:t>XLOG</a:t>
            </a:r>
            <a:r>
              <a:rPr lang="zh-CN" altLang="en-US" sz="1400"/>
              <a:t>记录。</a:t>
            </a:r>
          </a:p>
        </p:txBody>
      </p:sp>
    </p:spTree>
    <p:extLst>
      <p:ext uri="{BB962C8B-B14F-4D97-AF65-F5344CB8AC3E}">
        <p14:creationId xmlns:p14="http://schemas.microsoft.com/office/powerpoint/2010/main" val="396012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a:solidFill>
                  <a:schemeClr val="bg1"/>
                </a:solidFill>
              </a:rPr>
              <a:t>PART</a:t>
            </a:r>
            <a:r>
              <a:rPr lang="en-US" altLang="zh-CN" sz="15000" baseline="0">
                <a:solidFill>
                  <a:schemeClr val="bg1"/>
                </a:solidFill>
              </a:rPr>
              <a:t> 02</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文件作用</a:t>
            </a:r>
            <a:endParaRPr lang="zh-CN" altLang="en-US" sz="3200" b="1" dirty="0">
              <a:latin typeface="+mj-lt"/>
              <a:ea typeface="+mj-ea"/>
            </a:endParaRPr>
          </a:p>
        </p:txBody>
      </p:sp>
      <p:sp>
        <p:nvSpPr>
          <p:cNvPr id="8" name="内容占位符 7">
            <a:extLst>
              <a:ext uri="{FF2B5EF4-FFF2-40B4-BE49-F238E27FC236}">
                <a16:creationId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a:t>WAL</a:t>
            </a:r>
            <a:r>
              <a:rPr lang="zh-CN" altLang="en-US" sz="2000"/>
              <a:t>文件在数据库运维过程中的用途</a:t>
            </a:r>
            <a:endParaRPr lang="zh-CN" altLang="en-US" sz="2000" dirty="0"/>
          </a:p>
        </p:txBody>
      </p:sp>
    </p:spTree>
    <p:extLst>
      <p:ext uri="{BB962C8B-B14F-4D97-AF65-F5344CB8AC3E}">
        <p14:creationId xmlns:p14="http://schemas.microsoft.com/office/powerpoint/2010/main" val="133450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文件的作用</a:t>
            </a:r>
            <a:endParaRPr lang="zh-CN" altLang="en-US" sz="3200" b="1" dirty="0">
              <a:latin typeface="+mj-lt"/>
              <a:ea typeface="+mj-ea"/>
            </a:endParaRP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sz="2000">
                <a:latin typeface="+mn-ea"/>
              </a:rPr>
              <a:t>实现事务的持久性</a:t>
            </a:r>
            <a:endParaRPr lang="en-US" altLang="zh-CN" sz="2000">
              <a:latin typeface="+mn-ea"/>
            </a:endParaRPr>
          </a:p>
          <a:p>
            <a:pPr marL="285750" indent="-285750">
              <a:buFont typeface="Arial" panose="020B0604020202020204" pitchFamily="34" charset="0"/>
              <a:buChar char="•"/>
            </a:pPr>
            <a:r>
              <a:rPr lang="zh-CN" altLang="en-US" sz="2000">
                <a:latin typeface="+mn-ea"/>
              </a:rPr>
              <a:t>物理复制（流复制）</a:t>
            </a:r>
            <a:endParaRPr lang="en-US" altLang="zh-CN" sz="2000">
              <a:latin typeface="+mn-ea"/>
            </a:endParaRPr>
          </a:p>
          <a:p>
            <a:pPr marL="285750" indent="-285750">
              <a:buFont typeface="Arial" panose="020B0604020202020204" pitchFamily="34" charset="0"/>
              <a:buChar char="•"/>
            </a:pPr>
            <a:r>
              <a:rPr lang="zh-CN" altLang="en-US" sz="2000">
                <a:latin typeface="+mn-ea"/>
              </a:rPr>
              <a:t>逻辑复制</a:t>
            </a:r>
            <a:endParaRPr lang="en-US" altLang="zh-CN" sz="2000">
              <a:latin typeface="+mn-ea"/>
            </a:endParaRPr>
          </a:p>
          <a:p>
            <a:pPr marL="285750" indent="-285750">
              <a:buFont typeface="Arial" panose="020B0604020202020204" pitchFamily="34" charset="0"/>
              <a:buChar char="•"/>
            </a:pPr>
            <a:r>
              <a:rPr lang="zh-CN" altLang="en-US" sz="2000">
                <a:latin typeface="+mn-ea"/>
              </a:rPr>
              <a:t>系统崩溃后恢复</a:t>
            </a:r>
            <a:endParaRPr lang="en-US" altLang="zh-CN" sz="2000">
              <a:latin typeface="+mn-ea"/>
            </a:endParaRPr>
          </a:p>
          <a:p>
            <a:pPr marL="285750" indent="-285750">
              <a:buFont typeface="Arial" panose="020B0604020202020204" pitchFamily="34" charset="0"/>
              <a:buChar char="•"/>
            </a:pPr>
            <a:r>
              <a:rPr lang="zh-CN" altLang="en-US" sz="2000">
                <a:latin typeface="+mn-ea"/>
              </a:rPr>
              <a:t>基于时间点恢复（</a:t>
            </a:r>
            <a:r>
              <a:rPr lang="en-US" altLang="zh-CN" sz="2000">
                <a:latin typeface="+mn-ea"/>
              </a:rPr>
              <a:t>PITR</a:t>
            </a:r>
            <a:r>
              <a:rPr lang="zh-CN" altLang="en-US" sz="2000">
                <a:latin typeface="+mn-ea"/>
              </a:rPr>
              <a:t>）</a:t>
            </a:r>
            <a:endParaRPr lang="zh-CN" altLang="en-US" sz="2000" dirty="0"/>
          </a:p>
        </p:txBody>
      </p:sp>
    </p:spTree>
    <p:extLst>
      <p:ext uri="{BB962C8B-B14F-4D97-AF65-F5344CB8AC3E}">
        <p14:creationId xmlns:p14="http://schemas.microsoft.com/office/powerpoint/2010/main" val="246905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zh-CN" altLang="en-US" sz="3200" b="1">
                <a:latin typeface="+mj-lt"/>
                <a:ea typeface="+mj-ea"/>
              </a:rPr>
              <a:t>实现事务的持久性</a:t>
            </a: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0" y="2634206"/>
            <a:ext cx="10230262" cy="374280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latin typeface="宋体" panose="02010600030101010101" pitchFamily="2" charset="-122"/>
              </a:rPr>
              <a:t>每个事务在提交时先保证</a:t>
            </a:r>
            <a:r>
              <a:rPr lang="en-US" altLang="zh-CN" sz="2000">
                <a:latin typeface="宋体" panose="02010600030101010101" pitchFamily="2" charset="-122"/>
              </a:rPr>
              <a:t>WAL</a:t>
            </a:r>
            <a:r>
              <a:rPr lang="zh-CN" altLang="en-US" sz="2000">
                <a:latin typeface="宋体" panose="02010600030101010101" pitchFamily="2" charset="-122"/>
              </a:rPr>
              <a:t>日志已经刷写到硬盘文件中，这样即使数据库系统发生异常或重启，用户也可以通过回放</a:t>
            </a:r>
            <a:r>
              <a:rPr lang="en-US" altLang="zh-CN" sz="2000">
                <a:latin typeface="宋体" panose="02010600030101010101" pitchFamily="2" charset="-122"/>
              </a:rPr>
              <a:t>(Replay)</a:t>
            </a:r>
            <a:r>
              <a:rPr lang="zh-CN" altLang="en-US" sz="2000">
                <a:latin typeface="宋体" panose="02010600030101010101" pitchFamily="2" charset="-122"/>
              </a:rPr>
              <a:t>该事务的</a:t>
            </a:r>
            <a:r>
              <a:rPr lang="en-US" altLang="zh-CN" sz="2000">
                <a:latin typeface="宋体" panose="02010600030101010101" pitchFamily="2" charset="-122"/>
              </a:rPr>
              <a:t>WAL</a:t>
            </a:r>
            <a:r>
              <a:rPr lang="zh-CN" altLang="en-US" sz="2000">
                <a:latin typeface="宋体" panose="02010600030101010101" pitchFamily="2" charset="-122"/>
              </a:rPr>
              <a:t>日志进行恢复，从而实现事务的持久化特性。</a:t>
            </a:r>
            <a:endParaRPr lang="en-US" altLang="zh-CN" sz="2000">
              <a:latin typeface="宋体" panose="02010600030101010101" pitchFamily="2" charset="-122"/>
            </a:endParaRPr>
          </a:p>
          <a:p>
            <a:endParaRPr lang="en-US" altLang="zh-CN" sz="2000">
              <a:latin typeface="宋体" panose="02010600030101010101" pitchFamily="2" charset="-122"/>
            </a:endParaRPr>
          </a:p>
          <a:p>
            <a:r>
              <a:rPr lang="zh-CN" altLang="en-US" sz="2000">
                <a:latin typeface="宋体" panose="02010600030101010101" pitchFamily="2" charset="-122"/>
              </a:rPr>
              <a:t>持久性：事务完成后，它对于系统的影响是永久性的，即使今后出现致命的系统故障（如机器重启、掉电），数据也一直保持。</a:t>
            </a:r>
            <a:endParaRPr lang="zh-CN" altLang="en-US" sz="2000" dirty="0">
              <a:latin typeface="宋体" panose="02010600030101010101" pitchFamily="2" charset="-122"/>
            </a:endParaRPr>
          </a:p>
        </p:txBody>
      </p:sp>
    </p:spTree>
    <p:extLst>
      <p:ext uri="{BB962C8B-B14F-4D97-AF65-F5344CB8AC3E}">
        <p14:creationId xmlns:p14="http://schemas.microsoft.com/office/powerpoint/2010/main" val="371682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zh-CN" altLang="en-US" sz="3200" b="1">
                <a:latin typeface="+mj-lt"/>
                <a:ea typeface="+mj-ea"/>
              </a:rPr>
              <a:t>物理复制（流复制）</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1" y="2361640"/>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latin typeface="+mn-ea"/>
              </a:rPr>
              <a:t>HighGo DataBase</a:t>
            </a:r>
            <a:r>
              <a:rPr lang="zh-CN" altLang="en-US" sz="2000">
                <a:latin typeface="+mn-ea"/>
              </a:rPr>
              <a:t>目前支持异步、同步、级联流复制等功能。</a:t>
            </a:r>
          </a:p>
          <a:p>
            <a:pPr marL="285750" indent="-285750">
              <a:buFont typeface="Arial" panose="020B0604020202020204" pitchFamily="34" charset="0"/>
              <a:buChar char="•"/>
            </a:pPr>
            <a:endParaRPr lang="zh-CN" altLang="en-US" sz="2000">
              <a:latin typeface="+mn-ea"/>
            </a:endParaRPr>
          </a:p>
          <a:p>
            <a:r>
              <a:rPr lang="zh-CN" altLang="en-US" sz="2000">
                <a:latin typeface="+mn-ea"/>
              </a:rPr>
              <a:t>流复制是基于</a:t>
            </a:r>
            <a:r>
              <a:rPr lang="en-US" altLang="zh-CN" sz="2000">
                <a:latin typeface="+mn-ea"/>
              </a:rPr>
              <a:t>WAL</a:t>
            </a:r>
            <a:r>
              <a:rPr lang="zh-CN" altLang="en-US" sz="2000">
                <a:latin typeface="+mn-ea"/>
              </a:rPr>
              <a:t>日志的物理复制，其原理是主库不间断地发送</a:t>
            </a:r>
            <a:r>
              <a:rPr lang="en-US" altLang="zh-CN" sz="2000">
                <a:latin typeface="+mn-ea"/>
              </a:rPr>
              <a:t>WAL</a:t>
            </a:r>
            <a:r>
              <a:rPr lang="zh-CN" altLang="en-US" sz="2000">
                <a:latin typeface="+mn-ea"/>
              </a:rPr>
              <a:t>日志流到备库，备库接收主库发送的</a:t>
            </a:r>
            <a:r>
              <a:rPr lang="en-US" altLang="zh-CN" sz="2000">
                <a:latin typeface="+mn-ea"/>
              </a:rPr>
              <a:t>WAL</a:t>
            </a:r>
            <a:r>
              <a:rPr lang="zh-CN" altLang="en-US" sz="2000">
                <a:latin typeface="+mn-ea"/>
              </a:rPr>
              <a:t>日志流后应用</a:t>
            </a:r>
            <a:r>
              <a:rPr lang="en-US" altLang="zh-CN" sz="2000">
                <a:latin typeface="+mn-ea"/>
              </a:rPr>
              <a:t>WAL</a:t>
            </a:r>
            <a:r>
              <a:rPr lang="zh-CN" altLang="en-US" sz="2000">
                <a:latin typeface="+mn-ea"/>
              </a:rPr>
              <a:t>。</a:t>
            </a:r>
          </a:p>
          <a:p>
            <a:endParaRPr lang="en-US" altLang="zh-CN" sz="2000"/>
          </a:p>
          <a:p>
            <a:r>
              <a:rPr lang="zh-CN" altLang="en-US" sz="2000"/>
              <a:t>异步和同步的区别？</a:t>
            </a:r>
          </a:p>
          <a:p>
            <a:r>
              <a:rPr lang="zh-CN" altLang="en-US" sz="2000"/>
              <a:t>简单来说，异步流复制是指主库上提交事务时不需要等待备库接收</a:t>
            </a:r>
            <a:r>
              <a:rPr lang="en-US" altLang="zh-CN" sz="2000"/>
              <a:t>WAL</a:t>
            </a:r>
            <a:r>
              <a:rPr lang="zh-CN" altLang="en-US" sz="2000"/>
              <a:t>日志流并写入到备库</a:t>
            </a:r>
            <a:r>
              <a:rPr lang="en-US" altLang="zh-CN" sz="2000"/>
              <a:t>WAL</a:t>
            </a:r>
            <a:r>
              <a:rPr lang="zh-CN" altLang="en-US" sz="2000"/>
              <a:t>日志文件时便返回成功，而同步流复制相反。</a:t>
            </a:r>
          </a:p>
          <a:p>
            <a:endParaRPr lang="zh-CN" altLang="en-US" sz="2000" dirty="0"/>
          </a:p>
        </p:txBody>
      </p:sp>
    </p:spTree>
    <p:extLst>
      <p:ext uri="{BB962C8B-B14F-4D97-AF65-F5344CB8AC3E}">
        <p14:creationId xmlns:p14="http://schemas.microsoft.com/office/powerpoint/2010/main" val="115451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zh-CN" altLang="en-US" sz="3200" b="1">
                <a:latin typeface="+mj-lt"/>
                <a:ea typeface="+mj-ea"/>
              </a:rPr>
              <a:t>逻辑复制</a:t>
            </a: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0" y="2238552"/>
            <a:ext cx="10230262" cy="374280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t>HighGo Database</a:t>
            </a:r>
            <a:r>
              <a:rPr lang="zh-CN" altLang="en-US" sz="2000">
                <a:latin typeface="宋体" panose="02010600030101010101" pitchFamily="2" charset="-122"/>
              </a:rPr>
              <a:t>支持逻辑复制</a:t>
            </a:r>
          </a:p>
          <a:p>
            <a:endParaRPr lang="zh-CN" altLang="en-US" sz="2000">
              <a:latin typeface="宋体" panose="02010600030101010101" pitchFamily="2" charset="-122"/>
            </a:endParaRPr>
          </a:p>
          <a:p>
            <a:r>
              <a:rPr lang="zh-CN" altLang="en-US" sz="2000">
                <a:latin typeface="宋体" panose="02010600030101010101" pitchFamily="2" charset="-122"/>
              </a:rPr>
              <a:t>逻辑复制是基于逻辑解析（</a:t>
            </a:r>
            <a:r>
              <a:rPr lang="en-US" altLang="zh-CN" sz="2000"/>
              <a:t>logical decoding</a:t>
            </a:r>
            <a:r>
              <a:rPr lang="zh-CN" altLang="en-US" sz="2000">
                <a:latin typeface="宋体" panose="02010600030101010101" pitchFamily="2" charset="-122"/>
              </a:rPr>
              <a:t>），其核心原理是主库将</a:t>
            </a:r>
            <a:r>
              <a:rPr lang="en-US" altLang="zh-CN" sz="2000"/>
              <a:t>WAL</a:t>
            </a:r>
            <a:r>
              <a:rPr lang="zh-CN" altLang="en-US" sz="2000">
                <a:latin typeface="宋体" panose="02010600030101010101" pitchFamily="2" charset="-122"/>
              </a:rPr>
              <a:t>日志流解析成一定格式，订阅节点收到解析的</a:t>
            </a:r>
            <a:r>
              <a:rPr lang="en-US" altLang="zh-CN" sz="2000">
                <a:latin typeface="宋体" panose="02010600030101010101" pitchFamily="2" charset="-122"/>
              </a:rPr>
              <a:t>WAL</a:t>
            </a:r>
            <a:r>
              <a:rPr lang="zh-CN" altLang="en-US" sz="2000">
                <a:latin typeface="宋体" panose="02010600030101010101" pitchFamily="2" charset="-122"/>
              </a:rPr>
              <a:t>数据流后进行应用，从而实现数据同步，逻辑复制并不是使用</a:t>
            </a:r>
            <a:r>
              <a:rPr lang="en-US" altLang="zh-CN" sz="2000"/>
              <a:t>WAL</a:t>
            </a:r>
            <a:r>
              <a:rPr lang="zh-CN" altLang="en-US" sz="2000">
                <a:latin typeface="宋体" panose="02010600030101010101" pitchFamily="2" charset="-122"/>
              </a:rPr>
              <a:t>原始日志文件进行复制，而是将</a:t>
            </a:r>
            <a:r>
              <a:rPr lang="en-US" altLang="zh-CN" sz="2000">
                <a:latin typeface="宋体" panose="02010600030101010101" pitchFamily="2" charset="-122"/>
              </a:rPr>
              <a:t>WAL</a:t>
            </a:r>
            <a:r>
              <a:rPr lang="zh-CN" altLang="en-US" sz="2000">
                <a:latin typeface="宋体" panose="02010600030101010101" pitchFamily="2" charset="-122"/>
              </a:rPr>
              <a:t>日志解析成了一定格式。</a:t>
            </a:r>
          </a:p>
          <a:p>
            <a:endParaRPr lang="zh-CN" altLang="en-US" sz="2000">
              <a:latin typeface="宋体" panose="02010600030101010101" pitchFamily="2" charset="-122"/>
            </a:endParaRPr>
          </a:p>
          <a:p>
            <a:r>
              <a:rPr lang="zh-CN" altLang="en-US" sz="2000">
                <a:latin typeface="宋体" panose="02010600030101010101" pitchFamily="2" charset="-122"/>
              </a:rPr>
              <a:t>逻辑复制需要注意的点：</a:t>
            </a:r>
          </a:p>
          <a:p>
            <a:r>
              <a:rPr lang="zh-CN" altLang="en-US" sz="2000">
                <a:latin typeface="宋体" panose="02010600030101010101" pitchFamily="2" charset="-122"/>
              </a:rPr>
              <a:t>需要将发布节点</a:t>
            </a:r>
            <a:r>
              <a:rPr lang="en-US" altLang="zh-CN" sz="2000"/>
              <a:t>wal_level</a:t>
            </a:r>
            <a:r>
              <a:rPr lang="zh-CN" altLang="en-US" sz="2000">
                <a:latin typeface="宋体" panose="02010600030101010101" pitchFamily="2" charset="-122"/>
              </a:rPr>
              <a:t>参数需要设置成</a:t>
            </a:r>
            <a:r>
              <a:rPr lang="en-US" altLang="zh-CN" sz="2000"/>
              <a:t>logical</a:t>
            </a:r>
          </a:p>
          <a:p>
            <a:r>
              <a:rPr lang="zh-CN" altLang="en-US" sz="2000">
                <a:latin typeface="宋体" panose="02010600030101010101" pitchFamily="2" charset="-122"/>
              </a:rPr>
              <a:t>目前逻辑复制仅支持普通表，序列、视图、物化视图、分区表、外部表等对象都不支持。</a:t>
            </a:r>
          </a:p>
          <a:p>
            <a:r>
              <a:rPr lang="zh-CN" altLang="en-US" sz="2000">
                <a:latin typeface="宋体" panose="02010600030101010101" pitchFamily="2" charset="-122"/>
              </a:rPr>
              <a:t>不支持复制</a:t>
            </a:r>
            <a:r>
              <a:rPr lang="en-US" altLang="zh-CN" sz="2000"/>
              <a:t>DDL</a:t>
            </a:r>
            <a:r>
              <a:rPr lang="zh-CN" altLang="en-US" sz="2000">
                <a:latin typeface="宋体" panose="02010600030101010101" pitchFamily="2" charset="-122"/>
              </a:rPr>
              <a:t>操作，需在订阅节点对发布表手工执行</a:t>
            </a:r>
            <a:r>
              <a:rPr lang="en-US" altLang="zh-CN" sz="2000"/>
              <a:t>DDL</a:t>
            </a:r>
            <a:r>
              <a:rPr lang="zh-CN" altLang="en-US" sz="2000">
                <a:latin typeface="宋体" panose="02010600030101010101" pitchFamily="2" charset="-122"/>
              </a:rPr>
              <a:t>操作</a:t>
            </a:r>
          </a:p>
        </p:txBody>
      </p:sp>
    </p:spTree>
    <p:extLst>
      <p:ext uri="{BB962C8B-B14F-4D97-AF65-F5344CB8AC3E}">
        <p14:creationId xmlns:p14="http://schemas.microsoft.com/office/powerpoint/2010/main" val="276486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zh-CN" altLang="en-US" sz="3200" b="1">
                <a:latin typeface="+mj-lt"/>
                <a:ea typeface="+mj-ea"/>
              </a:rPr>
              <a:t>基于时间点恢复（</a:t>
            </a:r>
            <a:r>
              <a:rPr lang="en-US" altLang="zh-CN" sz="3200" b="1">
                <a:latin typeface="+mj-lt"/>
                <a:ea typeface="+mj-ea"/>
              </a:rPr>
              <a:t>PITR</a:t>
            </a:r>
            <a:r>
              <a:rPr lang="zh-CN" altLang="en-US" sz="3200" b="1">
                <a:latin typeface="+mj-lt"/>
                <a:ea typeface="+mj-ea"/>
              </a:rPr>
              <a:t>）</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0" y="4506964"/>
            <a:ext cx="10230262" cy="1515768"/>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latin typeface="+mn-ea"/>
              </a:rPr>
              <a:t>PITR</a:t>
            </a:r>
            <a:r>
              <a:rPr lang="zh-CN" altLang="en-US" sz="2000">
                <a:latin typeface="+mn-ea"/>
              </a:rPr>
              <a:t>模式下的</a:t>
            </a:r>
            <a:r>
              <a:rPr lang="en-US" altLang="zh-CN" sz="2000">
                <a:latin typeface="+mn-ea"/>
              </a:rPr>
              <a:t>HighGo DataBase</a:t>
            </a:r>
            <a:r>
              <a:rPr lang="zh-CN" altLang="en-US" sz="2000">
                <a:latin typeface="+mn-ea"/>
              </a:rPr>
              <a:t>会在基础备份上重放归档日志中的 </a:t>
            </a:r>
            <a:r>
              <a:rPr lang="en-US" altLang="zh-CN" sz="2000">
                <a:latin typeface="+mn-ea"/>
              </a:rPr>
              <a:t>WAL </a:t>
            </a:r>
            <a:r>
              <a:rPr lang="zh-CN" altLang="en-US" sz="2000">
                <a:latin typeface="+mn-ea"/>
              </a:rPr>
              <a:t>数据，从</a:t>
            </a:r>
            <a:r>
              <a:rPr lang="en-US" altLang="zh-CN" sz="2000">
                <a:latin typeface="+mn-ea"/>
              </a:rPr>
              <a:t>pg_start_backup </a:t>
            </a:r>
            <a:r>
              <a:rPr lang="zh-CN" altLang="en-US" sz="2000">
                <a:latin typeface="+mn-ea"/>
              </a:rPr>
              <a:t>创建的重做点开始，恢复到想要的位置为止。</a:t>
            </a:r>
          </a:p>
          <a:p>
            <a:r>
              <a:rPr lang="en-US" altLang="zh-CN" sz="2000">
                <a:latin typeface="+mn-ea"/>
              </a:rPr>
              <a:t>PITR</a:t>
            </a:r>
            <a:r>
              <a:rPr lang="zh-CN" altLang="en-US" sz="2000">
                <a:latin typeface="+mn-ea"/>
              </a:rPr>
              <a:t>过程与常规恢复不同的是从配置参数</a:t>
            </a:r>
            <a:r>
              <a:rPr lang="en-US" altLang="zh-CN" sz="2000">
                <a:latin typeface="+mn-ea"/>
              </a:rPr>
              <a:t>archive_command</a:t>
            </a:r>
            <a:r>
              <a:rPr lang="zh-CN" altLang="en-US" sz="2000">
                <a:latin typeface="+mn-ea"/>
              </a:rPr>
              <a:t>中设置的归档目录读取</a:t>
            </a:r>
            <a:r>
              <a:rPr lang="en-US" altLang="zh-CN" sz="2000">
                <a:latin typeface="+mn-ea"/>
              </a:rPr>
              <a:t>WAL</a:t>
            </a:r>
            <a:r>
              <a:rPr lang="zh-CN" altLang="en-US" sz="2000">
                <a:latin typeface="+mn-ea"/>
              </a:rPr>
              <a:t>段，从</a:t>
            </a:r>
            <a:r>
              <a:rPr lang="en-US" altLang="zh-CN" sz="2000">
                <a:latin typeface="+mn-ea"/>
              </a:rPr>
              <a:t>backup_label</a:t>
            </a:r>
            <a:r>
              <a:rPr lang="zh-CN" altLang="en-US" sz="2000">
                <a:latin typeface="+mn-ea"/>
              </a:rPr>
              <a:t>文件读取检查点位置。</a:t>
            </a:r>
          </a:p>
          <a:p>
            <a:endParaRPr lang="zh-CN" altLang="en-US" sz="2000" dirty="0"/>
          </a:p>
        </p:txBody>
      </p:sp>
      <p:pic>
        <p:nvPicPr>
          <p:cNvPr id="2" name="Picture 2" descr="图10.2  PITR的基本概念。">
            <a:extLst>
              <a:ext uri="{FF2B5EF4-FFF2-40B4-BE49-F238E27FC236}">
                <a16:creationId xmlns:a16="http://schemas.microsoft.com/office/drawing/2014/main" id="{287AB2BD-8F90-46B7-80EE-3FEE5DDBF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095" y="2011413"/>
            <a:ext cx="8505825"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37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a:solidFill>
                  <a:schemeClr val="bg1"/>
                </a:solidFill>
              </a:rPr>
              <a:t>PART</a:t>
            </a:r>
            <a:r>
              <a:rPr lang="en-US" altLang="zh-CN" sz="15000" baseline="0">
                <a:solidFill>
                  <a:schemeClr val="bg1"/>
                </a:solidFill>
              </a:rPr>
              <a:t> 03</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文件配置和管理</a:t>
            </a:r>
          </a:p>
        </p:txBody>
      </p:sp>
      <p:sp>
        <p:nvSpPr>
          <p:cNvPr id="8" name="内容占位符 7">
            <a:extLst>
              <a:ext uri="{FF2B5EF4-FFF2-40B4-BE49-F238E27FC236}">
                <a16:creationId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a:t>WAL</a:t>
            </a:r>
            <a:r>
              <a:rPr lang="zh-CN" altLang="en-US" sz="2000"/>
              <a:t>文件相关机制及参数介绍</a:t>
            </a:r>
            <a:endParaRPr lang="zh-CN" altLang="en-US" sz="2000" dirty="0"/>
          </a:p>
        </p:txBody>
      </p:sp>
    </p:spTree>
    <p:extLst>
      <p:ext uri="{BB962C8B-B14F-4D97-AF65-F5344CB8AC3E}">
        <p14:creationId xmlns:p14="http://schemas.microsoft.com/office/powerpoint/2010/main" val="172562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段切换</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zh-CN" altLang="en-US" sz="2000"/>
          </a:p>
          <a:p>
            <a:pPr>
              <a:lnSpc>
                <a:spcPct val="100000"/>
              </a:lnSpc>
            </a:pPr>
            <a:r>
              <a:rPr lang="zh-CN" altLang="en-US" sz="2000"/>
              <a:t>当发生下面任一种情况时，</a:t>
            </a:r>
            <a:r>
              <a:rPr lang="en-US" altLang="zh-CN" sz="2000"/>
              <a:t>WAL</a:t>
            </a:r>
            <a:r>
              <a:rPr lang="zh-CN" altLang="en-US" sz="2000"/>
              <a:t>段会发生切换：</a:t>
            </a:r>
          </a:p>
          <a:p>
            <a:pPr>
              <a:lnSpc>
                <a:spcPct val="100000"/>
              </a:lnSpc>
            </a:pPr>
            <a:r>
              <a:rPr lang="zh-CN" altLang="en-US" sz="2000"/>
              <a:t>（</a:t>
            </a:r>
            <a:r>
              <a:rPr lang="en-US" altLang="zh-CN" sz="2000"/>
              <a:t>1</a:t>
            </a:r>
            <a:r>
              <a:rPr lang="zh-CN" altLang="en-US" sz="2000"/>
              <a:t>）</a:t>
            </a:r>
            <a:r>
              <a:rPr lang="en-US" altLang="zh-CN" sz="2000"/>
              <a:t>WAL</a:t>
            </a:r>
            <a:r>
              <a:rPr lang="zh-CN" altLang="en-US" sz="2000"/>
              <a:t>段已经被填满</a:t>
            </a:r>
          </a:p>
          <a:p>
            <a:pPr>
              <a:lnSpc>
                <a:spcPct val="100000"/>
              </a:lnSpc>
            </a:pPr>
            <a:r>
              <a:rPr lang="zh-CN" altLang="en-US" sz="2000"/>
              <a:t>（</a:t>
            </a:r>
            <a:r>
              <a:rPr lang="en-US" altLang="zh-CN" sz="2000"/>
              <a:t>2</a:t>
            </a:r>
            <a:r>
              <a:rPr lang="zh-CN" altLang="en-US" sz="2000"/>
              <a:t>）调用函数 </a:t>
            </a:r>
            <a:r>
              <a:rPr lang="en-US" altLang="zh-CN" sz="2000"/>
              <a:t>pg_switch_wal() </a:t>
            </a:r>
          </a:p>
          <a:p>
            <a:pPr>
              <a:lnSpc>
                <a:spcPct val="100000"/>
              </a:lnSpc>
            </a:pPr>
            <a:r>
              <a:rPr lang="zh-CN" altLang="en-US" sz="2000"/>
              <a:t>（</a:t>
            </a:r>
            <a:r>
              <a:rPr lang="en-US" altLang="zh-CN" sz="2000"/>
              <a:t>3</a:t>
            </a:r>
            <a:r>
              <a:rPr lang="zh-CN" altLang="en-US" sz="2000"/>
              <a:t>）启用了 </a:t>
            </a:r>
            <a:r>
              <a:rPr lang="en-US" altLang="zh-CN" sz="2000"/>
              <a:t>archive_mode </a:t>
            </a:r>
            <a:r>
              <a:rPr lang="zh-CN" altLang="en-US" sz="2000"/>
              <a:t>且已经超过</a:t>
            </a:r>
            <a:r>
              <a:rPr lang="en-US" altLang="zh-CN" sz="2000"/>
              <a:t>archive_timeout </a:t>
            </a:r>
            <a:r>
              <a:rPr lang="zh-CN" altLang="en-US" sz="2000"/>
              <a:t>配置的时间</a:t>
            </a:r>
          </a:p>
        </p:txBody>
      </p:sp>
    </p:spTree>
    <p:extLst>
      <p:ext uri="{BB962C8B-B14F-4D97-AF65-F5344CB8AC3E}">
        <p14:creationId xmlns:p14="http://schemas.microsoft.com/office/powerpoint/2010/main" val="388042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dirty="0">
                <a:solidFill>
                  <a:schemeClr val="bg1"/>
                </a:solidFill>
              </a:rPr>
              <a:t>PART</a:t>
            </a:r>
            <a:r>
              <a:rPr lang="en-US" altLang="zh-CN" sz="15000" baseline="0" dirty="0">
                <a:solidFill>
                  <a:schemeClr val="bg1"/>
                </a:solidFill>
              </a:rPr>
              <a:t> 01</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概述</a:t>
            </a:r>
            <a:endParaRPr lang="zh-CN" altLang="en-US" sz="3200" b="1" dirty="0">
              <a:latin typeface="+mj-lt"/>
              <a:ea typeface="+mj-ea"/>
            </a:endParaRPr>
          </a:p>
        </p:txBody>
      </p:sp>
      <p:sp>
        <p:nvSpPr>
          <p:cNvPr id="8" name="内容占位符 7">
            <a:extLst>
              <a:ext uri="{FF2B5EF4-FFF2-40B4-BE49-F238E27FC236}">
                <a16:creationId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a:t>WAL</a:t>
            </a:r>
            <a:r>
              <a:rPr lang="zh-CN" altLang="en-US" sz="2000"/>
              <a:t>的概念、位置、命名格式等</a:t>
            </a:r>
            <a:endParaRPr lang="zh-CN" altLang="en-US" sz="2000" dirty="0"/>
          </a:p>
        </p:txBody>
      </p:sp>
    </p:spTree>
    <p:extLst>
      <p:ext uri="{BB962C8B-B14F-4D97-AF65-F5344CB8AC3E}">
        <p14:creationId xmlns:p14="http://schemas.microsoft.com/office/powerpoint/2010/main" val="283546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段文件回收</a:t>
            </a: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1" y="2256131"/>
            <a:ext cx="10230262" cy="407933"/>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latin typeface="宋体" panose="02010600030101010101" pitchFamily="2" charset="-122"/>
              </a:rPr>
              <a:t>被切换的文件通常被回收（重命名或重用），以供未来使用，如果不需要，可能会被移除</a:t>
            </a:r>
            <a:endParaRPr lang="zh-CN" altLang="en-US" sz="2000" dirty="0">
              <a:latin typeface="宋体" panose="02010600030101010101" pitchFamily="2" charset="-122"/>
            </a:endParaRPr>
          </a:p>
        </p:txBody>
      </p:sp>
      <p:pic>
        <p:nvPicPr>
          <p:cNvPr id="2" name="图片 1">
            <a:extLst>
              <a:ext uri="{FF2B5EF4-FFF2-40B4-BE49-F238E27FC236}">
                <a16:creationId xmlns:a16="http://schemas.microsoft.com/office/drawing/2014/main" id="{CF791356-0123-4B54-8D71-C6D61EB2C758}"/>
              </a:ext>
            </a:extLst>
          </p:cNvPr>
          <p:cNvPicPr>
            <a:picLocks noChangeAspect="1"/>
          </p:cNvPicPr>
          <p:nvPr/>
        </p:nvPicPr>
        <p:blipFill>
          <a:blip r:embed="rId2"/>
          <a:stretch>
            <a:fillRect/>
          </a:stretch>
        </p:blipFill>
        <p:spPr>
          <a:xfrm>
            <a:off x="3428027" y="2887120"/>
            <a:ext cx="6874320" cy="2613634"/>
          </a:xfrm>
          <a:prstGeom prst="rect">
            <a:avLst/>
          </a:prstGeom>
        </p:spPr>
      </p:pic>
      <p:sp>
        <p:nvSpPr>
          <p:cNvPr id="11" name="文本框 10">
            <a:extLst>
              <a:ext uri="{FF2B5EF4-FFF2-40B4-BE49-F238E27FC236}">
                <a16:creationId xmlns:a16="http://schemas.microsoft.com/office/drawing/2014/main" id="{BCFA2E80-65E3-4018-9D74-0C6F256F5C7B}"/>
              </a:ext>
            </a:extLst>
          </p:cNvPr>
          <p:cNvSpPr txBox="1"/>
          <p:nvPr/>
        </p:nvSpPr>
        <p:spPr>
          <a:xfrm>
            <a:off x="2741003" y="5746715"/>
            <a:ext cx="6097464" cy="369332"/>
          </a:xfrm>
          <a:prstGeom prst="rect">
            <a:avLst/>
          </a:prstGeom>
          <a:noFill/>
        </p:spPr>
        <p:txBody>
          <a:bodyPr wrap="square">
            <a:spAutoFit/>
          </a:bodyPr>
          <a:lstStyle/>
          <a:p>
            <a:pPr defTabSz="914354">
              <a:lnSpc>
                <a:spcPct val="90000"/>
              </a:lnSpc>
              <a:spcBef>
                <a:spcPts val="1000"/>
              </a:spcBef>
            </a:pPr>
            <a:r>
              <a:rPr lang="en-US" altLang="zh-CN" sz="2000"/>
              <a:t>WAL_1</a:t>
            </a:r>
            <a:r>
              <a:rPr lang="zh-CN" altLang="en-US" sz="2000">
                <a:latin typeface="宋体" panose="02010600030101010101" pitchFamily="2" charset="-122"/>
              </a:rPr>
              <a:t>被重命名为</a:t>
            </a:r>
            <a:r>
              <a:rPr lang="en-US" altLang="zh-CN" sz="2000"/>
              <a:t>WAL_7</a:t>
            </a:r>
            <a:r>
              <a:rPr lang="zh-CN" altLang="en-US" sz="2000">
                <a:latin typeface="宋体" panose="02010600030101010101" pitchFamily="2" charset="-122"/>
              </a:rPr>
              <a:t>回收利用，而</a:t>
            </a:r>
            <a:r>
              <a:rPr lang="en-US" altLang="zh-CN" sz="2000">
                <a:latin typeface="宋体" panose="02010600030101010101" pitchFamily="2" charset="-122"/>
              </a:rPr>
              <a:t>WAL_2</a:t>
            </a:r>
            <a:r>
              <a:rPr lang="zh-CN" altLang="en-US" sz="2000">
                <a:latin typeface="宋体" panose="02010600030101010101" pitchFamily="2" charset="-122"/>
              </a:rPr>
              <a:t>被移除</a:t>
            </a:r>
          </a:p>
        </p:txBody>
      </p:sp>
    </p:spTree>
    <p:extLst>
      <p:ext uri="{BB962C8B-B14F-4D97-AF65-F5344CB8AC3E}">
        <p14:creationId xmlns:p14="http://schemas.microsoft.com/office/powerpoint/2010/main" val="306442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9.20. Continuous archiving.">
            <a:extLst>
              <a:ext uri="{FF2B5EF4-FFF2-40B4-BE49-F238E27FC236}">
                <a16:creationId xmlns:a16="http://schemas.microsoft.com/office/drawing/2014/main" id="{984E001E-DEC9-4DA2-B8FA-81924E42B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221" y="2602063"/>
            <a:ext cx="6827116" cy="3176885"/>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归档</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0" y="2247344"/>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a:t>当</a:t>
            </a:r>
            <a:r>
              <a:rPr lang="en-US" altLang="zh-CN" sz="2000"/>
              <a:t>WAL</a:t>
            </a:r>
            <a:r>
              <a:rPr lang="zh-CN" altLang="en-US" sz="2000"/>
              <a:t>段文件发生切换时自动将其复制到归档区域，</a:t>
            </a:r>
            <a:r>
              <a:rPr lang="en-US" altLang="zh-CN" sz="2000"/>
              <a:t>archive_command</a:t>
            </a:r>
            <a:r>
              <a:rPr lang="zh-CN" altLang="en-US" sz="2000"/>
              <a:t>参数配置归档区域。</a:t>
            </a:r>
            <a:endParaRPr lang="en-US" altLang="zh-CN" sz="2000"/>
          </a:p>
          <a:p>
            <a:pPr>
              <a:lnSpc>
                <a:spcPct val="100000"/>
              </a:lnSpc>
            </a:pPr>
            <a:endParaRPr lang="en-US" altLang="zh-CN" sz="2000"/>
          </a:p>
          <a:p>
            <a:pPr>
              <a:lnSpc>
                <a:spcPct val="100000"/>
              </a:lnSpc>
            </a:pPr>
            <a:endParaRPr lang="en-US" altLang="zh-CN" sz="2000"/>
          </a:p>
          <a:p>
            <a:pPr>
              <a:lnSpc>
                <a:spcPct val="100000"/>
              </a:lnSpc>
            </a:pPr>
            <a:endParaRPr lang="en-US" altLang="zh-CN" sz="2000"/>
          </a:p>
          <a:p>
            <a:pPr>
              <a:lnSpc>
                <a:spcPct val="100000"/>
              </a:lnSpc>
            </a:pPr>
            <a:endParaRPr lang="en-US" altLang="zh-CN" sz="2000"/>
          </a:p>
          <a:p>
            <a:pPr>
              <a:lnSpc>
                <a:spcPct val="100000"/>
              </a:lnSpc>
            </a:pPr>
            <a:endParaRPr lang="en-US" altLang="zh-CN" sz="2000"/>
          </a:p>
          <a:p>
            <a:pPr>
              <a:lnSpc>
                <a:spcPct val="100000"/>
              </a:lnSpc>
            </a:pPr>
            <a:endParaRPr lang="en-US" altLang="zh-CN" sz="2000"/>
          </a:p>
          <a:p>
            <a:pPr>
              <a:lnSpc>
                <a:spcPct val="100000"/>
              </a:lnSpc>
            </a:pPr>
            <a:r>
              <a:rPr lang="zh-CN" altLang="en-US" sz="2000"/>
              <a:t>当</a:t>
            </a:r>
            <a:r>
              <a:rPr lang="en-US" altLang="zh-CN" sz="2000"/>
              <a:t>WAL_7</a:t>
            </a:r>
            <a:r>
              <a:rPr lang="zh-CN" altLang="en-US" sz="2000"/>
              <a:t>发生切换时，该文件被复制到归档区域，作为</a:t>
            </a:r>
            <a:r>
              <a:rPr lang="en-US" altLang="zh-CN" sz="2000"/>
              <a:t>Archive log 7</a:t>
            </a:r>
            <a:r>
              <a:rPr lang="zh-CN" altLang="en-US" sz="2000"/>
              <a:t>。</a:t>
            </a:r>
            <a:endParaRPr lang="en-US" altLang="zh-CN" sz="2000"/>
          </a:p>
          <a:p>
            <a:pPr>
              <a:lnSpc>
                <a:spcPct val="100000"/>
              </a:lnSpc>
            </a:pPr>
            <a:endParaRPr lang="en-US" altLang="zh-CN" sz="2000"/>
          </a:p>
          <a:p>
            <a:pPr>
              <a:lnSpc>
                <a:spcPct val="100000"/>
              </a:lnSpc>
            </a:pPr>
            <a:endParaRPr lang="zh-CN" altLang="en-US" sz="2000"/>
          </a:p>
        </p:txBody>
      </p:sp>
    </p:spTree>
    <p:extLst>
      <p:ext uri="{BB962C8B-B14F-4D97-AF65-F5344CB8AC3E}">
        <p14:creationId xmlns:p14="http://schemas.microsoft.com/office/powerpoint/2010/main" val="127574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部分参数配置</a:t>
            </a: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106407" y="2075859"/>
            <a:ext cx="10230262" cy="422380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a:latin typeface="+mn-ea"/>
              </a:rPr>
              <a:t>$PGDATA/postgresql.conf</a:t>
            </a:r>
            <a:r>
              <a:rPr lang="zh-CN" altLang="en-US" sz="1400">
                <a:latin typeface="+mn-ea"/>
              </a:rPr>
              <a:t>文件中有以下关于</a:t>
            </a:r>
            <a:r>
              <a:rPr lang="en-US" altLang="zh-CN" sz="1400">
                <a:latin typeface="+mn-ea"/>
              </a:rPr>
              <a:t>WAL</a:t>
            </a:r>
            <a:r>
              <a:rPr lang="zh-CN" altLang="en-US" sz="1400">
                <a:latin typeface="+mn-ea"/>
              </a:rPr>
              <a:t>的配置参数</a:t>
            </a:r>
          </a:p>
          <a:p>
            <a:endParaRPr lang="en-US" altLang="zh-CN" sz="1400">
              <a:latin typeface="+mn-ea"/>
            </a:endParaRPr>
          </a:p>
          <a:p>
            <a:r>
              <a:rPr lang="en-US" altLang="zh-CN" sz="1400">
                <a:latin typeface="+mn-ea"/>
              </a:rPr>
              <a:t># - Settings -</a:t>
            </a:r>
          </a:p>
          <a:p>
            <a:r>
              <a:rPr lang="en-US" altLang="zh-CN" sz="1400">
                <a:latin typeface="+mn-ea"/>
              </a:rPr>
              <a:t>#wal_level = replica                    </a:t>
            </a:r>
          </a:p>
          <a:p>
            <a:r>
              <a:rPr lang="zh-CN" altLang="en-US" sz="1400">
                <a:latin typeface="+mn-ea"/>
              </a:rPr>
              <a:t>表示决定多少信息写入到 </a:t>
            </a:r>
            <a:r>
              <a:rPr lang="en-US" altLang="zh-CN" sz="1400">
                <a:latin typeface="+mn-ea"/>
              </a:rPr>
              <a:t>WAL </a:t>
            </a:r>
            <a:r>
              <a:rPr lang="zh-CN" altLang="en-US" sz="1400">
                <a:latin typeface="+mn-ea"/>
              </a:rPr>
              <a:t>中。默认值是</a:t>
            </a:r>
            <a:r>
              <a:rPr lang="en-US" altLang="zh-CN" sz="1400">
                <a:latin typeface="+mn-ea"/>
              </a:rPr>
              <a:t>replica</a:t>
            </a:r>
            <a:r>
              <a:rPr lang="zh-CN" altLang="en-US" sz="1400">
                <a:latin typeface="+mn-ea"/>
              </a:rPr>
              <a:t>。修改此参数需要重启数据库。 </a:t>
            </a:r>
          </a:p>
          <a:p>
            <a:r>
              <a:rPr lang="zh-CN" altLang="en-US" sz="1400">
                <a:latin typeface="+mn-ea"/>
              </a:rPr>
              <a:t>可选的参数值是</a:t>
            </a:r>
            <a:r>
              <a:rPr lang="en-US" altLang="zh-CN" sz="1400"/>
              <a:t>minimal</a:t>
            </a:r>
            <a:r>
              <a:rPr lang="zh-CN" altLang="en-US" sz="1400"/>
              <a:t>、</a:t>
            </a:r>
            <a:r>
              <a:rPr lang="en-US" altLang="zh-CN" sz="1400"/>
              <a:t>replica</a:t>
            </a:r>
            <a:r>
              <a:rPr lang="zh-CN" altLang="en-US" sz="1400"/>
              <a:t>、</a:t>
            </a:r>
            <a:r>
              <a:rPr lang="en-US" altLang="zh-CN" sz="1400"/>
              <a:t>logical</a:t>
            </a:r>
            <a:r>
              <a:rPr lang="zh-CN" altLang="en-US" sz="1400">
                <a:latin typeface="+mn-ea"/>
              </a:rPr>
              <a:t>。</a:t>
            </a:r>
          </a:p>
          <a:p>
            <a:r>
              <a:rPr lang="en-US" altLang="zh-CN" sz="1400">
                <a:latin typeface="+mn-ea"/>
              </a:rPr>
              <a:t>minimal </a:t>
            </a:r>
            <a:r>
              <a:rPr lang="zh-CN" altLang="en-US" sz="1400">
                <a:latin typeface="+mn-ea"/>
              </a:rPr>
              <a:t>是仅写入崩溃或者突发关机时所需要的信息。</a:t>
            </a:r>
            <a:r>
              <a:rPr lang="en-US" altLang="zh-CN" sz="1400">
                <a:latin typeface="+mn-ea"/>
              </a:rPr>
              <a:t>replica </a:t>
            </a:r>
            <a:r>
              <a:rPr lang="zh-CN" altLang="en-US" sz="1400">
                <a:latin typeface="+mn-ea"/>
              </a:rPr>
              <a:t>增加 </a:t>
            </a:r>
            <a:r>
              <a:rPr lang="en-US" altLang="zh-CN" sz="1400">
                <a:latin typeface="+mn-ea"/>
              </a:rPr>
              <a:t>wal </a:t>
            </a:r>
            <a:r>
              <a:rPr lang="zh-CN" altLang="en-US" sz="1400">
                <a:latin typeface="+mn-ea"/>
              </a:rPr>
              <a:t>归档信息，包括只读服务器需要的信息。</a:t>
            </a:r>
            <a:r>
              <a:rPr lang="en-US" altLang="zh-CN" sz="1400">
                <a:latin typeface="+mn-ea"/>
              </a:rPr>
              <a:t>logical </a:t>
            </a:r>
            <a:r>
              <a:rPr lang="zh-CN" altLang="en-US" sz="1400">
                <a:latin typeface="+mn-ea"/>
              </a:rPr>
              <a:t>主要用于逻辑复制场景。									</a:t>
            </a:r>
          </a:p>
          <a:p>
            <a:r>
              <a:rPr lang="en-US" altLang="zh-CN" sz="1400">
                <a:latin typeface="+mn-ea"/>
              </a:rPr>
              <a:t>#fsync = on   </a:t>
            </a:r>
          </a:p>
          <a:p>
            <a:r>
              <a:rPr lang="zh-CN" altLang="en-US" sz="1400">
                <a:latin typeface="+mn-ea"/>
              </a:rPr>
              <a:t>表示数据库将调用</a:t>
            </a:r>
            <a:r>
              <a:rPr lang="en-US" altLang="zh-CN" sz="1400">
                <a:latin typeface="+mn-ea"/>
              </a:rPr>
              <a:t>fsync()</a:t>
            </a:r>
            <a:r>
              <a:rPr lang="zh-CN" altLang="en-US" sz="1400">
                <a:latin typeface="+mn-ea"/>
              </a:rPr>
              <a:t>把文件系统中的脏页刷新到物理磁盘，确保数据库在操作系统或者硬件崩溃的情况下可恢复到一个一致的状态。默认值</a:t>
            </a:r>
            <a:r>
              <a:rPr lang="en-US" altLang="zh-CN" sz="1400">
                <a:latin typeface="+mn-ea"/>
              </a:rPr>
              <a:t>on</a:t>
            </a:r>
            <a:r>
              <a:rPr lang="zh-CN" altLang="en-US" sz="1400">
                <a:latin typeface="+mn-ea"/>
              </a:rPr>
              <a:t>。</a:t>
            </a:r>
          </a:p>
          <a:p>
            <a:r>
              <a:rPr lang="zh-CN" altLang="en-US" sz="1400">
                <a:latin typeface="+mn-ea"/>
              </a:rPr>
              <a:t>当数据库中的数据不是很重要，或者性能需求大于数据安全性需求时，为了提高数据库文件加载速度，可以把此参数设置为</a:t>
            </a:r>
            <a:r>
              <a:rPr lang="en-US" altLang="zh-CN" sz="1400">
                <a:latin typeface="+mn-ea"/>
              </a:rPr>
              <a:t>off</a:t>
            </a:r>
            <a:r>
              <a:rPr lang="zh-CN" altLang="en-US" sz="1400">
                <a:latin typeface="+mn-ea"/>
              </a:rPr>
              <a:t>。</a:t>
            </a:r>
          </a:p>
          <a:p>
            <a:r>
              <a:rPr lang="zh-CN" altLang="en-US" sz="1400">
                <a:latin typeface="+mn-ea"/>
              </a:rPr>
              <a:t>注：</a:t>
            </a:r>
            <a:r>
              <a:rPr lang="en-US" altLang="zh-CN" sz="1400">
                <a:latin typeface="+mn-ea"/>
              </a:rPr>
              <a:t>fsync = off</a:t>
            </a:r>
            <a:r>
              <a:rPr lang="zh-CN" altLang="en-US" sz="1400">
                <a:latin typeface="+mn-ea"/>
              </a:rPr>
              <a:t>时，可以关闭</a:t>
            </a:r>
            <a:r>
              <a:rPr lang="en-US" altLang="zh-CN" sz="1400">
                <a:latin typeface="+mn-ea"/>
              </a:rPr>
              <a:t>full_page_writes</a:t>
            </a:r>
            <a:r>
              <a:rPr lang="zh-CN" altLang="en-US" sz="1400">
                <a:latin typeface="+mn-ea"/>
              </a:rPr>
              <a:t>，因为即使</a:t>
            </a:r>
            <a:r>
              <a:rPr lang="en-US" altLang="zh-CN" sz="1400">
                <a:latin typeface="+mn-ea"/>
              </a:rPr>
              <a:t>full_page_writes = on </a:t>
            </a:r>
            <a:r>
              <a:rPr lang="zh-CN" altLang="en-US" sz="1400">
                <a:latin typeface="+mn-ea"/>
              </a:rPr>
              <a:t>也无法保证数据安全性。</a:t>
            </a:r>
          </a:p>
          <a:p>
            <a:endParaRPr lang="zh-CN" altLang="en-US" sz="2000">
              <a:latin typeface="宋体" panose="02010600030101010101" pitchFamily="2" charset="-122"/>
            </a:endParaRPr>
          </a:p>
        </p:txBody>
      </p:sp>
    </p:spTree>
    <p:extLst>
      <p:ext uri="{BB962C8B-B14F-4D97-AF65-F5344CB8AC3E}">
        <p14:creationId xmlns:p14="http://schemas.microsoft.com/office/powerpoint/2010/main" val="730596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部分参数配置</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0" y="2168216"/>
            <a:ext cx="10230262" cy="449635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a:t>#synchronous_commit = on                </a:t>
            </a:r>
          </a:p>
          <a:p>
            <a:r>
              <a:rPr lang="zh-CN" altLang="en-US" sz="1600">
                <a:latin typeface="宋体" panose="02010600030101010101" pitchFamily="2" charset="-122"/>
              </a:rPr>
              <a:t>表示提交事务提交后是否需要等待</a:t>
            </a:r>
            <a:r>
              <a:rPr lang="zh-CN" altLang="en-US" sz="1600"/>
              <a:t> </a:t>
            </a:r>
            <a:r>
              <a:rPr lang="en-US" altLang="zh-CN" sz="1600"/>
              <a:t>WAL </a:t>
            </a:r>
            <a:r>
              <a:rPr lang="zh-CN" altLang="en-US" sz="1600">
                <a:latin typeface="宋体" panose="02010600030101010101" pitchFamily="2" charset="-122"/>
              </a:rPr>
              <a:t>刷到磁盘后才返回成功信息。默认值</a:t>
            </a:r>
            <a:r>
              <a:rPr lang="en-US" altLang="zh-CN" sz="1600">
                <a:latin typeface="宋体" panose="02010600030101010101" pitchFamily="2" charset="-122"/>
              </a:rPr>
              <a:t>on</a:t>
            </a:r>
            <a:r>
              <a:rPr lang="zh-CN" altLang="en-US" sz="1600">
                <a:latin typeface="宋体" panose="02010600030101010101" pitchFamily="2" charset="-122"/>
              </a:rPr>
              <a:t>。</a:t>
            </a:r>
          </a:p>
          <a:p>
            <a:r>
              <a:rPr lang="zh-CN" altLang="en-US" sz="1600">
                <a:latin typeface="宋体" panose="02010600030101010101" pitchFamily="2" charset="-122"/>
              </a:rPr>
              <a:t>可选的参数值是 </a:t>
            </a:r>
            <a:r>
              <a:rPr lang="en-US" altLang="zh-CN" sz="1600"/>
              <a:t>off</a:t>
            </a:r>
            <a:r>
              <a:rPr lang="zh-CN" altLang="en-US" sz="1600"/>
              <a:t>、</a:t>
            </a:r>
            <a:r>
              <a:rPr lang="en-US" altLang="zh-CN" sz="1600"/>
              <a:t>local</a:t>
            </a:r>
            <a:r>
              <a:rPr lang="zh-CN" altLang="en-US" sz="1600"/>
              <a:t>、</a:t>
            </a:r>
            <a:r>
              <a:rPr lang="en-US" altLang="zh-CN" sz="1600"/>
              <a:t>remote_write</a:t>
            </a:r>
            <a:r>
              <a:rPr lang="zh-CN" altLang="en-US" sz="1600"/>
              <a:t>、</a:t>
            </a:r>
            <a:r>
              <a:rPr lang="en-US" altLang="zh-CN" sz="1600"/>
              <a:t>remote_apply</a:t>
            </a:r>
            <a:r>
              <a:rPr lang="zh-CN" altLang="en-US" sz="1600"/>
              <a:t>、</a:t>
            </a:r>
            <a:r>
              <a:rPr lang="en-US" altLang="zh-CN" sz="1600"/>
              <a:t>on</a:t>
            </a:r>
            <a:r>
              <a:rPr lang="zh-CN" altLang="en-US" sz="1600"/>
              <a:t>。</a:t>
            </a:r>
          </a:p>
          <a:p>
            <a:r>
              <a:rPr lang="zh-CN" altLang="en-US" sz="1600">
                <a:latin typeface="宋体" panose="02010600030101010101" pitchFamily="2" charset="-122"/>
              </a:rPr>
              <a:t>不同于 </a:t>
            </a:r>
            <a:r>
              <a:rPr lang="en-US" altLang="zh-CN" sz="1600"/>
              <a:t>fsync</a:t>
            </a:r>
            <a:r>
              <a:rPr lang="zh-CN" altLang="en-US" sz="1600"/>
              <a:t>，</a:t>
            </a:r>
            <a:r>
              <a:rPr lang="zh-CN" altLang="en-US" sz="1600">
                <a:latin typeface="宋体" panose="02010600030101010101" pitchFamily="2" charset="-122"/>
              </a:rPr>
              <a:t>将这个参数设置为 </a:t>
            </a:r>
            <a:r>
              <a:rPr lang="en-US" altLang="zh-CN" sz="1600"/>
              <a:t>off</a:t>
            </a:r>
            <a:r>
              <a:rPr lang="en-US" altLang="zh-CN" sz="1600">
                <a:latin typeface="宋体" panose="02010600030101010101" pitchFamily="2" charset="-122"/>
              </a:rPr>
              <a:t> </a:t>
            </a:r>
            <a:r>
              <a:rPr lang="zh-CN" altLang="en-US" sz="1600">
                <a:latin typeface="宋体" panose="02010600030101010101" pitchFamily="2" charset="-122"/>
              </a:rPr>
              <a:t>不会产生数据库不一致性的风险：只会导致用户最近的几个已提交成功的事务丢失，即在数据库崩溃或突然关机后，重启数据库时，用户会发现故障时间点附近的这几个事务实际上并没有提交成功，而是回滚掉了，而数据库状态是一致的。</a:t>
            </a:r>
          </a:p>
          <a:p>
            <a:r>
              <a:rPr lang="zh-CN" altLang="en-US" sz="1600">
                <a:latin typeface="宋体" panose="02010600030101010101" pitchFamily="2" charset="-122"/>
              </a:rPr>
              <a:t>因此，当性能比确保事务的持久性更重要时，</a:t>
            </a:r>
            <a:r>
              <a:rPr lang="en-US" altLang="zh-CN" sz="1600"/>
              <a:t>synchronous_commit = off </a:t>
            </a:r>
            <a:r>
              <a:rPr lang="zh-CN" altLang="en-US" sz="1600">
                <a:latin typeface="宋体" panose="02010600030101010101" pitchFamily="2" charset="-122"/>
              </a:rPr>
              <a:t>可以提高性能。</a:t>
            </a:r>
            <a:endParaRPr lang="en-US" altLang="zh-CN" sz="1600">
              <a:latin typeface="宋体" panose="02010600030101010101" pitchFamily="2" charset="-122"/>
            </a:endParaRPr>
          </a:p>
          <a:p>
            <a:endParaRPr lang="zh-CN" altLang="en-US" sz="1600">
              <a:latin typeface="宋体" panose="02010600030101010101" pitchFamily="2" charset="-122"/>
            </a:endParaRPr>
          </a:p>
          <a:p>
            <a:r>
              <a:rPr lang="en-US" altLang="zh-CN" sz="1600"/>
              <a:t>#wal_sync_method = fsync                </a:t>
            </a:r>
          </a:p>
          <a:p>
            <a:r>
              <a:rPr lang="zh-CN" altLang="en-US" sz="1600">
                <a:latin typeface="宋体" panose="02010600030101010101" pitchFamily="2" charset="-122"/>
              </a:rPr>
              <a:t>表示向磁盘强制更新</a:t>
            </a:r>
            <a:r>
              <a:rPr lang="zh-CN" altLang="en-US" sz="1600">
                <a:ea typeface="+mj-ea"/>
              </a:rPr>
              <a:t> </a:t>
            </a:r>
            <a:r>
              <a:rPr lang="en-US" altLang="zh-CN" sz="1600">
                <a:ea typeface="+mj-ea"/>
              </a:rPr>
              <a:t>WAL </a:t>
            </a:r>
            <a:r>
              <a:rPr lang="zh-CN" altLang="en-US" sz="1600">
                <a:latin typeface="宋体" panose="02010600030101010101" pitchFamily="2" charset="-122"/>
              </a:rPr>
              <a:t>数据的方法，默认值</a:t>
            </a:r>
            <a:r>
              <a:rPr lang="en-US" altLang="zh-CN" sz="1600"/>
              <a:t>fsync</a:t>
            </a:r>
            <a:r>
              <a:rPr lang="zh-CN" altLang="en-US" sz="1600">
                <a:latin typeface="宋体" panose="02010600030101010101" pitchFamily="2" charset="-122"/>
              </a:rPr>
              <a:t>。</a:t>
            </a:r>
          </a:p>
          <a:p>
            <a:r>
              <a:rPr lang="zh-CN" altLang="en-US" sz="1600">
                <a:latin typeface="宋体" panose="02010600030101010101" pitchFamily="2" charset="-122"/>
              </a:rPr>
              <a:t>可选的参数值是</a:t>
            </a:r>
            <a:r>
              <a:rPr lang="en-US" altLang="zh-CN" sz="1600"/>
              <a:t>open_datasync</a:t>
            </a:r>
            <a:r>
              <a:rPr lang="zh-CN" altLang="en-US" sz="1600"/>
              <a:t>、</a:t>
            </a:r>
            <a:r>
              <a:rPr lang="en-US" altLang="zh-CN" sz="1600"/>
              <a:t>fdatasync</a:t>
            </a:r>
            <a:r>
              <a:rPr lang="zh-CN" altLang="en-US" sz="1600"/>
              <a:t>、</a:t>
            </a:r>
            <a:r>
              <a:rPr lang="en-US" altLang="zh-CN" sz="1600"/>
              <a:t>fsync</a:t>
            </a:r>
            <a:r>
              <a:rPr lang="zh-CN" altLang="en-US" sz="1600"/>
              <a:t>、</a:t>
            </a:r>
            <a:r>
              <a:rPr lang="en-US" altLang="zh-CN" sz="1600"/>
              <a:t>fsync_writethrough</a:t>
            </a:r>
            <a:r>
              <a:rPr lang="zh-CN" altLang="en-US" sz="1600"/>
              <a:t>、</a:t>
            </a:r>
            <a:r>
              <a:rPr lang="en-US" altLang="zh-CN" sz="1600"/>
              <a:t>open_sync</a:t>
            </a:r>
            <a:r>
              <a:rPr lang="zh-CN" altLang="en-US" sz="1600">
                <a:latin typeface="宋体" panose="02010600030101010101" pitchFamily="2" charset="-122"/>
              </a:rPr>
              <a:t>。</a:t>
            </a:r>
          </a:p>
          <a:p>
            <a:r>
              <a:rPr lang="zh-CN" altLang="en-US" sz="1600">
                <a:latin typeface="宋体" panose="02010600030101010101" pitchFamily="2" charset="-122"/>
              </a:rPr>
              <a:t>此选项一般保持默认值。如果</a:t>
            </a:r>
            <a:r>
              <a:rPr lang="en-US" altLang="zh-CN" sz="1600"/>
              <a:t>fsync = off</a:t>
            </a:r>
            <a:r>
              <a:rPr lang="zh-CN" altLang="en-US" sz="1600"/>
              <a:t>，</a:t>
            </a:r>
            <a:r>
              <a:rPr lang="zh-CN" altLang="en-US" sz="1600">
                <a:latin typeface="宋体" panose="02010600030101010101" pitchFamily="2" charset="-122"/>
              </a:rPr>
              <a:t>该参数设置就没有意义。</a:t>
            </a:r>
          </a:p>
        </p:txBody>
      </p:sp>
    </p:spTree>
    <p:extLst>
      <p:ext uri="{BB962C8B-B14F-4D97-AF65-F5344CB8AC3E}">
        <p14:creationId xmlns:p14="http://schemas.microsoft.com/office/powerpoint/2010/main" val="1589420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部分参数配置</a:t>
            </a: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106407" y="2075859"/>
            <a:ext cx="10230262" cy="422380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a:latin typeface="+mn-ea"/>
              </a:rPr>
              <a:t>#full_page_writes = on</a:t>
            </a:r>
          </a:p>
          <a:p>
            <a:r>
              <a:rPr lang="zh-CN" altLang="en-US" sz="1600">
                <a:latin typeface="+mn-ea"/>
              </a:rPr>
              <a:t>服务器会在检查点</a:t>
            </a:r>
            <a:r>
              <a:rPr lang="en-US" altLang="zh-CN" sz="1600">
                <a:latin typeface="+mn-ea"/>
              </a:rPr>
              <a:t>checkpoint</a:t>
            </a:r>
            <a:r>
              <a:rPr lang="zh-CN" altLang="en-US" sz="1600">
                <a:latin typeface="+mn-ea"/>
              </a:rPr>
              <a:t>之后对页面第一次修改时将整个页面写到 </a:t>
            </a:r>
            <a:r>
              <a:rPr lang="en-US" altLang="zh-CN" sz="1600">
                <a:latin typeface="+mn-ea"/>
              </a:rPr>
              <a:t>WAL </a:t>
            </a:r>
            <a:r>
              <a:rPr lang="zh-CN" altLang="en-US" sz="1600">
                <a:latin typeface="+mn-ea"/>
              </a:rPr>
              <a:t>日志里。默认值</a:t>
            </a:r>
            <a:r>
              <a:rPr lang="en-US" altLang="zh-CN" sz="1600">
                <a:latin typeface="+mn-ea"/>
              </a:rPr>
              <a:t>on</a:t>
            </a:r>
            <a:r>
              <a:rPr lang="zh-CN" altLang="en-US" sz="1600">
                <a:latin typeface="+mn-ea"/>
              </a:rPr>
              <a:t>。</a:t>
            </a:r>
          </a:p>
          <a:p>
            <a:r>
              <a:rPr lang="zh-CN" altLang="en-US" sz="1600">
                <a:latin typeface="+mn-ea"/>
              </a:rPr>
              <a:t>这么做是因为在操作系统崩溃期间可能只有部分页面写入磁盘，导致在一个页面中混合有新旧数据。将完整的页面保存在</a:t>
            </a:r>
            <a:r>
              <a:rPr lang="en-US" altLang="zh-CN" sz="1600">
                <a:latin typeface="+mn-ea"/>
              </a:rPr>
              <a:t>WAL</a:t>
            </a:r>
            <a:r>
              <a:rPr lang="zh-CN" altLang="en-US" sz="1600">
                <a:latin typeface="+mn-ea"/>
              </a:rPr>
              <a:t>日志中，就可以直接使用</a:t>
            </a:r>
            <a:r>
              <a:rPr lang="en-US" altLang="zh-CN" sz="1600">
                <a:latin typeface="+mn-ea"/>
              </a:rPr>
              <a:t>WAL</a:t>
            </a:r>
            <a:r>
              <a:rPr lang="zh-CN" altLang="en-US" sz="1600">
                <a:latin typeface="+mn-ea"/>
              </a:rPr>
              <a:t>日志中的页覆盖新旧数据混合页以完成恢复工作。</a:t>
            </a:r>
          </a:p>
          <a:p>
            <a:endParaRPr lang="zh-CN" altLang="en-US" sz="1600">
              <a:latin typeface="+mn-ea"/>
            </a:endParaRPr>
          </a:p>
          <a:p>
            <a:r>
              <a:rPr lang="en-US" altLang="zh-CN" sz="1600">
                <a:latin typeface="+mn-ea"/>
              </a:rPr>
              <a:t>#wal_buffers = -1                       </a:t>
            </a:r>
          </a:p>
          <a:p>
            <a:r>
              <a:rPr lang="zh-CN" altLang="en-US" sz="1600">
                <a:latin typeface="+mn-ea"/>
              </a:rPr>
              <a:t>表示用于缓存</a:t>
            </a:r>
            <a:r>
              <a:rPr lang="en-US" altLang="zh-CN" sz="1600">
                <a:latin typeface="+mn-ea"/>
              </a:rPr>
              <a:t>WAL</a:t>
            </a:r>
            <a:r>
              <a:rPr lang="zh-CN" altLang="en-US" sz="1600">
                <a:latin typeface="+mn-ea"/>
              </a:rPr>
              <a:t>数据共享内存的大小。默认值</a:t>
            </a:r>
            <a:r>
              <a:rPr lang="en-US" altLang="zh-CN" sz="1600">
                <a:latin typeface="+mn-ea"/>
              </a:rPr>
              <a:t>-1</a:t>
            </a:r>
            <a:r>
              <a:rPr lang="zh-CN" altLang="en-US" sz="1600">
                <a:latin typeface="+mn-ea"/>
              </a:rPr>
              <a:t>。</a:t>
            </a:r>
          </a:p>
          <a:p>
            <a:r>
              <a:rPr lang="zh-CN" altLang="en-US" sz="1600">
                <a:latin typeface="+mn-ea"/>
              </a:rPr>
              <a:t>在每次事务提交时，都会将</a:t>
            </a:r>
            <a:r>
              <a:rPr lang="en-US" altLang="zh-CN" sz="1600">
                <a:latin typeface="+mn-ea"/>
              </a:rPr>
              <a:t>WAL</a:t>
            </a:r>
            <a:r>
              <a:rPr lang="zh-CN" altLang="en-US" sz="1600">
                <a:latin typeface="+mn-ea"/>
              </a:rPr>
              <a:t>缓冲区的内容刷写到磁盘，所以将</a:t>
            </a:r>
            <a:r>
              <a:rPr lang="en-US" altLang="zh-CN" sz="1600">
                <a:latin typeface="+mn-ea"/>
              </a:rPr>
              <a:t>wal_buffers</a:t>
            </a:r>
            <a:r>
              <a:rPr lang="zh-CN" altLang="en-US" sz="1600">
                <a:latin typeface="+mn-ea"/>
              </a:rPr>
              <a:t>设置成极大的值并不能显著提高性能。</a:t>
            </a:r>
          </a:p>
          <a:p>
            <a:endParaRPr lang="zh-CN" altLang="en-US" sz="2000">
              <a:latin typeface="宋体" panose="02010600030101010101" pitchFamily="2" charset="-122"/>
            </a:endParaRPr>
          </a:p>
        </p:txBody>
      </p:sp>
    </p:spTree>
    <p:extLst>
      <p:ext uri="{BB962C8B-B14F-4D97-AF65-F5344CB8AC3E}">
        <p14:creationId xmlns:p14="http://schemas.microsoft.com/office/powerpoint/2010/main" val="561803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部分参数配置</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0" y="2075859"/>
            <a:ext cx="10230262" cy="4017210"/>
          </a:xfrm>
          <a:prstGeom prst="rect">
            <a:avLst/>
          </a:prstGeom>
        </p:spPr>
        <p:txBody>
          <a:bodyPr vert="horz" lIns="91440" tIns="45720" rIns="91440" bIns="45720" rtlCol="0">
            <a:normAutofit fontScale="925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1600"/>
              <a:t># - Checkpoints –</a:t>
            </a:r>
          </a:p>
          <a:p>
            <a:pPr>
              <a:lnSpc>
                <a:spcPct val="110000"/>
              </a:lnSpc>
            </a:pPr>
            <a:r>
              <a:rPr lang="en-US" altLang="zh-CN" sz="1600"/>
              <a:t>#checkpoint_timeout = 5min        </a:t>
            </a:r>
          </a:p>
          <a:p>
            <a:pPr>
              <a:lnSpc>
                <a:spcPct val="110000"/>
              </a:lnSpc>
            </a:pPr>
            <a:r>
              <a:rPr lang="zh-CN" altLang="en-US" sz="1600">
                <a:latin typeface="宋体" panose="02010600030101010101" pitchFamily="2" charset="-122"/>
              </a:rPr>
              <a:t>表示自动执行</a:t>
            </a:r>
            <a:r>
              <a:rPr lang="en-US" altLang="zh-CN" sz="1600"/>
              <a:t>WAL CheckPoint</a:t>
            </a:r>
            <a:r>
              <a:rPr lang="zh-CN" altLang="en-US" sz="1600">
                <a:latin typeface="宋体" panose="02010600030101010101" pitchFamily="2" charset="-122"/>
              </a:rPr>
              <a:t>的最长时间间隔。默认</a:t>
            </a:r>
            <a:r>
              <a:rPr lang="en-US" altLang="zh-CN" sz="1600"/>
              <a:t>5min</a:t>
            </a:r>
            <a:r>
              <a:rPr lang="zh-CN" altLang="en-US" sz="1600">
                <a:latin typeface="宋体" panose="02010600030101010101" pitchFamily="2" charset="-122"/>
              </a:rPr>
              <a:t>。</a:t>
            </a:r>
          </a:p>
          <a:p>
            <a:pPr>
              <a:lnSpc>
                <a:spcPct val="110000"/>
              </a:lnSpc>
            </a:pPr>
            <a:r>
              <a:rPr lang="zh-CN" altLang="en-US" sz="1600">
                <a:latin typeface="宋体" panose="02010600030101010101" pitchFamily="2" charset="-122"/>
              </a:rPr>
              <a:t>增大这个参数会增加数据库崩溃以后恢复操作需要的时间。</a:t>
            </a:r>
            <a:endParaRPr lang="en-US" altLang="zh-CN" sz="1600">
              <a:latin typeface="宋体" panose="02010600030101010101" pitchFamily="2" charset="-122"/>
            </a:endParaRPr>
          </a:p>
          <a:p>
            <a:pPr>
              <a:lnSpc>
                <a:spcPct val="110000"/>
              </a:lnSpc>
            </a:pPr>
            <a:endParaRPr lang="zh-CN" altLang="en-US" sz="1600">
              <a:latin typeface="宋体" panose="02010600030101010101" pitchFamily="2" charset="-122"/>
            </a:endParaRPr>
          </a:p>
          <a:p>
            <a:pPr>
              <a:lnSpc>
                <a:spcPct val="110000"/>
              </a:lnSpc>
            </a:pPr>
            <a:r>
              <a:rPr lang="en-US" altLang="zh-CN" sz="1600"/>
              <a:t>#max_wal_size = 1GB</a:t>
            </a:r>
          </a:p>
          <a:p>
            <a:pPr>
              <a:lnSpc>
                <a:spcPct val="110000"/>
              </a:lnSpc>
            </a:pPr>
            <a:r>
              <a:rPr lang="en-US" altLang="zh-CN" sz="1600">
                <a:latin typeface="宋体" panose="02010600030101010101" pitchFamily="2" charset="-122"/>
              </a:rPr>
              <a:t>WAL</a:t>
            </a:r>
            <a:r>
              <a:rPr lang="zh-CN" altLang="en-US" sz="1600">
                <a:latin typeface="宋体" panose="02010600030101010101" pitchFamily="2" charset="-122"/>
              </a:rPr>
              <a:t>日志文件增大到该参数指定大小后，会自动进行</a:t>
            </a:r>
            <a:r>
              <a:rPr lang="en-US" altLang="zh-CN" sz="1600"/>
              <a:t>CheckPoint</a:t>
            </a:r>
            <a:r>
              <a:rPr lang="zh-CN" altLang="en-US" sz="1600">
                <a:latin typeface="宋体" panose="02010600030101010101" pitchFamily="2" charset="-122"/>
              </a:rPr>
              <a:t>。默认</a:t>
            </a:r>
            <a:r>
              <a:rPr lang="en-US" altLang="zh-CN" sz="1600"/>
              <a:t>1GB</a:t>
            </a:r>
            <a:r>
              <a:rPr lang="zh-CN" altLang="en-US" sz="1600">
                <a:latin typeface="宋体" panose="02010600030101010101" pitchFamily="2" charset="-122"/>
              </a:rPr>
              <a:t>。特殊情况下，如负荷过高、</a:t>
            </a:r>
            <a:r>
              <a:rPr lang="en-US" altLang="zh-CN" sz="1600"/>
              <a:t>archive_command</a:t>
            </a:r>
            <a:r>
              <a:rPr lang="zh-CN" altLang="en-US" sz="1600">
                <a:latin typeface="宋体" panose="02010600030101010101" pitchFamily="2" charset="-122"/>
              </a:rPr>
              <a:t>归档失败</a:t>
            </a:r>
            <a:r>
              <a:rPr lang="zh-CN" altLang="en-US" sz="1600"/>
              <a:t>、</a:t>
            </a:r>
            <a:r>
              <a:rPr lang="en-US" altLang="zh-CN" sz="1600"/>
              <a:t>wal_keep_segments</a:t>
            </a:r>
            <a:r>
              <a:rPr lang="zh-CN" altLang="en-US" sz="1600">
                <a:latin typeface="宋体" panose="02010600030101010101" pitchFamily="2" charset="-122"/>
              </a:rPr>
              <a:t>设置过大，</a:t>
            </a:r>
            <a:r>
              <a:rPr lang="en-US" altLang="zh-CN" sz="1600"/>
              <a:t>WAL</a:t>
            </a:r>
            <a:r>
              <a:rPr lang="zh-CN" altLang="en-US" sz="1600">
                <a:latin typeface="宋体" panose="02010600030101010101" pitchFamily="2" charset="-122"/>
              </a:rPr>
              <a:t>文件大小会超过设置的值。增加这个参数会延长崩溃恢复所需要的时间。</a:t>
            </a:r>
            <a:endParaRPr lang="en-US" altLang="zh-CN" sz="1600">
              <a:latin typeface="宋体" panose="02010600030101010101" pitchFamily="2" charset="-122"/>
            </a:endParaRPr>
          </a:p>
          <a:p>
            <a:pPr>
              <a:lnSpc>
                <a:spcPct val="110000"/>
              </a:lnSpc>
            </a:pPr>
            <a:endParaRPr lang="zh-CN" altLang="en-US" sz="1600">
              <a:latin typeface="宋体" panose="02010600030101010101" pitchFamily="2" charset="-122"/>
            </a:endParaRPr>
          </a:p>
          <a:p>
            <a:pPr>
              <a:lnSpc>
                <a:spcPct val="110000"/>
              </a:lnSpc>
            </a:pPr>
            <a:r>
              <a:rPr lang="en-US" altLang="zh-CN" sz="1600"/>
              <a:t>#min_wal_size = 80MB</a:t>
            </a:r>
          </a:p>
          <a:p>
            <a:pPr>
              <a:lnSpc>
                <a:spcPct val="110000"/>
              </a:lnSpc>
            </a:pPr>
            <a:r>
              <a:rPr lang="zh-CN" altLang="en-US" sz="1600">
                <a:latin typeface="宋体" panose="02010600030101010101" pitchFamily="2" charset="-122"/>
              </a:rPr>
              <a:t>只要 </a:t>
            </a:r>
            <a:r>
              <a:rPr lang="en-US" altLang="zh-CN" sz="1600"/>
              <a:t>WAL</a:t>
            </a:r>
            <a:r>
              <a:rPr lang="zh-CN" altLang="en-US" sz="1600">
                <a:latin typeface="宋体" panose="02010600030101010101" pitchFamily="2" charset="-122"/>
              </a:rPr>
              <a:t>文件磁盘使用率小于于这个设置，执行</a:t>
            </a:r>
            <a:r>
              <a:rPr lang="en-US" altLang="zh-CN" sz="1600"/>
              <a:t>CheckPoint</a:t>
            </a:r>
            <a:r>
              <a:rPr lang="zh-CN" altLang="en-US" sz="1600">
                <a:latin typeface="宋体" panose="02010600030101010101" pitchFamily="2" charset="-122"/>
              </a:rPr>
              <a:t>时就可以回收而不是删除旧的</a:t>
            </a:r>
            <a:r>
              <a:rPr lang="en-US" altLang="zh-CN" sz="1600"/>
              <a:t>WAL</a:t>
            </a:r>
            <a:r>
              <a:rPr lang="zh-CN" altLang="en-US" sz="1600">
                <a:latin typeface="宋体" panose="02010600030101010101" pitchFamily="2" charset="-122"/>
              </a:rPr>
              <a:t>日志文件。默认值</a:t>
            </a:r>
            <a:r>
              <a:rPr lang="en-US" altLang="zh-CN" sz="1600"/>
              <a:t>80MB</a:t>
            </a:r>
            <a:r>
              <a:rPr lang="zh-CN" altLang="en-US" sz="1600">
                <a:latin typeface="宋体" panose="02010600030101010101" pitchFamily="2" charset="-122"/>
              </a:rPr>
              <a:t>。这可以用来确保预留足够的空间处理 </a:t>
            </a:r>
            <a:r>
              <a:rPr lang="en-US" altLang="zh-CN" sz="1600"/>
              <a:t>WAL</a:t>
            </a:r>
            <a:r>
              <a:rPr lang="zh-CN" altLang="en-US" sz="1600">
                <a:latin typeface="宋体" panose="02010600030101010101" pitchFamily="2" charset="-122"/>
              </a:rPr>
              <a:t>文件在使用中的峰值，如运行大批量工作。</a:t>
            </a:r>
          </a:p>
          <a:p>
            <a:endParaRPr lang="zh-CN" altLang="en-US" sz="1600">
              <a:latin typeface="宋体" panose="02010600030101010101" pitchFamily="2" charset="-122"/>
            </a:endParaRPr>
          </a:p>
        </p:txBody>
      </p:sp>
    </p:spTree>
    <p:extLst>
      <p:ext uri="{BB962C8B-B14F-4D97-AF65-F5344CB8AC3E}">
        <p14:creationId xmlns:p14="http://schemas.microsoft.com/office/powerpoint/2010/main" val="2414024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部分参数配置</a:t>
            </a: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106407" y="2075859"/>
            <a:ext cx="10230262" cy="422380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a:latin typeface="+mn-ea"/>
              </a:rPr>
              <a:t>#</a:t>
            </a:r>
            <a:r>
              <a:rPr lang="en-US" altLang="zh-CN" sz="1600"/>
              <a:t>checkpoint_completion_target = 0.5     # checkpoint target duration, 0.0 - 1.0</a:t>
            </a:r>
          </a:p>
          <a:p>
            <a:r>
              <a:rPr lang="zh-CN" altLang="en-US" sz="1600">
                <a:latin typeface="+mn-ea"/>
              </a:rPr>
              <a:t>表示完成</a:t>
            </a:r>
            <a:r>
              <a:rPr lang="en-US" altLang="zh-CN" sz="1600"/>
              <a:t>CheckPoint</a:t>
            </a:r>
            <a:r>
              <a:rPr lang="zh-CN" altLang="en-US" sz="1600">
                <a:latin typeface="+mn-ea"/>
              </a:rPr>
              <a:t>所需时间占</a:t>
            </a:r>
            <a:r>
              <a:rPr lang="en-US" altLang="zh-CN" sz="1600"/>
              <a:t>CheckPoint</a:t>
            </a:r>
            <a:r>
              <a:rPr lang="zh-CN" altLang="en-US" sz="1600">
                <a:latin typeface="+mn-ea"/>
              </a:rPr>
              <a:t>启动间隔的总时间的比例。默认值</a:t>
            </a:r>
            <a:r>
              <a:rPr lang="en-US" altLang="zh-CN" sz="1600"/>
              <a:t>0.5</a:t>
            </a:r>
            <a:r>
              <a:rPr lang="zh-CN" altLang="en-US" sz="1600">
                <a:latin typeface="+mn-ea"/>
              </a:rPr>
              <a:t>。</a:t>
            </a:r>
          </a:p>
          <a:p>
            <a:r>
              <a:rPr lang="zh-CN" altLang="en-US" sz="1600">
                <a:latin typeface="+mn-ea"/>
              </a:rPr>
              <a:t>参数的取值范围是</a:t>
            </a:r>
            <a:r>
              <a:rPr lang="en-US" altLang="zh-CN" sz="1600"/>
              <a:t>0.0 - 1.0</a:t>
            </a:r>
            <a:r>
              <a:rPr lang="zh-CN" altLang="en-US" sz="1600"/>
              <a:t>。</a:t>
            </a:r>
          </a:p>
          <a:p>
            <a:endParaRPr lang="zh-CN" altLang="en-US" sz="1600">
              <a:latin typeface="+mn-ea"/>
            </a:endParaRPr>
          </a:p>
          <a:p>
            <a:r>
              <a:rPr lang="en-US" altLang="zh-CN" sz="1600">
                <a:latin typeface="+mn-ea"/>
              </a:rPr>
              <a:t>#</a:t>
            </a:r>
            <a:r>
              <a:rPr lang="en-US" altLang="zh-CN" sz="1600"/>
              <a:t>checkpoint_flush_after = 256kB         </a:t>
            </a:r>
          </a:p>
          <a:p>
            <a:r>
              <a:rPr lang="zh-CN" altLang="en-US" sz="1600">
                <a:latin typeface="+mn-ea"/>
              </a:rPr>
              <a:t>在执行检查点时，只要有 </a:t>
            </a:r>
            <a:r>
              <a:rPr lang="en-US" altLang="zh-CN" sz="1600"/>
              <a:t>checkpoint_flush_after</a:t>
            </a:r>
            <a:r>
              <a:rPr lang="zh-CN" altLang="en-US" sz="1600">
                <a:latin typeface="+mn-ea"/>
              </a:rPr>
              <a:t>字节被写入，就尝试强制操作系统将其缓存中的脏数据刷写到磁盘。 </a:t>
            </a:r>
            <a:r>
              <a:rPr lang="en-US" altLang="zh-CN" sz="1600"/>
              <a:t>Linux </a:t>
            </a:r>
            <a:r>
              <a:rPr lang="zh-CN" altLang="en-US" sz="1600"/>
              <a:t>上</a:t>
            </a:r>
            <a:r>
              <a:rPr lang="zh-CN" altLang="en-US" sz="1600">
                <a:latin typeface="+mn-ea"/>
              </a:rPr>
              <a:t>的默认值是 </a:t>
            </a:r>
            <a:r>
              <a:rPr lang="en-US" altLang="zh-CN" sz="1600"/>
              <a:t>256kB</a:t>
            </a:r>
            <a:r>
              <a:rPr lang="zh-CN" altLang="en-US" sz="1600"/>
              <a:t>。</a:t>
            </a:r>
          </a:p>
          <a:p>
            <a:r>
              <a:rPr lang="zh-CN" altLang="en-US" sz="1600">
                <a:latin typeface="+mn-ea"/>
              </a:rPr>
              <a:t>参数的取值范围是</a:t>
            </a:r>
            <a:r>
              <a:rPr lang="en-US" altLang="zh-CN" sz="1600"/>
              <a:t>0 ~ 2MB</a:t>
            </a:r>
            <a:r>
              <a:rPr lang="zh-CN" altLang="en-US" sz="1600"/>
              <a:t>。</a:t>
            </a:r>
            <a:endParaRPr lang="en-US" altLang="zh-CN" sz="1600"/>
          </a:p>
          <a:p>
            <a:endParaRPr lang="zh-CN" altLang="en-US" sz="1600">
              <a:latin typeface="+mn-ea"/>
            </a:endParaRPr>
          </a:p>
          <a:p>
            <a:r>
              <a:rPr lang="en-US" altLang="zh-CN" sz="1600"/>
              <a:t>#checkpoint_warning = 30s              </a:t>
            </a:r>
          </a:p>
          <a:p>
            <a:r>
              <a:rPr lang="zh-CN" altLang="en-US" sz="1600">
                <a:latin typeface="+mn-ea"/>
              </a:rPr>
              <a:t>如果 </a:t>
            </a:r>
            <a:r>
              <a:rPr lang="en-US" altLang="zh-CN" sz="1600"/>
              <a:t>CheckPoint </a:t>
            </a:r>
            <a:r>
              <a:rPr lang="zh-CN" altLang="en-US" sz="1600">
                <a:latin typeface="+mn-ea"/>
              </a:rPr>
              <a:t>实际发生间隔小于该数值，在 </a:t>
            </a:r>
            <a:r>
              <a:rPr lang="en-US" altLang="zh-CN" sz="1600"/>
              <a:t>log </a:t>
            </a:r>
            <a:r>
              <a:rPr lang="zh-CN" altLang="en-US" sz="1600"/>
              <a:t>中</a:t>
            </a:r>
            <a:r>
              <a:rPr lang="zh-CN" altLang="en-US" sz="1600">
                <a:latin typeface="+mn-ea"/>
              </a:rPr>
              <a:t>写入一条警告信息。默认值是 </a:t>
            </a:r>
            <a:r>
              <a:rPr lang="en-US" altLang="zh-CN" sz="1600">
                <a:latin typeface="+mn-ea"/>
              </a:rPr>
              <a:t>30</a:t>
            </a:r>
            <a:r>
              <a:rPr lang="en-US" altLang="zh-CN" sz="1600"/>
              <a:t> s</a:t>
            </a:r>
            <a:r>
              <a:rPr lang="zh-CN" altLang="en-US" sz="1600">
                <a:latin typeface="+mn-ea"/>
              </a:rPr>
              <a:t>。</a:t>
            </a:r>
          </a:p>
          <a:p>
            <a:r>
              <a:rPr lang="zh-CN" altLang="en-US" sz="1600">
                <a:latin typeface="+mn-ea"/>
              </a:rPr>
              <a:t>参数设置为</a:t>
            </a:r>
            <a:r>
              <a:rPr lang="en-US" altLang="zh-CN" sz="1600">
                <a:latin typeface="+mn-ea"/>
              </a:rPr>
              <a:t>0</a:t>
            </a:r>
            <a:r>
              <a:rPr lang="zh-CN" altLang="en-US" sz="1600">
                <a:latin typeface="+mn-ea"/>
              </a:rPr>
              <a:t>时禁用，如果 </a:t>
            </a:r>
            <a:r>
              <a:rPr lang="en-US" altLang="zh-CN" sz="1600"/>
              <a:t>checkpoint_timeout </a:t>
            </a:r>
            <a:r>
              <a:rPr lang="zh-CN" altLang="en-US" sz="1600">
                <a:latin typeface="+mn-ea"/>
              </a:rPr>
              <a:t>值小于该数值 ， 也不会生成警告信息。</a:t>
            </a:r>
            <a:endParaRPr lang="zh-CN" altLang="en-US" sz="2400">
              <a:latin typeface="宋体" panose="02010600030101010101" pitchFamily="2" charset="-122"/>
            </a:endParaRPr>
          </a:p>
        </p:txBody>
      </p:sp>
    </p:spTree>
    <p:extLst>
      <p:ext uri="{BB962C8B-B14F-4D97-AF65-F5344CB8AC3E}">
        <p14:creationId xmlns:p14="http://schemas.microsoft.com/office/powerpoint/2010/main" val="3018020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部分参数配置</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0" y="2075859"/>
            <a:ext cx="10230262" cy="4017210"/>
          </a:xfrm>
          <a:prstGeom prst="rect">
            <a:avLst/>
          </a:prstGeom>
        </p:spPr>
        <p:txBody>
          <a:bodyPr vert="horz" lIns="91440" tIns="45720" rIns="91440" bIns="45720" rtlCol="0">
            <a:normAutofit fontScale="925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1600"/>
              <a:t># - Archiving -</a:t>
            </a:r>
          </a:p>
          <a:p>
            <a:pPr>
              <a:lnSpc>
                <a:spcPct val="110000"/>
              </a:lnSpc>
            </a:pPr>
            <a:r>
              <a:rPr lang="en-US" altLang="zh-CN" sz="1600"/>
              <a:t>#archive_mode = off             </a:t>
            </a:r>
          </a:p>
          <a:p>
            <a:pPr>
              <a:lnSpc>
                <a:spcPct val="110000"/>
              </a:lnSpc>
            </a:pPr>
            <a:r>
              <a:rPr lang="zh-CN" altLang="en-US" sz="1600"/>
              <a:t>表示是否将完成的</a:t>
            </a:r>
            <a:r>
              <a:rPr lang="en-US" altLang="zh-CN" sz="1600"/>
              <a:t>WAL</a:t>
            </a:r>
            <a:r>
              <a:rPr lang="zh-CN" altLang="en-US" sz="1600"/>
              <a:t>段进行归档存储。默认</a:t>
            </a:r>
            <a:r>
              <a:rPr lang="en-US" altLang="zh-CN" sz="1600"/>
              <a:t>off</a:t>
            </a:r>
            <a:r>
              <a:rPr lang="zh-CN" altLang="en-US" sz="1600"/>
              <a:t>。修改此参数需要重启数据库。</a:t>
            </a:r>
          </a:p>
          <a:p>
            <a:pPr>
              <a:lnSpc>
                <a:spcPct val="110000"/>
              </a:lnSpc>
            </a:pPr>
            <a:r>
              <a:rPr lang="zh-CN" altLang="en-US" sz="1600"/>
              <a:t>可选的参数值有</a:t>
            </a:r>
            <a:r>
              <a:rPr lang="en-US" altLang="zh-CN" sz="1600"/>
              <a:t>off</a:t>
            </a:r>
            <a:r>
              <a:rPr lang="zh-CN" altLang="en-US" sz="1600"/>
              <a:t>、</a:t>
            </a:r>
            <a:r>
              <a:rPr lang="en-US" altLang="zh-CN" sz="1600"/>
              <a:t>on</a:t>
            </a:r>
            <a:r>
              <a:rPr lang="zh-CN" altLang="en-US" sz="1600"/>
              <a:t>、</a:t>
            </a:r>
            <a:r>
              <a:rPr lang="en-US" altLang="zh-CN" sz="1600"/>
              <a:t>always </a:t>
            </a:r>
            <a:r>
              <a:rPr lang="zh-CN" altLang="en-US" sz="1600"/>
              <a:t>。</a:t>
            </a:r>
          </a:p>
          <a:p>
            <a:pPr>
              <a:lnSpc>
                <a:spcPct val="110000"/>
              </a:lnSpc>
            </a:pPr>
            <a:r>
              <a:rPr lang="zh-CN" altLang="en-US" sz="1600"/>
              <a:t>							</a:t>
            </a:r>
          </a:p>
          <a:p>
            <a:pPr>
              <a:lnSpc>
                <a:spcPct val="110000"/>
              </a:lnSpc>
            </a:pPr>
            <a:r>
              <a:rPr lang="en-US" altLang="zh-CN" sz="1600"/>
              <a:t>#archive_command = ''           </a:t>
            </a:r>
          </a:p>
          <a:p>
            <a:pPr>
              <a:lnSpc>
                <a:spcPct val="110000"/>
              </a:lnSpc>
            </a:pPr>
            <a:r>
              <a:rPr lang="zh-CN" altLang="en-US" sz="1600"/>
              <a:t>执行本地</a:t>
            </a:r>
            <a:r>
              <a:rPr lang="en-US" altLang="zh-CN" sz="1600"/>
              <a:t>shell</a:t>
            </a:r>
            <a:r>
              <a:rPr lang="zh-CN" altLang="en-US" sz="1600"/>
              <a:t>命令来归档完成的</a:t>
            </a:r>
            <a:r>
              <a:rPr lang="en-US" altLang="zh-CN" sz="1600"/>
              <a:t>WAL</a:t>
            </a:r>
            <a:r>
              <a:rPr lang="zh-CN" altLang="en-US" sz="1600"/>
              <a:t>段。</a:t>
            </a:r>
          </a:p>
          <a:p>
            <a:pPr>
              <a:lnSpc>
                <a:spcPct val="110000"/>
              </a:lnSpc>
            </a:pPr>
            <a:r>
              <a:rPr lang="zh-CN" altLang="en-US" sz="1600"/>
              <a:t>例如：</a:t>
            </a:r>
            <a:r>
              <a:rPr lang="en-US" altLang="zh-CN" sz="1600"/>
              <a:t>'test ! -f /mnt/server/archivedir/%f &amp;&amp; cp %p /mnt/server/archivedir/%f'</a:t>
            </a:r>
          </a:p>
          <a:p>
            <a:pPr>
              <a:lnSpc>
                <a:spcPct val="110000"/>
              </a:lnSpc>
            </a:pPr>
            <a:r>
              <a:rPr lang="zh-CN" altLang="en-US" sz="1600"/>
              <a:t>字符串中的</a:t>
            </a:r>
            <a:r>
              <a:rPr lang="en-US" altLang="zh-CN" sz="1600"/>
              <a:t>%p </a:t>
            </a:r>
            <a:r>
              <a:rPr lang="zh-CN" altLang="en-US" sz="1600"/>
              <a:t>要被归档的文件的路径名，</a:t>
            </a:r>
            <a:r>
              <a:rPr lang="en-US" altLang="zh-CN" sz="1600"/>
              <a:t>%f </a:t>
            </a:r>
            <a:r>
              <a:rPr lang="zh-CN" altLang="en-US" sz="1600"/>
              <a:t>归档的文件名</a:t>
            </a:r>
          </a:p>
          <a:p>
            <a:pPr>
              <a:lnSpc>
                <a:spcPct val="110000"/>
              </a:lnSpc>
            </a:pPr>
            <a:endParaRPr lang="zh-CN" altLang="en-US" sz="1600"/>
          </a:p>
          <a:p>
            <a:pPr>
              <a:lnSpc>
                <a:spcPct val="110000"/>
              </a:lnSpc>
            </a:pPr>
            <a:r>
              <a:rPr lang="en-US" altLang="zh-CN" sz="1600"/>
              <a:t>#archive_timeout = 0</a:t>
            </a:r>
          </a:p>
          <a:p>
            <a:pPr>
              <a:lnSpc>
                <a:spcPct val="110000"/>
              </a:lnSpc>
            </a:pPr>
            <a:r>
              <a:rPr lang="zh-CN" altLang="en-US" sz="1600"/>
              <a:t>为了限制未归档数据存在的时间，可以设置</a:t>
            </a:r>
            <a:r>
              <a:rPr lang="en-US" altLang="zh-CN" sz="1600"/>
              <a:t>archive_timeout</a:t>
            </a:r>
            <a:r>
              <a:rPr lang="zh-CN" altLang="en-US" sz="1600"/>
              <a:t>来强制服务器来周期性地切换到一个新的 </a:t>
            </a:r>
            <a:r>
              <a:rPr lang="en-US" altLang="zh-CN" sz="1600"/>
              <a:t>WAL </a:t>
            </a:r>
            <a:r>
              <a:rPr lang="zh-CN" altLang="en-US" sz="1600"/>
              <a:t>段文件。</a:t>
            </a:r>
          </a:p>
          <a:p>
            <a:endParaRPr lang="zh-CN" altLang="en-US" sz="1600">
              <a:latin typeface="宋体" panose="02010600030101010101" pitchFamily="2" charset="-122"/>
            </a:endParaRPr>
          </a:p>
        </p:txBody>
      </p:sp>
    </p:spTree>
    <p:extLst>
      <p:ext uri="{BB962C8B-B14F-4D97-AF65-F5344CB8AC3E}">
        <p14:creationId xmlns:p14="http://schemas.microsoft.com/office/powerpoint/2010/main" val="286910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a:solidFill>
                  <a:schemeClr val="bg1"/>
                </a:solidFill>
              </a:rPr>
              <a:t>PART</a:t>
            </a:r>
            <a:r>
              <a:rPr lang="en-US" altLang="zh-CN" sz="15000" baseline="0">
                <a:solidFill>
                  <a:schemeClr val="bg1"/>
                </a:solidFill>
              </a:rPr>
              <a:t> 04</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插入和恢复数据过程</a:t>
            </a:r>
          </a:p>
        </p:txBody>
      </p:sp>
      <p:sp>
        <p:nvSpPr>
          <p:cNvPr id="8" name="内容占位符 7">
            <a:extLst>
              <a:ext uri="{FF2B5EF4-FFF2-40B4-BE49-F238E27FC236}">
                <a16:creationId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a:t>WAL</a:t>
            </a:r>
            <a:r>
              <a:rPr lang="zh-CN" altLang="en-US" sz="2000"/>
              <a:t>文件数据插入及数据恢复过程详解</a:t>
            </a:r>
            <a:endParaRPr lang="zh-CN" altLang="en-US" sz="2000" dirty="0"/>
          </a:p>
        </p:txBody>
      </p:sp>
    </p:spTree>
    <p:extLst>
      <p:ext uri="{BB962C8B-B14F-4D97-AF65-F5344CB8AC3E}">
        <p14:creationId xmlns:p14="http://schemas.microsoft.com/office/powerpoint/2010/main" val="119870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080D579-A364-40F5-824A-5C916CC36D1E}"/>
              </a:ext>
            </a:extLst>
          </p:cNvPr>
          <p:cNvPicPr>
            <a:picLocks noChangeAspect="1"/>
          </p:cNvPicPr>
          <p:nvPr/>
        </p:nvPicPr>
        <p:blipFill>
          <a:blip r:embed="rId2"/>
          <a:stretch>
            <a:fillRect/>
          </a:stretch>
        </p:blipFill>
        <p:spPr>
          <a:xfrm>
            <a:off x="1044859" y="2071574"/>
            <a:ext cx="9129645" cy="3995117"/>
          </a:xfrm>
          <a:prstGeom prst="rect">
            <a:avLst/>
          </a:prstGeom>
        </p:spPr>
      </p:pic>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插入和恢复数据过程</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zh-CN" altLang="en-US" sz="2000" dirty="0"/>
          </a:p>
        </p:txBody>
      </p:sp>
      <p:sp>
        <p:nvSpPr>
          <p:cNvPr id="7" name="文本框 6">
            <a:extLst>
              <a:ext uri="{FF2B5EF4-FFF2-40B4-BE49-F238E27FC236}">
                <a16:creationId xmlns:a16="http://schemas.microsoft.com/office/drawing/2014/main" id="{926C9ECF-352A-4926-BC6E-7F8335DC3053}"/>
              </a:ext>
            </a:extLst>
          </p:cNvPr>
          <p:cNvSpPr txBox="1"/>
          <p:nvPr/>
        </p:nvSpPr>
        <p:spPr>
          <a:xfrm>
            <a:off x="4487256" y="5912833"/>
            <a:ext cx="1672735" cy="338554"/>
          </a:xfrm>
          <a:prstGeom prst="rect">
            <a:avLst/>
          </a:prstGeom>
          <a:noFill/>
        </p:spPr>
        <p:txBody>
          <a:bodyPr wrap="square">
            <a:spAutoFit/>
          </a:bodyPr>
          <a:lstStyle/>
          <a:p>
            <a:r>
              <a:rPr lang="zh-CN" altLang="en-US" sz="1600">
                <a:latin typeface="宋体" panose="02010600030101010101" pitchFamily="2" charset="-122"/>
              </a:rPr>
              <a:t>数据插入操作</a:t>
            </a:r>
            <a:endParaRPr lang="zh-CN" altLang="en-US" sz="1600" dirty="0">
              <a:latin typeface="宋体" panose="02010600030101010101" pitchFamily="2" charset="-122"/>
            </a:endParaRPr>
          </a:p>
        </p:txBody>
      </p:sp>
    </p:spTree>
    <p:extLst>
      <p:ext uri="{BB962C8B-B14F-4D97-AF65-F5344CB8AC3E}">
        <p14:creationId xmlns:p14="http://schemas.microsoft.com/office/powerpoint/2010/main" val="327280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zh-CN" altLang="en-US" sz="3200" b="1">
                <a:latin typeface="+mj-lt"/>
                <a:ea typeface="+mj-ea"/>
              </a:rPr>
              <a:t>什么是</a:t>
            </a:r>
            <a:r>
              <a:rPr lang="en-US" altLang="zh-CN" sz="3200" b="1">
                <a:latin typeface="+mj-lt"/>
                <a:ea typeface="+mj-ea"/>
              </a:rPr>
              <a:t>WAL</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fontScale="925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a:solidFill>
                  <a:srgbClr val="000000"/>
                </a:solidFill>
                <a:latin typeface="+mn-ea"/>
              </a:rPr>
              <a:t>WAL</a:t>
            </a:r>
            <a:r>
              <a:rPr lang="zh-CN" altLang="en-US" sz="2000">
                <a:solidFill>
                  <a:srgbClr val="000000"/>
                </a:solidFill>
                <a:latin typeface="+mn-ea"/>
              </a:rPr>
              <a:t>是</a:t>
            </a:r>
            <a:r>
              <a:rPr lang="en-US" altLang="zh-CN" sz="2000">
                <a:solidFill>
                  <a:srgbClr val="000000"/>
                </a:solidFill>
                <a:latin typeface="+mn-ea"/>
              </a:rPr>
              <a:t>Write Ahead Log</a:t>
            </a:r>
            <a:r>
              <a:rPr lang="zh-CN" altLang="en-US" sz="2000">
                <a:solidFill>
                  <a:srgbClr val="000000"/>
                </a:solidFill>
                <a:latin typeface="+mn-ea"/>
              </a:rPr>
              <a:t>的缩写，它被当成事务日志的同义词，而且也用来指代一种将行为写入事务日志的实现机制，即预写式日志。</a:t>
            </a:r>
            <a:endParaRPr lang="en-US" altLang="zh-CN" sz="2000">
              <a:solidFill>
                <a:srgbClr val="000000"/>
              </a:solidFill>
              <a:latin typeface="+mn-ea"/>
            </a:endParaRPr>
          </a:p>
          <a:p>
            <a:pPr>
              <a:lnSpc>
                <a:spcPct val="150000"/>
              </a:lnSpc>
            </a:pPr>
            <a:endParaRPr lang="en-US" altLang="zh-CN" sz="2000">
              <a:solidFill>
                <a:srgbClr val="000000"/>
              </a:solidFill>
              <a:latin typeface="+mn-ea"/>
            </a:endParaRPr>
          </a:p>
          <a:p>
            <a:pPr>
              <a:lnSpc>
                <a:spcPct val="150000"/>
              </a:lnSpc>
            </a:pPr>
            <a:r>
              <a:rPr lang="en-US" altLang="zh-CN" sz="2000">
                <a:solidFill>
                  <a:srgbClr val="000000"/>
                </a:solidFill>
                <a:latin typeface="+mn-ea"/>
              </a:rPr>
              <a:t>WAL</a:t>
            </a:r>
            <a:r>
              <a:rPr lang="zh-CN" altLang="en-US" sz="2000">
                <a:solidFill>
                  <a:srgbClr val="000000"/>
                </a:solidFill>
                <a:latin typeface="+mn-ea"/>
              </a:rPr>
              <a:t>（预写式日志）的概念就是在修改数据之前，必须要把这些修改操作记录到磁盘中，这样后面更新实际数据时，就不需要实时地把数据持久化到文件中了。即使机器突然宕机或数据库异常退出，导致一部分内存中的脏数据没有及时地刷新到文件中，在数据库重启后，通过读取</a:t>
            </a:r>
            <a:r>
              <a:rPr lang="en-US" altLang="zh-CN" sz="2000">
                <a:solidFill>
                  <a:srgbClr val="000000"/>
                </a:solidFill>
                <a:latin typeface="+mn-ea"/>
              </a:rPr>
              <a:t>WAL</a:t>
            </a:r>
            <a:r>
              <a:rPr lang="zh-CN" altLang="en-US" sz="2000">
                <a:solidFill>
                  <a:srgbClr val="000000"/>
                </a:solidFill>
                <a:latin typeface="+mn-ea"/>
              </a:rPr>
              <a:t>日志，并把最后一部分的</a:t>
            </a:r>
            <a:r>
              <a:rPr lang="en-US" altLang="zh-CN" sz="2000">
                <a:solidFill>
                  <a:srgbClr val="000000"/>
                </a:solidFill>
                <a:latin typeface="+mn-ea"/>
              </a:rPr>
              <a:t>WAL</a:t>
            </a:r>
            <a:r>
              <a:rPr lang="zh-CN" altLang="en-US" sz="2000">
                <a:solidFill>
                  <a:srgbClr val="000000"/>
                </a:solidFill>
                <a:latin typeface="+mn-ea"/>
              </a:rPr>
              <a:t>日志重新执行一遍，就可以恢复到宕机时的状态。</a:t>
            </a:r>
          </a:p>
          <a:p>
            <a:pPr>
              <a:lnSpc>
                <a:spcPct val="150000"/>
              </a:lnSpc>
            </a:pPr>
            <a:endParaRPr lang="zh-CN" altLang="en-US" sz="2000" dirty="0">
              <a:latin typeface="宋体" panose="02010600030101010101" pitchFamily="2" charset="-122"/>
            </a:endParaRPr>
          </a:p>
        </p:txBody>
      </p:sp>
    </p:spTree>
    <p:extLst>
      <p:ext uri="{BB962C8B-B14F-4D97-AF65-F5344CB8AC3E}">
        <p14:creationId xmlns:p14="http://schemas.microsoft.com/office/powerpoint/2010/main" val="94766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980869" y="1557598"/>
            <a:ext cx="10230262" cy="374280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a:t>（</a:t>
            </a:r>
            <a:r>
              <a:rPr lang="en-US" altLang="zh-CN"/>
              <a:t>1</a:t>
            </a:r>
            <a:r>
              <a:rPr lang="zh-CN" altLang="en-US"/>
              <a:t>）检查点程序启动向当前</a:t>
            </a:r>
            <a:r>
              <a:rPr lang="en-US" altLang="zh-CN"/>
              <a:t>WAL</a:t>
            </a:r>
            <a:r>
              <a:rPr lang="zh-CN" altLang="en-US"/>
              <a:t>段文件写入一条</a:t>
            </a:r>
            <a:r>
              <a:rPr lang="en-US" altLang="zh-CN"/>
              <a:t>XLOG</a:t>
            </a:r>
            <a:r>
              <a:rPr lang="zh-CN" altLang="en-US"/>
              <a:t>记录</a:t>
            </a:r>
          </a:p>
          <a:p>
            <a:pPr>
              <a:lnSpc>
                <a:spcPct val="100000"/>
              </a:lnSpc>
            </a:pPr>
            <a:r>
              <a:rPr lang="zh-CN" altLang="en-US"/>
              <a:t>（</a:t>
            </a:r>
            <a:r>
              <a:rPr lang="en-US" altLang="zh-CN"/>
              <a:t>2</a:t>
            </a:r>
            <a:r>
              <a:rPr lang="zh-CN" altLang="en-US"/>
              <a:t>）发起第一条</a:t>
            </a:r>
            <a:r>
              <a:rPr lang="en-US" altLang="zh-CN"/>
              <a:t>insert</a:t>
            </a:r>
            <a:r>
              <a:rPr lang="zh-CN" altLang="en-US"/>
              <a:t>语句，</a:t>
            </a:r>
            <a:r>
              <a:rPr lang="en-US" altLang="zh-CN"/>
              <a:t>HighGo DataBase</a:t>
            </a:r>
            <a:r>
              <a:rPr lang="zh-CN" altLang="en-US"/>
              <a:t>从数据库集簇文件加载表</a:t>
            </a:r>
            <a:r>
              <a:rPr lang="en-US" altLang="zh-CN"/>
              <a:t>A</a:t>
            </a:r>
            <a:r>
              <a:rPr lang="zh-CN" altLang="en-US"/>
              <a:t>的页面至内存的共享缓冲池，向页面插入一条元组，在</a:t>
            </a:r>
            <a:r>
              <a:rPr lang="en-US" altLang="zh-CN"/>
              <a:t>LSN_1</a:t>
            </a:r>
            <a:r>
              <a:rPr lang="zh-CN" altLang="en-US"/>
              <a:t>位置创建并写入一条相应的</a:t>
            </a:r>
            <a:r>
              <a:rPr lang="en-US" altLang="zh-CN"/>
              <a:t>XLOG</a:t>
            </a:r>
            <a:r>
              <a:rPr lang="zh-CN" altLang="en-US"/>
              <a:t>记录，再将表</a:t>
            </a:r>
            <a:r>
              <a:rPr lang="en-US" altLang="zh-CN"/>
              <a:t>A</a:t>
            </a:r>
            <a:r>
              <a:rPr lang="zh-CN" altLang="en-US"/>
              <a:t>的</a:t>
            </a:r>
            <a:r>
              <a:rPr lang="en-US" altLang="zh-CN"/>
              <a:t>LSN</a:t>
            </a:r>
            <a:r>
              <a:rPr lang="zh-CN" altLang="en-US"/>
              <a:t>从</a:t>
            </a:r>
            <a:r>
              <a:rPr lang="en-US" altLang="zh-CN"/>
              <a:t>LSN_0</a:t>
            </a:r>
            <a:r>
              <a:rPr lang="zh-CN" altLang="en-US"/>
              <a:t>更新为</a:t>
            </a:r>
            <a:r>
              <a:rPr lang="en-US" altLang="zh-CN"/>
              <a:t>LSN_1</a:t>
            </a:r>
            <a:r>
              <a:rPr lang="zh-CN" altLang="en-US"/>
              <a:t>。</a:t>
            </a:r>
          </a:p>
          <a:p>
            <a:pPr>
              <a:lnSpc>
                <a:spcPct val="100000"/>
              </a:lnSpc>
            </a:pPr>
            <a:r>
              <a:rPr lang="zh-CN" altLang="en-US"/>
              <a:t>（</a:t>
            </a:r>
            <a:r>
              <a:rPr lang="en-US" altLang="zh-CN"/>
              <a:t>3</a:t>
            </a:r>
            <a:r>
              <a:rPr lang="zh-CN" altLang="en-US"/>
              <a:t>）该事务提交时， </a:t>
            </a:r>
            <a:r>
              <a:rPr lang="en-US" altLang="zh-CN"/>
              <a:t>HighGo DataBase</a:t>
            </a:r>
            <a:r>
              <a:rPr lang="zh-CN" altLang="en-US"/>
              <a:t>向</a:t>
            </a:r>
            <a:r>
              <a:rPr lang="en-US" altLang="zh-CN"/>
              <a:t>WAL</a:t>
            </a:r>
            <a:r>
              <a:rPr lang="zh-CN" altLang="en-US"/>
              <a:t>缓冲区创建并写入一条关于该提交行为的</a:t>
            </a:r>
            <a:r>
              <a:rPr lang="en-US" altLang="zh-CN"/>
              <a:t>XLOG</a:t>
            </a:r>
            <a:r>
              <a:rPr lang="zh-CN" altLang="en-US"/>
              <a:t>记录，再将</a:t>
            </a:r>
            <a:r>
              <a:rPr lang="en-US" altLang="zh-CN"/>
              <a:t>WAL</a:t>
            </a:r>
            <a:r>
              <a:rPr lang="zh-CN" altLang="en-US"/>
              <a:t>缓冲区中的所有</a:t>
            </a:r>
            <a:r>
              <a:rPr lang="en-US" altLang="zh-CN"/>
              <a:t>XLOG</a:t>
            </a:r>
            <a:r>
              <a:rPr lang="zh-CN" altLang="en-US"/>
              <a:t>记录写入</a:t>
            </a:r>
            <a:r>
              <a:rPr lang="en-US" altLang="zh-CN"/>
              <a:t>WAL</a:t>
            </a:r>
            <a:r>
              <a:rPr lang="zh-CN" altLang="en-US"/>
              <a:t>段文件中。</a:t>
            </a:r>
          </a:p>
          <a:p>
            <a:pPr>
              <a:lnSpc>
                <a:spcPct val="100000"/>
              </a:lnSpc>
            </a:pPr>
            <a:r>
              <a:rPr lang="zh-CN" altLang="en-US"/>
              <a:t>（</a:t>
            </a:r>
            <a:r>
              <a:rPr lang="en-US" altLang="zh-CN"/>
              <a:t>4</a:t>
            </a:r>
            <a:r>
              <a:rPr lang="zh-CN" altLang="en-US"/>
              <a:t>）发起第二条</a:t>
            </a:r>
            <a:r>
              <a:rPr lang="en-US" altLang="zh-CN"/>
              <a:t>insert</a:t>
            </a:r>
            <a:r>
              <a:rPr lang="zh-CN" altLang="en-US"/>
              <a:t>语句时， </a:t>
            </a:r>
            <a:r>
              <a:rPr lang="en-US" altLang="zh-CN"/>
              <a:t>HighGo DataBase</a:t>
            </a:r>
            <a:r>
              <a:rPr lang="zh-CN" altLang="en-US"/>
              <a:t>首先向页面中插入一条新元组，然后在</a:t>
            </a:r>
            <a:r>
              <a:rPr lang="en-US" altLang="zh-CN"/>
              <a:t>LSN_2</a:t>
            </a:r>
            <a:r>
              <a:rPr lang="zh-CN" altLang="en-US"/>
              <a:t>位置创建并写入一条相应的</a:t>
            </a:r>
            <a:r>
              <a:rPr lang="en-US" altLang="zh-CN"/>
              <a:t>XLOG</a:t>
            </a:r>
            <a:r>
              <a:rPr lang="zh-CN" altLang="en-US"/>
              <a:t>记录，最后将表</a:t>
            </a:r>
            <a:r>
              <a:rPr lang="en-US" altLang="zh-CN"/>
              <a:t>A</a:t>
            </a:r>
            <a:r>
              <a:rPr lang="zh-CN" altLang="en-US"/>
              <a:t>的</a:t>
            </a:r>
            <a:r>
              <a:rPr lang="en-US" altLang="zh-CN"/>
              <a:t>LSN</a:t>
            </a:r>
            <a:r>
              <a:rPr lang="zh-CN" altLang="en-US"/>
              <a:t>从</a:t>
            </a:r>
            <a:r>
              <a:rPr lang="en-US" altLang="zh-CN"/>
              <a:t>LSN_1</a:t>
            </a:r>
            <a:r>
              <a:rPr lang="zh-CN" altLang="en-US"/>
              <a:t>更新为</a:t>
            </a:r>
            <a:r>
              <a:rPr lang="en-US" altLang="zh-CN"/>
              <a:t>LSN_2</a:t>
            </a:r>
            <a:r>
              <a:rPr lang="zh-CN" altLang="en-US"/>
              <a:t>。</a:t>
            </a:r>
          </a:p>
          <a:p>
            <a:pPr>
              <a:lnSpc>
                <a:spcPct val="100000"/>
              </a:lnSpc>
            </a:pPr>
            <a:r>
              <a:rPr lang="zh-CN" altLang="en-US"/>
              <a:t>（</a:t>
            </a:r>
            <a:r>
              <a:rPr lang="en-US" altLang="zh-CN"/>
              <a:t>5</a:t>
            </a:r>
            <a:r>
              <a:rPr lang="zh-CN" altLang="en-US"/>
              <a:t>）当这条语句的事务提交时，执行同第（</a:t>
            </a:r>
            <a:r>
              <a:rPr lang="en-US" altLang="zh-CN"/>
              <a:t>3</a:t>
            </a:r>
            <a:r>
              <a:rPr lang="zh-CN" altLang="en-US"/>
              <a:t>）步类似的操作。</a:t>
            </a:r>
          </a:p>
        </p:txBody>
      </p:sp>
    </p:spTree>
    <p:extLst>
      <p:ext uri="{BB962C8B-B14F-4D97-AF65-F5344CB8AC3E}">
        <p14:creationId xmlns:p14="http://schemas.microsoft.com/office/powerpoint/2010/main" val="1568170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C4633D-DD30-4790-857D-DFE35E769871}"/>
              </a:ext>
            </a:extLst>
          </p:cNvPr>
          <p:cNvPicPr>
            <a:picLocks noChangeAspect="1"/>
          </p:cNvPicPr>
          <p:nvPr/>
        </p:nvPicPr>
        <p:blipFill>
          <a:blip r:embed="rId2"/>
          <a:stretch>
            <a:fillRect/>
          </a:stretch>
        </p:blipFill>
        <p:spPr>
          <a:xfrm>
            <a:off x="1267052" y="1908879"/>
            <a:ext cx="8534400" cy="4219575"/>
          </a:xfrm>
          <a:prstGeom prst="rect">
            <a:avLst/>
          </a:prstGeom>
        </p:spPr>
      </p:pic>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插入和恢复数据过程</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zh-CN" altLang="en-US" sz="2000" dirty="0"/>
          </a:p>
        </p:txBody>
      </p:sp>
      <p:sp>
        <p:nvSpPr>
          <p:cNvPr id="7" name="文本框 6">
            <a:extLst>
              <a:ext uri="{FF2B5EF4-FFF2-40B4-BE49-F238E27FC236}">
                <a16:creationId xmlns:a16="http://schemas.microsoft.com/office/drawing/2014/main" id="{926C9ECF-352A-4926-BC6E-7F8335DC3053}"/>
              </a:ext>
            </a:extLst>
          </p:cNvPr>
          <p:cNvSpPr txBox="1"/>
          <p:nvPr/>
        </p:nvSpPr>
        <p:spPr>
          <a:xfrm>
            <a:off x="4073630" y="5673470"/>
            <a:ext cx="2634901" cy="338554"/>
          </a:xfrm>
          <a:prstGeom prst="rect">
            <a:avLst/>
          </a:prstGeom>
          <a:noFill/>
        </p:spPr>
        <p:txBody>
          <a:bodyPr wrap="square">
            <a:spAutoFit/>
          </a:bodyPr>
          <a:lstStyle/>
          <a:p>
            <a:r>
              <a:rPr lang="zh-CN" altLang="en-US" sz="1600">
                <a:latin typeface="宋体" panose="02010600030101010101" pitchFamily="2" charset="-122"/>
              </a:rPr>
              <a:t>使用</a:t>
            </a:r>
            <a:r>
              <a:rPr lang="en-US" altLang="zh-CN" sz="1600"/>
              <a:t>WAL</a:t>
            </a:r>
            <a:r>
              <a:rPr lang="zh-CN" altLang="en-US" sz="1600">
                <a:latin typeface="宋体" panose="02010600030101010101" pitchFamily="2" charset="-122"/>
              </a:rPr>
              <a:t>进行数据库恢复</a:t>
            </a:r>
            <a:endParaRPr lang="zh-CN" altLang="en-US" sz="1600" dirty="0">
              <a:latin typeface="宋体" panose="02010600030101010101" pitchFamily="2" charset="-122"/>
            </a:endParaRPr>
          </a:p>
        </p:txBody>
      </p:sp>
    </p:spTree>
    <p:extLst>
      <p:ext uri="{BB962C8B-B14F-4D97-AF65-F5344CB8AC3E}">
        <p14:creationId xmlns:p14="http://schemas.microsoft.com/office/powerpoint/2010/main" val="410953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zh-CN" altLang="en-US" sz="3200" b="1">
                <a:latin typeface="+mj-lt"/>
                <a:ea typeface="+mj-ea"/>
              </a:rPr>
              <a:t>恢复过程</a:t>
            </a:r>
            <a:endParaRPr lang="zh-CN" altLang="en-US" sz="3200" b="1" dirty="0">
              <a:latin typeface="+mj-lt"/>
              <a:ea typeface="+mj-ea"/>
            </a:endParaRP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4280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a:latin typeface="宋体" panose="02010600030101010101" pitchFamily="2" charset="-122"/>
              </a:rPr>
              <a:t>（</a:t>
            </a:r>
            <a:r>
              <a:rPr lang="en-US" altLang="zh-CN">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 </a:t>
            </a:r>
            <a:r>
              <a:rPr lang="en-US" altLang="zh-CN"/>
              <a:t>HighGo DataBase</a:t>
            </a:r>
            <a:r>
              <a:rPr lang="zh-CN" altLang="en-US">
                <a:latin typeface="宋体" panose="02010600030101010101" pitchFamily="2" charset="-122"/>
              </a:rPr>
              <a:t>从相关的</a:t>
            </a:r>
            <a:r>
              <a:rPr lang="en-US" altLang="zh-CN"/>
              <a:t>WAL</a:t>
            </a:r>
            <a:r>
              <a:rPr lang="zh-CN" altLang="en-US">
                <a:latin typeface="宋体" panose="02010600030101010101" pitchFamily="2" charset="-122"/>
              </a:rPr>
              <a:t>段文件中读取第一条</a:t>
            </a:r>
            <a:r>
              <a:rPr lang="en-US" altLang="zh-CN"/>
              <a:t>insert</a:t>
            </a:r>
            <a:r>
              <a:rPr lang="zh-CN" altLang="en-US">
                <a:latin typeface="宋体" panose="02010600030101010101" pitchFamily="2" charset="-122"/>
              </a:rPr>
              <a:t>语句的</a:t>
            </a:r>
            <a:r>
              <a:rPr lang="en-US" altLang="zh-CN"/>
              <a:t>XLOG</a:t>
            </a:r>
            <a:r>
              <a:rPr lang="zh-CN" altLang="en-US">
                <a:latin typeface="宋体" panose="02010600030101010101" pitchFamily="2" charset="-122"/>
              </a:rPr>
              <a:t>记录，并从硬盘上的数据库集簇目录加载表</a:t>
            </a:r>
            <a:r>
              <a:rPr lang="en-US" altLang="zh-CN"/>
              <a:t>A</a:t>
            </a:r>
            <a:r>
              <a:rPr lang="zh-CN" altLang="en-US">
                <a:latin typeface="宋体" panose="02010600030101010101" pitchFamily="2" charset="-122"/>
              </a:rPr>
              <a:t>的页面到内存中的共享缓冲区中。</a:t>
            </a:r>
            <a:endParaRPr lang="en-US" altLang="zh-CN">
              <a:latin typeface="宋体" panose="02010600030101010101" pitchFamily="2" charset="-122"/>
            </a:endParaRPr>
          </a:p>
          <a:p>
            <a:pPr>
              <a:lnSpc>
                <a:spcPct val="150000"/>
              </a:lnSpc>
            </a:pPr>
            <a:r>
              <a:rPr lang="zh-CN" altLang="en-US">
                <a:latin typeface="宋体" panose="02010600030101010101" pitchFamily="2" charset="-122"/>
              </a:rPr>
              <a:t>（</a:t>
            </a:r>
            <a:r>
              <a:rPr lang="en-US" altLang="zh-CN">
                <a:latin typeface="宋体" panose="02010600030101010101" pitchFamily="2" charset="-122"/>
              </a:rPr>
              <a:t>2</a:t>
            </a:r>
            <a:r>
              <a:rPr lang="zh-CN" altLang="en-US">
                <a:latin typeface="宋体" panose="02010600030101010101" pitchFamily="2" charset="-122"/>
              </a:rPr>
              <a:t>）重放</a:t>
            </a:r>
            <a:r>
              <a:rPr lang="en-US" altLang="zh-CN"/>
              <a:t>XLOG</a:t>
            </a:r>
            <a:r>
              <a:rPr lang="zh-CN" altLang="en-US">
                <a:latin typeface="宋体" panose="02010600030101010101" pitchFamily="2" charset="-122"/>
              </a:rPr>
              <a:t>记录前，</a:t>
            </a:r>
            <a:r>
              <a:rPr lang="en-US" altLang="zh-CN">
                <a:latin typeface="宋体" panose="02010600030101010101" pitchFamily="2" charset="-122"/>
              </a:rPr>
              <a:t> </a:t>
            </a:r>
            <a:r>
              <a:rPr lang="en-US" altLang="zh-CN"/>
              <a:t>HighGo DataBase</a:t>
            </a:r>
            <a:r>
              <a:rPr lang="zh-CN" altLang="en-US">
                <a:latin typeface="宋体" panose="02010600030101010101" pitchFamily="2" charset="-122"/>
              </a:rPr>
              <a:t>会比较</a:t>
            </a:r>
            <a:r>
              <a:rPr lang="en-US" altLang="zh-CN"/>
              <a:t>XLOG</a:t>
            </a:r>
            <a:r>
              <a:rPr lang="zh-CN" altLang="en-US">
                <a:latin typeface="宋体" panose="02010600030101010101" pitchFamily="2" charset="-122"/>
              </a:rPr>
              <a:t>记录的</a:t>
            </a:r>
            <a:r>
              <a:rPr lang="en-US" altLang="zh-CN"/>
              <a:t>LSN</a:t>
            </a:r>
            <a:r>
              <a:rPr lang="zh-CN" altLang="en-US">
                <a:latin typeface="宋体" panose="02010600030101010101" pitchFamily="2" charset="-122"/>
              </a:rPr>
              <a:t>与相应页面的</a:t>
            </a:r>
            <a:r>
              <a:rPr lang="en-US" altLang="zh-CN"/>
              <a:t>LSN</a:t>
            </a:r>
            <a:r>
              <a:rPr lang="zh-CN" altLang="en-US">
                <a:latin typeface="宋体" panose="02010600030101010101" pitchFamily="2" charset="-122"/>
              </a:rPr>
              <a:t>。如果</a:t>
            </a:r>
            <a:r>
              <a:rPr lang="en-US" altLang="zh-CN"/>
              <a:t>XLOG</a:t>
            </a:r>
            <a:r>
              <a:rPr lang="zh-CN" altLang="en-US">
                <a:latin typeface="宋体" panose="02010600030101010101" pitchFamily="2" charset="-122"/>
              </a:rPr>
              <a:t>记录的</a:t>
            </a:r>
            <a:r>
              <a:rPr lang="en-US" altLang="zh-CN"/>
              <a:t>LSN</a:t>
            </a:r>
            <a:r>
              <a:rPr lang="zh-CN" altLang="en-US">
                <a:latin typeface="宋体" panose="02010600030101010101" pitchFamily="2" charset="-122"/>
              </a:rPr>
              <a:t>比页面的</a:t>
            </a:r>
            <a:r>
              <a:rPr lang="en-US" altLang="zh-CN"/>
              <a:t>LSN</a:t>
            </a:r>
            <a:r>
              <a:rPr lang="zh-CN" altLang="en-US">
                <a:latin typeface="宋体" panose="02010600030101010101" pitchFamily="2" charset="-122"/>
              </a:rPr>
              <a:t>大，</a:t>
            </a:r>
            <a:r>
              <a:rPr lang="en-US" altLang="zh-CN"/>
              <a:t>XLOG</a:t>
            </a:r>
            <a:r>
              <a:rPr lang="zh-CN" altLang="en-US">
                <a:latin typeface="宋体" panose="02010600030101010101" pitchFamily="2" charset="-122"/>
              </a:rPr>
              <a:t>记录中的数据部分就会被插入页面中，并将页面的</a:t>
            </a:r>
            <a:r>
              <a:rPr lang="en-US" altLang="zh-CN"/>
              <a:t>LSN</a:t>
            </a:r>
            <a:r>
              <a:rPr lang="zh-CN" altLang="en-US">
                <a:latin typeface="宋体" panose="02010600030101010101" pitchFamily="2" charset="-122"/>
              </a:rPr>
              <a:t>更新为</a:t>
            </a:r>
            <a:r>
              <a:rPr lang="en-US" altLang="zh-CN"/>
              <a:t>XLOG</a:t>
            </a:r>
            <a:r>
              <a:rPr lang="zh-CN" altLang="en-US">
                <a:latin typeface="宋体" panose="02010600030101010101" pitchFamily="2" charset="-122"/>
              </a:rPr>
              <a:t>记录的</a:t>
            </a:r>
            <a:r>
              <a:rPr lang="en-US" altLang="zh-CN"/>
              <a:t>LSN</a:t>
            </a:r>
            <a:r>
              <a:rPr lang="zh-CN" altLang="en-US">
                <a:latin typeface="宋体" panose="02010600030101010101" pitchFamily="2" charset="-122"/>
              </a:rPr>
              <a:t>。否则不需要重放。</a:t>
            </a:r>
          </a:p>
          <a:p>
            <a:pPr>
              <a:lnSpc>
                <a:spcPct val="150000"/>
              </a:lnSpc>
            </a:pPr>
            <a:r>
              <a:rPr lang="zh-CN" altLang="en-US">
                <a:latin typeface="宋体" panose="02010600030101010101" pitchFamily="2" charset="-122"/>
              </a:rPr>
              <a:t>（</a:t>
            </a:r>
            <a:r>
              <a:rPr lang="en-US" altLang="zh-CN">
                <a:latin typeface="宋体" panose="02010600030101010101" pitchFamily="2" charset="-122"/>
              </a:rPr>
              <a:t>3</a:t>
            </a:r>
            <a:r>
              <a:rPr lang="zh-CN" altLang="en-US">
                <a:latin typeface="宋体" panose="02010600030101010101" pitchFamily="2" charset="-122"/>
              </a:rPr>
              <a:t>）按照同样的方式重放其余的</a:t>
            </a:r>
            <a:r>
              <a:rPr lang="en-US" altLang="zh-CN"/>
              <a:t>XLOG</a:t>
            </a:r>
            <a:r>
              <a:rPr lang="zh-CN" altLang="en-US">
                <a:latin typeface="宋体" panose="02010600030101010101" pitchFamily="2" charset="-122"/>
              </a:rPr>
              <a:t>记录。</a:t>
            </a:r>
          </a:p>
        </p:txBody>
      </p:sp>
    </p:spTree>
    <p:extLst>
      <p:ext uri="{BB962C8B-B14F-4D97-AF65-F5344CB8AC3E}">
        <p14:creationId xmlns:p14="http://schemas.microsoft.com/office/powerpoint/2010/main" val="31641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F7D921-C07B-4769-B86A-D2156515ACD3}"/>
              </a:ext>
            </a:extLst>
          </p:cNvPr>
          <p:cNvPicPr>
            <a:picLocks noChangeAspect="1"/>
          </p:cNvPicPr>
          <p:nvPr/>
        </p:nvPicPr>
        <p:blipFill>
          <a:blip r:embed="rId2"/>
          <a:stretch>
            <a:fillRect/>
          </a:stretch>
        </p:blipFill>
        <p:spPr>
          <a:xfrm>
            <a:off x="2040953" y="2583943"/>
            <a:ext cx="7688062" cy="3617460"/>
          </a:xfrm>
          <a:prstGeom prst="rect">
            <a:avLst/>
          </a:prstGeom>
        </p:spPr>
      </p:pic>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Support</a:t>
            </a:r>
            <a:r>
              <a:rPr lang="zh-CN" altLang="en-US" sz="3200" b="1">
                <a:latin typeface="+mj-lt"/>
                <a:ea typeface="+mj-ea"/>
              </a:rPr>
              <a:t>平台</a:t>
            </a:r>
          </a:p>
        </p:txBody>
      </p:sp>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zh-CN" altLang="en-US" sz="2000" dirty="0"/>
          </a:p>
        </p:txBody>
      </p:sp>
      <p:sp>
        <p:nvSpPr>
          <p:cNvPr id="8" name="文本框 7">
            <a:extLst>
              <a:ext uri="{FF2B5EF4-FFF2-40B4-BE49-F238E27FC236}">
                <a16:creationId xmlns:a16="http://schemas.microsoft.com/office/drawing/2014/main" id="{95B98A67-4CD8-4E13-B8F7-C4C426207A6E}"/>
              </a:ext>
            </a:extLst>
          </p:cNvPr>
          <p:cNvSpPr txBox="1"/>
          <p:nvPr/>
        </p:nvSpPr>
        <p:spPr>
          <a:xfrm>
            <a:off x="1044860" y="2184820"/>
            <a:ext cx="9831998" cy="338554"/>
          </a:xfrm>
          <a:prstGeom prst="rect">
            <a:avLst/>
          </a:prstGeom>
          <a:noFill/>
        </p:spPr>
        <p:txBody>
          <a:bodyPr wrap="square">
            <a:spAutoFit/>
          </a:bodyPr>
          <a:lstStyle/>
          <a:p>
            <a:r>
              <a:rPr lang="zh-CN" altLang="en-US" sz="1600">
                <a:latin typeface="+mn-ea"/>
              </a:rPr>
              <a:t>更多</a:t>
            </a:r>
            <a:r>
              <a:rPr lang="en-US" altLang="zh-CN" sz="1600">
                <a:latin typeface="+mn-ea"/>
              </a:rPr>
              <a:t>HighGo DataBase</a:t>
            </a:r>
            <a:r>
              <a:rPr lang="zh-CN" altLang="en-US" sz="1600">
                <a:latin typeface="+mn-ea"/>
              </a:rPr>
              <a:t>相关信息，请登录瀚高</a:t>
            </a:r>
            <a:r>
              <a:rPr lang="en-US" altLang="zh-CN" sz="1600">
                <a:latin typeface="+mn-ea"/>
              </a:rPr>
              <a:t>support</a:t>
            </a:r>
            <a:r>
              <a:rPr lang="zh-CN" altLang="en-US" sz="1600">
                <a:latin typeface="+mn-ea"/>
              </a:rPr>
              <a:t>平台查看：</a:t>
            </a:r>
            <a:r>
              <a:rPr lang="en-US" altLang="zh-CN" sz="1600">
                <a:latin typeface="+mn-ea"/>
              </a:rPr>
              <a:t>https://support.highgo.com/#/index</a:t>
            </a:r>
            <a:endParaRPr lang="zh-CN" altLang="en-US" sz="1600"/>
          </a:p>
        </p:txBody>
      </p:sp>
    </p:spTree>
    <p:extLst>
      <p:ext uri="{BB962C8B-B14F-4D97-AF65-F5344CB8AC3E}">
        <p14:creationId xmlns:p14="http://schemas.microsoft.com/office/powerpoint/2010/main" val="1737540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 name="文本框 9"/>
          <p:cNvSpPr txBox="1"/>
          <p:nvPr/>
        </p:nvSpPr>
        <p:spPr>
          <a:xfrm>
            <a:off x="1159165" y="2486850"/>
            <a:ext cx="5147511" cy="897233"/>
          </a:xfrm>
          <a:prstGeom prst="rect">
            <a:avLst/>
          </a:prstGeom>
          <a:noFill/>
        </p:spPr>
        <p:txBody>
          <a:bodyPr wrap="square" rtlCol="0">
            <a:spAutoFit/>
          </a:bodyPr>
          <a:lstStyle/>
          <a:p>
            <a:pPr>
              <a:lnSpc>
                <a:spcPct val="120000"/>
              </a:lnSpc>
            </a:pPr>
            <a:r>
              <a:rPr lang="en-US" altLang="zh-CN" sz="4800" b="1" dirty="0">
                <a:latin typeface="+mj-lt"/>
                <a:ea typeface="+mj-ea"/>
              </a:rPr>
              <a:t>THANKS</a:t>
            </a:r>
            <a:endParaRPr lang="zh-CN" altLang="en-US" sz="4800" b="1" dirty="0">
              <a:latin typeface="+mj-lt"/>
              <a:ea typeface="+mj-ea"/>
            </a:endParaRPr>
          </a:p>
        </p:txBody>
      </p:sp>
      <p:sp>
        <p:nvSpPr>
          <p:cNvPr id="11" name="内容占位符 7">
            <a:extLst>
              <a:ext uri="{FF2B5EF4-FFF2-40B4-BE49-F238E27FC236}">
                <a16:creationId xmlns:a16="http://schemas.microsoft.com/office/drawing/2014/main" id="{2070191C-4093-409C-8FD5-7369A79637AD}"/>
              </a:ext>
            </a:extLst>
          </p:cNvPr>
          <p:cNvSpPr txBox="1">
            <a:spLocks/>
          </p:cNvSpPr>
          <p:nvPr/>
        </p:nvSpPr>
        <p:spPr>
          <a:xfrm>
            <a:off x="1159167" y="3395386"/>
            <a:ext cx="5147510" cy="880776"/>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a:solidFill>
                  <a:schemeClr val="tx1">
                    <a:lumMod val="50000"/>
                    <a:lumOff val="50000"/>
                  </a:schemeClr>
                </a:solidFill>
              </a:rPr>
              <a:t>400-708-8006</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文件位置</a:t>
            </a: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42804"/>
          </a:xfrm>
          <a:prstGeom prst="rect">
            <a:avLst/>
          </a:prstGeom>
        </p:spPr>
        <p:txBody>
          <a:bodyPr vert="horz" lIns="91440" tIns="45720" rIns="91440" bIns="45720" rtlCol="0">
            <a:normAutofit fontScale="850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a:t>HighGo DataBase</a:t>
            </a:r>
            <a:r>
              <a:rPr lang="zh-CN" altLang="en-US" sz="2000"/>
              <a:t>的</a:t>
            </a:r>
            <a:r>
              <a:rPr lang="en-US" altLang="zh-CN" sz="2000"/>
              <a:t>WAL</a:t>
            </a:r>
            <a:r>
              <a:rPr lang="zh-CN" altLang="en-US" sz="2000"/>
              <a:t>日志文件在数据目录内的</a:t>
            </a:r>
            <a:r>
              <a:rPr lang="en-US" altLang="zh-CN" sz="2000"/>
              <a:t>pg_wal</a:t>
            </a:r>
            <a:r>
              <a:rPr lang="zh-CN" altLang="en-US" sz="2000"/>
              <a:t>目录下</a:t>
            </a:r>
          </a:p>
          <a:p>
            <a:pPr>
              <a:lnSpc>
                <a:spcPct val="100000"/>
              </a:lnSpc>
            </a:pPr>
            <a:r>
              <a:rPr lang="en-US" altLang="zh-CN" sz="2000"/>
              <a:t>[highgo@localhost data]$ ll $ pg_wal/</a:t>
            </a:r>
          </a:p>
          <a:p>
            <a:pPr>
              <a:lnSpc>
                <a:spcPct val="100000"/>
              </a:lnSpc>
            </a:pPr>
            <a:r>
              <a:rPr lang="en-US" altLang="zh-CN" sz="2000"/>
              <a:t>total 65536</a:t>
            </a:r>
          </a:p>
          <a:p>
            <a:pPr>
              <a:lnSpc>
                <a:spcPct val="100000"/>
              </a:lnSpc>
            </a:pPr>
            <a:r>
              <a:rPr lang="en-US" altLang="zh-CN" sz="2000"/>
              <a:t>-rw-------. 1 highgo highgo 16777216 Jun  9 09:48 000000010000000000000019</a:t>
            </a:r>
          </a:p>
          <a:p>
            <a:pPr>
              <a:lnSpc>
                <a:spcPct val="100000"/>
              </a:lnSpc>
            </a:pPr>
            <a:r>
              <a:rPr lang="en-US" altLang="zh-CN" sz="2000"/>
              <a:t>-rw-------. 1 highgo highgo 16777216 Jun  9 09:48 00000001000000000000001A</a:t>
            </a:r>
          </a:p>
          <a:p>
            <a:pPr>
              <a:lnSpc>
                <a:spcPct val="100000"/>
              </a:lnSpc>
            </a:pPr>
            <a:r>
              <a:rPr lang="en-US" altLang="zh-CN" sz="2000"/>
              <a:t>-rw-------. 1 highgo highgo 16777216 Jun  9 09:48 00000001000000000000001B</a:t>
            </a:r>
          </a:p>
          <a:p>
            <a:pPr>
              <a:lnSpc>
                <a:spcPct val="100000"/>
              </a:lnSpc>
            </a:pPr>
            <a:r>
              <a:rPr lang="en-US" altLang="zh-CN" sz="2000"/>
              <a:t>-rw-------. 1 highgo highgo 16777216 Jun  9 09:48 00000001000000000000001C</a:t>
            </a:r>
          </a:p>
          <a:p>
            <a:pPr>
              <a:lnSpc>
                <a:spcPct val="100000"/>
              </a:lnSpc>
            </a:pPr>
            <a:r>
              <a:rPr lang="en-US" altLang="zh-CN" sz="2000"/>
              <a:t>drwx------. 2 highgo highgo       43 Jun  9 09:48 archive_status</a:t>
            </a:r>
          </a:p>
          <a:p>
            <a:pPr>
              <a:lnSpc>
                <a:spcPct val="100000"/>
              </a:lnSpc>
            </a:pPr>
            <a:endParaRPr lang="en-US" altLang="zh-CN" sz="2000"/>
          </a:p>
          <a:p>
            <a:pPr>
              <a:lnSpc>
                <a:spcPct val="100000"/>
              </a:lnSpc>
            </a:pPr>
            <a:r>
              <a:rPr lang="en-US" altLang="zh-CN" sz="2000"/>
              <a:t>pg_wal</a:t>
            </a:r>
            <a:r>
              <a:rPr lang="zh-CN" altLang="en-US" sz="2000"/>
              <a:t>目录下会产生多个</a:t>
            </a:r>
            <a:r>
              <a:rPr lang="en-US" altLang="zh-CN" sz="2000"/>
              <a:t>WAL</a:t>
            </a:r>
            <a:r>
              <a:rPr lang="zh-CN" altLang="en-US" sz="2000"/>
              <a:t>日志，这样就可保证在宕机后，未持久化的数据都可以通过</a:t>
            </a:r>
            <a:r>
              <a:rPr lang="en-US" altLang="zh-CN" sz="2000"/>
              <a:t>WAL</a:t>
            </a:r>
            <a:r>
              <a:rPr lang="zh-CN" altLang="en-US" sz="2000"/>
              <a:t>日志来恢复，那些不需要的</a:t>
            </a:r>
            <a:r>
              <a:rPr lang="en-US" altLang="zh-CN" sz="2000"/>
              <a:t>WAL</a:t>
            </a:r>
            <a:r>
              <a:rPr lang="zh-CN" altLang="en-US" sz="2000"/>
              <a:t>日志将会被自动覆盖。</a:t>
            </a:r>
          </a:p>
        </p:txBody>
      </p:sp>
    </p:spTree>
    <p:extLst>
      <p:ext uri="{BB962C8B-B14F-4D97-AF65-F5344CB8AC3E}">
        <p14:creationId xmlns:p14="http://schemas.microsoft.com/office/powerpoint/2010/main" val="298705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916877" y="2542529"/>
            <a:ext cx="10230262" cy="2825818"/>
          </a:xfrm>
          <a:prstGeom prst="rect">
            <a:avLst/>
          </a:prstGeom>
        </p:spPr>
        <p:txBody>
          <a:bodyPr vert="horz" lIns="91440" tIns="45720" rIns="91440" bIns="45720" rtlCol="0">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altLang="zh-CN" sz="2000">
              <a:solidFill>
                <a:srgbClr val="000000"/>
              </a:solidFill>
              <a:latin typeface="+mn-ea"/>
            </a:endParaRPr>
          </a:p>
          <a:p>
            <a:pPr>
              <a:lnSpc>
                <a:spcPct val="150000"/>
              </a:lnSpc>
            </a:pPr>
            <a:endParaRPr lang="en-US" altLang="zh-CN" sz="2000">
              <a:solidFill>
                <a:srgbClr val="000000"/>
              </a:solidFill>
              <a:latin typeface="+mn-ea"/>
            </a:endParaRPr>
          </a:p>
          <a:p>
            <a:pPr>
              <a:lnSpc>
                <a:spcPct val="150000"/>
              </a:lnSpc>
            </a:pPr>
            <a:endParaRPr lang="en-US" altLang="zh-CN" sz="2000">
              <a:solidFill>
                <a:srgbClr val="000000"/>
              </a:solidFill>
              <a:latin typeface="+mn-ea"/>
            </a:endParaRPr>
          </a:p>
          <a:p>
            <a:pPr>
              <a:lnSpc>
                <a:spcPct val="150000"/>
              </a:lnSpc>
            </a:pPr>
            <a:endParaRPr lang="en-US" altLang="zh-CN" sz="2000">
              <a:solidFill>
                <a:srgbClr val="000000"/>
              </a:solidFill>
              <a:latin typeface="+mn-ea"/>
            </a:endParaRPr>
          </a:p>
          <a:p>
            <a:pPr>
              <a:lnSpc>
                <a:spcPct val="150000"/>
              </a:lnSpc>
            </a:pPr>
            <a:r>
              <a:rPr lang="en-US" altLang="zh-CN" sz="2000">
                <a:solidFill>
                  <a:srgbClr val="000000"/>
                </a:solidFill>
                <a:latin typeface="+mn-ea"/>
              </a:rPr>
              <a:t>WAL</a:t>
            </a:r>
            <a:r>
              <a:rPr lang="zh-CN" altLang="en-US" sz="2000">
                <a:solidFill>
                  <a:srgbClr val="000000"/>
                </a:solidFill>
                <a:latin typeface="+mn-ea"/>
              </a:rPr>
              <a:t>段文件名是由</a:t>
            </a:r>
            <a:r>
              <a:rPr lang="en-US" altLang="zh-CN" sz="2000">
                <a:solidFill>
                  <a:srgbClr val="000000"/>
                </a:solidFill>
                <a:latin typeface="+mn-ea"/>
              </a:rPr>
              <a:t>24</a:t>
            </a:r>
            <a:r>
              <a:rPr lang="zh-CN" altLang="en-US" sz="2000">
                <a:solidFill>
                  <a:srgbClr val="000000"/>
                </a:solidFill>
                <a:latin typeface="+mn-ea"/>
              </a:rPr>
              <a:t>个十六进制数组成的，其命名规则如下：</a:t>
            </a:r>
          </a:p>
          <a:p>
            <a:pPr>
              <a:lnSpc>
                <a:spcPct val="150000"/>
              </a:lnSpc>
            </a:pPr>
            <a:endParaRPr lang="zh-CN" altLang="en-US" sz="2000" dirty="0">
              <a:latin typeface="宋体" panose="02010600030101010101" pitchFamily="2" charset="-122"/>
            </a:endParaRPr>
          </a:p>
        </p:txBody>
      </p:sp>
      <p:pic>
        <p:nvPicPr>
          <p:cNvPr id="6" name="图片 5">
            <a:extLst>
              <a:ext uri="{FF2B5EF4-FFF2-40B4-BE49-F238E27FC236}">
                <a16:creationId xmlns:a16="http://schemas.microsoft.com/office/drawing/2014/main" id="{82F3675A-E019-4EEE-8E4B-38D6736053B9}"/>
              </a:ext>
            </a:extLst>
          </p:cNvPr>
          <p:cNvPicPr>
            <a:picLocks noChangeAspect="1"/>
          </p:cNvPicPr>
          <p:nvPr/>
        </p:nvPicPr>
        <p:blipFill>
          <a:blip r:embed="rId2"/>
          <a:stretch>
            <a:fillRect/>
          </a:stretch>
        </p:blipFill>
        <p:spPr>
          <a:xfrm>
            <a:off x="916877" y="5245258"/>
            <a:ext cx="5911474" cy="683369"/>
          </a:xfrm>
          <a:prstGeom prst="rect">
            <a:avLst/>
          </a:prstGeom>
        </p:spPr>
      </p:pic>
      <p:pic>
        <p:nvPicPr>
          <p:cNvPr id="8" name="图片 7">
            <a:extLst>
              <a:ext uri="{FF2B5EF4-FFF2-40B4-BE49-F238E27FC236}">
                <a16:creationId xmlns:a16="http://schemas.microsoft.com/office/drawing/2014/main" id="{756B32BC-BA41-4818-BFE4-8AA2C33F42A1}"/>
              </a:ext>
            </a:extLst>
          </p:cNvPr>
          <p:cNvPicPr>
            <a:picLocks noChangeAspect="1"/>
          </p:cNvPicPr>
          <p:nvPr/>
        </p:nvPicPr>
        <p:blipFill>
          <a:blip r:embed="rId3"/>
          <a:stretch>
            <a:fillRect/>
          </a:stretch>
        </p:blipFill>
        <p:spPr>
          <a:xfrm>
            <a:off x="750184" y="1816175"/>
            <a:ext cx="9912968" cy="3057102"/>
          </a:xfrm>
          <a:prstGeom prst="rect">
            <a:avLst/>
          </a:prstGeom>
        </p:spPr>
      </p:pic>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段文件命名</a:t>
            </a:r>
            <a:endParaRPr lang="en-US" altLang="zh-CN" sz="3200" b="1">
              <a:latin typeface="+mj-lt"/>
              <a:ea typeface="+mj-ea"/>
            </a:endParaRPr>
          </a:p>
        </p:txBody>
      </p:sp>
    </p:spTree>
    <p:extLst>
      <p:ext uri="{BB962C8B-B14F-4D97-AF65-F5344CB8AC3E}">
        <p14:creationId xmlns:p14="http://schemas.microsoft.com/office/powerpoint/2010/main" val="212988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段文件命名</a:t>
            </a:r>
            <a:endParaRPr lang="en-US" altLang="zh-CN" sz="3200" b="1">
              <a:latin typeface="+mj-lt"/>
              <a:ea typeface="+mj-ea"/>
            </a:endParaRP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42804"/>
          </a:xfrm>
          <a:prstGeom prst="rect">
            <a:avLst/>
          </a:prstGeom>
        </p:spPr>
        <p:txBody>
          <a:bodyPr vert="horz" lIns="91440" tIns="45720" rIns="91440" bIns="45720" rtlCol="0">
            <a:normAutofit fontScale="850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a:t>WAL</a:t>
            </a:r>
            <a:r>
              <a:rPr lang="zh-CN" altLang="en-US" sz="2000"/>
              <a:t>段文件名分为三部分，其中每</a:t>
            </a:r>
            <a:r>
              <a:rPr lang="en-US" altLang="zh-CN" sz="2000"/>
              <a:t>8</a:t>
            </a:r>
            <a:r>
              <a:rPr lang="zh-CN" altLang="en-US" sz="2000"/>
              <a:t>个字符为一组，每组的意义如下：</a:t>
            </a:r>
          </a:p>
          <a:p>
            <a:pPr>
              <a:lnSpc>
                <a:spcPct val="100000"/>
              </a:lnSpc>
            </a:pPr>
            <a:endParaRPr lang="zh-CN" altLang="en-US" sz="2000"/>
          </a:p>
          <a:p>
            <a:pPr>
              <a:lnSpc>
                <a:spcPct val="100000"/>
              </a:lnSpc>
            </a:pPr>
            <a:r>
              <a:rPr lang="zh-CN" altLang="en-US" sz="2000"/>
              <a:t> </a:t>
            </a:r>
            <a:r>
              <a:rPr lang="en-US" altLang="zh-CN" sz="2000"/>
              <a:t>00000001  00000000  0000001B</a:t>
            </a:r>
          </a:p>
          <a:p>
            <a:pPr>
              <a:lnSpc>
                <a:spcPct val="100000"/>
              </a:lnSpc>
            </a:pPr>
            <a:r>
              <a:rPr lang="en-US" altLang="zh-CN" sz="2000"/>
              <a:t> -------------  --------------  -------------</a:t>
            </a:r>
          </a:p>
          <a:p>
            <a:pPr>
              <a:lnSpc>
                <a:spcPct val="100000"/>
              </a:lnSpc>
            </a:pPr>
            <a:r>
              <a:rPr lang="en-US" altLang="zh-CN" sz="2000"/>
              <a:t>TimeLineID      LogId        LogSeg</a:t>
            </a:r>
          </a:p>
          <a:p>
            <a:pPr>
              <a:lnSpc>
                <a:spcPct val="100000"/>
              </a:lnSpc>
            </a:pPr>
            <a:endParaRPr lang="en-US" altLang="zh-CN" sz="2000"/>
          </a:p>
          <a:p>
            <a:pPr>
              <a:lnSpc>
                <a:spcPct val="100000"/>
              </a:lnSpc>
            </a:pPr>
            <a:r>
              <a:rPr lang="en-US" altLang="zh-CN" sz="2000"/>
              <a:t>Timeline: </a:t>
            </a:r>
            <a:r>
              <a:rPr lang="zh-CN" altLang="en-US" sz="2000"/>
              <a:t>时间线，不会因为数据库的起、停发生变化，只有当数据库发生基于时间点恢复后才会进行改变。</a:t>
            </a:r>
          </a:p>
          <a:p>
            <a:pPr>
              <a:lnSpc>
                <a:spcPct val="100000"/>
              </a:lnSpc>
            </a:pPr>
            <a:r>
              <a:rPr lang="en-US" altLang="zh-CN" sz="2000"/>
              <a:t>LSN: Log Sequence Number</a:t>
            </a:r>
            <a:r>
              <a:rPr lang="zh-CN" altLang="en-US" sz="2000"/>
              <a:t>，</a:t>
            </a:r>
            <a:r>
              <a:rPr lang="en-US" altLang="zh-CN" sz="2000"/>
              <a:t>xlog</a:t>
            </a:r>
            <a:r>
              <a:rPr lang="zh-CN" altLang="en-US" sz="2000"/>
              <a:t>记录的日志序列号，标识了该记录在事务日志中的位置，</a:t>
            </a:r>
            <a:r>
              <a:rPr lang="en-US" altLang="zh-CN" sz="2000"/>
              <a:t>64</a:t>
            </a:r>
            <a:r>
              <a:rPr lang="zh-CN" altLang="en-US" sz="2000"/>
              <a:t>位无符号整形变量。</a:t>
            </a:r>
          </a:p>
          <a:p>
            <a:pPr>
              <a:lnSpc>
                <a:spcPct val="100000"/>
              </a:lnSpc>
            </a:pPr>
            <a:r>
              <a:rPr lang="en-US" altLang="zh-CN" sz="2000"/>
              <a:t>LogId: LSN</a:t>
            </a:r>
            <a:r>
              <a:rPr lang="zh-CN" altLang="en-US" sz="2000"/>
              <a:t>的高</a:t>
            </a:r>
            <a:r>
              <a:rPr lang="en-US" altLang="zh-CN" sz="2000"/>
              <a:t>32</a:t>
            </a:r>
            <a:r>
              <a:rPr lang="zh-CN" altLang="en-US" sz="2000"/>
              <a:t>位。</a:t>
            </a:r>
          </a:p>
          <a:p>
            <a:pPr>
              <a:lnSpc>
                <a:spcPct val="100000"/>
              </a:lnSpc>
            </a:pPr>
            <a:r>
              <a:rPr lang="en-US" altLang="zh-CN" sz="2000"/>
              <a:t>LogSeg: LSN</a:t>
            </a:r>
            <a:r>
              <a:rPr lang="zh-CN" altLang="en-US" sz="2000"/>
              <a:t>的低</a:t>
            </a:r>
            <a:r>
              <a:rPr lang="en-US" altLang="zh-CN" sz="2000"/>
              <a:t>32</a:t>
            </a:r>
            <a:r>
              <a:rPr lang="zh-CN" altLang="en-US" sz="2000"/>
              <a:t>位</a:t>
            </a:r>
            <a:r>
              <a:rPr lang="en-US" altLang="zh-CN" sz="2000"/>
              <a:t>/16M</a:t>
            </a:r>
            <a:r>
              <a:rPr lang="zh-CN" altLang="en-US" sz="2000"/>
              <a:t>，</a:t>
            </a:r>
            <a:r>
              <a:rPr lang="en-US" altLang="zh-CN" sz="2000"/>
              <a:t>LogSeg</a:t>
            </a:r>
            <a:r>
              <a:rPr lang="zh-CN" altLang="en-US" sz="2000"/>
              <a:t>最大的值为</a:t>
            </a:r>
            <a:r>
              <a:rPr lang="en-US" altLang="zh-CN" sz="2000"/>
              <a:t>256</a:t>
            </a:r>
            <a:r>
              <a:rPr lang="zh-CN" altLang="en-US" sz="2000"/>
              <a:t>。</a:t>
            </a:r>
            <a:endParaRPr lang="en-US" altLang="zh-CN" sz="2000"/>
          </a:p>
        </p:txBody>
      </p:sp>
    </p:spTree>
    <p:extLst>
      <p:ext uri="{BB962C8B-B14F-4D97-AF65-F5344CB8AC3E}">
        <p14:creationId xmlns:p14="http://schemas.microsoft.com/office/powerpoint/2010/main" val="187329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980869" y="2146876"/>
            <a:ext cx="10230262" cy="435064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a:latin typeface="+mn-ea"/>
              </a:rPr>
              <a:t>通过系统函数来获得当前</a:t>
            </a:r>
            <a:r>
              <a:rPr lang="en-US" altLang="zh-CN" sz="1400">
                <a:latin typeface="+mn-ea"/>
              </a:rPr>
              <a:t>WAL</a:t>
            </a:r>
            <a:r>
              <a:rPr lang="zh-CN" altLang="en-US" sz="1400">
                <a:latin typeface="+mn-ea"/>
              </a:rPr>
              <a:t>的写入位置和插入位置</a:t>
            </a:r>
            <a:endParaRPr lang="en-US" altLang="zh-CN" sz="1400">
              <a:latin typeface="+mn-ea"/>
            </a:endParaRPr>
          </a:p>
          <a:p>
            <a:r>
              <a:rPr lang="en-US" altLang="zh-CN" sz="1400"/>
              <a:t>highgo=# select pg_current_wal_lsn(),pg_current_wal_insert_lsn();</a:t>
            </a:r>
          </a:p>
          <a:p>
            <a:r>
              <a:rPr lang="en-US" altLang="zh-CN" sz="1400"/>
              <a:t> pg_current_wal_lsn | pg_current_wal_insert_lsn </a:t>
            </a:r>
          </a:p>
          <a:p>
            <a:r>
              <a:rPr lang="en-US" altLang="zh-CN" sz="1400"/>
              <a:t>----------------------------+---------------------------</a:t>
            </a:r>
          </a:p>
          <a:p>
            <a:r>
              <a:rPr lang="en-US" altLang="zh-CN" sz="1400"/>
              <a:t>  0/1B000108              | 0/1B000108</a:t>
            </a:r>
            <a:endParaRPr lang="zh-CN" altLang="en-US" sz="1400"/>
          </a:p>
          <a:p>
            <a:r>
              <a:rPr lang="en-US" altLang="zh-CN" sz="1400">
                <a:latin typeface="+mn-ea"/>
              </a:rPr>
              <a:t>LSN</a:t>
            </a:r>
            <a:r>
              <a:rPr lang="zh-CN" altLang="en-US" sz="1400">
                <a:latin typeface="+mn-ea"/>
              </a:rPr>
              <a:t>为</a:t>
            </a:r>
            <a:r>
              <a:rPr lang="en-US" altLang="zh-CN" sz="1400"/>
              <a:t>0/1B000108</a:t>
            </a:r>
          </a:p>
          <a:p>
            <a:r>
              <a:rPr lang="en-US" altLang="zh-CN" sz="1400">
                <a:latin typeface="+mn-ea"/>
              </a:rPr>
              <a:t>logId</a:t>
            </a:r>
            <a:r>
              <a:rPr lang="zh-CN" altLang="en-US" sz="1400">
                <a:latin typeface="+mn-ea"/>
              </a:rPr>
              <a:t>就是“</a:t>
            </a:r>
            <a:r>
              <a:rPr lang="en-US" altLang="zh-CN" sz="1400"/>
              <a:t>0/1B000108</a:t>
            </a:r>
            <a:r>
              <a:rPr lang="en-US" altLang="zh-CN" sz="1400">
                <a:latin typeface="+mn-ea"/>
              </a:rPr>
              <a:t>”</a:t>
            </a:r>
            <a:r>
              <a:rPr lang="zh-CN" altLang="en-US" sz="1400">
                <a:latin typeface="+mn-ea"/>
              </a:rPr>
              <a:t>中的第一个数字，即“</a:t>
            </a:r>
            <a:r>
              <a:rPr lang="en-US" altLang="zh-CN" sz="1400">
                <a:latin typeface="+mn-ea"/>
              </a:rPr>
              <a:t>0</a:t>
            </a:r>
            <a:r>
              <a:rPr lang="zh-CN" altLang="en-US" sz="1400">
                <a:latin typeface="+mn-ea"/>
              </a:rPr>
              <a:t>”</a:t>
            </a:r>
            <a:endParaRPr lang="en-US" altLang="zh-CN" sz="1400">
              <a:latin typeface="+mn-ea"/>
            </a:endParaRPr>
          </a:p>
          <a:p>
            <a:r>
              <a:rPr lang="en-US" altLang="zh-CN" sz="1400">
                <a:latin typeface="+mn-ea"/>
              </a:rPr>
              <a:t>logSeg</a:t>
            </a:r>
            <a:r>
              <a:rPr lang="zh-CN" altLang="en-US" sz="1400">
                <a:latin typeface="+mn-ea"/>
              </a:rPr>
              <a:t>就是“</a:t>
            </a:r>
            <a:r>
              <a:rPr lang="en-US" altLang="zh-CN" sz="1400">
                <a:latin typeface="+mn-ea"/>
              </a:rPr>
              <a:t>0/1B000108”</a:t>
            </a:r>
            <a:r>
              <a:rPr lang="zh-CN" altLang="en-US" sz="1400">
                <a:latin typeface="+mn-ea"/>
              </a:rPr>
              <a:t>中的第二个数字除以</a:t>
            </a:r>
            <a:r>
              <a:rPr lang="en-US" altLang="zh-CN" sz="1400">
                <a:latin typeface="+mn-ea"/>
              </a:rPr>
              <a:t>16M</a:t>
            </a:r>
            <a:r>
              <a:rPr lang="zh-CN" altLang="en-US" sz="1400">
                <a:latin typeface="+mn-ea"/>
              </a:rPr>
              <a:t>的大小，即</a:t>
            </a:r>
            <a:r>
              <a:rPr lang="en-US" altLang="zh-CN" sz="1400">
                <a:latin typeface="+mn-ea"/>
              </a:rPr>
              <a:t>1B000108</a:t>
            </a:r>
            <a:r>
              <a:rPr lang="zh-CN" altLang="en-US" sz="1400">
                <a:latin typeface="+mn-ea"/>
              </a:rPr>
              <a:t>除以</a:t>
            </a:r>
            <a:r>
              <a:rPr lang="en-US" altLang="zh-CN" sz="1400">
                <a:latin typeface="+mn-ea"/>
              </a:rPr>
              <a:t>16M</a:t>
            </a:r>
            <a:r>
              <a:rPr lang="zh-CN" altLang="en-US" sz="1400">
                <a:latin typeface="+mn-ea"/>
              </a:rPr>
              <a:t>，而</a:t>
            </a:r>
            <a:r>
              <a:rPr lang="en-US" altLang="zh-CN" sz="1400">
                <a:latin typeface="+mn-ea"/>
              </a:rPr>
              <a:t>16M</a:t>
            </a:r>
            <a:r>
              <a:rPr lang="zh-CN" altLang="en-US" sz="1400">
                <a:latin typeface="+mn-ea"/>
              </a:rPr>
              <a:t>相当于</a:t>
            </a:r>
            <a:r>
              <a:rPr lang="en-US" altLang="zh-CN" sz="1400">
                <a:latin typeface="+mn-ea"/>
              </a:rPr>
              <a:t>2</a:t>
            </a:r>
            <a:r>
              <a:rPr lang="zh-CN" altLang="en-US" sz="1400">
                <a:latin typeface="+mn-ea"/>
              </a:rPr>
              <a:t>的</a:t>
            </a:r>
            <a:r>
              <a:rPr lang="en-US" altLang="zh-CN" sz="1400">
                <a:latin typeface="+mn-ea"/>
              </a:rPr>
              <a:t>24</a:t>
            </a:r>
            <a:r>
              <a:rPr lang="zh-CN" altLang="en-US" sz="1400">
                <a:latin typeface="+mn-ea"/>
              </a:rPr>
              <a:t>次方，相当于十六进制数“</a:t>
            </a:r>
            <a:r>
              <a:rPr lang="en-US" altLang="zh-CN" sz="1400">
                <a:latin typeface="+mn-ea"/>
              </a:rPr>
              <a:t>1B000108”</a:t>
            </a:r>
            <a:r>
              <a:rPr lang="zh-CN" altLang="en-US" sz="1400">
                <a:latin typeface="+mn-ea"/>
              </a:rPr>
              <a:t>右移</a:t>
            </a:r>
            <a:r>
              <a:rPr lang="en-US" altLang="zh-CN" sz="1400">
                <a:latin typeface="+mn-ea"/>
              </a:rPr>
              <a:t>6</a:t>
            </a:r>
            <a:r>
              <a:rPr lang="zh-CN" altLang="en-US" sz="1400">
                <a:latin typeface="+mn-ea"/>
              </a:rPr>
              <a:t>位，即“</a:t>
            </a:r>
            <a:r>
              <a:rPr lang="en-US" altLang="zh-CN" sz="1400">
                <a:latin typeface="+mn-ea"/>
              </a:rPr>
              <a:t>1B000108”</a:t>
            </a:r>
            <a:r>
              <a:rPr lang="zh-CN" altLang="en-US" sz="1400">
                <a:latin typeface="+mn-ea"/>
              </a:rPr>
              <a:t>中的最高两位“</a:t>
            </a:r>
            <a:r>
              <a:rPr lang="en-US" altLang="zh-CN" sz="1400">
                <a:latin typeface="+mn-ea"/>
              </a:rPr>
              <a:t>1B”</a:t>
            </a:r>
          </a:p>
          <a:p>
            <a:r>
              <a:rPr lang="zh-CN" altLang="en-US" sz="1400">
                <a:latin typeface="+mn-ea"/>
              </a:rPr>
              <a:t>那么根据</a:t>
            </a:r>
            <a:r>
              <a:rPr lang="en-US" altLang="zh-CN" sz="1400">
                <a:latin typeface="+mn-ea"/>
              </a:rPr>
              <a:t>WAL</a:t>
            </a:r>
            <a:r>
              <a:rPr lang="zh-CN" altLang="en-US" sz="1400">
                <a:latin typeface="+mn-ea"/>
              </a:rPr>
              <a:t>文件的格式</a:t>
            </a:r>
            <a:r>
              <a:rPr lang="en-US" altLang="zh-CN" sz="1400">
                <a:latin typeface="+mn-ea"/>
              </a:rPr>
              <a:t>timelineID+logId+logSeg</a:t>
            </a:r>
            <a:r>
              <a:rPr lang="zh-CN" altLang="en-US" sz="1400">
                <a:latin typeface="+mn-ea"/>
              </a:rPr>
              <a:t>，则相当于</a:t>
            </a:r>
            <a:r>
              <a:rPr lang="en-US" altLang="zh-CN" sz="1400">
                <a:latin typeface="+mn-ea"/>
              </a:rPr>
              <a:t>:“00000001”+“00000000”+“0000001B”</a:t>
            </a:r>
            <a:r>
              <a:rPr lang="zh-CN" altLang="en-US" sz="1400">
                <a:latin typeface="+mn-ea"/>
              </a:rPr>
              <a:t>，即为：“</a:t>
            </a:r>
            <a:r>
              <a:rPr lang="en-US" altLang="zh-CN" sz="1400">
                <a:latin typeface="+mn-ea"/>
              </a:rPr>
              <a:t>00000001000000000000001B”</a:t>
            </a:r>
          </a:p>
          <a:p>
            <a:r>
              <a:rPr lang="zh-CN" altLang="en-US" sz="1400">
                <a:latin typeface="+mn-ea"/>
              </a:rPr>
              <a:t>写的位置是在文件“</a:t>
            </a:r>
            <a:r>
              <a:rPr lang="en-US" altLang="zh-CN" sz="1400">
                <a:latin typeface="+mn-ea"/>
              </a:rPr>
              <a:t>00000001000000000000001B”</a:t>
            </a:r>
            <a:r>
              <a:rPr lang="zh-CN" altLang="en-US" sz="1400">
                <a:latin typeface="+mn-ea"/>
              </a:rPr>
              <a:t>中的偏移量是多少呢？实际上是在“</a:t>
            </a:r>
            <a:r>
              <a:rPr lang="en-US" altLang="zh-CN" sz="1400">
                <a:latin typeface="+mn-ea"/>
              </a:rPr>
              <a:t>0/1B000108”</a:t>
            </a:r>
            <a:r>
              <a:rPr lang="zh-CN" altLang="en-US" sz="1400">
                <a:latin typeface="+mn-ea"/>
              </a:rPr>
              <a:t>中第二个数字“</a:t>
            </a:r>
            <a:r>
              <a:rPr lang="en-US" altLang="zh-CN" sz="1400">
                <a:latin typeface="+mn-ea"/>
              </a:rPr>
              <a:t>1B000108”</a:t>
            </a:r>
            <a:r>
              <a:rPr lang="zh-CN" altLang="en-US" sz="1400">
                <a:latin typeface="+mn-ea"/>
              </a:rPr>
              <a:t>后六位“</a:t>
            </a:r>
            <a:r>
              <a:rPr lang="en-US" altLang="zh-CN" sz="1400">
                <a:latin typeface="+mn-ea"/>
              </a:rPr>
              <a:t>000108”</a:t>
            </a:r>
            <a:r>
              <a:rPr lang="zh-CN" altLang="en-US" sz="1400">
                <a:latin typeface="+mn-ea"/>
              </a:rPr>
              <a:t>，换算成十进制为“</a:t>
            </a:r>
            <a:r>
              <a:rPr lang="en-US" altLang="zh-CN" sz="1400">
                <a:latin typeface="+mn-ea"/>
              </a:rPr>
              <a:t>264”</a:t>
            </a:r>
            <a:r>
              <a:rPr lang="zh-CN" altLang="en-US" sz="1400">
                <a:latin typeface="+mn-ea"/>
              </a:rPr>
              <a:t>。</a:t>
            </a:r>
            <a:endParaRPr lang="zh-CN" altLang="en-US" sz="2000">
              <a:solidFill>
                <a:srgbClr val="000000"/>
              </a:solidFill>
              <a:latin typeface="+mn-ea"/>
            </a:endParaRPr>
          </a:p>
          <a:p>
            <a:pPr>
              <a:lnSpc>
                <a:spcPct val="150000"/>
              </a:lnSpc>
            </a:pPr>
            <a:endParaRPr lang="zh-CN" altLang="en-US" sz="2000" dirty="0">
              <a:latin typeface="宋体" panose="02010600030101010101" pitchFamily="2" charset="-122"/>
            </a:endParaRPr>
          </a:p>
        </p:txBody>
      </p:sp>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段文件命名</a:t>
            </a:r>
            <a:endParaRPr lang="en-US" altLang="zh-CN" sz="3200" b="1">
              <a:latin typeface="+mj-lt"/>
              <a:ea typeface="+mj-ea"/>
            </a:endParaRPr>
          </a:p>
        </p:txBody>
      </p:sp>
    </p:spTree>
    <p:extLst>
      <p:ext uri="{BB962C8B-B14F-4D97-AF65-F5344CB8AC3E}">
        <p14:creationId xmlns:p14="http://schemas.microsoft.com/office/powerpoint/2010/main" val="97193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段文件命名</a:t>
            </a:r>
            <a:endParaRPr lang="en-US" altLang="zh-CN" sz="3200" b="1">
              <a:latin typeface="+mj-lt"/>
              <a:ea typeface="+mj-ea"/>
            </a:endParaRPr>
          </a:p>
        </p:txBody>
      </p:sp>
      <p:sp>
        <p:nvSpPr>
          <p:cNvPr id="9" name="内容占位符 7">
            <a:extLst>
              <a:ext uri="{FF2B5EF4-FFF2-40B4-BE49-F238E27FC236}">
                <a16:creationId xmlns:a16="http://schemas.microsoft.com/office/drawing/2014/main" id="{2070191C-4093-409C-8FD5-7369A79637AD}"/>
              </a:ext>
            </a:extLst>
          </p:cNvPr>
          <p:cNvSpPr txBox="1">
            <a:spLocks/>
          </p:cNvSpPr>
          <p:nvPr/>
        </p:nvSpPr>
        <p:spPr>
          <a:xfrm>
            <a:off x="1044861" y="2106667"/>
            <a:ext cx="10230262" cy="3742804"/>
          </a:xfrm>
          <a:prstGeom prst="rect">
            <a:avLst/>
          </a:prstGeom>
        </p:spPr>
        <p:txBody>
          <a:bodyPr vert="horz" lIns="91440" tIns="45720" rIns="91440" bIns="45720" rtlCol="0">
            <a:normAutofit fontScale="850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a:t>当然数据库已准备了函数</a:t>
            </a:r>
            <a:r>
              <a:rPr lang="en-US" altLang="zh-CN" sz="2000"/>
              <a:t>pg_walfile_name</a:t>
            </a:r>
            <a:r>
              <a:rPr lang="zh-CN" altLang="en-US" sz="2000"/>
              <a:t>、</a:t>
            </a:r>
            <a:r>
              <a:rPr lang="en-US" altLang="zh-CN" sz="2000"/>
              <a:t>pg_walfile_name_offset</a:t>
            </a:r>
            <a:r>
              <a:rPr lang="zh-CN" altLang="en-US" sz="2000"/>
              <a:t>帮我们做以上的转换，如下所示：</a:t>
            </a:r>
          </a:p>
          <a:p>
            <a:pPr>
              <a:lnSpc>
                <a:spcPct val="100000"/>
              </a:lnSpc>
            </a:pPr>
            <a:endParaRPr lang="zh-CN" altLang="en-US" sz="2000"/>
          </a:p>
          <a:p>
            <a:pPr>
              <a:lnSpc>
                <a:spcPct val="100000"/>
              </a:lnSpc>
            </a:pPr>
            <a:r>
              <a:rPr lang="en-US" altLang="zh-CN" sz="2000"/>
              <a:t>highgo=# select pg_walfile_name('0/1B000108');</a:t>
            </a:r>
          </a:p>
          <a:p>
            <a:pPr>
              <a:lnSpc>
                <a:spcPct val="100000"/>
              </a:lnSpc>
            </a:pPr>
            <a:r>
              <a:rPr lang="en-US" altLang="zh-CN" sz="2000"/>
              <a:t>     pg_walfile_name      </a:t>
            </a:r>
          </a:p>
          <a:p>
            <a:pPr>
              <a:lnSpc>
                <a:spcPct val="100000"/>
              </a:lnSpc>
            </a:pPr>
            <a:r>
              <a:rPr lang="en-US" altLang="zh-CN" sz="2000"/>
              <a:t>--------------------------------</a:t>
            </a:r>
          </a:p>
          <a:p>
            <a:pPr>
              <a:lnSpc>
                <a:spcPct val="100000"/>
              </a:lnSpc>
            </a:pPr>
            <a:r>
              <a:rPr lang="en-US" altLang="zh-CN" sz="2000"/>
              <a:t> 00000001000000000000001B</a:t>
            </a:r>
          </a:p>
          <a:p>
            <a:pPr>
              <a:lnSpc>
                <a:spcPct val="100000"/>
              </a:lnSpc>
            </a:pPr>
            <a:endParaRPr lang="en-US" altLang="zh-CN" sz="2000"/>
          </a:p>
          <a:p>
            <a:pPr>
              <a:lnSpc>
                <a:spcPct val="100000"/>
              </a:lnSpc>
            </a:pPr>
            <a:r>
              <a:rPr lang="en-US" altLang="zh-CN" sz="2000"/>
              <a:t>highgo=# select pg_walfile_name_offset('0/1B000108');</a:t>
            </a:r>
          </a:p>
          <a:p>
            <a:pPr>
              <a:lnSpc>
                <a:spcPct val="100000"/>
              </a:lnSpc>
            </a:pPr>
            <a:r>
              <a:rPr lang="en-US" altLang="zh-CN" sz="2000"/>
              <a:t>     pg_walfile_name_offset     </a:t>
            </a:r>
          </a:p>
          <a:p>
            <a:pPr>
              <a:lnSpc>
                <a:spcPct val="100000"/>
              </a:lnSpc>
            </a:pPr>
            <a:r>
              <a:rPr lang="en-US" altLang="zh-CN" sz="2000"/>
              <a:t>--------------------------------------</a:t>
            </a:r>
          </a:p>
          <a:p>
            <a:pPr>
              <a:lnSpc>
                <a:spcPct val="100000"/>
              </a:lnSpc>
            </a:pPr>
            <a:r>
              <a:rPr lang="en-US" altLang="zh-CN" sz="2000"/>
              <a:t> (00000001000000000000001B,264)</a:t>
            </a:r>
          </a:p>
        </p:txBody>
      </p:sp>
    </p:spTree>
    <p:extLst>
      <p:ext uri="{BB962C8B-B14F-4D97-AF65-F5344CB8AC3E}">
        <p14:creationId xmlns:p14="http://schemas.microsoft.com/office/powerpoint/2010/main" val="220045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7">
            <a:extLst>
              <a:ext uri="{FF2B5EF4-FFF2-40B4-BE49-F238E27FC236}">
                <a16:creationId xmlns:a16="http://schemas.microsoft.com/office/drawing/2014/main" id="{2070191C-4093-409C-8FD5-7369A79637AD}"/>
              </a:ext>
            </a:extLst>
          </p:cNvPr>
          <p:cNvSpPr txBox="1">
            <a:spLocks/>
          </p:cNvSpPr>
          <p:nvPr/>
        </p:nvSpPr>
        <p:spPr>
          <a:xfrm>
            <a:off x="980869" y="2146876"/>
            <a:ext cx="10230262" cy="435064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tLang="zh-CN" sz="2000">
                <a:latin typeface="+mn-ea"/>
              </a:rPr>
              <a:t>[highgo@localhost pg_wal]$ du -sh 00000001000000000000001B</a:t>
            </a:r>
          </a:p>
          <a:p>
            <a:r>
              <a:rPr lang="fr-FR" altLang="zh-CN" sz="2000">
                <a:latin typeface="+mn-ea"/>
              </a:rPr>
              <a:t>16M	00000001000000000000001B</a:t>
            </a:r>
          </a:p>
          <a:p>
            <a:pPr>
              <a:lnSpc>
                <a:spcPct val="150000"/>
              </a:lnSpc>
            </a:pPr>
            <a:endParaRPr lang="en-US" altLang="zh-CN" sz="2000">
              <a:latin typeface="宋体" panose="02010600030101010101" pitchFamily="2" charset="-122"/>
            </a:endParaRPr>
          </a:p>
          <a:p>
            <a:pPr>
              <a:lnSpc>
                <a:spcPct val="150000"/>
              </a:lnSpc>
            </a:pPr>
            <a:r>
              <a:rPr lang="en-US" altLang="zh-CN" sz="2000">
                <a:latin typeface="宋体" panose="02010600030101010101" pitchFamily="2" charset="-122"/>
              </a:rPr>
              <a:t>WAL</a:t>
            </a:r>
            <a:r>
              <a:rPr lang="zh-CN" altLang="en-US" sz="2000">
                <a:latin typeface="宋体" panose="02010600030101010101" pitchFamily="2" charset="-122"/>
              </a:rPr>
              <a:t>段文件默认大小是</a:t>
            </a:r>
            <a:r>
              <a:rPr lang="en-US" altLang="zh-CN" sz="2000">
                <a:latin typeface="宋体" panose="02010600030101010101" pitchFamily="2" charset="-122"/>
              </a:rPr>
              <a:t>16M</a:t>
            </a:r>
            <a:r>
              <a:rPr lang="zh-CN" altLang="en-US" sz="2000">
                <a:latin typeface="宋体" panose="02010600030101010101" pitchFamily="2" charset="-122"/>
              </a:rPr>
              <a:t>，如何更改</a:t>
            </a:r>
            <a:r>
              <a:rPr lang="en-US" altLang="zh-CN" sz="2000">
                <a:latin typeface="宋体" panose="02010600030101010101" pitchFamily="2" charset="-122"/>
              </a:rPr>
              <a:t>WAL</a:t>
            </a:r>
            <a:r>
              <a:rPr lang="zh-CN" altLang="en-US" sz="2000">
                <a:latin typeface="宋体" panose="02010600030101010101" pitchFamily="2" charset="-122"/>
              </a:rPr>
              <a:t>文件的大小？</a:t>
            </a:r>
          </a:p>
          <a:p>
            <a:pPr>
              <a:lnSpc>
                <a:spcPct val="150000"/>
              </a:lnSpc>
            </a:pPr>
            <a:r>
              <a:rPr lang="zh-CN" altLang="en-US" sz="2000">
                <a:latin typeface="宋体" panose="02010600030101010101" pitchFamily="2" charset="-122"/>
              </a:rPr>
              <a:t>答：</a:t>
            </a:r>
            <a:r>
              <a:rPr lang="en-US" altLang="zh-CN" sz="2000">
                <a:latin typeface="宋体" panose="02010600030101010101" pitchFamily="2" charset="-122"/>
              </a:rPr>
              <a:t>HighGoDataBase</a:t>
            </a:r>
            <a:r>
              <a:rPr lang="zh-CN" altLang="en-US" sz="2000">
                <a:latin typeface="宋体" panose="02010600030101010101" pitchFamily="2" charset="-122"/>
              </a:rPr>
              <a:t>支持</a:t>
            </a:r>
            <a:r>
              <a:rPr lang="en-US" altLang="zh-CN" sz="2000">
                <a:latin typeface="宋体" panose="02010600030101010101" pitchFamily="2" charset="-122"/>
              </a:rPr>
              <a:t>initdb </a:t>
            </a:r>
            <a:r>
              <a:rPr lang="zh-CN" altLang="en-US" sz="2000">
                <a:latin typeface="宋体" panose="02010600030101010101" pitchFamily="2" charset="-122"/>
              </a:rPr>
              <a:t>和 </a:t>
            </a:r>
            <a:r>
              <a:rPr lang="en-US" altLang="zh-CN" sz="2000">
                <a:latin typeface="宋体" panose="02010600030101010101" pitchFamily="2" charset="-122"/>
              </a:rPr>
              <a:t>pg_resetwal </a:t>
            </a:r>
            <a:r>
              <a:rPr lang="zh-CN" altLang="en-US" sz="2000">
                <a:latin typeface="宋体" panose="02010600030101010101" pitchFamily="2" charset="-122"/>
              </a:rPr>
              <a:t>修改 </a:t>
            </a:r>
            <a:r>
              <a:rPr lang="en-US" altLang="zh-CN" sz="2000">
                <a:latin typeface="宋体" panose="02010600030101010101" pitchFamily="2" charset="-122"/>
              </a:rPr>
              <a:t>WAL </a:t>
            </a:r>
            <a:r>
              <a:rPr lang="zh-CN" altLang="en-US" sz="2000">
                <a:latin typeface="宋体" panose="02010600030101010101" pitchFamily="2" charset="-122"/>
              </a:rPr>
              <a:t>文件大小</a:t>
            </a:r>
          </a:p>
        </p:txBody>
      </p:sp>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a:latin typeface="+mj-lt"/>
                <a:ea typeface="+mj-ea"/>
              </a:rPr>
              <a:t>WAL</a:t>
            </a:r>
            <a:r>
              <a:rPr lang="zh-CN" altLang="en-US" sz="3200" b="1">
                <a:latin typeface="+mj-lt"/>
                <a:ea typeface="+mj-ea"/>
              </a:rPr>
              <a:t>段文件大小</a:t>
            </a:r>
            <a:endParaRPr lang="en-US" altLang="zh-CN" sz="3200" b="1">
              <a:latin typeface="+mj-lt"/>
              <a:ea typeface="+mj-ea"/>
            </a:endParaRPr>
          </a:p>
        </p:txBody>
      </p:sp>
    </p:spTree>
    <p:extLst>
      <p:ext uri="{BB962C8B-B14F-4D97-AF65-F5344CB8AC3E}">
        <p14:creationId xmlns:p14="http://schemas.microsoft.com/office/powerpoint/2010/main" val="1890735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dc2aa9c-ce34-4e04-ae3b-42745caf792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封面">
  <a:themeElements>
    <a:clrScheme name="房利美">
      <a:dk1>
        <a:srgbClr val="000000"/>
      </a:dk1>
      <a:lt1>
        <a:srgbClr val="FFFFFF"/>
      </a:lt1>
      <a:dk2>
        <a:srgbClr val="768394"/>
      </a:dk2>
      <a:lt2>
        <a:srgbClr val="F0F0F0"/>
      </a:lt2>
      <a:accent1>
        <a:srgbClr val="2F2F75"/>
      </a:accent1>
      <a:accent2>
        <a:srgbClr val="ED1E81"/>
      </a:accent2>
      <a:accent3>
        <a:srgbClr val="FF9A10"/>
      </a:accent3>
      <a:accent4>
        <a:srgbClr val="EE750F"/>
      </a:accent4>
      <a:accent5>
        <a:srgbClr val="68ADE5"/>
      </a:accent5>
      <a:accent6>
        <a:srgbClr val="6B77E7"/>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2F2F75"/>
    </a:accent1>
    <a:accent2>
      <a:srgbClr val="ED1E81"/>
    </a:accent2>
    <a:accent3>
      <a:srgbClr val="FF9A10"/>
    </a:accent3>
    <a:accent4>
      <a:srgbClr val="EE750F"/>
    </a:accent4>
    <a:accent5>
      <a:srgbClr val="68ADE5"/>
    </a:accent5>
    <a:accent6>
      <a:srgbClr val="6B77E7"/>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2F2F75"/>
    </a:accent1>
    <a:accent2>
      <a:srgbClr val="ED1E81"/>
    </a:accent2>
    <a:accent3>
      <a:srgbClr val="FF9A10"/>
    </a:accent3>
    <a:accent4>
      <a:srgbClr val="EE750F"/>
    </a:accent4>
    <a:accent5>
      <a:srgbClr val="68ADE5"/>
    </a:accent5>
    <a:accent6>
      <a:srgbClr val="6B77E7"/>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873</TotalTime>
  <Words>2953</Words>
  <Application>Microsoft Office PowerPoint</Application>
  <PresentationFormat>宽屏</PresentationFormat>
  <Paragraphs>227</Paragraphs>
  <Slides>34</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0" baseType="lpstr">
      <vt:lpstr>宋体</vt:lpstr>
      <vt:lpstr>微软雅黑</vt:lpstr>
      <vt:lpstr>Arial</vt:lpstr>
      <vt:lpstr>Calibri</vt:lpstr>
      <vt:lpstr>封面</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一米 阳光</cp:lastModifiedBy>
  <cp:revision>28</cp:revision>
  <cp:lastPrinted>2019-04-29T16:00:00Z</cp:lastPrinted>
  <dcterms:created xsi:type="dcterms:W3CDTF">2019-04-29T16:00:00Z</dcterms:created>
  <dcterms:modified xsi:type="dcterms:W3CDTF">2020-11-07T16:35:23Z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