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70" r:id="rId3"/>
    <p:sldId id="1271" r:id="rId5"/>
    <p:sldId id="1254" r:id="rId6"/>
    <p:sldId id="1284" r:id="rId7"/>
    <p:sldId id="1314" r:id="rId8"/>
    <p:sldId id="1315" r:id="rId9"/>
    <p:sldId id="1316" r:id="rId10"/>
    <p:sldId id="1317" r:id="rId11"/>
    <p:sldId id="1318" r:id="rId12"/>
    <p:sldId id="1319" r:id="rId13"/>
    <p:sldId id="1320" r:id="rId14"/>
    <p:sldId id="1321" r:id="rId15"/>
    <p:sldId id="1322" r:id="rId16"/>
    <p:sldId id="1326" r:id="rId17"/>
    <p:sldId id="1327" r:id="rId18"/>
    <p:sldId id="1328" r:id="rId19"/>
    <p:sldId id="1329" r:id="rId20"/>
    <p:sldId id="1330" r:id="rId21"/>
    <p:sldId id="1334" r:id="rId22"/>
    <p:sldId id="1250" r:id="rId23"/>
  </p:sldIdLst>
  <p:sldSz cx="12193270" cy="6858000"/>
  <p:notesSz cx="6858000" cy="9144000"/>
  <p:defaultTextStyle>
    <a:defPPr marL="0" marR="0" indent="0" algn="l" defTabSz="457200" rtl="0" fontAlgn="auto" latinLnBrk="1" hangingPunct="0">
      <a:lnSpc>
        <a:spcPct val="100000"/>
      </a:lnSpc>
      <a:spcBef>
        <a:spcPts val="0"/>
      </a:spcBef>
      <a:spcAft>
        <a:spcPts val="0"/>
      </a:spcAft>
      <a:buClrTx/>
      <a:buSzTx/>
      <a:buFontTx/>
      <a:buNone/>
      <a:defRPr kumimoji="0" sz="90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1pPr>
    <a:lvl2pPr marL="0" marR="0" indent="17145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2pPr>
    <a:lvl3pPr marL="0" marR="0" indent="34290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3pPr>
    <a:lvl4pPr marL="0" marR="0" indent="51435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4pPr>
    <a:lvl5pPr marL="0" marR="0" indent="68580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5pPr>
    <a:lvl6pPr marL="0" marR="0" indent="85725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6pPr>
    <a:lvl7pPr marL="0" marR="0" indent="102870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7pPr>
    <a:lvl8pPr marL="0" marR="0" indent="120015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8pPr>
    <a:lvl9pPr marL="0" marR="0" indent="1371600" algn="ctr" defTabSz="412750" rtl="0" fontAlgn="auto" latinLnBrk="0" hangingPunct="0">
      <a:lnSpc>
        <a:spcPct val="100000"/>
      </a:lnSpc>
      <a:spcBef>
        <a:spcPts val="0"/>
      </a:spcBef>
      <a:spcAft>
        <a:spcPts val="0"/>
      </a:spcAft>
      <a:buClrTx/>
      <a:buSzTx/>
      <a:buFontTx/>
      <a:buNone/>
      <a:defRPr kumimoji="0" sz="2800" b="0" i="0" u="none" strike="noStrike" cap="none" spc="0" normalizeH="0" baseline="0">
        <a:ln>
          <a:noFill/>
        </a:ln>
        <a:solidFill>
          <a:srgbClr val="000000"/>
        </a:solidFill>
        <a:effectLst/>
        <a:uFillTx/>
        <a:latin typeface="+mn-lt"/>
        <a:ea typeface="+mn-ea"/>
        <a:cs typeface="+mn-cs"/>
        <a:sym typeface="Gill Sans" panose="020B050202010402020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068" autoAdjust="0"/>
  </p:normalViewPr>
  <p:slideViewPr>
    <p:cSldViewPr snapToGrid="0" snapToObjects="1">
      <p:cViewPr varScale="1">
        <p:scale>
          <a:sx n="104" d="100"/>
          <a:sy n="104" d="100"/>
        </p:scale>
        <p:origin x="9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p:txBody>
      </p:sp>
      <p:sp>
        <p:nvSpPr>
          <p:cNvPr id="138" name="Shape 13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228600" latinLnBrk="0">
      <a:defRPr sz="1100">
        <a:latin typeface="Lucida Grande" panose="020B0600040502020204"/>
        <a:ea typeface="Lucida Grande" panose="020B0600040502020204"/>
        <a:cs typeface="Lucida Grande" panose="020B0600040502020204"/>
        <a:sym typeface="Lucida Grande" panose="020B0600040502020204"/>
      </a:defRPr>
    </a:lvl1pPr>
    <a:lvl2pPr defTabSz="228600" latinLnBrk="0">
      <a:defRPr sz="1100">
        <a:latin typeface="Lucida Grande" panose="020B0600040502020204"/>
        <a:ea typeface="Lucida Grande" panose="020B0600040502020204"/>
        <a:cs typeface="Lucida Grande" panose="020B0600040502020204"/>
        <a:sym typeface="Lucida Grande" panose="020B0600040502020204"/>
      </a:defRPr>
    </a:lvl2pPr>
    <a:lvl3pPr defTabSz="228600" latinLnBrk="0">
      <a:defRPr sz="1100">
        <a:latin typeface="Lucida Grande" panose="020B0600040502020204"/>
        <a:ea typeface="Lucida Grande" panose="020B0600040502020204"/>
        <a:cs typeface="Lucida Grande" panose="020B0600040502020204"/>
        <a:sym typeface="Lucida Grande" panose="020B0600040502020204"/>
      </a:defRPr>
    </a:lvl3pPr>
    <a:lvl4pPr defTabSz="228600" latinLnBrk="0">
      <a:defRPr sz="1100">
        <a:latin typeface="Lucida Grande" panose="020B0600040502020204"/>
        <a:ea typeface="Lucida Grande" panose="020B0600040502020204"/>
        <a:cs typeface="Lucida Grande" panose="020B0600040502020204"/>
        <a:sym typeface="Lucida Grande" panose="020B0600040502020204"/>
      </a:defRPr>
    </a:lvl4pPr>
    <a:lvl5pPr defTabSz="228600" latinLnBrk="0">
      <a:defRPr sz="1100">
        <a:latin typeface="Lucida Grande" panose="020B0600040502020204"/>
        <a:ea typeface="Lucida Grande" panose="020B0600040502020204"/>
        <a:cs typeface="Lucida Grande" panose="020B0600040502020204"/>
        <a:sym typeface="Lucida Grande" panose="020B0600040502020204"/>
      </a:defRPr>
    </a:lvl5pPr>
    <a:lvl6pPr defTabSz="228600" latinLnBrk="0">
      <a:defRPr sz="1100">
        <a:latin typeface="Lucida Grande" panose="020B0600040502020204"/>
        <a:ea typeface="Lucida Grande" panose="020B0600040502020204"/>
        <a:cs typeface="Lucida Grande" panose="020B0600040502020204"/>
        <a:sym typeface="Lucida Grande" panose="020B0600040502020204"/>
      </a:defRPr>
    </a:lvl6pPr>
    <a:lvl7pPr defTabSz="228600" latinLnBrk="0">
      <a:defRPr sz="1100">
        <a:latin typeface="Lucida Grande" panose="020B0600040502020204"/>
        <a:ea typeface="Lucida Grande" panose="020B0600040502020204"/>
        <a:cs typeface="Lucida Grande" panose="020B0600040502020204"/>
        <a:sym typeface="Lucida Grande" panose="020B0600040502020204"/>
      </a:defRPr>
    </a:lvl7pPr>
    <a:lvl8pPr defTabSz="228600" latinLnBrk="0">
      <a:defRPr sz="1100">
        <a:latin typeface="Lucida Grande" panose="020B0600040502020204"/>
        <a:ea typeface="Lucida Grande" panose="020B0600040502020204"/>
        <a:cs typeface="Lucida Grande" panose="020B0600040502020204"/>
        <a:sym typeface="Lucida Grande" panose="020B0600040502020204"/>
      </a:defRPr>
    </a:lvl8pPr>
    <a:lvl9pPr defTabSz="228600" latinLnBrk="0">
      <a:defRPr sz="1100">
        <a:latin typeface="Lucida Grande" panose="020B0600040502020204"/>
        <a:ea typeface="Lucida Grande" panose="020B0600040502020204"/>
        <a:cs typeface="Lucida Grande" panose="020B0600040502020204"/>
        <a:sym typeface="Lucida Grande" panose="020B06000405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b="1" dirty="0">
              <a:solidFill>
                <a:srgbClr val="555555"/>
              </a:solidFill>
              <a:effectLst/>
              <a:latin typeface="Lato"/>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1100" dirty="0">
              <a:latin typeface="思源黑体 CN Normal" panose="020B0400000000000000" pitchFamily="34" charset="-122"/>
              <a:ea typeface="思源黑体 CN Normal" panose="020B0400000000000000" pitchFamily="34" charset="-122"/>
              <a:cs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en-US" sz="2400" dirty="0">
              <a:solidFill>
                <a:srgbClr val="353A3F"/>
              </a:solidFill>
              <a:effectLst/>
              <a:latin typeface="Open Sans" panose="020B0606030504020204" pitchFamily="34" charset="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228600" eaLnBrk="1" fontAlgn="auto" latinLnBrk="0" hangingPunct="1">
              <a:lnSpc>
                <a:spcPct val="100000"/>
              </a:lnSpc>
              <a:spcBef>
                <a:spcPts val="0"/>
              </a:spcBef>
              <a:spcAft>
                <a:spcPts val="0"/>
              </a:spcAft>
              <a:buClrTx/>
              <a:buSzTx/>
              <a:buFontTx/>
              <a:buNone/>
              <a:defRPr/>
            </a:pPr>
            <a:endParaRPr lang="zh-CN" altLang="en-US" sz="2400" b="1" i="0" dirty="0">
              <a:solidFill>
                <a:srgbClr val="555555"/>
              </a:solidFill>
              <a:effectLst/>
              <a:latin typeface="Lato"/>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2400" b="1" i="0" dirty="0">
              <a:solidFill>
                <a:srgbClr val="555555"/>
              </a:solidFill>
              <a:effectLst/>
              <a:latin typeface="Lato"/>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hyperlink" Target="https://www.modb.pro/db/214825" TargetMode="External"/><Relationship Id="rId4" Type="http://schemas.openxmlformats.org/officeDocument/2006/relationships/hyperlink" Target="https://www.modb.pro/db/21482"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498000"/>
          </a:xfrm>
          <a:prstGeom prst="rect">
            <a:avLst/>
          </a:prstGeom>
          <a:gradFill>
            <a:gsLst>
              <a:gs pos="0">
                <a:schemeClr val="bg1">
                  <a:alpha val="70000"/>
                </a:schemeClr>
              </a:gs>
              <a:gs pos="100000">
                <a:srgbClr val="188ECA">
                  <a:alpha val="1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p>
            <a:pPr algn="ctr"/>
            <a:endParaRPr lang="zh-CN" altLang="en-US" sz="800"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6" name="矩形 15"/>
          <p:cNvSpPr/>
          <p:nvPr userDrawn="1"/>
        </p:nvSpPr>
        <p:spPr>
          <a:xfrm>
            <a:off x="-266735" y="6498000"/>
            <a:ext cx="12688953" cy="360000"/>
          </a:xfrm>
          <a:prstGeom prst="rect">
            <a:avLst/>
          </a:prstGeom>
          <a:solidFill>
            <a:srgbClr val="8FB81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cs typeface="+mn-ea"/>
            </a:endParaRPr>
          </a:p>
        </p:txBody>
      </p:sp>
      <p:sp>
        <p:nvSpPr>
          <p:cNvPr id="3" name="文本框 2"/>
          <p:cNvSpPr txBox="1"/>
          <p:nvPr userDrawn="1"/>
        </p:nvSpPr>
        <p:spPr>
          <a:xfrm>
            <a:off x="6350" y="6497955"/>
            <a:ext cx="2846705" cy="368300"/>
          </a:xfrm>
          <a:prstGeom prst="rect">
            <a:avLst/>
          </a:prstGeom>
          <a:noFill/>
        </p:spPr>
        <p:txBody>
          <a:bodyPr wrap="square" rtlCol="0">
            <a:spAutoFit/>
          </a:bodyPr>
          <a:lstStyle/>
          <a:p>
            <a:r>
              <a:rPr lang="en-US" altLang="zh-CN" sz="1800" kern="1200" dirty="0">
                <a:solidFill>
                  <a:schemeClr val="tx1"/>
                </a:solidFill>
                <a:latin typeface="思源黑体 CN Normal" panose="020B0400000000000000" pitchFamily="34" charset="-122"/>
                <a:ea typeface="思源黑体 CN Normal" panose="020B0400000000000000" pitchFamily="34" charset="-122"/>
                <a:sym typeface="+mn-ea"/>
              </a:rPr>
              <a:t>PostgreSQL</a:t>
            </a:r>
            <a:r>
              <a:rPr lang="zh-CN" altLang="en-US" sz="1800" kern="1200" dirty="0">
                <a:solidFill>
                  <a:schemeClr val="tx1"/>
                </a:solidFill>
                <a:latin typeface="思源黑体 CN Normal" panose="020B0400000000000000" pitchFamily="34" charset="-122"/>
                <a:ea typeface="思源黑体 CN Normal" panose="020B0400000000000000" pitchFamily="34" charset="-122"/>
                <a:sym typeface="+mn-ea"/>
              </a:rPr>
              <a:t>问答集萃</a:t>
            </a:r>
            <a:endParaRPr kumimoji="0" lang="zh-CN" altLang="en-US" sz="1800" b="0" i="0" u="none" strike="noStrike" kern="1200"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cs typeface="+mn-cs"/>
              <a:sym typeface="Gill Sans" panose="020B0502020104020203"/>
            </a:endParaRPr>
          </a:p>
        </p:txBody>
      </p:sp>
      <p:sp>
        <p:nvSpPr>
          <p:cNvPr id="13" name="灯片编号占位符 9"/>
          <p:cNvSpPr txBox="1"/>
          <p:nvPr userDrawn="1"/>
        </p:nvSpPr>
        <p:spPr>
          <a:xfrm>
            <a:off x="10599518" y="6573898"/>
            <a:ext cx="689507" cy="198872"/>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US" altLang="zh-CN" sz="1800" baseline="0" smtClean="0">
                <a:solidFill>
                  <a:srgbClr val="FF0000"/>
                </a:solidFill>
                <a:latin typeface="思源黑体 CN Normal" panose="020B0400000000000000" pitchFamily="34" charset="-122"/>
                <a:ea typeface="思源黑体 CN Normal" panose="020B0400000000000000" pitchFamily="34" charset="-122"/>
              </a:rPr>
            </a:fld>
            <a:endParaRPr lang="en-US" altLang="zh-CN" sz="1800" baseline="0" dirty="0">
              <a:solidFill>
                <a:srgbClr val="FF0000"/>
              </a:solidFill>
              <a:latin typeface="思源黑体 CN Normal" panose="020B0400000000000000" pitchFamily="34" charset="-122"/>
              <a:ea typeface="思源黑体 CN Normal" panose="020B0400000000000000" pitchFamily="34" charset="-122"/>
            </a:endParaRPr>
          </a:p>
        </p:txBody>
      </p:sp>
      <p:sp>
        <p:nvSpPr>
          <p:cNvPr id="14" name="文本框 13"/>
          <p:cNvSpPr txBox="1"/>
          <p:nvPr userDrawn="1"/>
        </p:nvSpPr>
        <p:spPr>
          <a:xfrm>
            <a:off x="10315575" y="6488668"/>
            <a:ext cx="1878015" cy="368300"/>
          </a:xfrm>
          <a:prstGeom prst="rect">
            <a:avLst/>
          </a:prstGeom>
          <a:noFill/>
        </p:spPr>
        <p:txBody>
          <a:bodyPr wrap="square" rtlCol="0">
            <a:spAutoFit/>
          </a:bodyPr>
          <a:lstStyle/>
          <a:p>
            <a:r>
              <a:rPr lang="zh-CN" altLang="en-US" sz="1800" dirty="0">
                <a:latin typeface="思源黑体 CN Normal" panose="020B0400000000000000" pitchFamily="34" charset="-122"/>
                <a:ea typeface="思源黑体 CN Normal" panose="020B0400000000000000" pitchFamily="34" charset="-122"/>
              </a:rPr>
              <a:t>第   </a:t>
            </a:r>
            <a:r>
              <a:rPr lang="en-US" altLang="zh-CN" sz="1800" dirty="0">
                <a:latin typeface="思源黑体 CN Normal" panose="020B0400000000000000" pitchFamily="34" charset="-122"/>
                <a:ea typeface="思源黑体 CN Normal" panose="020B0400000000000000" pitchFamily="34" charset="-122"/>
              </a:rPr>
              <a:t>/ 20</a:t>
            </a:r>
            <a:r>
              <a:rPr lang="zh-CN" altLang="en-US" sz="1800" dirty="0">
                <a:latin typeface="思源黑体 CN Normal" panose="020B0400000000000000" pitchFamily="34" charset="-122"/>
                <a:ea typeface="思源黑体 CN Normal" panose="020B0400000000000000" pitchFamily="34" charset="-122"/>
              </a:rPr>
              <a:t>页</a:t>
            </a:r>
            <a:endParaRPr lang="zh-CN" altLang="en-US" sz="1800" dirty="0">
              <a:latin typeface="思源黑体 CN Normal" panose="020B0400000000000000" pitchFamily="34" charset="-122"/>
              <a:ea typeface="思源黑体 CN Normal" panose="020B0400000000000000" pitchFamily="34" charset="-122"/>
            </a:endParaRPr>
          </a:p>
        </p:txBody>
      </p:sp>
      <p:pic>
        <p:nvPicPr>
          <p:cNvPr id="4" name="图片 3" descr="ppt内容"/>
          <p:cNvPicPr>
            <a:picLocks noChangeAspect="1"/>
          </p:cNvPicPr>
          <p:nvPr userDrawn="1"/>
        </p:nvPicPr>
        <p:blipFill>
          <a:blip r:embed="rId2"/>
          <a:stretch>
            <a:fillRect/>
          </a:stretch>
        </p:blipFill>
        <p:spPr>
          <a:xfrm>
            <a:off x="6350" y="635"/>
            <a:ext cx="12180570" cy="6497320"/>
          </a:xfrm>
          <a:prstGeom prst="rect">
            <a:avLst/>
          </a:prstGeom>
        </p:spPr>
      </p:pic>
      <p:pic>
        <p:nvPicPr>
          <p:cNvPr id="6" name="图片 5" descr="组19@3x"/>
          <p:cNvPicPr>
            <a:picLocks noChangeAspect="1"/>
          </p:cNvPicPr>
          <p:nvPr userDrawn="1"/>
        </p:nvPicPr>
        <p:blipFill>
          <a:blip r:embed="rId3"/>
          <a:stretch>
            <a:fillRect/>
          </a:stretch>
        </p:blipFill>
        <p:spPr>
          <a:xfrm>
            <a:off x="9857105" y="619125"/>
            <a:ext cx="1969135" cy="35560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尾部版式">
    <p:spTree>
      <p:nvGrpSpPr>
        <p:cNvPr id="1" name=""/>
        <p:cNvGrpSpPr/>
        <p:nvPr/>
      </p:nvGrpSpPr>
      <p:grpSpPr>
        <a:xfrm>
          <a:off x="0" y="0"/>
          <a:ext cx="0" cy="0"/>
          <a:chOff x="0" y="0"/>
          <a:chExt cx="0" cy="0"/>
        </a:xfrm>
      </p:grpSpPr>
      <p:pic>
        <p:nvPicPr>
          <p:cNvPr id="3" name="图片 2" descr="ppt首尾"/>
          <p:cNvPicPr>
            <a:picLocks noChangeAspect="1"/>
          </p:cNvPicPr>
          <p:nvPr userDrawn="1"/>
        </p:nvPicPr>
        <p:blipFill>
          <a:blip r:embed="rId2"/>
          <a:stretch>
            <a:fillRect/>
          </a:stretch>
        </p:blipFill>
        <p:spPr>
          <a:xfrm>
            <a:off x="12700" y="0"/>
            <a:ext cx="12180570" cy="6858000"/>
          </a:xfrm>
          <a:prstGeom prst="rect">
            <a:avLst/>
          </a:prstGeom>
        </p:spPr>
      </p:pic>
      <p:pic>
        <p:nvPicPr>
          <p:cNvPr id="38" name="图片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8571" y="4253588"/>
            <a:ext cx="1675729" cy="167551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748784" y="1323132"/>
            <a:ext cx="2842876" cy="1409822"/>
          </a:xfrm>
          <a:prstGeom prst="rect">
            <a:avLst/>
          </a:prstGeom>
        </p:spPr>
      </p:pic>
      <p:sp>
        <p:nvSpPr>
          <p:cNvPr id="3" name="文本框 2"/>
          <p:cNvSpPr txBox="1"/>
          <p:nvPr userDrawn="1"/>
        </p:nvSpPr>
        <p:spPr>
          <a:xfrm>
            <a:off x="748784" y="2835733"/>
            <a:ext cx="4427298"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algn="just" defTabSz="825500" hangingPunct="0">
              <a:lnSpc>
                <a:spcPct val="200000"/>
              </a:lnSpc>
            </a:pPr>
            <a:r>
              <a:rPr kumimoji="0" lang="zh-CN" altLang="en-US" sz="1400" b="0" i="0" u="none" strike="noStrike"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sym typeface="Gill Sans" panose="020B0502020104020203"/>
              </a:rPr>
              <a:t>多年从事基于</a:t>
            </a:r>
            <a:r>
              <a:rPr kumimoji="0" lang="en-US" altLang="zh-CN" sz="1400" b="0" i="0" u="none" strike="noStrike"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sym typeface="Gill Sans" panose="020B0502020104020203"/>
              </a:rPr>
              <a:t>PostgreSQL</a:t>
            </a:r>
            <a:r>
              <a:rPr kumimoji="0" lang="zh-CN" altLang="en-US" sz="1400" b="0" i="0" u="none" strike="noStrike"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sym typeface="Gill Sans" panose="020B0502020104020203"/>
              </a:rPr>
              <a:t>数据库的软件研发，擅长于</a:t>
            </a:r>
            <a:r>
              <a:rPr kumimoji="0" lang="en-US" altLang="zh-CN" sz="1400" b="0" i="0" u="none" strike="noStrike"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sym typeface="Gill Sans" panose="020B0502020104020203"/>
              </a:rPr>
              <a:t>PL/PGSQL</a:t>
            </a:r>
            <a:r>
              <a:rPr kumimoji="0" lang="zh-CN" altLang="en-US" sz="1400" b="0" i="0" u="none" strike="noStrike" cap="none" spc="0" normalizeH="0" baseline="0" dirty="0">
                <a:ln>
                  <a:noFill/>
                </a:ln>
                <a:solidFill>
                  <a:schemeClr val="tx1"/>
                </a:solidFill>
                <a:effectLst/>
                <a:uFillTx/>
                <a:latin typeface="思源黑体 CN Normal" panose="020B0400000000000000" pitchFamily="34" charset="-122"/>
                <a:ea typeface="思源黑体 CN Normal" panose="020B0400000000000000" pitchFamily="34" charset="-122"/>
                <a:sym typeface="Gill Sans" panose="020B0502020104020203"/>
              </a:rPr>
              <a:t>业务迁移及优化，</a:t>
            </a:r>
            <a:r>
              <a:rPr lang="zh-CN" altLang="zh-CN" sz="1400" dirty="0">
                <a:solidFill>
                  <a:schemeClr val="tx1"/>
                </a:solidFill>
                <a:latin typeface="思源黑体 CN Normal" panose="020B0400000000000000" pitchFamily="34" charset="-122"/>
                <a:ea typeface="思源黑体 CN Normal" panose="020B0400000000000000" pitchFamily="34" charset="-122"/>
              </a:rPr>
              <a:t>曾在天津通卡智能公交项目中作为核心开发人员将项目成功实施于委内瑞拉交通部现场，并成功完成全国公交系统整体迁移升级</a:t>
            </a:r>
            <a:r>
              <a:rPr lang="en-US" altLang="zh-CN" sz="1400" dirty="0">
                <a:solidFill>
                  <a:schemeClr val="tx1"/>
                </a:solidFill>
                <a:latin typeface="思源黑体 CN Normal" panose="020B0400000000000000" pitchFamily="34" charset="-122"/>
                <a:ea typeface="思源黑体 CN Normal" panose="020B0400000000000000" pitchFamily="34" charset="-122"/>
              </a:rPr>
              <a:t>(</a:t>
            </a:r>
            <a:r>
              <a:rPr lang="zh-CN" altLang="zh-CN" sz="1400" dirty="0">
                <a:solidFill>
                  <a:schemeClr val="tx1"/>
                </a:solidFill>
                <a:latin typeface="思源黑体 CN Normal" panose="020B0400000000000000" pitchFamily="34" charset="-122"/>
                <a:ea typeface="思源黑体 CN Normal" panose="020B0400000000000000" pitchFamily="34" charset="-122"/>
              </a:rPr>
              <a:t>包括应用软件升级及</a:t>
            </a:r>
            <a:r>
              <a:rPr lang="en-US" altLang="zh-CN" sz="1400" dirty="0">
                <a:solidFill>
                  <a:schemeClr val="tx1"/>
                </a:solidFill>
                <a:latin typeface="思源黑体 CN Normal" panose="020B0400000000000000" pitchFamily="34" charset="-122"/>
                <a:ea typeface="思源黑体 CN Normal" panose="020B0400000000000000" pitchFamily="34" charset="-122"/>
              </a:rPr>
              <a:t>PG</a:t>
            </a:r>
            <a:r>
              <a:rPr lang="zh-CN" altLang="zh-CN" sz="1400" dirty="0">
                <a:solidFill>
                  <a:schemeClr val="tx1"/>
                </a:solidFill>
                <a:latin typeface="思源黑体 CN Normal" panose="020B0400000000000000" pitchFamily="34" charset="-122"/>
                <a:ea typeface="思源黑体 CN Normal" panose="020B0400000000000000" pitchFamily="34" charset="-122"/>
              </a:rPr>
              <a:t>数据库</a:t>
            </a:r>
            <a:r>
              <a:rPr lang="en-US" altLang="zh-CN" sz="1400" dirty="0">
                <a:solidFill>
                  <a:schemeClr val="tx1"/>
                </a:solidFill>
                <a:latin typeface="思源黑体 CN Normal" panose="020B0400000000000000" pitchFamily="34" charset="-122"/>
                <a:ea typeface="思源黑体 CN Normal" panose="020B0400000000000000" pitchFamily="34" charset="-122"/>
              </a:rPr>
              <a:t>9.0</a:t>
            </a:r>
            <a:r>
              <a:rPr lang="zh-CN" altLang="zh-CN" sz="1400" dirty="0">
                <a:solidFill>
                  <a:schemeClr val="tx1"/>
                </a:solidFill>
                <a:latin typeface="思源黑体 CN Normal" panose="020B0400000000000000" pitchFamily="34" charset="-122"/>
                <a:ea typeface="思源黑体 CN Normal" panose="020B0400000000000000" pitchFamily="34" charset="-122"/>
              </a:rPr>
              <a:t>升级至</a:t>
            </a:r>
            <a:r>
              <a:rPr lang="en-US" altLang="zh-CN" sz="1400" dirty="0">
                <a:solidFill>
                  <a:schemeClr val="tx1"/>
                </a:solidFill>
                <a:latin typeface="思源黑体 CN Normal" panose="020B0400000000000000" pitchFamily="34" charset="-122"/>
                <a:ea typeface="思源黑体 CN Normal" panose="020B0400000000000000" pitchFamily="34" charset="-122"/>
              </a:rPr>
              <a:t>9.3)</a:t>
            </a:r>
            <a:r>
              <a:rPr lang="zh-CN" altLang="zh-CN" sz="1400" dirty="0">
                <a:solidFill>
                  <a:schemeClr val="tx1"/>
                </a:solidFill>
                <a:latin typeface="思源黑体 CN Normal" panose="020B0400000000000000" pitchFamily="34" charset="-122"/>
                <a:ea typeface="思源黑体 CN Normal" panose="020B0400000000000000" pitchFamily="34" charset="-122"/>
              </a:rPr>
              <a:t>。后在银联体系从事商户交易数据异构处理工作。</a:t>
            </a:r>
            <a:r>
              <a:rPr lang="en-US" altLang="zh-CN" sz="1400" dirty="0">
                <a:solidFill>
                  <a:schemeClr val="tx1"/>
                </a:solidFill>
                <a:latin typeface="思源黑体 CN Normal" panose="020B0400000000000000" pitchFamily="34" charset="-122"/>
                <a:ea typeface="思源黑体 CN Normal" panose="020B0400000000000000" pitchFamily="34" charset="-122"/>
              </a:rPr>
              <a:t>2019</a:t>
            </a:r>
            <a:r>
              <a:rPr lang="zh-CN" altLang="zh-CN" sz="1400" dirty="0">
                <a:solidFill>
                  <a:schemeClr val="tx1"/>
                </a:solidFill>
                <a:latin typeface="思源黑体 CN Normal" panose="020B0400000000000000" pitchFamily="34" charset="-122"/>
                <a:ea typeface="思源黑体 CN Normal" panose="020B0400000000000000" pitchFamily="34" charset="-122"/>
              </a:rPr>
              <a:t>年加入云和恩墨，担任</a:t>
            </a:r>
            <a:r>
              <a:rPr lang="en-US" altLang="zh-CN" sz="1400" dirty="0">
                <a:solidFill>
                  <a:schemeClr val="tx1"/>
                </a:solidFill>
                <a:latin typeface="思源黑体 CN Normal" panose="020B0400000000000000" pitchFamily="34" charset="-122"/>
                <a:ea typeface="思源黑体 CN Normal" panose="020B0400000000000000" pitchFamily="34" charset="-122"/>
              </a:rPr>
              <a:t>PG</a:t>
            </a:r>
            <a:r>
              <a:rPr lang="zh-CN" altLang="zh-CN" sz="1400" dirty="0">
                <a:solidFill>
                  <a:schemeClr val="tx1"/>
                </a:solidFill>
                <a:latin typeface="思源黑体 CN Normal" panose="020B0400000000000000" pitchFamily="34" charset="-122"/>
                <a:ea typeface="思源黑体 CN Normal" panose="020B0400000000000000" pitchFamily="34" charset="-122"/>
              </a:rPr>
              <a:t>技术顾问，专职从事</a:t>
            </a:r>
            <a:r>
              <a:rPr lang="en-US" altLang="zh-CN" sz="1400" dirty="0">
                <a:solidFill>
                  <a:schemeClr val="tx1"/>
                </a:solidFill>
                <a:latin typeface="思源黑体 CN Normal" panose="020B0400000000000000" pitchFamily="34" charset="-122"/>
                <a:ea typeface="思源黑体 CN Normal" panose="020B0400000000000000" pitchFamily="34" charset="-122"/>
              </a:rPr>
              <a:t>PG</a:t>
            </a:r>
            <a:r>
              <a:rPr lang="zh-CN" altLang="zh-CN" sz="1400" dirty="0">
                <a:solidFill>
                  <a:schemeClr val="tx1"/>
                </a:solidFill>
                <a:latin typeface="思源黑体 CN Normal" panose="020B0400000000000000" pitchFamily="34" charset="-122"/>
                <a:ea typeface="思源黑体 CN Normal" panose="020B0400000000000000" pitchFamily="34" charset="-122"/>
              </a:rPr>
              <a:t>相关的技术研究工作，热衷于</a:t>
            </a:r>
            <a:r>
              <a:rPr lang="en-US" altLang="zh-CN" sz="1400" dirty="0">
                <a:solidFill>
                  <a:schemeClr val="tx1"/>
                </a:solidFill>
                <a:latin typeface="思源黑体 CN Normal" panose="020B0400000000000000" pitchFamily="34" charset="-122"/>
                <a:ea typeface="思源黑体 CN Normal" panose="020B0400000000000000" pitchFamily="34" charset="-122"/>
              </a:rPr>
              <a:t>PostgreSQL</a:t>
            </a:r>
            <a:r>
              <a:rPr lang="zh-CN" altLang="zh-CN" sz="1400" dirty="0">
                <a:solidFill>
                  <a:schemeClr val="tx1"/>
                </a:solidFill>
                <a:latin typeface="思源黑体 CN Normal" panose="020B0400000000000000" pitchFamily="34" charset="-122"/>
                <a:ea typeface="思源黑体 CN Normal" panose="020B0400000000000000" pitchFamily="34" charset="-122"/>
              </a:rPr>
              <a:t>实践技术分享，在自己的岗位积极推广使用</a:t>
            </a:r>
            <a:r>
              <a:rPr lang="en-US" altLang="zh-CN" sz="1400" dirty="0">
                <a:solidFill>
                  <a:schemeClr val="tx1"/>
                </a:solidFill>
                <a:latin typeface="思源黑体 CN Normal" panose="020B0400000000000000" pitchFamily="34" charset="-122"/>
                <a:ea typeface="思源黑体 CN Normal" panose="020B0400000000000000" pitchFamily="34" charset="-122"/>
              </a:rPr>
              <a:t>PostgreSQL</a:t>
            </a:r>
            <a:r>
              <a:rPr lang="zh-CN" altLang="zh-CN" sz="1400" dirty="0">
                <a:solidFill>
                  <a:schemeClr val="tx1"/>
                </a:solidFill>
                <a:latin typeface="思源黑体 CN Normal" panose="020B0400000000000000" pitchFamily="34" charset="-122"/>
                <a:ea typeface="思源黑体 CN Normal" panose="020B0400000000000000" pitchFamily="34" charset="-122"/>
              </a:rPr>
              <a:t>。</a:t>
            </a:r>
            <a:endParaRPr lang="en-US" altLang="zh-CN" sz="1400" dirty="0">
              <a:solidFill>
                <a:schemeClr val="tx1"/>
              </a:solidFill>
              <a:latin typeface="思源黑体 CN Normal" panose="020B0400000000000000" pitchFamily="34" charset="-122"/>
              <a:ea typeface="思源黑体 CN Normal" panose="020B0400000000000000" pitchFamily="34" charset="-122"/>
              <a:sym typeface="Gill Sans" panose="020B0502020104020203"/>
            </a:endParaRPr>
          </a:p>
        </p:txBody>
      </p:sp>
      <p:sp>
        <p:nvSpPr>
          <p:cNvPr id="4" name="矩形"/>
          <p:cNvSpPr/>
          <p:nvPr userDrawn="1"/>
        </p:nvSpPr>
        <p:spPr>
          <a:xfrm>
            <a:off x="5704426" y="-25224"/>
            <a:ext cx="6473005" cy="6883401"/>
          </a:xfrm>
          <a:prstGeom prst="rect">
            <a:avLst/>
          </a:prstGeom>
          <a:solidFill>
            <a:srgbClr val="D5D5D5"/>
          </a:solidFill>
          <a:ln w="12700">
            <a:miter lim="400000"/>
          </a:ln>
        </p:spPr>
        <p:txBody>
          <a:bodyPr lIns="25400" tIns="25400" rIns="25400" bIns="25400" anchor="ctr"/>
          <a:p>
            <a:pPr defTabSz="292100">
              <a:defRPr sz="4000">
                <a:solidFill>
                  <a:srgbClr val="FFFFFF"/>
                </a:solidFill>
                <a:effectLst>
                  <a:outerShdw blurRad="38100" dist="12700" dir="5400000" rotWithShape="0">
                    <a:srgbClr val="000000">
                      <a:alpha val="50000"/>
                    </a:srgbClr>
                  </a:outerShdw>
                </a:effectLst>
              </a:defRPr>
            </a:pPr>
            <a:endParaRPr sz="2000" dirty="0">
              <a:latin typeface="黑体" pitchFamily="49" charset="-122"/>
              <a:ea typeface="黑体" pitchFamily="49" charset="-122"/>
              <a:sym typeface="黑体" pitchFamily="49" charset="-122"/>
            </a:endParaRPr>
          </a:p>
        </p:txBody>
      </p:sp>
      <p:pic>
        <p:nvPicPr>
          <p:cNvPr id="5" name="图片 4"/>
          <p:cNvPicPr>
            <a:picLocks noChangeAspect="1"/>
          </p:cNvPicPr>
          <p:nvPr userDrawn="1"/>
        </p:nvPicPr>
        <p:blipFill>
          <a:blip r:embed="rId3"/>
          <a:stretch>
            <a:fillRect/>
          </a:stretch>
        </p:blipFill>
        <p:spPr>
          <a:xfrm>
            <a:off x="8980605" y="123264"/>
            <a:ext cx="3061101" cy="3420247"/>
          </a:xfrm>
          <a:prstGeom prst="rect">
            <a:avLst/>
          </a:prstGeom>
        </p:spPr>
      </p:pic>
      <p:sp>
        <p:nvSpPr>
          <p:cNvPr id="6" name="文本框 5"/>
          <p:cNvSpPr txBox="1"/>
          <p:nvPr userDrawn="1"/>
        </p:nvSpPr>
        <p:spPr>
          <a:xfrm>
            <a:off x="5916930" y="6437630"/>
            <a:ext cx="6047740" cy="306705"/>
          </a:xfrm>
          <a:prstGeom prst="rect">
            <a:avLst/>
          </a:prstGeom>
          <a:noFill/>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i="1" kern="1200" dirty="0">
                <a:solidFill>
                  <a:schemeClr val="tx1"/>
                </a:solidFill>
                <a:latin typeface="思源黑体 CN Normal" panose="020B0400000000000000" pitchFamily="34" charset="-122"/>
                <a:ea typeface="思源黑体 CN Normal" panose="020B0400000000000000" pitchFamily="34" charset="-122"/>
                <a:cs typeface="+mn-cs"/>
                <a:hlinkClick r:id="rId4"/>
              </a:rPr>
              <a:t>https://www.modb.pro/db/21482</a:t>
            </a:r>
            <a:r>
              <a:rPr lang="zh-CN" altLang="en-US" sz="1400" i="1" kern="1200" dirty="0">
                <a:solidFill>
                  <a:schemeClr val="tx1"/>
                </a:solidFill>
                <a:latin typeface="思源黑体 CN Normal" panose="020B0400000000000000" pitchFamily="34" charset="-122"/>
                <a:ea typeface="思源黑体 CN Normal" panose="020B0400000000000000" pitchFamily="34" charset="-122"/>
                <a:cs typeface="+mn-cs"/>
              </a:rPr>
              <a:t>   </a:t>
            </a:r>
            <a:r>
              <a:rPr lang="zh-CN" altLang="en-US" sz="1400" i="1" dirty="0">
                <a:solidFill>
                  <a:schemeClr val="tx1"/>
                </a:solidFill>
                <a:latin typeface="思源黑体 CN Normal" panose="020B0400000000000000" pitchFamily="34" charset="-122"/>
                <a:ea typeface="思源黑体 CN Normal" panose="020B0400000000000000" pitchFamily="34" charset="-122"/>
                <a:hlinkClick r:id="rId5"/>
              </a:rPr>
              <a:t>https://www.modb.pro/db/214825</a:t>
            </a:r>
            <a:endParaRPr lang="zh-CN" altLang="en-US" sz="1400" i="1" kern="1200" dirty="0">
              <a:solidFill>
                <a:schemeClr val="tx1"/>
              </a:solidFill>
              <a:latin typeface="思源黑体 CN Normal" panose="020B0400000000000000" pitchFamily="34" charset="-122"/>
              <a:ea typeface="思源黑体 CN Normal" panose="020B0400000000000000" pitchFamily="34" charset="-122"/>
              <a:cs typeface="+mn-cs"/>
            </a:endParaRPr>
          </a:p>
        </p:txBody>
      </p:sp>
      <p:sp>
        <p:nvSpPr>
          <p:cNvPr id="7" name="圆角矩形 9"/>
          <p:cNvSpPr/>
          <p:nvPr userDrawn="1"/>
        </p:nvSpPr>
        <p:spPr>
          <a:xfrm>
            <a:off x="657063" y="830875"/>
            <a:ext cx="2764317" cy="144000"/>
          </a:xfrm>
          <a:prstGeom prst="roundRect">
            <a:avLst>
              <a:gd name="adj" fmla="val 50000"/>
            </a:avLst>
          </a:prstGeom>
          <a:gradFill flip="none" rotWithShape="1">
            <a:gsLst>
              <a:gs pos="0">
                <a:schemeClr val="bg1">
                  <a:lumMod val="85000"/>
                  <a:alpha val="2000"/>
                </a:schemeClr>
              </a:gs>
              <a:gs pos="66000">
                <a:srgbClr val="178FCB"/>
              </a:gs>
              <a:gs pos="25000">
                <a:srgbClr val="90B912">
                  <a:alpha val="41000"/>
                </a:srgbClr>
              </a:gs>
              <a:gs pos="100000">
                <a:srgbClr val="178FCB"/>
              </a:gs>
            </a:gsLst>
            <a:lin ang="108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20" name="文本框 19"/>
          <p:cNvSpPr txBox="1"/>
          <p:nvPr userDrawn="1"/>
        </p:nvSpPr>
        <p:spPr>
          <a:xfrm>
            <a:off x="657063" y="277062"/>
            <a:ext cx="331182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algn="l" defTabSz="825500"/>
            <a:r>
              <a:rPr lang="zh-CN" altLang="en-US" sz="3200" b="1" dirty="0">
                <a:latin typeface="思源黑体 CN Normal" panose="020B0400000000000000" pitchFamily="34" charset="-122"/>
                <a:ea typeface="思源黑体 CN Normal" panose="020B0400000000000000" pitchFamily="34" charset="-122"/>
              </a:rPr>
              <a:t>个人简介</a:t>
            </a:r>
            <a:endParaRPr lang="zh-CN" altLang="en-US" sz="3200" b="1" dirty="0">
              <a:latin typeface="思源黑体 CN Normal" panose="020B0400000000000000" pitchFamily="34" charset="-122"/>
              <a:ea typeface="思源黑体 CN Normal" panose="020B0400000000000000" pitchFamily="34" charset="-122"/>
            </a:endParaRPr>
          </a:p>
        </p:txBody>
      </p:sp>
      <p:pic>
        <p:nvPicPr>
          <p:cNvPr id="22" name="图片 21"/>
          <p:cNvPicPr>
            <a:picLocks noChangeAspect="1"/>
          </p:cNvPicPr>
          <p:nvPr userDrawn="1"/>
        </p:nvPicPr>
        <p:blipFill>
          <a:blip r:embed="rId6"/>
          <a:stretch>
            <a:fillRect/>
          </a:stretch>
        </p:blipFill>
        <p:spPr>
          <a:xfrm>
            <a:off x="5800100" y="3721834"/>
            <a:ext cx="3083817" cy="2715781"/>
          </a:xfrm>
          <a:prstGeom prst="rect">
            <a:avLst/>
          </a:prstGeom>
        </p:spPr>
      </p:pic>
      <p:pic>
        <p:nvPicPr>
          <p:cNvPr id="23" name="图片 22"/>
          <p:cNvPicPr>
            <a:picLocks noChangeAspect="1"/>
          </p:cNvPicPr>
          <p:nvPr userDrawn="1"/>
        </p:nvPicPr>
        <p:blipFill>
          <a:blip r:embed="rId7"/>
          <a:stretch>
            <a:fillRect/>
          </a:stretch>
        </p:blipFill>
        <p:spPr>
          <a:xfrm>
            <a:off x="8980604" y="3722036"/>
            <a:ext cx="3061101" cy="2715781"/>
          </a:xfrm>
          <a:prstGeom prst="rect">
            <a:avLst/>
          </a:prstGeom>
        </p:spPr>
      </p:pic>
      <p:pic>
        <p:nvPicPr>
          <p:cNvPr id="24" name="图片 23"/>
          <p:cNvPicPr>
            <a:picLocks noChangeAspect="1"/>
          </p:cNvPicPr>
          <p:nvPr userDrawn="1"/>
        </p:nvPicPr>
        <p:blipFill>
          <a:blip r:embed="rId8"/>
          <a:stretch>
            <a:fillRect/>
          </a:stretch>
        </p:blipFill>
        <p:spPr>
          <a:xfrm>
            <a:off x="5788660" y="123190"/>
            <a:ext cx="3107055" cy="3420110"/>
          </a:xfrm>
          <a:prstGeom prst="rect">
            <a:avLst/>
          </a:prstGeom>
        </p:spPr>
      </p:pic>
      <p:pic>
        <p:nvPicPr>
          <p:cNvPr id="25" name="图片 2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591679" y="871897"/>
            <a:ext cx="2098693" cy="20984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F8D29-D9EE-4158-8F3D-5600B48CC5E7}" type="datetime1">
              <a:rPr lang="zh-CN" altLang="en-US" smtClean="0"/>
            </a:fld>
            <a:endParaRPr lang="zh-CN" altLang="en-US" dirty="0"/>
          </a:p>
        </p:txBody>
      </p:sp>
      <p:sp>
        <p:nvSpPr>
          <p:cNvPr id="5" name="页脚占位符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p:txStyles>
    <p:titleStyle>
      <a:lvl1pPr algn="l" defTabSz="914400" rtl="0" eaLnBrk="1" latinLnBrk="0" hangingPunct="1">
        <a:lnSpc>
          <a:spcPct val="90000"/>
        </a:lnSpc>
        <a:spcBef>
          <a:spcPct val="0"/>
        </a:spcBef>
        <a:buNone/>
        <a:defRPr sz="4400" kern="1200">
          <a:solidFill>
            <a:schemeClr val="tx1"/>
          </a:solidFill>
          <a:latin typeface="黑体" pitchFamily="49" charset="-122"/>
          <a:ea typeface="黑体"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hyperlink" Target="https://www.modb.pro/db/196647" TargetMode="Externa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https://www.modb.pro/db/400426" TargetMode="Externa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ppt首页"/>
          <p:cNvPicPr>
            <a:picLocks noChangeAspect="1"/>
          </p:cNvPicPr>
          <p:nvPr/>
        </p:nvPicPr>
        <p:blipFill>
          <a:blip r:embed="rId1"/>
          <a:stretch>
            <a:fillRect/>
          </a:stretch>
        </p:blipFill>
        <p:spPr>
          <a:xfrm>
            <a:off x="12700" y="0"/>
            <a:ext cx="12180570" cy="68580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Q07:</a:t>
            </a:r>
            <a:r>
              <a:rPr lang="en-US" altLang="zh-CN" sz="3600" b="1" dirty="0">
                <a:latin typeface="思源黑体 CN Normal" panose="020B0400000000000000" pitchFamily="34" charset="-122"/>
                <a:ea typeface="思源黑体 CN Normal" panose="020B0400000000000000" pitchFamily="34" charset="-122"/>
                <a:sym typeface="+mn-ea"/>
              </a:rPr>
              <a:t>JDBC</a:t>
            </a:r>
            <a:r>
              <a:rPr lang="zh-CN" altLang="en-US" sz="3600" b="1" dirty="0">
                <a:latin typeface="思源黑体 CN Normal" panose="020B0400000000000000" pitchFamily="34" charset="-122"/>
                <a:ea typeface="思源黑体 CN Normal" panose="020B0400000000000000" pitchFamily="34" charset="-122"/>
                <a:sym typeface="+mn-ea"/>
              </a:rPr>
              <a:t>不支持</a:t>
            </a:r>
            <a:r>
              <a:rPr lang="en-US" altLang="zh-CN" sz="3600" b="1" dirty="0">
                <a:latin typeface="思源黑体 CN Normal" panose="020B0400000000000000" pitchFamily="34" charset="-122"/>
                <a:ea typeface="思源黑体 CN Normal" panose="020B0400000000000000" pitchFamily="34" charset="-122"/>
                <a:sym typeface="+mn-ea"/>
              </a:rPr>
              <a:t>DDL</a:t>
            </a:r>
            <a:r>
              <a:rPr lang="zh-CN" altLang="en-US" sz="3600" b="1" dirty="0">
                <a:latin typeface="思源黑体 CN Normal" panose="020B0400000000000000" pitchFamily="34" charset="-122"/>
                <a:ea typeface="思源黑体 CN Normal" panose="020B0400000000000000" pitchFamily="34" charset="-122"/>
                <a:sym typeface="+mn-ea"/>
              </a:rPr>
              <a:t>防注入</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2" name="矩形 1"/>
          <p:cNvSpPr/>
          <p:nvPr/>
        </p:nvSpPr>
        <p:spPr>
          <a:xfrm>
            <a:off x="5472430" y="3177540"/>
            <a:ext cx="4613910" cy="95694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create type currency as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enum</a:t>
            </a:r>
            <a:r>
              <a:rPr lang="en-US" altLang="zh-CN" sz="1400" dirty="0">
                <a:solidFill>
                  <a:srgbClr val="000000"/>
                </a:solidFill>
                <a:latin typeface="思源黑体 CN Normal" panose="020B0400000000000000" pitchFamily="34" charset="-122"/>
                <a:ea typeface="思源黑体 CN Normal" panose="020B0400000000000000" pitchFamily="34" charset="-122"/>
              </a:rPr>
              <a:t> ('USD','EUR','GBP');</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alter type currency add value  </a:t>
            </a:r>
            <a:r>
              <a:rPr lang="zh-CN" altLang="en-US" sz="1400" dirty="0">
                <a:solidFill>
                  <a:srgbClr val="FF0000"/>
                </a:solidFill>
                <a:latin typeface="思源黑体 CN Normal" panose="020B0400000000000000" pitchFamily="34" charset="-122"/>
                <a:ea typeface="思源黑体 CN Normal" panose="020B0400000000000000" pitchFamily="34" charset="-122"/>
              </a:rPr>
              <a:t>？</a:t>
            </a:r>
            <a:r>
              <a:rPr lang="en-US" altLang="zh-CN" sz="1400" dirty="0">
                <a:solidFill>
                  <a:srgbClr val="000000"/>
                </a:solidFill>
                <a:latin typeface="思源黑体 CN Normal" panose="020B0400000000000000" pitchFamily="34" charset="-122"/>
                <a:ea typeface="思源黑体 CN Normal" panose="020B0400000000000000" pitchFamily="34" charset="-122"/>
              </a:rPr>
              <a:t>;</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2180590" y="4363720"/>
            <a:ext cx="7978140" cy="205295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CREATE OR REPLACE FUNCTION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public.f_enum_add_val</a:t>
            </a:r>
            <a:r>
              <a:rPr lang="en-US" altLang="zh-CN" sz="1400" dirty="0">
                <a:solidFill>
                  <a:srgbClr val="000000"/>
                </a:solidFill>
                <a:latin typeface="思源黑体 CN Normal" panose="020B0400000000000000" pitchFamily="34" charset="-122"/>
                <a:ea typeface="思源黑体 CN Normal" panose="020B0400000000000000" pitchFamily="34" charset="-122"/>
              </a:rPr>
              <a:t>(</a:t>
            </a:r>
            <a:r>
              <a:rPr lang="en-US" altLang="zh-CN" sz="1400" dirty="0" err="1">
                <a:solidFill>
                  <a:srgbClr val="000000"/>
                </a:solidFill>
                <a:latin typeface="思源黑体 CN Normal" panose="020B0400000000000000" pitchFamily="34" charset="-122"/>
                <a:ea typeface="思源黑体 CN Normal" panose="020B0400000000000000" pitchFamily="34" charset="-122"/>
              </a:rPr>
              <a:t>enmu_val</a:t>
            </a:r>
            <a:r>
              <a:rPr lang="en-US" altLang="zh-CN" sz="1400" dirty="0">
                <a:solidFill>
                  <a:srgbClr val="000000"/>
                </a:solidFill>
                <a:latin typeface="思源黑体 CN Normal" panose="020B0400000000000000" pitchFamily="34" charset="-122"/>
                <a:ea typeface="思源黑体 CN Normal" panose="020B0400000000000000" pitchFamily="34" charset="-122"/>
              </a:rPr>
              <a:t> character varying)</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 RETURNS void</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 LANGUAGE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plpgsql</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AS $function$</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begin</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    execute </a:t>
            </a:r>
            <a:r>
              <a:rPr lang="en-US" altLang="zh-CN" sz="1400" dirty="0">
                <a:solidFill>
                  <a:srgbClr val="FF0000"/>
                </a:solidFill>
                <a:latin typeface="思源黑体 CN Normal" panose="020B0400000000000000" pitchFamily="34" charset="-122"/>
                <a:ea typeface="思源黑体 CN Normal" panose="020B0400000000000000" pitchFamily="34" charset="-122"/>
              </a:rPr>
              <a:t>format</a:t>
            </a:r>
            <a:r>
              <a:rPr lang="en-US" altLang="zh-CN" sz="1400" dirty="0">
                <a:solidFill>
                  <a:srgbClr val="000000"/>
                </a:solidFill>
                <a:latin typeface="思源黑体 CN Normal" panose="020B0400000000000000" pitchFamily="34" charset="-122"/>
                <a:ea typeface="思源黑体 CN Normal" panose="020B0400000000000000" pitchFamily="34" charset="-122"/>
              </a:rPr>
              <a:t>('alter type currency add value </a:t>
            </a:r>
            <a:r>
              <a:rPr lang="en-US" altLang="zh-CN" sz="1400" dirty="0">
                <a:solidFill>
                  <a:srgbClr val="FF0000"/>
                </a:solidFill>
                <a:latin typeface="思源黑体 CN Normal" panose="020B0400000000000000" pitchFamily="34" charset="-122"/>
                <a:ea typeface="思源黑体 CN Normal" panose="020B0400000000000000" pitchFamily="34" charset="-122"/>
              </a:rPr>
              <a:t>%L</a:t>
            </a:r>
            <a:r>
              <a:rPr lang="en-US" altLang="zh-CN" sz="1400" dirty="0">
                <a:solidFill>
                  <a:srgbClr val="000000"/>
                </a:solidFill>
                <a:latin typeface="思源黑体 CN Normal" panose="020B0400000000000000" pitchFamily="34" charset="-122"/>
                <a:ea typeface="思源黑体 CN Normal" panose="020B0400000000000000" pitchFamily="34" charset="-122"/>
              </a:rPr>
              <a:t>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enmu_val</a:t>
            </a:r>
            <a:r>
              <a:rPr lang="en-US" altLang="zh-CN" sz="1400" dirty="0">
                <a:solidFill>
                  <a:srgbClr val="000000"/>
                </a:solidFill>
                <a:latin typeface="思源黑体 CN Normal" panose="020B0400000000000000" pitchFamily="34" charset="-122"/>
                <a:ea typeface="思源黑体 CN Normal" panose="020B0400000000000000" pitchFamily="34" charset="-122"/>
              </a:rPr>
              <a:t>);</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end;</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r>
              <a:rPr lang="en-US" altLang="zh-CN" sz="1400" dirty="0">
                <a:solidFill>
                  <a:srgbClr val="000000"/>
                </a:solidFill>
                <a:latin typeface="思源黑体 CN Normal" panose="020B0400000000000000" pitchFamily="34" charset="-122"/>
                <a:ea typeface="思源黑体 CN Normal" panose="020B0400000000000000" pitchFamily="34" charset="-122"/>
              </a:rPr>
              <a:t>$function$;</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p:txBody>
      </p:sp>
      <p:sp>
        <p:nvSpPr>
          <p:cNvPr id="3" name="矩形 2"/>
          <p:cNvSpPr/>
          <p:nvPr/>
        </p:nvSpPr>
        <p:spPr>
          <a:xfrm>
            <a:off x="946785" y="1255395"/>
            <a:ext cx="5155565" cy="295338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DML</a:t>
            </a:r>
            <a:r>
              <a:rPr lang="zh-CN" altLang="en-US" sz="3200" b="1" dirty="0">
                <a:solidFill>
                  <a:srgbClr val="00B0F0"/>
                </a:solidFill>
                <a:latin typeface="思源黑体 CN Normal" panose="020B0400000000000000" pitchFamily="34" charset="-122"/>
                <a:ea typeface="思源黑体 CN Normal" panose="020B0400000000000000" pitchFamily="34" charset="-122"/>
              </a:rPr>
              <a:t>防</a:t>
            </a:r>
            <a:r>
              <a:rPr lang="zh-CN" altLang="en-US" sz="3200" b="1" dirty="0">
                <a:solidFill>
                  <a:srgbClr val="00B0F0"/>
                </a:solidFill>
                <a:latin typeface="思源黑体 CN Normal" panose="020B0400000000000000" pitchFamily="34" charset="-122"/>
                <a:ea typeface="思源黑体 CN Normal" panose="020B0400000000000000" pitchFamily="34" charset="-122"/>
              </a:rPr>
              <a:t>注入</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使用</a:t>
            </a:r>
            <a:r>
              <a:rPr lang="en-US" altLang="zh-CN" sz="2000" dirty="0" err="1">
                <a:solidFill>
                  <a:schemeClr val="tx1"/>
                </a:solidFill>
                <a:latin typeface="思源黑体 CN Normal" panose="020B0400000000000000" pitchFamily="34" charset="-122"/>
                <a:ea typeface="思源黑体 CN Normal" panose="020B0400000000000000" pitchFamily="34" charset="-122"/>
                <a:sym typeface="+mn-ea"/>
              </a:rPr>
              <a:t>PrepareStatement</a:t>
            </a: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扩展查询协议</a:t>
            </a:r>
            <a:endParaRPr lang="zh-CN" altLang="en-US" sz="20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DDL</a:t>
            </a:r>
            <a:r>
              <a:rPr lang="zh-CN" altLang="en-US" sz="3200" b="1" dirty="0">
                <a:solidFill>
                  <a:srgbClr val="00B0F0"/>
                </a:solidFill>
                <a:latin typeface="思源黑体 CN Normal" panose="020B0400000000000000" pitchFamily="34" charset="-122"/>
                <a:ea typeface="思源黑体 CN Normal" panose="020B0400000000000000" pitchFamily="34" charset="-122"/>
              </a:rPr>
              <a:t>防</a:t>
            </a:r>
            <a:r>
              <a:rPr lang="zh-CN" altLang="en-US" sz="3200" b="1" dirty="0">
                <a:solidFill>
                  <a:srgbClr val="00B0F0"/>
                </a:solidFill>
                <a:latin typeface="思源黑体 CN Normal" panose="020B0400000000000000" pitchFamily="34" charset="-122"/>
                <a:ea typeface="思源黑体 CN Normal" panose="020B0400000000000000" pitchFamily="34" charset="-122"/>
              </a:rPr>
              <a:t>注入</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en-US" altLang="zh-CN" sz="2000" dirty="0" err="1">
                <a:solidFill>
                  <a:schemeClr val="tx1"/>
                </a:solidFill>
                <a:latin typeface="思源黑体 CN Normal" panose="020B0400000000000000" pitchFamily="34" charset="-122"/>
                <a:ea typeface="思源黑体 CN Normal" panose="020B0400000000000000" pitchFamily="34" charset="-122"/>
                <a:sym typeface="+mn-ea"/>
              </a:rPr>
              <a:t>PrepareStatement</a:t>
            </a: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对</a:t>
            </a:r>
            <a:r>
              <a:rPr lang="en-US" altLang="zh-CN" sz="2000" dirty="0" err="1">
                <a:solidFill>
                  <a:schemeClr val="tx1"/>
                </a:solidFill>
                <a:latin typeface="思源黑体 CN Normal" panose="020B0400000000000000" pitchFamily="34" charset="-122"/>
                <a:ea typeface="思源黑体 CN Normal" panose="020B0400000000000000" pitchFamily="34" charset="-122"/>
                <a:sym typeface="+mn-ea"/>
              </a:rPr>
              <a:t>DDL</a:t>
            </a: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失效</a:t>
            </a:r>
            <a:endPar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rPr>
              <a:t>可使用动态语句传</a:t>
            </a:r>
            <a:r>
              <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rPr>
              <a:t>参</a:t>
            </a:r>
            <a:endPar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Q08:</a:t>
            </a:r>
            <a:r>
              <a:rPr lang="en-US" altLang="zh-CN" sz="3600" b="1" dirty="0">
                <a:latin typeface="思源黑体 CN Normal" panose="020B0400000000000000" pitchFamily="34" charset="-122"/>
                <a:ea typeface="思源黑体 CN Normal" panose="020B0400000000000000" pitchFamily="34" charset="-122"/>
                <a:sym typeface="+mn-ea"/>
              </a:rPr>
              <a:t>pg_stat_replication</a:t>
            </a:r>
            <a:r>
              <a:rPr lang="zh-CN" altLang="en-US" sz="3600" b="1" dirty="0">
                <a:latin typeface="思源黑体 CN Normal" panose="020B0400000000000000" pitchFamily="34" charset="-122"/>
                <a:ea typeface="思源黑体 CN Normal" panose="020B0400000000000000" pitchFamily="34" charset="-122"/>
                <a:sym typeface="+mn-ea"/>
              </a:rPr>
              <a:t>字段显示问题</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9" name="矩形 8"/>
          <p:cNvSpPr/>
          <p:nvPr/>
        </p:nvSpPr>
        <p:spPr>
          <a:xfrm>
            <a:off x="946785" y="1255395"/>
            <a:ext cx="11118215" cy="212280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client_hostname</a:t>
            </a:r>
            <a:r>
              <a:rPr lang="zh-CN" altLang="en-US" sz="3200" b="1" dirty="0">
                <a:solidFill>
                  <a:srgbClr val="00B0F0"/>
                </a:solidFill>
                <a:latin typeface="思源黑体 CN Normal" panose="020B0400000000000000" pitchFamily="34" charset="-122"/>
                <a:ea typeface="思源黑体 CN Normal" panose="020B0400000000000000" pitchFamily="34" charset="-122"/>
              </a:rPr>
              <a:t>无显示</a:t>
            </a:r>
            <a:r>
              <a:rPr lang="zh-CN" altLang="en-US" sz="3200" b="1" dirty="0">
                <a:solidFill>
                  <a:srgbClr val="00B0F0"/>
                </a:solidFill>
                <a:latin typeface="思源黑体 CN Normal" panose="020B0400000000000000" pitchFamily="34" charset="-122"/>
                <a:ea typeface="思源黑体 CN Normal" panose="020B0400000000000000" pitchFamily="34" charset="-122"/>
              </a:rPr>
              <a:t>值</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除了打开log_hostname参数</a:t>
            </a:r>
            <a:r>
              <a:rPr lang="zh-CN" sz="2400" dirty="0" err="1">
                <a:solidFill>
                  <a:schemeClr val="tx1"/>
                </a:solidFill>
                <a:latin typeface="思源黑体 CN Normal" panose="020B0400000000000000" pitchFamily="34" charset="-122"/>
                <a:ea typeface="思源黑体 CN Normal" panose="020B0400000000000000" pitchFamily="34" charset="-122"/>
                <a:sym typeface="+mn-ea"/>
              </a:rPr>
              <a:t>，同时需要</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主库</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/etc/hosts</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文件配置备库名称。</a:t>
            </a:r>
            <a:endParaRPr lang="en-US" altLang="zh-CN" sz="24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sync_state</a:t>
            </a:r>
            <a:r>
              <a:rPr lang="zh-CN" altLang="en-US" sz="3200" b="1" dirty="0">
                <a:solidFill>
                  <a:srgbClr val="00B0F0"/>
                </a:solidFill>
                <a:latin typeface="思源黑体 CN Normal" panose="020B0400000000000000" pitchFamily="34" charset="-122"/>
                <a:ea typeface="思源黑体 CN Normal" panose="020B0400000000000000" pitchFamily="34" charset="-122"/>
              </a:rPr>
              <a:t>状态不对</a:t>
            </a:r>
            <a:r>
              <a:rPr lang="en-US" altLang="zh-CN" sz="3200" b="1" dirty="0">
                <a:solidFill>
                  <a:srgbClr val="00B0F0"/>
                </a:solidFill>
                <a:latin typeface="思源黑体 CN Normal" panose="020B0400000000000000" pitchFamily="34" charset="-122"/>
                <a:ea typeface="思源黑体 CN Normal" panose="020B0400000000000000" pitchFamily="34" charset="-122"/>
              </a:rPr>
              <a:t>(</a:t>
            </a:r>
            <a:r>
              <a:rPr lang="zh-CN" altLang="en-US" sz="3200" b="1" dirty="0">
                <a:solidFill>
                  <a:srgbClr val="FF0000"/>
                </a:solidFill>
                <a:latin typeface="思源黑体 CN Normal" panose="020B0400000000000000" pitchFamily="34" charset="-122"/>
                <a:ea typeface="思源黑体 CN Normal" panose="020B0400000000000000" pitchFamily="34" charset="-122"/>
              </a:rPr>
              <a:t>节点名称包含特殊字符</a:t>
            </a:r>
            <a:r>
              <a:rPr lang="en-US" altLang="zh-CN" sz="3200" b="1" dirty="0">
                <a:solidFill>
                  <a:srgbClr val="00B0F0"/>
                </a:solidFill>
                <a:latin typeface="思源黑体 CN Normal" panose="020B0400000000000000" pitchFamily="34" charset="-122"/>
                <a:ea typeface="思源黑体 CN Normal" panose="020B0400000000000000" pitchFamily="34" charset="-122"/>
              </a:rPr>
              <a:t>)</a:t>
            </a:r>
            <a:endParaRPr lang="zh-CN" altLang="en-US" sz="1800" dirty="0" err="1">
              <a:solidFill>
                <a:srgbClr val="FF0000"/>
              </a:solidFill>
              <a:latin typeface="思源黑体 CN Normal" panose="020B0400000000000000" pitchFamily="34" charset="-122"/>
              <a:ea typeface="思源黑体 CN Normal" panose="020B0400000000000000" pitchFamily="34" charset="-122"/>
              <a:sym typeface="+mn-ea"/>
            </a:endParaRPr>
          </a:p>
        </p:txBody>
      </p:sp>
      <p:pic>
        <p:nvPicPr>
          <p:cNvPr id="2" name="图片 1"/>
          <p:cNvPicPr>
            <a:picLocks noChangeAspect="1"/>
          </p:cNvPicPr>
          <p:nvPr/>
        </p:nvPicPr>
        <p:blipFill>
          <a:blip r:embed="rId2"/>
          <a:stretch>
            <a:fillRect/>
          </a:stretch>
        </p:blipFill>
        <p:spPr>
          <a:xfrm>
            <a:off x="2222500" y="3383280"/>
            <a:ext cx="7087235" cy="2163445"/>
          </a:xfrm>
          <a:prstGeom prst="rect">
            <a:avLst/>
          </a:prstGeom>
        </p:spPr>
      </p:pic>
      <p:sp>
        <p:nvSpPr>
          <p:cNvPr id="3" name="矩形 2"/>
          <p:cNvSpPr/>
          <p:nvPr/>
        </p:nvSpPr>
        <p:spPr>
          <a:xfrm>
            <a:off x="2222500" y="5551805"/>
            <a:ext cx="6640195" cy="922020"/>
          </a:xfrm>
          <a:prstGeom prst="rect">
            <a:avLst/>
          </a:prstGeom>
        </p:spPr>
        <p:txBody>
          <a:bodyPr wrap="square">
            <a:spAutoFit/>
          </a:bodyPr>
          <a:p>
            <a:pPr algn="l">
              <a:lnSpc>
                <a:spcPct val="150000"/>
              </a:lnSpc>
              <a:buFont typeface="Wingdings" panose="05000000000000000000" pitchFamily="2" charset="2"/>
            </a:pP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主库：synchronous_standby_names='</a:t>
            </a:r>
            <a:r>
              <a:rPr lang="zh-CN" altLang="en-US" sz="1800" dirty="0" err="1">
                <a:solidFill>
                  <a:srgbClr val="FF0000"/>
                </a:solidFill>
                <a:latin typeface="思源黑体 CN Normal" panose="020B0400000000000000" pitchFamily="34" charset="-122"/>
                <a:ea typeface="思源黑体 CN Normal" panose="020B0400000000000000" pitchFamily="34" charset="-122"/>
                <a:sym typeface="+mn-ea"/>
              </a:rPr>
              <a:t>"node-a"</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备库：primary_conninfo = '</a:t>
            </a:r>
            <a:r>
              <a:rPr lang="en-US" altLang="zh-CN" sz="18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 application_name=</a:t>
            </a:r>
            <a:r>
              <a:rPr lang="zh-CN" altLang="en-US" sz="1800" dirty="0" err="1">
                <a:solidFill>
                  <a:srgbClr val="FF0000"/>
                </a:solidFill>
                <a:latin typeface="思源黑体 CN Normal" panose="020B0400000000000000" pitchFamily="34" charset="-122"/>
                <a:ea typeface="思源黑体 CN Normal" panose="020B0400000000000000" pitchFamily="34" charset="-122"/>
                <a:sym typeface="+mn-ea"/>
              </a:rPr>
              <a:t>node-a</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800" dirty="0" err="1">
              <a:solidFill>
                <a:srgbClr val="FF0000"/>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Q09:</a:t>
            </a:r>
            <a:r>
              <a:rPr lang="en-US" altLang="zh-CN" sz="3600" b="1" dirty="0" err="1">
                <a:latin typeface="思源黑体 CN Normal" panose="020B0400000000000000" pitchFamily="34" charset="-122"/>
                <a:ea typeface="思源黑体 CN Normal" panose="020B0400000000000000" pitchFamily="34" charset="-122"/>
                <a:sym typeface="+mn-ea"/>
              </a:rPr>
              <a:t>search_path</a:t>
            </a:r>
            <a:r>
              <a:rPr lang="zh-CN" altLang="en-US" sz="3600" b="1" dirty="0" err="1">
                <a:latin typeface="思源黑体 CN Normal" panose="020B0400000000000000" pitchFamily="34" charset="-122"/>
                <a:ea typeface="思源黑体 CN Normal" panose="020B0400000000000000" pitchFamily="34" charset="-122"/>
                <a:sym typeface="+mn-ea"/>
              </a:rPr>
              <a:t>被置</a:t>
            </a:r>
            <a:r>
              <a:rPr lang="zh-CN" altLang="en-US" sz="3600" b="1" dirty="0">
                <a:latin typeface="思源黑体 CN Normal" panose="020B0400000000000000" pitchFamily="34" charset="-122"/>
                <a:ea typeface="思源黑体 CN Normal" panose="020B0400000000000000" pitchFamily="34" charset="-122"/>
                <a:sym typeface="+mn-ea"/>
              </a:rPr>
              <a:t>空</a:t>
            </a:r>
            <a:endParaRPr lang="zh-CN" altLang="en-US" sz="3600" b="1" dirty="0">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2"/>
          <a:stretch>
            <a:fillRect/>
          </a:stretch>
        </p:blipFill>
        <p:spPr>
          <a:xfrm>
            <a:off x="946827" y="1274722"/>
            <a:ext cx="4960411" cy="2771793"/>
          </a:xfrm>
          <a:prstGeom prst="rect">
            <a:avLst/>
          </a:prstGeom>
        </p:spPr>
      </p:pic>
      <p:sp>
        <p:nvSpPr>
          <p:cNvPr id="6" name="矩形 5"/>
          <p:cNvSpPr/>
          <p:nvPr/>
        </p:nvSpPr>
        <p:spPr>
          <a:xfrm>
            <a:off x="946827" y="4046515"/>
            <a:ext cx="5447357" cy="2352824"/>
          </a:xfrm>
          <a:prstGeom prst="rect">
            <a:avLst/>
          </a:prstGeom>
        </p:spPr>
        <p:txBody>
          <a:bodyPr wrap="square">
            <a:spAutoFit/>
          </a:bodyPr>
          <a:p>
            <a:pPr algn="l">
              <a:lnSpc>
                <a:spcPct val="150000"/>
              </a:lnSpc>
            </a:pPr>
            <a:r>
              <a:rPr lang="en-US" altLang="zh-CN" sz="2000" b="1" dirty="0">
                <a:solidFill>
                  <a:srgbClr val="00B0F0"/>
                </a:solidFill>
                <a:latin typeface="思源黑体 CN Normal" panose="020B0400000000000000" pitchFamily="34" charset="-122"/>
                <a:ea typeface="思源黑体 CN Normal" panose="020B0400000000000000" pitchFamily="34" charset="-122"/>
              </a:rPr>
              <a:t>Allowing object lookup along the </a:t>
            </a:r>
            <a:r>
              <a:rPr lang="en-US" altLang="zh-CN" sz="2000" b="1" dirty="0" err="1">
                <a:solidFill>
                  <a:srgbClr val="00B0F0"/>
                </a:solidFill>
                <a:latin typeface="思源黑体 CN Normal" panose="020B0400000000000000" pitchFamily="34" charset="-122"/>
                <a:ea typeface="思源黑体 CN Normal" panose="020B0400000000000000" pitchFamily="34" charset="-122"/>
              </a:rPr>
              <a:t>search_path</a:t>
            </a:r>
            <a:r>
              <a:rPr lang="en-US" altLang="zh-CN" sz="2000" b="1" dirty="0">
                <a:solidFill>
                  <a:srgbClr val="00B0F0"/>
                </a:solidFill>
                <a:latin typeface="思源黑体 CN Normal" panose="020B0400000000000000" pitchFamily="34" charset="-122"/>
                <a:ea typeface="思源黑体 CN Normal" panose="020B0400000000000000" pitchFamily="34" charset="-122"/>
              </a:rPr>
              <a:t> during </a:t>
            </a:r>
            <a:r>
              <a:rPr lang="en-US" altLang="zh-CN" sz="2000" b="1" dirty="0" err="1">
                <a:solidFill>
                  <a:srgbClr val="00B0F0"/>
                </a:solidFill>
                <a:latin typeface="思源黑体 CN Normal" panose="020B0400000000000000" pitchFamily="34" charset="-122"/>
                <a:ea typeface="思源黑体 CN Normal" panose="020B0400000000000000" pitchFamily="34" charset="-122"/>
              </a:rPr>
              <a:t>pg_restore</a:t>
            </a:r>
            <a:r>
              <a:rPr lang="en-US" altLang="zh-CN" sz="2000" b="1" dirty="0">
                <a:solidFill>
                  <a:srgbClr val="00B0F0"/>
                </a:solidFill>
                <a:latin typeface="思源黑体 CN Normal" panose="020B0400000000000000" pitchFamily="34" charset="-122"/>
                <a:ea typeface="思源黑体 CN Normal" panose="020B0400000000000000" pitchFamily="34" charset="-122"/>
              </a:rPr>
              <a:t> opens doors to abuse, because it can make a superuser </a:t>
            </a:r>
            <a:r>
              <a:rPr lang="en-US" altLang="zh-CN" sz="2000" b="1" dirty="0" err="1">
                <a:solidFill>
                  <a:srgbClr val="00B0F0"/>
                </a:solidFill>
                <a:latin typeface="思源黑体 CN Normal" panose="020B0400000000000000" pitchFamily="34" charset="-122"/>
                <a:ea typeface="思源黑体 CN Normal" panose="020B0400000000000000" pitchFamily="34" charset="-122"/>
              </a:rPr>
              <a:t>inadvertedly</a:t>
            </a:r>
            <a:r>
              <a:rPr lang="en-US" altLang="zh-CN" sz="2000" b="1" dirty="0">
                <a:solidFill>
                  <a:srgbClr val="00B0F0"/>
                </a:solidFill>
                <a:latin typeface="思源黑体 CN Normal" panose="020B0400000000000000" pitchFamily="34" charset="-122"/>
                <a:ea typeface="思源黑体 CN Normal" panose="020B0400000000000000" pitchFamily="34" charset="-122"/>
              </a:rPr>
              <a:t> execute code crafted by an attacker.</a:t>
            </a:r>
            <a:endParaRPr lang="en-US" altLang="zh-CN" sz="2000" b="1" dirty="0">
              <a:solidFill>
                <a:srgbClr val="00B0F0"/>
              </a:solidFill>
              <a:latin typeface="思源黑体 CN Normal" panose="020B0400000000000000" pitchFamily="34" charset="-122"/>
              <a:ea typeface="思源黑体 CN Normal" panose="020B0400000000000000" pitchFamily="34" charset="-122"/>
            </a:endParaRPr>
          </a:p>
        </p:txBody>
      </p:sp>
      <p:sp>
        <p:nvSpPr>
          <p:cNvPr id="8" name="文本框 7"/>
          <p:cNvSpPr txBox="1"/>
          <p:nvPr/>
        </p:nvSpPr>
        <p:spPr>
          <a:xfrm>
            <a:off x="6214301" y="5759263"/>
            <a:ext cx="5627927" cy="523220"/>
          </a:xfrm>
          <a:prstGeom prst="rect">
            <a:avLst/>
          </a:prstGeom>
          <a:noFill/>
        </p:spPr>
        <p:txBody>
          <a:bodyPr wrap="square">
            <a:spAutoFit/>
          </a:bodyPr>
          <a:p>
            <a:r>
              <a:rPr lang="zh-CN" altLang="en-US" kern="1200" dirty="0">
                <a:solidFill>
                  <a:srgbClr val="FF0000"/>
                </a:solidFill>
                <a:latin typeface="思源黑体 CN Normal" panose="020B0400000000000000" pitchFamily="34" charset="-122"/>
                <a:ea typeface="思源黑体 CN Normal" panose="020B0400000000000000" pitchFamily="34" charset="-122"/>
              </a:rPr>
              <a:t>使用</a:t>
            </a:r>
            <a:r>
              <a:rPr lang="en-US" altLang="zh-CN" sz="2800" kern="1200" dirty="0">
                <a:solidFill>
                  <a:srgbClr val="FF0000"/>
                </a:solidFill>
                <a:latin typeface="思源黑体 CN Normal" panose="020B0400000000000000" pitchFamily="34" charset="-122"/>
                <a:ea typeface="思源黑体 CN Normal" panose="020B0400000000000000" pitchFamily="34" charset="-122"/>
              </a:rPr>
              <a:t>\</a:t>
            </a:r>
            <a:r>
              <a:rPr lang="en-US" altLang="zh-CN" sz="2800" kern="1200" dirty="0" err="1">
                <a:solidFill>
                  <a:srgbClr val="FF0000"/>
                </a:solidFill>
                <a:latin typeface="思源黑体 CN Normal" panose="020B0400000000000000" pitchFamily="34" charset="-122"/>
                <a:ea typeface="思源黑体 CN Normal" panose="020B0400000000000000" pitchFamily="34" charset="-122"/>
              </a:rPr>
              <a:t>i</a:t>
            </a:r>
            <a:r>
              <a:rPr lang="en-US" altLang="zh-CN" sz="2800" kern="1200" dirty="0">
                <a:solidFill>
                  <a:srgbClr val="FF0000"/>
                </a:solidFill>
                <a:latin typeface="思源黑体 CN Normal" panose="020B0400000000000000" pitchFamily="34" charset="-122"/>
                <a:ea typeface="思源黑体 CN Normal" panose="020B0400000000000000" pitchFamily="34" charset="-122"/>
              </a:rPr>
              <a:t>  </a:t>
            </a:r>
            <a:r>
              <a:rPr lang="en-US" altLang="zh-CN" sz="2800" kern="1200" dirty="0" err="1">
                <a:solidFill>
                  <a:srgbClr val="FF0000"/>
                </a:solidFill>
                <a:latin typeface="思源黑体 CN Normal" panose="020B0400000000000000" pitchFamily="34" charset="-122"/>
                <a:ea typeface="思源黑体 CN Normal" panose="020B0400000000000000" pitchFamily="34" charset="-122"/>
              </a:rPr>
              <a:t>file.sq</a:t>
            </a:r>
            <a:r>
              <a:rPr lang="en-US" altLang="zh-CN" kern="1200" dirty="0" err="1">
                <a:solidFill>
                  <a:srgbClr val="FF0000"/>
                </a:solidFill>
                <a:latin typeface="思源黑体 CN Normal" panose="020B0400000000000000" pitchFamily="34" charset="-122"/>
                <a:ea typeface="思源黑体 CN Normal" panose="020B0400000000000000" pitchFamily="34" charset="-122"/>
              </a:rPr>
              <a:t>l</a:t>
            </a:r>
            <a:r>
              <a:rPr lang="zh-CN" altLang="en-US" kern="1200" dirty="0">
                <a:solidFill>
                  <a:srgbClr val="FF0000"/>
                </a:solidFill>
                <a:latin typeface="思源黑体 CN Normal" panose="020B0400000000000000" pitchFamily="34" charset="-122"/>
                <a:ea typeface="思源黑体 CN Normal" panose="020B0400000000000000" pitchFamily="34" charset="-122"/>
              </a:rPr>
              <a:t>导入后查看不到表</a:t>
            </a:r>
            <a:endParaRPr lang="zh-CN" altLang="en-US" dirty="0"/>
          </a:p>
        </p:txBody>
      </p:sp>
      <p:pic>
        <p:nvPicPr>
          <p:cNvPr id="7" name="图片 6"/>
          <p:cNvPicPr>
            <a:picLocks noChangeAspect="1"/>
          </p:cNvPicPr>
          <p:nvPr/>
        </p:nvPicPr>
        <p:blipFill>
          <a:blip r:embed="rId3"/>
          <a:stretch>
            <a:fillRect/>
          </a:stretch>
        </p:blipFill>
        <p:spPr>
          <a:xfrm>
            <a:off x="6973835" y="1285728"/>
            <a:ext cx="3162574" cy="4069433"/>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Q10:</a:t>
            </a:r>
            <a:r>
              <a:rPr lang="zh-CN" altLang="en-US" sz="3600" b="1" dirty="0">
                <a:latin typeface="思源黑体 CN Normal" panose="020B0400000000000000" pitchFamily="34" charset="-122"/>
                <a:ea typeface="思源黑体 CN Normal" panose="020B0400000000000000" pitchFamily="34" charset="-122"/>
                <a:sym typeface="+mn-ea"/>
              </a:rPr>
              <a:t>使用备份清单恢复多组表对象</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2" name="矩形 1"/>
          <p:cNvSpPr/>
          <p:nvPr/>
        </p:nvSpPr>
        <p:spPr>
          <a:xfrm>
            <a:off x="946785" y="2498090"/>
            <a:ext cx="9641840" cy="1476375"/>
          </a:xfrm>
          <a:prstGeom prst="rect">
            <a:avLst/>
          </a:prstGeom>
        </p:spPr>
        <p:txBody>
          <a:bodyPr wrap="square">
            <a:spAutoFit/>
          </a:bodyPr>
          <a:p>
            <a:pPr marL="457200" indent="-457200" algn="l">
              <a:lnSpc>
                <a:spcPct val="150000"/>
              </a:lnSpc>
              <a:buFont typeface="Wingdings" panose="05000000000000000000" pitchFamily="2" charset="2"/>
              <a:buChar char="p"/>
            </a:pPr>
            <a:r>
              <a:rPr lang="zh-CN" altLang="en-US" b="1" dirty="0">
                <a:solidFill>
                  <a:srgbClr val="00B0F0"/>
                </a:solidFill>
                <a:latin typeface="思源黑体 CN Normal" panose="020B0400000000000000" pitchFamily="34" charset="-122"/>
                <a:ea typeface="思源黑体 CN Normal" panose="020B0400000000000000" pitchFamily="34" charset="-122"/>
              </a:rPr>
              <a:t>先提取备份元</a:t>
            </a:r>
            <a:r>
              <a:rPr lang="zh-CN" altLang="en-US" b="1" dirty="0">
                <a:solidFill>
                  <a:srgbClr val="00B0F0"/>
                </a:solidFill>
                <a:latin typeface="思源黑体 CN Normal" panose="020B0400000000000000" pitchFamily="34" charset="-122"/>
                <a:ea typeface="思源黑体 CN Normal" panose="020B0400000000000000" pitchFamily="34" charset="-122"/>
              </a:rPr>
              <a:t>数据清单，再根据清单进行恢复</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600">
                <a:solidFill>
                  <a:schemeClr val="tx1"/>
                </a:solidFill>
                <a:latin typeface="思源黑体 CN Normal" panose="020B0400000000000000" pitchFamily="34" charset="-122"/>
                <a:ea typeface="思源黑体 CN Normal" panose="020B0400000000000000" pitchFamily="34" charset="-122"/>
              </a:rPr>
              <a:t>pg_restore -l mydatabase.db &gt; mydatabase_manifest.ini</a:t>
            </a:r>
            <a:endParaRPr lang="en-US" altLang="zh-CN" sz="1600">
              <a:solidFill>
                <a:schemeClr val="tx1"/>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600">
                <a:solidFill>
                  <a:schemeClr val="tx1"/>
                </a:solidFill>
                <a:latin typeface="思源黑体 CN Normal" panose="020B0400000000000000" pitchFamily="34" charset="-122"/>
                <a:ea typeface="思源黑体 CN Normal" panose="020B0400000000000000" pitchFamily="34" charset="-122"/>
              </a:rPr>
              <a:t>pg_restore -L mydatabase_manifest.ini -d mydb2 mydatabase.db</a:t>
            </a:r>
            <a:endParaRPr lang="en-US" altLang="zh-CN" sz="1600">
              <a:solidFill>
                <a:schemeClr val="tx1"/>
              </a:solidFill>
              <a:latin typeface="思源黑体 CN Normal" panose="020B0400000000000000" pitchFamily="34" charset="-122"/>
              <a:ea typeface="思源黑体 CN Normal" panose="020B0400000000000000" pitchFamily="34" charset="-122"/>
            </a:endParaRPr>
          </a:p>
        </p:txBody>
      </p:sp>
      <p:sp>
        <p:nvSpPr>
          <p:cNvPr id="3" name="矩形 2"/>
          <p:cNvSpPr/>
          <p:nvPr/>
        </p:nvSpPr>
        <p:spPr>
          <a:xfrm>
            <a:off x="972185" y="4263390"/>
            <a:ext cx="10249535" cy="2214880"/>
          </a:xfrm>
          <a:prstGeom prst="rect">
            <a:avLst/>
          </a:prstGeom>
        </p:spPr>
        <p:txBody>
          <a:bodyPr wrap="square">
            <a:spAutoFit/>
          </a:bodyPr>
          <a:p>
            <a:pPr marL="457200" indent="-457200" algn="l">
              <a:lnSpc>
                <a:spcPct val="150000"/>
              </a:lnSpc>
              <a:buFont typeface="Wingdings" panose="05000000000000000000" pitchFamily="2" charset="2"/>
              <a:buChar char="p"/>
            </a:pPr>
            <a:r>
              <a:rPr lang="zh-CN" altLang="en-US" b="1" dirty="0">
                <a:solidFill>
                  <a:srgbClr val="00B0F0"/>
                </a:solidFill>
                <a:latin typeface="思源黑体 CN Normal" panose="020B0400000000000000" pitchFamily="34" charset="-122"/>
                <a:ea typeface="思源黑体 CN Normal" panose="020B0400000000000000" pitchFamily="34" charset="-122"/>
              </a:rPr>
              <a:t>定制清单，动态编排，自定义恢复</a:t>
            </a:r>
            <a:r>
              <a:rPr lang="zh-CN" altLang="en-US" b="1" dirty="0">
                <a:solidFill>
                  <a:srgbClr val="00B0F0"/>
                </a:solidFill>
                <a:latin typeface="思源黑体 CN Normal" panose="020B0400000000000000" pitchFamily="34" charset="-122"/>
                <a:ea typeface="思源黑体 CN Normal" panose="020B0400000000000000" pitchFamily="34" charset="-122"/>
              </a:rPr>
              <a:t>或快速恢复</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None/>
            </a:pP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GREP="TABLE schema1 tab2 | TABLE schema2 tab1 | </a:t>
            </a:r>
            <a:endParaRPr lang="en-US" altLang="zh-CN" sz="1600">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None/>
            </a:pP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        TABLE DATA schema1 tab2 | TABLE DATA schema2 tab1"</a:t>
            </a:r>
            <a:endParaRPr lang="en-US" altLang="zh-CN" sz="1600">
              <a:solidFill>
                <a:schemeClr val="tx1"/>
              </a:solidFill>
              <a:latin typeface="思源黑体 CN Normal" panose="020B0400000000000000" pitchFamily="34" charset="-122"/>
              <a:ea typeface="思源黑体 CN Normal" panose="020B0400000000000000" pitchFamily="34" charset="-122"/>
            </a:endParaRPr>
          </a:p>
          <a:p>
            <a:pPr algn="l">
              <a:lnSpc>
                <a:spcPct val="150000"/>
              </a:lnSpc>
              <a:buNone/>
            </a:pP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pg_restore -l mydatabase.db | grep -E "$GREP" &gt; </a:t>
            </a: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mydatabase_manifest.ini</a:t>
            </a:r>
            <a:endParaRPr lang="en-US" altLang="zh-CN" sz="1600">
              <a:solidFill>
                <a:schemeClr val="tx1"/>
              </a:solidFill>
              <a:latin typeface="思源黑体 CN Normal" panose="020B0400000000000000" pitchFamily="34" charset="-122"/>
              <a:ea typeface="思源黑体 CN Normal" panose="020B0400000000000000" pitchFamily="34" charset="-122"/>
            </a:endParaRPr>
          </a:p>
          <a:p>
            <a:pPr algn="l">
              <a:lnSpc>
                <a:spcPct val="150000"/>
              </a:lnSpc>
              <a:buNone/>
            </a:pP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pg_restore -L my_manifest.ini -d test </a:t>
            </a: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mydatabase.db</a:t>
            </a: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 -v -c</a:t>
            </a:r>
            <a:endParaRPr lang="en-US" altLang="zh-CN" sz="1600">
              <a:solidFill>
                <a:schemeClr val="tx1"/>
              </a:solidFill>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46785" y="1102360"/>
            <a:ext cx="9433560" cy="1106805"/>
          </a:xfrm>
          <a:prstGeom prst="rect">
            <a:avLst/>
          </a:prstGeom>
        </p:spPr>
        <p:txBody>
          <a:bodyPr wrap="square">
            <a:spAutoFit/>
          </a:bodyPr>
          <a:p>
            <a:pPr marL="457200" indent="-457200" algn="l">
              <a:lnSpc>
                <a:spcPct val="150000"/>
              </a:lnSpc>
              <a:buFont typeface="Wingdings" panose="05000000000000000000" pitchFamily="2" charset="2"/>
              <a:buChar char="p"/>
            </a:pPr>
            <a:r>
              <a:rPr lang="en-US" altLang="zh-CN" b="1" dirty="0">
                <a:solidFill>
                  <a:srgbClr val="00B0F0"/>
                </a:solidFill>
                <a:latin typeface="思源黑体 CN Normal" panose="020B0400000000000000" pitchFamily="34" charset="-122"/>
                <a:ea typeface="思源黑体 CN Normal" panose="020B0400000000000000" pitchFamily="34" charset="-122"/>
              </a:rPr>
              <a:t>pg_restore</a:t>
            </a:r>
            <a:r>
              <a:rPr lang="zh-CN" altLang="en-US" b="1" dirty="0">
                <a:solidFill>
                  <a:srgbClr val="00B0F0"/>
                </a:solidFill>
                <a:latin typeface="思源黑体 CN Normal" panose="020B0400000000000000" pitchFamily="34" charset="-122"/>
                <a:ea typeface="思源黑体 CN Normal" panose="020B0400000000000000" pitchFamily="34" charset="-122"/>
              </a:rPr>
              <a:t>只能使用一组</a:t>
            </a:r>
            <a:r>
              <a:rPr lang="en-US" altLang="zh-CN" b="1" dirty="0">
                <a:solidFill>
                  <a:srgbClr val="00B0F0"/>
                </a:solidFill>
                <a:latin typeface="思源黑体 CN Normal" panose="020B0400000000000000" pitchFamily="34" charset="-122"/>
                <a:ea typeface="思源黑体 CN Normal" panose="020B0400000000000000" pitchFamily="34" charset="-122"/>
              </a:rPr>
              <a:t>-n</a:t>
            </a:r>
            <a:r>
              <a:rPr lang="zh-CN" altLang="en-US" b="1" dirty="0">
                <a:solidFill>
                  <a:srgbClr val="00B0F0"/>
                </a:solidFill>
                <a:latin typeface="思源黑体 CN Normal" panose="020B0400000000000000" pitchFamily="34" charset="-122"/>
                <a:ea typeface="思源黑体 CN Normal" panose="020B0400000000000000" pitchFamily="34" charset="-122"/>
              </a:rPr>
              <a:t>与</a:t>
            </a:r>
            <a:r>
              <a:rPr lang="en-US" altLang="zh-CN" b="1" dirty="0">
                <a:solidFill>
                  <a:srgbClr val="00B0F0"/>
                </a:solidFill>
                <a:latin typeface="思源黑体 CN Normal" panose="020B0400000000000000" pitchFamily="34" charset="-122"/>
                <a:ea typeface="思源黑体 CN Normal" panose="020B0400000000000000" pitchFamily="34" charset="-122"/>
              </a:rPr>
              <a:t>-t</a:t>
            </a:r>
            <a:r>
              <a:rPr lang="zh-CN" altLang="en-US" b="1" dirty="0">
                <a:solidFill>
                  <a:srgbClr val="00B0F0"/>
                </a:solidFill>
                <a:latin typeface="思源黑体 CN Normal" panose="020B0400000000000000" pitchFamily="34" charset="-122"/>
                <a:ea typeface="思源黑体 CN Normal" panose="020B0400000000000000" pitchFamily="34" charset="-122"/>
              </a:rPr>
              <a:t>精准恢复单个</a:t>
            </a:r>
            <a:r>
              <a:rPr lang="zh-CN" altLang="en-US" b="1" dirty="0">
                <a:solidFill>
                  <a:srgbClr val="00B0F0"/>
                </a:solidFill>
                <a:latin typeface="思源黑体 CN Normal" panose="020B0400000000000000" pitchFamily="34" charset="-122"/>
                <a:ea typeface="思源黑体 CN Normal" panose="020B0400000000000000" pitchFamily="34" charset="-122"/>
              </a:rPr>
              <a:t>表</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600">
                <a:solidFill>
                  <a:schemeClr val="tx1"/>
                </a:solidFill>
                <a:latin typeface="思源黑体 CN Normal" panose="020B0400000000000000" pitchFamily="34" charset="-122"/>
                <a:ea typeface="思源黑体 CN Normal" panose="020B0400000000000000" pitchFamily="34" charset="-122"/>
                <a:sym typeface="+mn-ea"/>
              </a:rPr>
              <a:t>pg_restore -n schema1 -t tab2 tmp.dmp -v -c</a:t>
            </a:r>
            <a:endParaRPr lang="en-US" altLang="zh-CN" sz="160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Q11:</a:t>
            </a:r>
            <a:r>
              <a:rPr lang="zh-CN" altLang="en-US" sz="3600" b="1" dirty="0">
                <a:latin typeface="思源黑体 CN Normal" panose="020B0400000000000000" pitchFamily="34" charset="-122"/>
                <a:ea typeface="思源黑体 CN Normal" panose="020B0400000000000000" pitchFamily="34" charset="-122"/>
                <a:sym typeface="+mn-ea"/>
              </a:rPr>
              <a:t>随机生成汉字</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3" name="矩形 2"/>
          <p:cNvSpPr/>
          <p:nvPr/>
        </p:nvSpPr>
        <p:spPr>
          <a:xfrm>
            <a:off x="5553075" y="2183130"/>
            <a:ext cx="6171565" cy="4135120"/>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create or replace function chr_euc_cn()</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returns text</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as $function$</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declare</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hight_pos text;</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low_pos text;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begin</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hight_pos = to_hex((176+random()*71)::int4);</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low_pos = to_hex((161+random()*93)::int4);</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return convert_from(decode(hight_pos||low_pos, 'hex'), 'euc_cn');</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end;</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$function$ language plpgsql;</a:t>
            </a:r>
            <a:endParaRPr lang="en-US" altLang="zh-CN" sz="1400">
              <a:solidFill>
                <a:srgbClr val="000000"/>
              </a:solidFill>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5951855" y="1138555"/>
            <a:ext cx="4636135" cy="82994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EUC-CN</a:t>
            </a:r>
            <a:r>
              <a:rPr lang="zh-CN" altLang="en-US" sz="3200" b="1" dirty="0">
                <a:solidFill>
                  <a:srgbClr val="00B0F0"/>
                </a:solidFill>
                <a:latin typeface="思源黑体 CN Normal" panose="020B0400000000000000" pitchFamily="34" charset="-122"/>
                <a:ea typeface="思源黑体 CN Normal" panose="020B0400000000000000" pitchFamily="34" charset="-122"/>
                <a:sym typeface="+mn-ea"/>
              </a:rPr>
              <a:t>环境</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946738" y="1138319"/>
            <a:ext cx="4127720" cy="82994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UTF-8</a:t>
            </a:r>
            <a:r>
              <a:rPr lang="zh-CN" altLang="en-US" sz="3200" b="1" dirty="0">
                <a:solidFill>
                  <a:srgbClr val="00B0F0"/>
                </a:solidFill>
                <a:latin typeface="思源黑体 CN Normal" panose="020B0400000000000000" pitchFamily="34" charset="-122"/>
                <a:ea typeface="思源黑体 CN Normal" panose="020B0400000000000000" pitchFamily="34" charset="-122"/>
              </a:rPr>
              <a:t>环境</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p:txBody>
      </p:sp>
      <p:sp>
        <p:nvSpPr>
          <p:cNvPr id="8" name="矩形 7"/>
          <p:cNvSpPr/>
          <p:nvPr/>
        </p:nvSpPr>
        <p:spPr>
          <a:xfrm>
            <a:off x="946785" y="3748405"/>
            <a:ext cx="3798570" cy="65595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select chr(int4(random()*20901)+19968);</a:t>
            </a:r>
            <a:endParaRPr lang="en-US" altLang="zh-CN" sz="1400">
              <a:solidFill>
                <a:srgbClr val="000000"/>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Q12:</a:t>
            </a:r>
            <a:r>
              <a:rPr lang="zh-CN" altLang="en-US" sz="3600" b="1" dirty="0">
                <a:latin typeface="思源黑体 CN Normal" panose="020B0400000000000000" pitchFamily="34" charset="-122"/>
                <a:ea typeface="思源黑体 CN Normal" panose="020B0400000000000000" pitchFamily="34" charset="-122"/>
                <a:sym typeface="+mn-ea"/>
              </a:rPr>
              <a:t>客户端</a:t>
            </a:r>
            <a:r>
              <a:rPr lang="en-US" altLang="zh-CN" sz="3600" b="1" dirty="0">
                <a:latin typeface="思源黑体 CN Normal" panose="020B0400000000000000" pitchFamily="34" charset="-122"/>
                <a:ea typeface="思源黑体 CN Normal" panose="020B0400000000000000" pitchFamily="34" charset="-122"/>
                <a:sym typeface="+mn-ea"/>
              </a:rPr>
              <a:t>COPY</a:t>
            </a:r>
            <a:r>
              <a:rPr lang="zh-CN" altLang="en-US" sz="3600" b="1" dirty="0">
                <a:latin typeface="思源黑体 CN Normal" panose="020B0400000000000000" pitchFamily="34" charset="-122"/>
                <a:ea typeface="思源黑体 CN Normal" panose="020B0400000000000000" pitchFamily="34" charset="-122"/>
                <a:sym typeface="+mn-ea"/>
              </a:rPr>
              <a:t>如何处理多行查询</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3093720" y="2670810"/>
            <a:ext cx="4982210" cy="192468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postgres=# copy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select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from foo</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where id&lt;300</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 to stdout with csv header \g foo.csv</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COPY 5</a:t>
            </a:r>
            <a:endParaRPr lang="en-US" altLang="zh-CN" sz="1400">
              <a:solidFill>
                <a:srgbClr val="000000"/>
              </a:solidFill>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946785" y="1287145"/>
            <a:ext cx="9810115" cy="1383665"/>
          </a:xfrm>
          <a:prstGeom prst="rect">
            <a:avLst/>
          </a:prstGeom>
        </p:spPr>
        <p:txBody>
          <a:bodyPr wrap="square">
            <a:spAutoFit/>
          </a:bodyPr>
          <a:p>
            <a:pPr algn="l">
              <a:lnSpc>
                <a:spcPct val="150000"/>
              </a:lnSpc>
              <a:buFont typeface="Wingdings" panose="05000000000000000000" pitchFamily="2" charset="2"/>
            </a:pPr>
            <a:r>
              <a:rPr lang="zh-CN" altLang="en-US" b="1" dirty="0">
                <a:solidFill>
                  <a:srgbClr val="00B0F0"/>
                </a:solidFill>
                <a:latin typeface="思源黑体 CN Normal" panose="020B0400000000000000" pitchFamily="34" charset="-122"/>
                <a:ea typeface="思源黑体 CN Normal" panose="020B0400000000000000" pitchFamily="34" charset="-122"/>
                <a:sym typeface="+mn-ea"/>
              </a:rPr>
              <a:t>客户端copy处理较长的复杂查询除了调整多行到一行，还可使用更优雅的</a:t>
            </a:r>
            <a:r>
              <a:rPr lang="zh-CN" altLang="en-US" b="1" dirty="0">
                <a:solidFill>
                  <a:srgbClr val="00B0F0"/>
                </a:solidFill>
                <a:latin typeface="思源黑体 CN Normal" panose="020B0400000000000000" pitchFamily="34" charset="-122"/>
                <a:ea typeface="思源黑体 CN Normal" panose="020B0400000000000000" pitchFamily="34" charset="-122"/>
                <a:sym typeface="+mn-ea"/>
              </a:rPr>
              <a:t>方式：</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2" name="矩形 1"/>
          <p:cNvSpPr/>
          <p:nvPr/>
        </p:nvSpPr>
        <p:spPr>
          <a:xfrm>
            <a:off x="3093720" y="4752340"/>
            <a:ext cx="6029960" cy="1476375"/>
          </a:xfrm>
          <a:prstGeom prst="rect">
            <a:avLst/>
          </a:prstGeom>
        </p:spPr>
        <p:txBody>
          <a:bodyPr wrap="square">
            <a:spAutoFit/>
          </a:bodyPr>
          <a:p>
            <a:pPr marL="342900" indent="-342900" algn="l">
              <a:lnSpc>
                <a:spcPct val="150000"/>
              </a:lnSpc>
              <a:buFont typeface="Wingdings" panose="05000000000000000000" pitchFamily="2" charset="2"/>
              <a:buChar char="l"/>
            </a:pPr>
            <a:r>
              <a:rPr lang="en-US" altLang="zh-CN" sz="2000" dirty="0">
                <a:solidFill>
                  <a:schemeClr val="tx1"/>
                </a:solidFill>
                <a:latin typeface="思源黑体 CN Normal" panose="020B0400000000000000" pitchFamily="34" charset="-122"/>
                <a:ea typeface="思源黑体 CN Normal" panose="020B0400000000000000" pitchFamily="34" charset="-122"/>
              </a:rPr>
              <a:t>虽然\copy不支持多行查询，但copy支持</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l"/>
            </a:pPr>
            <a:r>
              <a:rPr lang="en-US" altLang="zh-CN" sz="2000" dirty="0">
                <a:solidFill>
                  <a:schemeClr val="tx1"/>
                </a:solidFill>
                <a:latin typeface="思源黑体 CN Normal" panose="020B0400000000000000" pitchFamily="34" charset="-122"/>
                <a:ea typeface="思源黑体 CN Normal" panose="020B0400000000000000" pitchFamily="34" charset="-122"/>
              </a:rPr>
              <a:t>copy结果除了输出到文件也可输出到标准输出</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l"/>
            </a:pPr>
            <a:r>
              <a:rPr lang="en-US" altLang="zh-CN" sz="2000" dirty="0">
                <a:solidFill>
                  <a:schemeClr val="tx1"/>
                </a:solidFill>
                <a:latin typeface="思源黑体 CN Normal" panose="020B0400000000000000" pitchFamily="34" charset="-122"/>
                <a:ea typeface="思源黑体 CN Normal" panose="020B0400000000000000" pitchFamily="34" charset="-122"/>
              </a:rPr>
              <a:t>使用\g将标准输出的内容写入到本地文件</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Q13:</a:t>
            </a:r>
            <a:r>
              <a:rPr lang="zh-CN" altLang="en-US" sz="3600" b="1" dirty="0">
                <a:latin typeface="思源黑体 CN Normal" panose="020B0400000000000000" pitchFamily="34" charset="-122"/>
                <a:ea typeface="思源黑体 CN Normal" panose="020B0400000000000000" pitchFamily="34" charset="-122"/>
                <a:sym typeface="+mn-ea"/>
              </a:rPr>
              <a:t>自动记录数据行修改时间</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2" name="矩形 1"/>
          <p:cNvSpPr/>
          <p:nvPr/>
        </p:nvSpPr>
        <p:spPr>
          <a:xfrm>
            <a:off x="946785" y="1255395"/>
            <a:ext cx="5155565" cy="369252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DB2</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ROW CHANGE TIMESTAMP</a:t>
            </a:r>
            <a:endParaRPr lang="zh-CN" altLang="en-US" sz="20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MySQL</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ON UPDATE CURRENT_TIMESTAMP</a:t>
            </a:r>
            <a:endPar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  </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PG12</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rPr>
              <a:t>GENERATED COLUMN</a:t>
            </a:r>
            <a:endPar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endParaRPr>
          </a:p>
        </p:txBody>
      </p:sp>
      <p:sp>
        <p:nvSpPr>
          <p:cNvPr id="3" name="矩形 2"/>
          <p:cNvSpPr/>
          <p:nvPr/>
        </p:nvSpPr>
        <p:spPr>
          <a:xfrm>
            <a:off x="6226810" y="1255395"/>
            <a:ext cx="5471795" cy="2632710"/>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create table test(</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id int primary key,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info text,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crt_time timestamp not null default now(),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mod_time timestamp </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FF0000"/>
                </a:solidFill>
                <a:latin typeface="思源黑体 CN Normal" panose="020B0400000000000000" pitchFamily="34" charset="-122"/>
                <a:ea typeface="思源黑体 CN Normal" panose="020B0400000000000000" pitchFamily="34" charset="-122"/>
              </a:rPr>
              <a:t>GENERATED ALWAYS AS (wrapper_im_now(id,info)) stored</a:t>
            </a:r>
            <a:endParaRPr lang="en-US" altLang="zh-CN" sz="1400">
              <a:solidFill>
                <a:srgbClr val="FF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a:t>
            </a:r>
            <a:endParaRPr lang="en-US" altLang="zh-CN" sz="1400">
              <a:solidFill>
                <a:srgbClr val="000000"/>
              </a:solidFill>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6226810" y="4077335"/>
            <a:ext cx="5471795" cy="224345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CREATE OR REPLACE FUNCTION public.wrapper_im_now(VARIADIC "any")</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RETURNS timestamp with time zone</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LANGUAGE internal</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 IMMUTABLE PARALLEL SAFE STRICT</a:t>
            </a:r>
            <a:endParaRPr lang="en-US" altLang="zh-CN" sz="140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a:solidFill>
                  <a:srgbClr val="000000"/>
                </a:solidFill>
                <a:latin typeface="思源黑体 CN Normal" panose="020B0400000000000000" pitchFamily="34" charset="-122"/>
                <a:ea typeface="思源黑体 CN Normal" panose="020B0400000000000000" pitchFamily="34" charset="-122"/>
              </a:rPr>
              <a:t>AS $function$now$function$;</a:t>
            </a:r>
            <a:endParaRPr lang="en-US" altLang="zh-CN" sz="1400">
              <a:solidFill>
                <a:srgbClr val="000000"/>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Q14:</a:t>
            </a:r>
            <a:r>
              <a:rPr lang="en-US" altLang="zh-CN" sz="3600" b="1" dirty="0">
                <a:latin typeface="思源黑体 CN Normal" panose="020B0400000000000000" pitchFamily="34" charset="-122"/>
                <a:ea typeface="思源黑体 CN Normal" panose="020B0400000000000000" pitchFamily="34" charset="-122"/>
                <a:sym typeface="+mn-ea"/>
              </a:rPr>
              <a:t>PSQL</a:t>
            </a:r>
            <a:r>
              <a:rPr lang="zh-CN" altLang="en-US" sz="3600" b="1" dirty="0">
                <a:latin typeface="思源黑体 CN Normal" panose="020B0400000000000000" pitchFamily="34" charset="-122"/>
                <a:ea typeface="思源黑体 CN Normal" panose="020B0400000000000000" pitchFamily="34" charset="-122"/>
                <a:sym typeface="+mn-ea"/>
              </a:rPr>
              <a:t>自适应查询结果集</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2" name="矩形 1"/>
          <p:cNvSpPr/>
          <p:nvPr/>
        </p:nvSpPr>
        <p:spPr>
          <a:xfrm>
            <a:off x="946785" y="1268095"/>
            <a:ext cx="4737100" cy="4154170"/>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使用扩展</a:t>
            </a:r>
            <a:r>
              <a:rPr lang="zh-CN" altLang="en-US" sz="3200" b="1" dirty="0">
                <a:solidFill>
                  <a:srgbClr val="00B0F0"/>
                </a:solidFill>
                <a:latin typeface="思源黑体 CN Normal" panose="020B0400000000000000" pitchFamily="34" charset="-122"/>
                <a:ea typeface="思源黑体 CN Normal" panose="020B0400000000000000" pitchFamily="34" charset="-122"/>
              </a:rPr>
              <a:t>模式</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先使用</a:t>
            </a: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元命令</a:t>
            </a:r>
            <a:r>
              <a:rPr lang="en-US" altLang="zh-CN" sz="2000" dirty="0" err="1">
                <a:solidFill>
                  <a:schemeClr val="tx1"/>
                </a:solidFill>
                <a:latin typeface="思源黑体 CN Normal" panose="020B0400000000000000" pitchFamily="34" charset="-122"/>
                <a:ea typeface="思源黑体 CN Normal" panose="020B0400000000000000" pitchFamily="34" charset="-122"/>
                <a:sym typeface="+mn-ea"/>
              </a:rPr>
              <a:t>\x</a:t>
            </a:r>
            <a:endParaRPr lang="zh-CN" altLang="en-US" sz="20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使用表名单列显示</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en-US" altLang="zh-CN" sz="2000" dirty="0" err="1">
                <a:solidFill>
                  <a:schemeClr val="tx1"/>
                </a:solidFill>
                <a:latin typeface="思源黑体 CN Normal" panose="020B0400000000000000" pitchFamily="34" charset="-122"/>
                <a:ea typeface="思源黑体 CN Normal" panose="020B0400000000000000" pitchFamily="34" charset="-122"/>
                <a:sym typeface="+mn-ea"/>
              </a:rPr>
              <a:t>select tab from tab;</a:t>
            </a:r>
            <a:endPar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sym typeface="+mn-ea"/>
              </a:rPr>
              <a:t>使用</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\pset</a:t>
            </a:r>
            <a:r>
              <a:rPr lang="zh-CN" altLang="en-US" sz="3200" b="1" dirty="0">
                <a:solidFill>
                  <a:srgbClr val="00B0F0"/>
                </a:solidFill>
                <a:latin typeface="思源黑体 CN Normal" panose="020B0400000000000000" pitchFamily="34" charset="-122"/>
                <a:ea typeface="思源黑体 CN Normal" panose="020B0400000000000000" pitchFamily="34" charset="-122"/>
                <a:sym typeface="+mn-ea"/>
              </a:rPr>
              <a:t>设置格式</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rPr>
              <a:t>\pset format wrapped</a:t>
            </a:r>
            <a:endPar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rPr>
              <a:t>\pset columns 0</a:t>
            </a:r>
            <a:endParaRPr lang="zh-CN" altLang="en-US" sz="2000" dirty="0" err="1">
              <a:solidFill>
                <a:srgbClr val="FF0000"/>
              </a:solidFill>
              <a:latin typeface="思源黑体 CN Normal" panose="020B0400000000000000" pitchFamily="34" charset="-122"/>
              <a:ea typeface="思源黑体 CN Normal" panose="020B0400000000000000" pitchFamily="34" charset="-122"/>
              <a:sym typeface="+mn-ea"/>
            </a:endParaRPr>
          </a:p>
        </p:txBody>
      </p:sp>
      <p:pic>
        <p:nvPicPr>
          <p:cNvPr id="3" name="图片 2"/>
          <p:cNvPicPr>
            <a:picLocks noChangeAspect="1"/>
          </p:cNvPicPr>
          <p:nvPr/>
        </p:nvPicPr>
        <p:blipFill>
          <a:blip r:embed="rId2"/>
          <a:stretch>
            <a:fillRect/>
          </a:stretch>
        </p:blipFill>
        <p:spPr>
          <a:xfrm>
            <a:off x="5370830" y="1371600"/>
            <a:ext cx="6363970" cy="479171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Q15:</a:t>
            </a:r>
            <a:r>
              <a:rPr lang="en-US" altLang="zh-CN" sz="3600" b="1" dirty="0">
                <a:latin typeface="思源黑体 CN Normal" panose="020B0400000000000000" pitchFamily="34" charset="-122"/>
                <a:ea typeface="思源黑体 CN Normal" panose="020B0400000000000000" pitchFamily="34" charset="-122"/>
                <a:sym typeface="+mn-ea"/>
              </a:rPr>
              <a:t>IN</a:t>
            </a:r>
            <a:r>
              <a:rPr lang="zh-CN" altLang="en-US" sz="3600" b="1" dirty="0">
                <a:latin typeface="思源黑体 CN Normal" panose="020B0400000000000000" pitchFamily="34" charset="-122"/>
                <a:ea typeface="思源黑体 CN Normal" panose="020B0400000000000000" pitchFamily="34" charset="-122"/>
                <a:sym typeface="+mn-ea"/>
              </a:rPr>
              <a:t>多值列表的限制问题</a:t>
            </a:r>
            <a:endParaRPr lang="zh-CN" altLang="en-US" sz="3600" b="1" dirty="0">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2"/>
          <a:stretch>
            <a:fillRect/>
          </a:stretch>
        </p:blipFill>
        <p:spPr>
          <a:xfrm>
            <a:off x="4505325" y="1268095"/>
            <a:ext cx="7371715" cy="5067300"/>
          </a:xfrm>
          <a:prstGeom prst="rect">
            <a:avLst/>
          </a:prstGeom>
        </p:spPr>
      </p:pic>
      <p:sp>
        <p:nvSpPr>
          <p:cNvPr id="6" name="矩形 5"/>
          <p:cNvSpPr/>
          <p:nvPr/>
        </p:nvSpPr>
        <p:spPr>
          <a:xfrm>
            <a:off x="946785" y="1268095"/>
            <a:ext cx="4737100" cy="4061460"/>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IN</a:t>
            </a:r>
            <a:r>
              <a:rPr lang="zh-CN" altLang="en-US" sz="3200" b="1" dirty="0">
                <a:solidFill>
                  <a:srgbClr val="00B0F0"/>
                </a:solidFill>
                <a:latin typeface="思源黑体 CN Normal" panose="020B0400000000000000" pitchFamily="34" charset="-122"/>
                <a:ea typeface="思源黑体 CN Normal" panose="020B0400000000000000" pitchFamily="34" charset="-122"/>
              </a:rPr>
              <a:t>传参有</a:t>
            </a:r>
            <a:r>
              <a:rPr lang="zh-CN" altLang="en-US" sz="3200" b="1" dirty="0">
                <a:solidFill>
                  <a:srgbClr val="00B0F0"/>
                </a:solidFill>
                <a:latin typeface="思源黑体 CN Normal" panose="020B0400000000000000" pitchFamily="34" charset="-122"/>
                <a:ea typeface="思源黑体 CN Normal" panose="020B0400000000000000" pitchFamily="34" charset="-122"/>
              </a:rPr>
              <a:t>限制</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rPr>
              <a:t>IN ($1, $2, $3, $4, $5)</a:t>
            </a:r>
            <a:endPar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endParaRPr lang="zh-CN" altLang="en-US" sz="20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endParaRPr lang="zh-CN" altLang="en-US" sz="20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ANY</a:t>
            </a:r>
            <a:r>
              <a:rPr lang="zh-CN" altLang="en-US" sz="3200" b="1" dirty="0">
                <a:solidFill>
                  <a:srgbClr val="00B0F0"/>
                </a:solidFill>
                <a:latin typeface="思源黑体 CN Normal" panose="020B0400000000000000" pitchFamily="34" charset="-122"/>
                <a:ea typeface="思源黑体 CN Normal" panose="020B0400000000000000" pitchFamily="34" charset="-122"/>
              </a:rPr>
              <a:t>数组传参</a:t>
            </a:r>
            <a:endPar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foo LIKE ANY('{"%bar", </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%baz</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foo ILIKE ANY('{"%bar", </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%baz</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1600" dirty="0" err="1">
                <a:solidFill>
                  <a:schemeClr val="tx1"/>
                </a:solidFill>
                <a:latin typeface="思源黑体 CN Normal" panose="020B0400000000000000" pitchFamily="34" charset="-122"/>
                <a:ea typeface="思源黑体 CN Normal" panose="020B0400000000000000" pitchFamily="34" charset="-122"/>
                <a:sym typeface="+mn-ea"/>
              </a:rPr>
              <a:t>id &lt;&gt; ANY('{1, 2, 3}')</a:t>
            </a:r>
            <a:endParaRPr lang="zh-CN" altLang="en-US" sz="1600" dirty="0" err="1">
              <a:solidFill>
                <a:srgbClr val="FF0000"/>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Q16:MySQL</a:t>
            </a:r>
            <a:r>
              <a:rPr lang="zh-CN" altLang="en-US" sz="3600" b="1" dirty="0">
                <a:latin typeface="思源黑体 CN Normal" panose="020B0400000000000000" pitchFamily="34" charset="-122"/>
                <a:ea typeface="思源黑体 CN Normal" panose="020B0400000000000000" pitchFamily="34" charset="-122"/>
                <a:sym typeface="+mn-ea"/>
              </a:rPr>
              <a:t>零字节</a:t>
            </a:r>
            <a:r>
              <a:rPr lang="zh-CN" altLang="en-US" sz="3600" b="1" dirty="0">
                <a:latin typeface="思源黑体 CN Normal" panose="020B0400000000000000" pitchFamily="34" charset="-122"/>
                <a:ea typeface="思源黑体 CN Normal" panose="020B0400000000000000" pitchFamily="34" charset="-122"/>
                <a:sym typeface="+mn-ea"/>
              </a:rPr>
              <a:t>问题</a:t>
            </a:r>
            <a:endParaRPr lang="zh-CN" altLang="en-US" sz="3600" b="1" dirty="0">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2"/>
          <a:stretch>
            <a:fillRect/>
          </a:stretch>
        </p:blipFill>
        <p:spPr>
          <a:xfrm>
            <a:off x="1062990" y="1203325"/>
            <a:ext cx="9740900" cy="1752600"/>
          </a:xfrm>
          <a:prstGeom prst="rect">
            <a:avLst/>
          </a:prstGeom>
        </p:spPr>
      </p:pic>
      <p:sp>
        <p:nvSpPr>
          <p:cNvPr id="8" name="矩形 7"/>
          <p:cNvSpPr/>
          <p:nvPr/>
        </p:nvSpPr>
        <p:spPr>
          <a:xfrm>
            <a:off x="1062990" y="3106420"/>
            <a:ext cx="5848350" cy="645160"/>
          </a:xfrm>
          <a:prstGeom prst="rect">
            <a:avLst/>
          </a:prstGeom>
        </p:spPr>
        <p:txBody>
          <a:bodyPr wrap="square">
            <a:spAutoFit/>
          </a:bodyPr>
          <a:p>
            <a:pPr algn="l">
              <a:lnSpc>
                <a:spcPct val="150000"/>
              </a:lnSpc>
              <a:buFont typeface="Wingdings" panose="05000000000000000000" pitchFamily="2" charset="2"/>
            </a:pPr>
            <a:r>
              <a:rPr lang="zh-CN" altLang="en-US" sz="2400" kern="1200" dirty="0">
                <a:solidFill>
                  <a:srgbClr val="00B0F0"/>
                </a:solidFill>
                <a:latin typeface="思源黑体 CN Normal" panose="020B0400000000000000" pitchFamily="34" charset="-122"/>
                <a:ea typeface="思源黑体 CN Normal" panose="020B0400000000000000" pitchFamily="34" charset="-122"/>
                <a:sym typeface="+mn-ea"/>
              </a:rPr>
              <a:t>经过应用层进行压缩解压后数据</a:t>
            </a:r>
            <a:r>
              <a:rPr lang="zh-CN" altLang="en-US" sz="2400" kern="1200" dirty="0">
                <a:solidFill>
                  <a:srgbClr val="00B0F0"/>
                </a:solidFill>
                <a:latin typeface="思源黑体 CN Normal" panose="020B0400000000000000" pitchFamily="34" charset="-122"/>
                <a:ea typeface="思源黑体 CN Normal" panose="020B0400000000000000" pitchFamily="34" charset="-122"/>
                <a:sym typeface="+mn-ea"/>
              </a:rPr>
              <a:t>乱码</a:t>
            </a:r>
            <a:endParaRPr lang="zh-CN" altLang="en-US" sz="2400" kern="1200" dirty="0">
              <a:solidFill>
                <a:srgbClr val="00B0F0"/>
              </a:solidFill>
              <a:latin typeface="思源黑体 CN Normal" panose="020B0400000000000000" pitchFamily="34" charset="-122"/>
              <a:ea typeface="思源黑体 CN Normal" panose="020B0400000000000000" pitchFamily="34" charset="-122"/>
              <a:sym typeface="+mn-ea"/>
            </a:endParaRPr>
          </a:p>
        </p:txBody>
      </p:sp>
      <p:pic>
        <p:nvPicPr>
          <p:cNvPr id="4" name="图片 3"/>
          <p:cNvPicPr>
            <a:picLocks noChangeAspect="1"/>
          </p:cNvPicPr>
          <p:nvPr/>
        </p:nvPicPr>
        <p:blipFill>
          <a:blip r:embed="rId3"/>
          <a:stretch>
            <a:fillRect/>
          </a:stretch>
        </p:blipFill>
        <p:spPr>
          <a:xfrm>
            <a:off x="1062990" y="3997325"/>
            <a:ext cx="4000500" cy="1752600"/>
          </a:xfrm>
          <a:prstGeom prst="rect">
            <a:avLst/>
          </a:prstGeom>
        </p:spPr>
      </p:pic>
      <p:pic>
        <p:nvPicPr>
          <p:cNvPr id="6" name="图片 5"/>
          <p:cNvPicPr>
            <a:picLocks noChangeAspect="1"/>
          </p:cNvPicPr>
          <p:nvPr/>
        </p:nvPicPr>
        <p:blipFill>
          <a:blip r:embed="rId4"/>
          <a:stretch>
            <a:fillRect/>
          </a:stretch>
        </p:blipFill>
        <p:spPr>
          <a:xfrm>
            <a:off x="5640705" y="3902075"/>
            <a:ext cx="5918200" cy="1943100"/>
          </a:xfrm>
          <a:prstGeom prst="rect">
            <a:avLst/>
          </a:prstGeom>
        </p:spPr>
      </p:pic>
      <p:sp>
        <p:nvSpPr>
          <p:cNvPr id="11" name="文本框 10"/>
          <p:cNvSpPr txBox="1"/>
          <p:nvPr/>
        </p:nvSpPr>
        <p:spPr>
          <a:xfrm>
            <a:off x="2917867" y="5995369"/>
            <a:ext cx="5939790" cy="460375"/>
          </a:xfrm>
          <a:prstGeom prst="rect">
            <a:avLst/>
          </a:prstGeom>
          <a:noFill/>
        </p:spPr>
        <p:txBody>
          <a:bodyPr wrap="square">
            <a:spAutoFit/>
          </a:bodyPr>
          <a:p>
            <a:r>
              <a:rPr lang="zh-CN" altLang="en-US" sz="2400" dirty="0">
                <a:latin typeface="思源黑体 CN Normal" panose="020B0400000000000000" pitchFamily="34" charset="-122"/>
                <a:ea typeface="思源黑体 CN Normal" panose="020B0400000000000000" pitchFamily="34" charset="-122"/>
              </a:rPr>
              <a:t>文章参考：</a:t>
            </a:r>
            <a:r>
              <a:rPr lang="zh-CN" altLang="en-US" sz="2400" dirty="0">
                <a:latin typeface="思源黑体 CN Normal" panose="020B0400000000000000" pitchFamily="34" charset="-122"/>
                <a:ea typeface="思源黑体 CN Normal" panose="020B0400000000000000" pitchFamily="34" charset="-122"/>
                <a:hlinkClick r:id="rId5" action="ppaction://hlinkfile"/>
              </a:rPr>
              <a:t>&lt;&lt;零字节转义问题&gt;&gt;</a:t>
            </a:r>
            <a:endParaRPr lang="zh-CN" altLang="en-US" sz="2400" dirty="0">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目录"/>
          <p:cNvPicPr>
            <a:picLocks noChangeAspect="1"/>
          </p:cNvPicPr>
          <p:nvPr/>
        </p:nvPicPr>
        <p:blipFill>
          <a:blip r:embed="rId1"/>
          <a:stretch>
            <a:fillRect/>
          </a:stretch>
        </p:blipFill>
        <p:spPr>
          <a:xfrm>
            <a:off x="0" y="0"/>
            <a:ext cx="12192000" cy="6858000"/>
          </a:xfrm>
          <a:prstGeom prst="rect">
            <a:avLst/>
          </a:prstGeom>
        </p:spPr>
      </p:pic>
      <p:pic>
        <p:nvPicPr>
          <p:cNvPr id="9" name="图片 8" descr="组19@3x"/>
          <p:cNvPicPr>
            <a:picLocks noChangeAspect="1"/>
          </p:cNvPicPr>
          <p:nvPr>
            <p:custDataLst>
              <p:tags r:id="rId2"/>
            </p:custDataLst>
          </p:nvPr>
        </p:nvPicPr>
        <p:blipFill>
          <a:blip r:embed="rId3"/>
          <a:stretch>
            <a:fillRect/>
          </a:stretch>
        </p:blipFill>
        <p:spPr>
          <a:xfrm>
            <a:off x="9857105" y="619125"/>
            <a:ext cx="1969135" cy="355600"/>
          </a:xfrm>
          <a:prstGeom prst="rect">
            <a:avLst/>
          </a:prstGeom>
        </p:spPr>
      </p:pic>
      <p:sp>
        <p:nvSpPr>
          <p:cNvPr id="7"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p:custDataLst>
              <p:tags r:id="rId4"/>
            </p:custDataLst>
          </p:nvPr>
        </p:nvSpPr>
        <p:spPr>
          <a:xfrm>
            <a:off x="1949450" y="2178050"/>
            <a:ext cx="8597900" cy="860425"/>
          </a:xfrm>
          <a:prstGeom prst="rect">
            <a:avLst/>
          </a:prstGeom>
          <a:noFill/>
        </p:spPr>
        <p:txBody>
          <a:bodyPr wrap="square" rtlCol="0">
            <a:spAutoFit/>
          </a:bodyPr>
          <a:p>
            <a:pPr algn="ctr"/>
            <a:r>
              <a:rPr lang="en-US" altLang="zh-CN" sz="5000" b="1" dirty="0">
                <a:solidFill>
                  <a:srgbClr val="5DEAFF"/>
                </a:solidFill>
                <a:ea typeface="+mn-lt"/>
                <a:cs typeface="+mn-lt"/>
              </a:rPr>
              <a:t>PostgreSQL</a:t>
            </a:r>
            <a:r>
              <a:rPr lang="zh-CN" altLang="en-US" sz="5000" b="1" dirty="0">
                <a:solidFill>
                  <a:srgbClr val="5DEAFF"/>
                </a:solidFill>
                <a:ea typeface="+mn-lt"/>
                <a:cs typeface="+mn-lt"/>
              </a:rPr>
              <a:t>问答</a:t>
            </a:r>
            <a:r>
              <a:rPr lang="zh-CN" altLang="en-US" sz="5000" b="1" dirty="0">
                <a:solidFill>
                  <a:srgbClr val="5DEAFF"/>
                </a:solidFill>
                <a:ea typeface="+mn-lt"/>
                <a:cs typeface="+mn-lt"/>
              </a:rPr>
              <a:t>集萃</a:t>
            </a:r>
            <a:endParaRPr lang="zh-CN" altLang="en-US" sz="5000" b="1" dirty="0">
              <a:solidFill>
                <a:srgbClr val="5DEAFF"/>
              </a:solidFill>
              <a:ea typeface="+mn-lt"/>
              <a:cs typeface="+mn-lt"/>
            </a:endParaRPr>
          </a:p>
        </p:txBody>
      </p:sp>
      <p:sp>
        <p:nvSpPr>
          <p:cNvPr id="12" name="流程图: 联系 11"/>
          <p:cNvSpPr/>
          <p:nvPr/>
        </p:nvSpPr>
        <p:spPr>
          <a:xfrm>
            <a:off x="4845050" y="3773805"/>
            <a:ext cx="464820" cy="18000"/>
          </a:xfrm>
          <a:prstGeom prst="flowChartConnector">
            <a:avLst/>
          </a:prstGeom>
          <a:solidFill>
            <a:srgbClr val="5D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p:custDataLst>
              <p:tags r:id="rId5"/>
            </p:custDataLst>
          </p:nvPr>
        </p:nvSpPr>
        <p:spPr>
          <a:xfrm>
            <a:off x="5464175" y="3546475"/>
            <a:ext cx="1097280" cy="460375"/>
          </a:xfrm>
          <a:prstGeom prst="rect">
            <a:avLst/>
          </a:prstGeom>
          <a:noFill/>
        </p:spPr>
        <p:txBody>
          <a:bodyPr wrap="none" rtlCol="0">
            <a:spAutoFit/>
          </a:bodyPr>
          <a:p>
            <a:pPr algn="ctr"/>
            <a:r>
              <a:rPr lang="zh-CN" altLang="en-US" sz="2400" dirty="0">
                <a:solidFill>
                  <a:srgbClr val="5DEAFF"/>
                </a:solidFill>
                <a:ea typeface="+mn-lt"/>
                <a:cs typeface="+mn-lt"/>
              </a:rPr>
              <a:t>彭</a:t>
            </a:r>
            <a:r>
              <a:rPr lang="en-US" altLang="zh-CN" sz="2400" dirty="0">
                <a:solidFill>
                  <a:srgbClr val="5DEAFF"/>
                </a:solidFill>
                <a:ea typeface="+mn-lt"/>
                <a:cs typeface="+mn-lt"/>
              </a:rPr>
              <a:t>  </a:t>
            </a:r>
            <a:r>
              <a:rPr lang="zh-CN" altLang="en-US" sz="2400" dirty="0">
                <a:solidFill>
                  <a:srgbClr val="5DEAFF"/>
                </a:solidFill>
                <a:ea typeface="+mn-lt"/>
                <a:cs typeface="+mn-lt"/>
              </a:rPr>
              <a:t>冲</a:t>
            </a:r>
            <a:endParaRPr lang="zh-CN" altLang="en-US" sz="2400" dirty="0">
              <a:solidFill>
                <a:srgbClr val="5DEAFF"/>
              </a:solidFill>
              <a:ea typeface="+mn-lt"/>
              <a:cs typeface="+mn-lt"/>
            </a:endParaRPr>
          </a:p>
        </p:txBody>
      </p:sp>
      <p:sp>
        <p:nvSpPr>
          <p:cNvPr id="14" name="流程图: 联系 13"/>
          <p:cNvSpPr/>
          <p:nvPr>
            <p:custDataLst>
              <p:tags r:id="rId6"/>
            </p:custDataLst>
          </p:nvPr>
        </p:nvSpPr>
        <p:spPr>
          <a:xfrm>
            <a:off x="6713855" y="3767455"/>
            <a:ext cx="464820" cy="18000"/>
          </a:xfrm>
          <a:prstGeom prst="flowChartConnector">
            <a:avLst/>
          </a:prstGeom>
          <a:solidFill>
            <a:srgbClr val="5D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7480300"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Q01</a:t>
            </a:r>
            <a:r>
              <a:rPr lang="en-US" altLang="zh-CN" sz="3600" b="1" dirty="0">
                <a:latin typeface="思源黑体 CN Normal" panose="020B0400000000000000" pitchFamily="34" charset="-122"/>
                <a:ea typeface="思源黑体 CN Normal" panose="020B0400000000000000" pitchFamily="34" charset="-122"/>
                <a:sym typeface="+mn-ea"/>
              </a:rPr>
              <a:t>:</a:t>
            </a:r>
            <a:r>
              <a:rPr lang="zh-CN" altLang="en-US" sz="3600" b="1" dirty="0">
                <a:latin typeface="思源黑体 CN Normal" panose="020B0400000000000000" pitchFamily="34" charset="-122"/>
                <a:ea typeface="思源黑体 CN Normal" panose="020B0400000000000000" pitchFamily="34" charset="-122"/>
                <a:sym typeface="+mn-ea"/>
              </a:rPr>
              <a:t>基础备份耗时长或被阻塞</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9" name="矩形 8"/>
          <p:cNvSpPr/>
          <p:nvPr/>
        </p:nvSpPr>
        <p:spPr>
          <a:xfrm>
            <a:off x="946827" y="1190528"/>
            <a:ext cx="10359928" cy="4338320"/>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与</a:t>
            </a:r>
            <a:r>
              <a:rPr lang="en-US" altLang="zh-CN" sz="3200" b="1" dirty="0">
                <a:solidFill>
                  <a:srgbClr val="00B0F0"/>
                </a:solidFill>
                <a:latin typeface="思源黑体 CN Normal" panose="020B0400000000000000" pitchFamily="34" charset="-122"/>
                <a:ea typeface="思源黑体 CN Normal" panose="020B0400000000000000" pitchFamily="34" charset="-122"/>
              </a:rPr>
              <a:t>checkpoint</a:t>
            </a:r>
            <a:r>
              <a:rPr lang="zh-CN" altLang="en-US" sz="3200" b="1" dirty="0">
                <a:solidFill>
                  <a:srgbClr val="00B0F0"/>
                </a:solidFill>
                <a:latin typeface="思源黑体 CN Normal" panose="020B0400000000000000" pitchFamily="34" charset="-122"/>
                <a:ea typeface="思源黑体 CN Normal" panose="020B0400000000000000" pitchFamily="34" charset="-122"/>
              </a:rPr>
              <a:t>调度模式有关</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pg_basebackup使用"--checkpoint=</a:t>
            </a:r>
            <a:r>
              <a:rPr lang="en-US" altLang="zh-CN" sz="2400" dirty="0" err="1">
                <a:solidFill>
                  <a:srgbClr val="FF0000"/>
                </a:solidFill>
                <a:latin typeface="思源黑体 CN Normal" panose="020B0400000000000000" pitchFamily="34" charset="-122"/>
                <a:ea typeface="思源黑体 CN Normal" panose="020B0400000000000000" pitchFamily="34" charset="-122"/>
                <a:sym typeface="+mn-ea"/>
              </a:rPr>
              <a:t>fast</a:t>
            </a:r>
            <a:r>
              <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rPr>
              <a:t>｜</a:t>
            </a:r>
            <a:r>
              <a:rPr lang="en-US" altLang="zh-CN" sz="2400" dirty="0" err="1">
                <a:solidFill>
                  <a:srgbClr val="FF0000"/>
                </a:solidFill>
                <a:latin typeface="思源黑体 CN Normal" panose="020B0400000000000000" pitchFamily="34" charset="-122"/>
                <a:ea typeface="思源黑体 CN Normal" panose="020B0400000000000000" pitchFamily="34" charset="-122"/>
                <a:sym typeface="+mn-ea"/>
              </a:rPr>
              <a:t>spread</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a:t>
            </a:r>
            <a:endPar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en-US" altLang="zh-CN" sz="2400" dirty="0" err="1">
                <a:solidFill>
                  <a:schemeClr val="tx1"/>
                </a:solidFill>
                <a:latin typeface="思源黑体 CN Normal" panose="020B0400000000000000" pitchFamily="34" charset="-122"/>
                <a:ea typeface="思源黑体 CN Normal" panose="020B0400000000000000" pitchFamily="34" charset="-122"/>
              </a:rPr>
              <a:t>pg_</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start</a:t>
            </a:r>
            <a:r>
              <a:rPr lang="en-US" altLang="zh-CN" sz="2400" dirty="0" err="1">
                <a:solidFill>
                  <a:schemeClr val="tx1"/>
                </a:solidFill>
                <a:latin typeface="思源黑体 CN Normal" panose="020B0400000000000000" pitchFamily="34" charset="-122"/>
                <a:ea typeface="思源黑体 CN Normal" panose="020B0400000000000000" pitchFamily="34" charset="-122"/>
              </a:rPr>
              <a:t>_</a:t>
            </a:r>
            <a:r>
              <a:rPr lang="en-US" altLang="zh-CN" sz="2400" dirty="0" err="1">
                <a:solidFill>
                  <a:schemeClr val="tx1"/>
                </a:solidFill>
                <a:latin typeface="思源黑体 CN Normal" panose="020B0400000000000000" pitchFamily="34" charset="-122"/>
                <a:ea typeface="思源黑体 CN Normal" panose="020B0400000000000000" pitchFamily="34" charset="-122"/>
              </a:rPr>
              <a:t>backup/</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pg_backup_start</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函数使用</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fast=true</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来快速完成</a:t>
            </a:r>
            <a:endParaRPr lang="en-US" altLang="zh-CN" sz="2400" dirty="0" err="1">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与归档配置</a:t>
            </a:r>
            <a:r>
              <a:rPr lang="zh-CN" altLang="en-US" sz="3200" b="1" dirty="0">
                <a:solidFill>
                  <a:srgbClr val="00B0F0"/>
                </a:solidFill>
                <a:latin typeface="思源黑体 CN Normal" panose="020B0400000000000000" pitchFamily="34" charset="-122"/>
                <a:ea typeface="思源黑体 CN Normal" panose="020B0400000000000000" pitchFamily="34" charset="-122"/>
              </a:rPr>
              <a:t>有关</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检查archive_command配置</a:t>
            </a:r>
            <a:endPar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备份接口函数</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设置：</a:t>
            </a:r>
            <a:endPar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rPr>
              <a:t>wait_for_archive</a:t>
            </a:r>
            <a:r>
              <a:rPr lang="en-US" altLang="zh-CN" sz="2400" dirty="0" err="1">
                <a:solidFill>
                  <a:srgbClr val="FF0000"/>
                </a:solidFill>
                <a:latin typeface="思源黑体 CN Normal" panose="020B0400000000000000" pitchFamily="34" charset="-122"/>
                <a:ea typeface="思源黑体 CN Normal" panose="020B0400000000000000" pitchFamily="34" charset="-122"/>
                <a:sym typeface="+mn-ea"/>
              </a:rPr>
              <a:t>=</a:t>
            </a:r>
            <a:r>
              <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rPr>
              <a:t>false</a:t>
            </a:r>
            <a:endPar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endParaRPr>
          </a:p>
        </p:txBody>
      </p:sp>
      <p:pic>
        <p:nvPicPr>
          <p:cNvPr id="2" name="图片 1"/>
          <p:cNvPicPr>
            <a:picLocks noChangeAspect="1"/>
          </p:cNvPicPr>
          <p:nvPr/>
        </p:nvPicPr>
        <p:blipFill>
          <a:blip r:embed="rId2"/>
          <a:stretch>
            <a:fillRect/>
          </a:stretch>
        </p:blipFill>
        <p:spPr>
          <a:xfrm>
            <a:off x="5805805" y="3211830"/>
            <a:ext cx="4845685" cy="318198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Q02:</a:t>
            </a:r>
            <a:r>
              <a:rPr lang="zh-CN" altLang="en-US" sz="3600" b="1" dirty="0">
                <a:latin typeface="思源黑体 CN Normal" panose="020B0400000000000000" pitchFamily="34" charset="-122"/>
                <a:ea typeface="思源黑体 CN Normal" panose="020B0400000000000000" pitchFamily="34" charset="-122"/>
                <a:sym typeface="+mn-ea"/>
              </a:rPr>
              <a:t>日志频繁出现</a:t>
            </a:r>
            <a:r>
              <a:rPr lang="en-US" altLang="zh-CN" sz="3600" b="1" dirty="0">
                <a:latin typeface="思源黑体 CN Normal" panose="020B0400000000000000" pitchFamily="34" charset="-122"/>
                <a:ea typeface="思源黑体 CN Normal" panose="020B0400000000000000" pitchFamily="34" charset="-122"/>
                <a:sym typeface="+mn-ea"/>
              </a:rPr>
              <a:t>BadConnection</a:t>
            </a:r>
            <a:r>
              <a:rPr lang="zh-CN" altLang="en-US" sz="3600" b="1" dirty="0">
                <a:latin typeface="思源黑体 CN Normal" panose="020B0400000000000000" pitchFamily="34" charset="-122"/>
                <a:ea typeface="思源黑体 CN Normal" panose="020B0400000000000000" pitchFamily="34" charset="-122"/>
                <a:sym typeface="+mn-ea"/>
              </a:rPr>
              <a:t>连接</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12" name="矩形 11"/>
          <p:cNvSpPr/>
          <p:nvPr/>
        </p:nvSpPr>
        <p:spPr>
          <a:xfrm>
            <a:off x="946827" y="2317171"/>
            <a:ext cx="5703355" cy="2030095"/>
          </a:xfrm>
          <a:prstGeom prst="rect">
            <a:avLst/>
          </a:prstGeom>
        </p:spPr>
        <p:txBody>
          <a:bodyPr wrap="square">
            <a:spAutoFit/>
          </a:bodyPr>
          <a:p>
            <a:pPr marL="457200" indent="-457200" algn="l">
              <a:lnSpc>
                <a:spcPct val="150000"/>
              </a:lnSpc>
              <a:buFont typeface="Wingdings" panose="05000000000000000000" pitchFamily="2" charset="2"/>
              <a:buChar char="p"/>
            </a:pPr>
            <a:r>
              <a:rPr lang="zh-CN" altLang="en-US" b="1" dirty="0">
                <a:solidFill>
                  <a:srgbClr val="00B0F0"/>
                </a:solidFill>
                <a:latin typeface="思源黑体 CN Normal" panose="020B0400000000000000" pitchFamily="34" charset="-122"/>
                <a:ea typeface="思源黑体 CN Normal" panose="020B0400000000000000" pitchFamily="34" charset="-122"/>
              </a:rPr>
              <a:t>可使用</a:t>
            </a:r>
            <a:r>
              <a:rPr lang="en-US" altLang="zh-CN" b="1" dirty="0" err="1">
                <a:solidFill>
                  <a:srgbClr val="00B0F0"/>
                </a:solidFill>
                <a:latin typeface="思源黑体 CN Normal" panose="020B0400000000000000" pitchFamily="34" charset="-122"/>
                <a:ea typeface="思源黑体 CN Normal" panose="020B0400000000000000" pitchFamily="34" charset="-122"/>
              </a:rPr>
              <a:t>nc</a:t>
            </a:r>
            <a:r>
              <a:rPr lang="zh-CN" altLang="en-US" b="1" dirty="0">
                <a:solidFill>
                  <a:srgbClr val="00B0F0"/>
                </a:solidFill>
                <a:latin typeface="思源黑体 CN Normal" panose="020B0400000000000000" pitchFamily="34" charset="-122"/>
                <a:ea typeface="思源黑体 CN Normal" panose="020B0400000000000000" pitchFamily="34" charset="-122"/>
              </a:rPr>
              <a:t>对比测试</a:t>
            </a:r>
            <a:r>
              <a:rPr lang="en-US" altLang="zh-CN" b="1" dirty="0">
                <a:solidFill>
                  <a:srgbClr val="00B0F0"/>
                </a:solidFill>
                <a:latin typeface="思源黑体 CN Normal" panose="020B0400000000000000" pitchFamily="34" charset="-122"/>
                <a:ea typeface="思源黑体 CN Normal" panose="020B0400000000000000" pitchFamily="34" charset="-122"/>
              </a:rPr>
              <a:t>11</a:t>
            </a:r>
            <a:r>
              <a:rPr lang="zh-CN" altLang="en-US" b="1" dirty="0">
                <a:solidFill>
                  <a:srgbClr val="00B0F0"/>
                </a:solidFill>
                <a:latin typeface="思源黑体 CN Normal" panose="020B0400000000000000" pitchFamily="34" charset="-122"/>
                <a:ea typeface="思源黑体 CN Normal" panose="020B0400000000000000" pitchFamily="34" charset="-122"/>
              </a:rPr>
              <a:t>和</a:t>
            </a:r>
            <a:r>
              <a:rPr lang="en-US" altLang="zh-CN" b="1" dirty="0">
                <a:solidFill>
                  <a:srgbClr val="00B0F0"/>
                </a:solidFill>
                <a:latin typeface="思源黑体 CN Normal" panose="020B0400000000000000" pitchFamily="34" charset="-122"/>
                <a:ea typeface="思源黑体 CN Normal" panose="020B0400000000000000" pitchFamily="34" charset="-122"/>
              </a:rPr>
              <a:t>12</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b="0" i="0" dirty="0" err="1">
                <a:solidFill>
                  <a:srgbClr val="121212"/>
                </a:solidFill>
                <a:effectLst/>
                <a:latin typeface="Consolas" panose="020B0609020204030204" pitchFamily="49" charset="0"/>
              </a:rPr>
              <a:t>nc</a:t>
            </a:r>
            <a:r>
              <a:rPr lang="en-US" altLang="zh-CN" sz="1400" b="0" i="0" dirty="0">
                <a:solidFill>
                  <a:srgbClr val="121212"/>
                </a:solidFill>
                <a:effectLst/>
                <a:latin typeface="Consolas" panose="020B0609020204030204" pitchFamily="49" charset="0"/>
              </a:rPr>
              <a:t> -</a:t>
            </a:r>
            <a:r>
              <a:rPr lang="en-US" altLang="zh-CN" sz="1400" b="0" i="0" dirty="0" err="1">
                <a:solidFill>
                  <a:srgbClr val="121212"/>
                </a:solidFill>
                <a:effectLst/>
                <a:latin typeface="Consolas" panose="020B0609020204030204" pitchFamily="49" charset="0"/>
              </a:rPr>
              <a:t>zv</a:t>
            </a:r>
            <a:r>
              <a:rPr lang="en-US" altLang="zh-CN" sz="1400" b="0" i="0" dirty="0">
                <a:solidFill>
                  <a:srgbClr val="121212"/>
                </a:solidFill>
                <a:effectLst/>
                <a:latin typeface="Consolas" panose="020B0609020204030204" pitchFamily="49" charset="0"/>
              </a:rPr>
              <a:t> 192.168.99.223 5432 </a:t>
            </a:r>
            <a:endParaRPr lang="en-US" altLang="zh-CN" sz="1400" b="0" i="0" dirty="0">
              <a:solidFill>
                <a:srgbClr val="121212"/>
              </a:solidFill>
              <a:effectLst/>
              <a:latin typeface="Consolas" panose="020B0609020204030204" pitchFamily="49" charset="0"/>
            </a:endParaRPr>
          </a:p>
          <a:p>
            <a:pPr algn="l">
              <a:lnSpc>
                <a:spcPct val="150000"/>
              </a:lnSpc>
            </a:pPr>
            <a:r>
              <a:rPr lang="en-US" altLang="zh-CN" sz="1400" b="0" i="0" dirty="0" err="1">
                <a:solidFill>
                  <a:srgbClr val="121212"/>
                </a:solidFill>
                <a:effectLst/>
                <a:latin typeface="Consolas" panose="020B0609020204030204" pitchFamily="49" charset="0"/>
              </a:rPr>
              <a:t>Ncat</a:t>
            </a:r>
            <a:r>
              <a:rPr lang="en-US" altLang="zh-CN" sz="1400" b="0" i="0" dirty="0">
                <a:solidFill>
                  <a:srgbClr val="121212"/>
                </a:solidFill>
                <a:effectLst/>
                <a:latin typeface="Consolas" panose="020B0609020204030204" pitchFamily="49" charset="0"/>
              </a:rPr>
              <a:t>: Version 7.50 ( https://nmap.org/ncat ) </a:t>
            </a:r>
            <a:endParaRPr lang="en-US" altLang="zh-CN" sz="1400" b="0" i="0" dirty="0">
              <a:solidFill>
                <a:srgbClr val="121212"/>
              </a:solidFill>
              <a:effectLst/>
              <a:latin typeface="Consolas" panose="020B0609020204030204" pitchFamily="49" charset="0"/>
            </a:endParaRPr>
          </a:p>
          <a:p>
            <a:pPr algn="l">
              <a:lnSpc>
                <a:spcPct val="150000"/>
              </a:lnSpc>
            </a:pPr>
            <a:r>
              <a:rPr lang="en-US" altLang="zh-CN" sz="1400" b="0" i="0" dirty="0" err="1">
                <a:solidFill>
                  <a:srgbClr val="121212"/>
                </a:solidFill>
                <a:effectLst/>
                <a:latin typeface="Consolas" panose="020B0609020204030204" pitchFamily="49" charset="0"/>
              </a:rPr>
              <a:t>Ncat</a:t>
            </a:r>
            <a:r>
              <a:rPr lang="en-US" altLang="zh-CN" sz="1400" b="0" i="0" dirty="0">
                <a:solidFill>
                  <a:srgbClr val="121212"/>
                </a:solidFill>
                <a:effectLst/>
                <a:latin typeface="Consolas" panose="020B0609020204030204" pitchFamily="49" charset="0"/>
              </a:rPr>
              <a:t>: Connected to 192.168.99.223:5432. </a:t>
            </a:r>
            <a:endParaRPr lang="en-US" altLang="zh-CN" sz="1400" b="0" i="0" dirty="0">
              <a:solidFill>
                <a:srgbClr val="121212"/>
              </a:solidFill>
              <a:effectLst/>
              <a:latin typeface="Consolas" panose="020B0609020204030204" pitchFamily="49" charset="0"/>
            </a:endParaRPr>
          </a:p>
          <a:p>
            <a:pPr algn="l">
              <a:lnSpc>
                <a:spcPct val="150000"/>
              </a:lnSpc>
            </a:pPr>
            <a:r>
              <a:rPr lang="en-US" altLang="zh-CN" sz="1400" b="0" i="0" dirty="0" err="1">
                <a:solidFill>
                  <a:srgbClr val="121212"/>
                </a:solidFill>
                <a:effectLst/>
                <a:latin typeface="Consolas" panose="020B0609020204030204" pitchFamily="49" charset="0"/>
              </a:rPr>
              <a:t>Ncat</a:t>
            </a:r>
            <a:r>
              <a:rPr lang="en-US" altLang="zh-CN" sz="1400" b="0" i="0" dirty="0">
                <a:solidFill>
                  <a:srgbClr val="121212"/>
                </a:solidFill>
                <a:effectLst/>
                <a:latin typeface="Consolas" panose="020B0609020204030204" pitchFamily="49" charset="0"/>
              </a:rPr>
              <a:t>: 0 bytes sent, 0 bytes received in 0.01 seconds.</a:t>
            </a:r>
            <a:endParaRPr lang="en-US" altLang="zh-CN" sz="2000" b="1" dirty="0">
              <a:solidFill>
                <a:schemeClr val="tx1"/>
              </a:solidFill>
              <a:latin typeface="思源黑体 CN Normal" panose="020B0400000000000000" pitchFamily="34" charset="-122"/>
              <a:ea typeface="思源黑体 CN Normal" panose="020B0400000000000000" pitchFamily="34" charset="-122"/>
            </a:endParaRPr>
          </a:p>
        </p:txBody>
      </p:sp>
      <p:sp>
        <p:nvSpPr>
          <p:cNvPr id="13" name="矩形 12"/>
          <p:cNvSpPr/>
          <p:nvPr/>
        </p:nvSpPr>
        <p:spPr>
          <a:xfrm>
            <a:off x="946827" y="1025396"/>
            <a:ext cx="9639474" cy="1291590"/>
          </a:xfrm>
          <a:prstGeom prst="rect">
            <a:avLst/>
          </a:prstGeom>
        </p:spPr>
        <p:txBody>
          <a:bodyPr wrap="square">
            <a:spAutoFit/>
          </a:bodyPr>
          <a:p>
            <a:pPr marL="457200" indent="-457200" algn="l">
              <a:lnSpc>
                <a:spcPct val="150000"/>
              </a:lnSpc>
              <a:buFont typeface="Wingdings" panose="05000000000000000000" pitchFamily="2" charset="2"/>
              <a:buChar char="p"/>
            </a:pPr>
            <a:r>
              <a:rPr lang="zh-CN" altLang="en-US" b="1" dirty="0">
                <a:solidFill>
                  <a:srgbClr val="00B0F0"/>
                </a:solidFill>
                <a:latin typeface="思源黑体 CN Normal" panose="020B0400000000000000" pitchFamily="34" charset="-122"/>
                <a:ea typeface="思源黑体 CN Normal" panose="020B0400000000000000" pitchFamily="34" charset="-122"/>
              </a:rPr>
              <a:t>不遵守标准消息格式的客户端会大量记录如下日志</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2400" dirty="0" err="1">
                <a:solidFill>
                  <a:srgbClr val="FF0000"/>
                </a:solidFill>
                <a:latin typeface="思源黑体 CN Normal" panose="020B0400000000000000" pitchFamily="34" charset="-122"/>
                <a:ea typeface="思源黑体 CN Normal" panose="020B0400000000000000" pitchFamily="34" charset="-122"/>
              </a:rPr>
              <a:t>incomplete startup packet</a:t>
            </a:r>
            <a:endParaRPr lang="en-US" altLang="zh-CN" sz="2400" dirty="0" err="1">
              <a:solidFill>
                <a:srgbClr val="FF0000"/>
              </a:solidFill>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946827" y="4272859"/>
            <a:ext cx="3434177" cy="2122805"/>
          </a:xfrm>
          <a:prstGeom prst="rect">
            <a:avLst/>
          </a:prstGeom>
        </p:spPr>
        <p:txBody>
          <a:bodyPr wrap="square">
            <a:spAutoFit/>
          </a:bodyPr>
          <a:p>
            <a:pPr marL="457200" indent="-457200" algn="l">
              <a:lnSpc>
                <a:spcPct val="150000"/>
              </a:lnSpc>
              <a:buFont typeface="Wingdings" panose="05000000000000000000" pitchFamily="2" charset="2"/>
              <a:buChar char="p"/>
            </a:pPr>
            <a:r>
              <a:rPr lang="zh-CN" altLang="en-US" b="1" dirty="0">
                <a:solidFill>
                  <a:srgbClr val="00B0F0"/>
                </a:solidFill>
                <a:latin typeface="思源黑体 CN Normal" panose="020B0400000000000000" pitchFamily="34" charset="-122"/>
                <a:ea typeface="思源黑体 CN Normal" panose="020B0400000000000000" pitchFamily="34" charset="-122"/>
              </a:rPr>
              <a:t>解决方法</a:t>
            </a:r>
            <a:endParaRPr lang="en-US" altLang="zh-CN" b="1" dirty="0">
              <a:solidFill>
                <a:srgbClr val="00B0F0"/>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l"/>
            </a:pPr>
            <a:r>
              <a:rPr lang="zh-CN" altLang="en-US" sz="2000" dirty="0">
                <a:solidFill>
                  <a:schemeClr val="tx1"/>
                </a:solidFill>
                <a:latin typeface="思源黑体 CN Normal" panose="020B0400000000000000" pitchFamily="34" charset="-122"/>
                <a:ea typeface="思源黑体 CN Normal" panose="020B0400000000000000" pitchFamily="34" charset="-122"/>
              </a:rPr>
              <a:t>升级到</a:t>
            </a:r>
            <a:r>
              <a:rPr lang="en-US" altLang="zh-CN" sz="2000" dirty="0">
                <a:solidFill>
                  <a:schemeClr val="tx1"/>
                </a:solidFill>
                <a:latin typeface="思源黑体 CN Normal" panose="020B0400000000000000" pitchFamily="34" charset="-122"/>
                <a:ea typeface="思源黑体 CN Normal" panose="020B0400000000000000" pitchFamily="34" charset="-122"/>
              </a:rPr>
              <a:t>PostgreSQL 12</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l"/>
            </a:pPr>
            <a:r>
              <a:rPr lang="zh-CN" altLang="en-US" sz="2000" dirty="0">
                <a:solidFill>
                  <a:schemeClr val="tx1"/>
                </a:solidFill>
                <a:latin typeface="思源黑体 CN Normal" panose="020B0400000000000000" pitchFamily="34" charset="-122"/>
                <a:ea typeface="思源黑体 CN Normal" panose="020B0400000000000000" pitchFamily="34" charset="-122"/>
              </a:rPr>
              <a:t>日志文件循环记录</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l"/>
            </a:pPr>
            <a:r>
              <a:rPr lang="zh-CN" altLang="en-US" sz="2000" dirty="0">
                <a:solidFill>
                  <a:schemeClr val="tx1"/>
                </a:solidFill>
                <a:latin typeface="思源黑体 CN Normal" panose="020B0400000000000000" pitchFamily="34" charset="-122"/>
                <a:ea typeface="思源黑体 CN Normal" panose="020B0400000000000000" pitchFamily="34" charset="-122"/>
              </a:rPr>
              <a:t>使用工具定期过滤处理</a:t>
            </a:r>
            <a:endParaRPr lang="en-US" altLang="zh-CN" sz="2000" dirty="0">
              <a:solidFill>
                <a:schemeClr val="tx1"/>
              </a:solidFill>
              <a:latin typeface="思源黑体 CN Normal" panose="020B0400000000000000" pitchFamily="34" charset="-122"/>
              <a:ea typeface="思源黑体 CN Normal" panose="020B0400000000000000" pitchFamily="34" charset="-122"/>
            </a:endParaRPr>
          </a:p>
        </p:txBody>
      </p:sp>
      <p:pic>
        <p:nvPicPr>
          <p:cNvPr id="17" name="图片 16"/>
          <p:cNvPicPr>
            <a:picLocks noChangeAspect="1"/>
          </p:cNvPicPr>
          <p:nvPr/>
        </p:nvPicPr>
        <p:blipFill>
          <a:blip r:embed="rId2"/>
          <a:stretch>
            <a:fillRect/>
          </a:stretch>
        </p:blipFill>
        <p:spPr>
          <a:xfrm>
            <a:off x="5626735" y="3717925"/>
            <a:ext cx="6342380" cy="2677795"/>
          </a:xfrm>
          <a:prstGeom prst="rect">
            <a:avLst/>
          </a:prstGeom>
        </p:spPr>
      </p:pic>
      <p:sp>
        <p:nvSpPr>
          <p:cNvPr id="18" name="矩形 17"/>
          <p:cNvSpPr/>
          <p:nvPr/>
        </p:nvSpPr>
        <p:spPr>
          <a:xfrm>
            <a:off x="6650355" y="2897505"/>
            <a:ext cx="4065905" cy="645160"/>
          </a:xfrm>
          <a:prstGeom prst="rect">
            <a:avLst/>
          </a:prstGeom>
        </p:spPr>
        <p:txBody>
          <a:bodyPr wrap="square">
            <a:spAutoFit/>
          </a:bodyPr>
          <a:p>
            <a:pPr algn="l">
              <a:lnSpc>
                <a:spcPct val="150000"/>
              </a:lnSpc>
              <a:buFont typeface="Wingdings" panose="05000000000000000000" pitchFamily="2" charset="2"/>
            </a:pPr>
            <a:r>
              <a:rPr lang="zh-CN" altLang="en-US" sz="2400" dirty="0" err="1">
                <a:solidFill>
                  <a:srgbClr val="FF0000"/>
                </a:solidFill>
                <a:latin typeface="思源黑体 CN Normal" panose="020B0400000000000000" pitchFamily="34" charset="-122"/>
                <a:ea typeface="思源黑体 CN Normal" panose="020B0400000000000000" pitchFamily="34" charset="-122"/>
              </a:rPr>
              <a:t>版本</a:t>
            </a:r>
            <a:r>
              <a:rPr lang="en-US" altLang="zh-CN" sz="2400" dirty="0" err="1">
                <a:solidFill>
                  <a:srgbClr val="FF0000"/>
                </a:solidFill>
                <a:latin typeface="思源黑体 CN Normal" panose="020B0400000000000000" pitchFamily="34" charset="-122"/>
                <a:ea typeface="思源黑体 CN Normal" panose="020B0400000000000000" pitchFamily="34" charset="-122"/>
              </a:rPr>
              <a:t>10</a:t>
            </a:r>
            <a:r>
              <a:rPr lang="zh-CN" altLang="en-US" sz="2400" dirty="0" err="1">
                <a:solidFill>
                  <a:srgbClr val="FF0000"/>
                </a:solidFill>
                <a:latin typeface="思源黑体 CN Normal" panose="020B0400000000000000" pitchFamily="34" charset="-122"/>
                <a:ea typeface="思源黑体 CN Normal" panose="020B0400000000000000" pitchFamily="34" charset="-122"/>
              </a:rPr>
              <a:t>大量日志写爆</a:t>
            </a:r>
            <a:r>
              <a:rPr lang="zh-CN" altLang="en-US" sz="2400" dirty="0" err="1">
                <a:solidFill>
                  <a:srgbClr val="FF0000"/>
                </a:solidFill>
                <a:latin typeface="思源黑体 CN Normal" panose="020B0400000000000000" pitchFamily="34" charset="-122"/>
                <a:ea typeface="思源黑体 CN Normal" panose="020B0400000000000000" pitchFamily="34" charset="-122"/>
              </a:rPr>
              <a:t>磁盘</a:t>
            </a:r>
            <a:endParaRPr lang="zh-CN" altLang="en-US" sz="2400" dirty="0" err="1">
              <a:solidFill>
                <a:srgbClr val="FF0000"/>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Q03</a:t>
            </a:r>
            <a:r>
              <a:rPr lang="en-US" altLang="zh-CN" sz="3600" b="1" dirty="0">
                <a:latin typeface="思源黑体 CN Normal" panose="020B0400000000000000" pitchFamily="34" charset="-122"/>
                <a:ea typeface="思源黑体 CN Normal" panose="020B0400000000000000" pitchFamily="34" charset="-122"/>
                <a:sym typeface="+mn-ea"/>
              </a:rPr>
              <a:t>:</a:t>
            </a:r>
            <a:r>
              <a:rPr lang="zh-CN" altLang="en-US" sz="3600" b="1" dirty="0">
                <a:latin typeface="思源黑体 CN Normal" panose="020B0400000000000000" pitchFamily="34" charset="-122"/>
                <a:ea typeface="思源黑体 CN Normal" panose="020B0400000000000000" pitchFamily="34" charset="-122"/>
                <a:sym typeface="+mn-ea"/>
              </a:rPr>
              <a:t>统计信息收集进程问题</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65200" y="1190625"/>
            <a:ext cx="10262235" cy="447738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进程未正常</a:t>
            </a:r>
            <a:r>
              <a:rPr lang="zh-CN" altLang="en-US" sz="3200" b="1" dirty="0">
                <a:solidFill>
                  <a:srgbClr val="00B0F0"/>
                </a:solidFill>
                <a:latin typeface="思源黑体 CN Normal" panose="020B0400000000000000" pitchFamily="34" charset="-122"/>
                <a:ea typeface="思源黑体 CN Normal" panose="020B0400000000000000" pitchFamily="34" charset="-122"/>
              </a:rPr>
              <a:t>启动</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could not bind socket for statistics collector: Cannot assign requested address</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"disabling statistics collector for lack of working socket"</a:t>
            </a:r>
            <a:endPar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400" dirty="0" err="1">
                <a:solidFill>
                  <a:srgbClr val="FF0000"/>
                </a:solidFill>
                <a:latin typeface="思源黑体 CN Normal" panose="020B0400000000000000" pitchFamily="34" charset="-122"/>
                <a:ea typeface="思源黑体 CN Normal" panose="020B0400000000000000" pitchFamily="34" charset="-122"/>
              </a:rPr>
              <a:t>与本地回环接口有关，检查</a:t>
            </a:r>
            <a:r>
              <a:rPr lang="en-US" altLang="zh-CN" sz="2400" dirty="0" err="1">
                <a:solidFill>
                  <a:srgbClr val="FF0000"/>
                </a:solidFill>
                <a:latin typeface="思源黑体 CN Normal" panose="020B0400000000000000" pitchFamily="34" charset="-122"/>
                <a:ea typeface="思源黑体 CN Normal" panose="020B0400000000000000" pitchFamily="34" charset="-122"/>
              </a:rPr>
              <a:t>hosts</a:t>
            </a:r>
            <a:r>
              <a:rPr lang="zh-CN" altLang="en-US" sz="2400" dirty="0" err="1">
                <a:solidFill>
                  <a:srgbClr val="FF0000"/>
                </a:solidFill>
                <a:latin typeface="思源黑体 CN Normal" panose="020B0400000000000000" pitchFamily="34" charset="-122"/>
                <a:ea typeface="思源黑体 CN Normal" panose="020B0400000000000000" pitchFamily="34" charset="-122"/>
              </a:rPr>
              <a:t>配置文件。</a:t>
            </a:r>
            <a:endParaRPr lang="en-US" altLang="zh-CN" sz="2400" dirty="0" err="1">
              <a:solidFill>
                <a:srgbClr val="FF0000"/>
              </a:solidFill>
              <a:latin typeface="思源黑体 CN Normal" panose="020B0400000000000000" pitchFamily="34" charset="-122"/>
              <a:ea typeface="思源黑体 CN Normal" panose="020B0400000000000000" pitchFamily="34" charset="-122"/>
            </a:endParaRPr>
          </a:p>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zh-CN" altLang="en-US" sz="3200" b="1" dirty="0">
                <a:solidFill>
                  <a:srgbClr val="00B0F0"/>
                </a:solidFill>
                <a:latin typeface="思源黑体 CN Normal" panose="020B0400000000000000" pitchFamily="34" charset="-122"/>
                <a:ea typeface="思源黑体 CN Normal" panose="020B0400000000000000" pitchFamily="34" charset="-122"/>
              </a:rPr>
              <a:t>进程响应慢或不及时，统计信息陈</a:t>
            </a:r>
            <a:r>
              <a:rPr lang="zh-CN" altLang="en-US" sz="3200" b="1" dirty="0">
                <a:solidFill>
                  <a:srgbClr val="00B0F0"/>
                </a:solidFill>
                <a:latin typeface="思源黑体 CN Normal" panose="020B0400000000000000" pitchFamily="34" charset="-122"/>
                <a:ea typeface="思源黑体 CN Normal" panose="020B0400000000000000" pitchFamily="34" charset="-122"/>
              </a:rPr>
              <a:t>旧</a:t>
            </a:r>
            <a:endParaRPr lang="zh-CN" altLang="en-US" sz="32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buFont typeface="Wingdings" panose="05000000000000000000" pitchFamily="2" charset="2"/>
            </a:pP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using stale statistics instead of current ones because stats collector is not responding</a:t>
            </a:r>
            <a:r>
              <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800" dirty="0" err="1">
              <a:solidFill>
                <a:schemeClr val="tx1"/>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rPr>
              <a:t>不影响数据正常写入，版本15之前可设置单独的目录分区</a:t>
            </a:r>
            <a:endPar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endParaRPr>
          </a:p>
          <a:p>
            <a:pPr algn="l">
              <a:lnSpc>
                <a:spcPct val="150000"/>
              </a:lnSpc>
              <a:buFont typeface="Wingdings" panose="05000000000000000000" pitchFamily="2" charset="2"/>
            </a:pP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stats_temp_directory = '</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/other</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_</a:t>
            </a:r>
            <a:r>
              <a:rPr lang="en-US" altLang="zh-CN" sz="2400" dirty="0" err="1">
                <a:solidFill>
                  <a:schemeClr val="tx1"/>
                </a:solidFill>
                <a:latin typeface="思源黑体 CN Normal" panose="020B0400000000000000" pitchFamily="34" charset="-122"/>
                <a:ea typeface="思源黑体 CN Normal" panose="020B0400000000000000" pitchFamily="34" charset="-122"/>
                <a:sym typeface="+mn-ea"/>
              </a:rPr>
              <a:t>directory</a:t>
            </a:r>
            <a:r>
              <a:rPr lang="zh-CN" altLang="en-US" sz="2400" dirty="0" err="1">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2400" dirty="0" err="1">
              <a:solidFill>
                <a:srgbClr val="FF0000"/>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Q04:</a:t>
            </a:r>
            <a:r>
              <a:rPr lang="zh-CN" altLang="en-US" sz="3600" b="1" dirty="0">
                <a:latin typeface="思源黑体 CN Normal" panose="020B0400000000000000" pitchFamily="34" charset="-122"/>
                <a:ea typeface="思源黑体 CN Normal" panose="020B0400000000000000" pitchFamily="34" charset="-122"/>
                <a:sym typeface="+mn-ea"/>
              </a:rPr>
              <a:t>升级到版本</a:t>
            </a:r>
            <a:r>
              <a:rPr lang="en-US" altLang="zh-CN" sz="3600" b="1" dirty="0">
                <a:latin typeface="思源黑体 CN Normal" panose="020B0400000000000000" pitchFamily="34" charset="-122"/>
                <a:ea typeface="思源黑体 CN Normal" panose="020B0400000000000000" pitchFamily="34" charset="-122"/>
                <a:sym typeface="+mn-ea"/>
              </a:rPr>
              <a:t>14</a:t>
            </a:r>
            <a:r>
              <a:rPr lang="zh-CN" altLang="en-US" sz="3600" b="1" dirty="0">
                <a:latin typeface="思源黑体 CN Normal" panose="020B0400000000000000" pitchFamily="34" charset="-122"/>
                <a:ea typeface="思源黑体 CN Normal" panose="020B0400000000000000" pitchFamily="34" charset="-122"/>
                <a:sym typeface="+mn-ea"/>
              </a:rPr>
              <a:t>之后连接失败</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1245870" y="2493010"/>
            <a:ext cx="10064750" cy="82994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password_encryption</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p:txBody>
      </p:sp>
      <p:sp>
        <p:nvSpPr>
          <p:cNvPr id="9" name="文本框 8"/>
          <p:cNvSpPr txBox="1"/>
          <p:nvPr/>
        </p:nvSpPr>
        <p:spPr>
          <a:xfrm>
            <a:off x="1245822" y="3350646"/>
            <a:ext cx="5194983" cy="1014730"/>
          </a:xfrm>
          <a:prstGeom prst="rect">
            <a:avLst/>
          </a:prstGeom>
          <a:noFill/>
        </p:spPr>
        <p:txBody>
          <a:bodyPr wrap="square" rtlCol="0" anchor="t">
            <a:spAutoFit/>
          </a:bodyPr>
          <a:p>
            <a:pPr marL="342900" indent="-342900" algn="l" hangingPunct="1">
              <a:lnSpc>
                <a:spcPct val="150000"/>
              </a:lnSpc>
              <a:buFont typeface="Wingdings" panose="05000000000000000000" charset="0"/>
              <a:buChar char=""/>
              <a:defRPr/>
            </a:pPr>
            <a:r>
              <a:rPr lang="zh-CN" altLang="en-US" sz="2000" dirty="0">
                <a:solidFill>
                  <a:schemeClr val="tx1"/>
                </a:solidFill>
                <a:latin typeface="思源黑体 CN Normal" panose="020B0400000000000000" pitchFamily="34" charset="-122"/>
                <a:ea typeface="思源黑体 CN Normal" panose="020B0400000000000000" pitchFamily="34" charset="-122"/>
                <a:sym typeface="+mn-ea"/>
              </a:rPr>
              <a:t>md5</a:t>
            </a:r>
            <a:endParaRPr lang="zh-CN" altLang="en-US" sz="2000" dirty="0">
              <a:solidFill>
                <a:schemeClr val="tx1"/>
              </a:solidFill>
              <a:latin typeface="思源黑体 CN Normal" panose="020B0400000000000000" pitchFamily="34" charset="-122"/>
              <a:ea typeface="思源黑体 CN Normal" panose="020B0400000000000000" pitchFamily="34" charset="-122"/>
            </a:endParaRPr>
          </a:p>
          <a:p>
            <a:pPr marL="342900" indent="-342900" algn="l" hangingPunct="1">
              <a:lnSpc>
                <a:spcPct val="150000"/>
              </a:lnSpc>
              <a:buFont typeface="Wingdings" panose="05000000000000000000" charset="0"/>
              <a:buChar char=""/>
              <a:defRPr/>
            </a:pPr>
            <a:r>
              <a:rPr lang="zh-CN" altLang="en-US" sz="2000" dirty="0">
                <a:solidFill>
                  <a:schemeClr val="tx1"/>
                </a:solidFill>
                <a:latin typeface="思源黑体 CN Normal" panose="020B0400000000000000" pitchFamily="34" charset="-122"/>
                <a:ea typeface="思源黑体 CN Normal" panose="020B0400000000000000" pitchFamily="34" charset="-122"/>
              </a:rPr>
              <a:t>scram-sha-256</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a:t>
            </a:r>
            <a:r>
              <a:rPr lang="en-US" altLang="zh-CN" sz="2000" dirty="0">
                <a:solidFill>
                  <a:srgbClr val="FF0000"/>
                </a:solidFill>
                <a:latin typeface="思源黑体 CN Normal" panose="020B0400000000000000" pitchFamily="34" charset="-122"/>
                <a:ea typeface="思源黑体 CN Normal" panose="020B0400000000000000" pitchFamily="34" charset="-122"/>
                <a:sym typeface="+mn-ea"/>
              </a:rPr>
              <a:t>PG 14</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变为默认值</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a:t>
            </a:r>
            <a:endParaRPr lang="en-US" altLang="zh-CN" sz="2000" dirty="0">
              <a:solidFill>
                <a:schemeClr val="tx1"/>
              </a:solidFill>
              <a:latin typeface="思源黑体 CN Normal" panose="020B0400000000000000" pitchFamily="34" charset="-122"/>
              <a:ea typeface="思源黑体 CN Normal" panose="020B0400000000000000" pitchFamily="34" charset="-122"/>
              <a:sym typeface="+mn-ea"/>
            </a:endParaRPr>
          </a:p>
        </p:txBody>
      </p:sp>
      <p:sp>
        <p:nvSpPr>
          <p:cNvPr id="12" name="文本框 11"/>
          <p:cNvSpPr txBox="1"/>
          <p:nvPr/>
        </p:nvSpPr>
        <p:spPr>
          <a:xfrm>
            <a:off x="1897157" y="1559790"/>
            <a:ext cx="8632629" cy="829945"/>
          </a:xfrm>
          <a:prstGeom prst="rect">
            <a:avLst/>
          </a:prstGeom>
          <a:noFill/>
        </p:spPr>
        <p:txBody>
          <a:bodyPr wrap="square">
            <a:spAutoFit/>
          </a:bodyPr>
          <a:p>
            <a:pPr algn="l"/>
            <a:r>
              <a:rPr lang="en-US" altLang="zh-CN" sz="2400" dirty="0">
                <a:solidFill>
                  <a:srgbClr val="FF0000"/>
                </a:solidFill>
                <a:latin typeface="思源黑体 CN Normal" panose="020B0400000000000000" pitchFamily="34" charset="-122"/>
                <a:ea typeface="思源黑体 CN Normal" panose="020B0400000000000000" pitchFamily="34" charset="-122"/>
              </a:rPr>
              <a:t>       </a:t>
            </a:r>
            <a:r>
              <a:rPr lang="en-US" altLang="zh-CN" sz="2400" dirty="0" err="1">
                <a:solidFill>
                  <a:srgbClr val="FF0000"/>
                </a:solidFill>
                <a:latin typeface="思源黑体 CN Normal" panose="020B0400000000000000" pitchFamily="34" charset="-122"/>
                <a:ea typeface="思源黑体 CN Normal" panose="020B0400000000000000" pitchFamily="34" charset="-122"/>
              </a:rPr>
              <a:t>org.postgresql.util.PSQLException</a:t>
            </a:r>
            <a:r>
              <a:rPr lang="en-US" altLang="zh-CN" sz="2400" dirty="0">
                <a:solidFill>
                  <a:srgbClr val="FF0000"/>
                </a:solidFill>
                <a:latin typeface="思源黑体 CN Normal" panose="020B0400000000000000" pitchFamily="34" charset="-122"/>
                <a:ea typeface="思源黑体 CN Normal" panose="020B0400000000000000" pitchFamily="34" charset="-122"/>
              </a:rPr>
              <a:t>:</a:t>
            </a:r>
            <a:endParaRPr lang="en-US" altLang="zh-CN" sz="2400" dirty="0">
              <a:solidFill>
                <a:srgbClr val="FF0000"/>
              </a:solidFill>
              <a:latin typeface="思源黑体 CN Normal" panose="020B0400000000000000" pitchFamily="34" charset="-122"/>
              <a:ea typeface="思源黑体 CN Normal" panose="020B0400000000000000" pitchFamily="34" charset="-122"/>
            </a:endParaRPr>
          </a:p>
          <a:p>
            <a:pPr algn="l"/>
            <a:r>
              <a:rPr lang="en-US" altLang="zh-CN" sz="2400" dirty="0">
                <a:solidFill>
                  <a:srgbClr val="FF0000"/>
                </a:solidFill>
                <a:latin typeface="思源黑体 CN Normal" panose="020B0400000000000000" pitchFamily="34" charset="-122"/>
                <a:ea typeface="思源黑体 CN Normal" panose="020B0400000000000000" pitchFamily="34" charset="-122"/>
              </a:rPr>
              <a:t>invalid or unsupported by client scram mechanisms</a:t>
            </a:r>
            <a:endParaRPr lang="en-US" altLang="zh-CN" sz="2400" dirty="0">
              <a:solidFill>
                <a:srgbClr val="FF0000"/>
              </a:solidFill>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1245870" y="4393565"/>
            <a:ext cx="10064750" cy="829945"/>
          </a:xfrm>
          <a:prstGeom prst="rect">
            <a:avLst/>
          </a:prstGeom>
        </p:spPr>
        <p:txBody>
          <a:bodyPr wrap="square">
            <a:spAutoFit/>
          </a:bodyPr>
          <a:p>
            <a:pPr marL="342900" indent="-342900" algn="l">
              <a:lnSpc>
                <a:spcPct val="150000"/>
              </a:lnSpc>
              <a:buFont typeface="Wingdings" panose="05000000000000000000" pitchFamily="2" charset="2"/>
              <a:buChar char="p"/>
            </a:pPr>
            <a:r>
              <a:rPr lang="en-US" altLang="zh-CN" sz="3200" b="1" dirty="0">
                <a:solidFill>
                  <a:srgbClr val="00B0F0"/>
                </a:solidFill>
                <a:latin typeface="思源黑体 CN Normal" panose="020B0400000000000000" pitchFamily="34" charset="-122"/>
                <a:ea typeface="思源黑体 CN Normal" panose="020B0400000000000000" pitchFamily="34" charset="-122"/>
              </a:rPr>
              <a:t>  password </a:t>
            </a:r>
            <a:r>
              <a:rPr lang="en-US" altLang="zh-CN" sz="3200" b="1" dirty="0">
                <a:solidFill>
                  <a:srgbClr val="00B0F0"/>
                </a:solidFill>
                <a:latin typeface="思源黑体 CN Normal" panose="020B0400000000000000" pitchFamily="34" charset="-122"/>
                <a:ea typeface="思源黑体 CN Normal" panose="020B0400000000000000" pitchFamily="34" charset="-122"/>
                <a:sym typeface="+mn-ea"/>
              </a:rPr>
              <a:t>length</a:t>
            </a:r>
            <a:endParaRPr lang="en-US" altLang="zh-CN" sz="3200" b="1" dirty="0">
              <a:solidFill>
                <a:srgbClr val="00B0F0"/>
              </a:solidFill>
              <a:latin typeface="思源黑体 CN Normal" panose="020B0400000000000000" pitchFamily="34" charset="-122"/>
              <a:ea typeface="思源黑体 CN Normal" panose="020B0400000000000000" pitchFamily="34" charset="-122"/>
            </a:endParaRPr>
          </a:p>
        </p:txBody>
      </p:sp>
      <p:sp>
        <p:nvSpPr>
          <p:cNvPr id="7" name="文本框 6"/>
          <p:cNvSpPr txBox="1"/>
          <p:nvPr/>
        </p:nvSpPr>
        <p:spPr>
          <a:xfrm>
            <a:off x="1245870" y="5223510"/>
            <a:ext cx="9255125" cy="553085"/>
          </a:xfrm>
          <a:prstGeom prst="rect">
            <a:avLst/>
          </a:prstGeom>
          <a:noFill/>
        </p:spPr>
        <p:txBody>
          <a:bodyPr wrap="square" rtlCol="0" anchor="t">
            <a:spAutoFit/>
          </a:bodyPr>
          <a:p>
            <a:pPr marL="342900" indent="-342900" algn="l" hangingPunct="1">
              <a:lnSpc>
                <a:spcPct val="150000"/>
              </a:lnSpc>
              <a:buFont typeface="Wingdings" panose="05000000000000000000" charset="0"/>
              <a:buChar char=""/>
              <a:defRPr/>
            </a:pPr>
            <a:r>
              <a:rPr lang="zh-CN" altLang="en-US" sz="2000" dirty="0">
                <a:solidFill>
                  <a:schemeClr val="tx1"/>
                </a:solidFill>
                <a:latin typeface="思源黑体 CN Normal" panose="020B0400000000000000" pitchFamily="34" charset="-122"/>
                <a:ea typeface="思源黑体 CN Normal" panose="020B0400000000000000" pitchFamily="34" charset="-122"/>
                <a:sym typeface="+mn-ea"/>
              </a:rPr>
              <a:t>scram-sha</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-256</a:t>
            </a:r>
            <a:r>
              <a:rPr lang="zh-CN" altLang="en-US" sz="2000" dirty="0">
                <a:solidFill>
                  <a:schemeClr val="tx1"/>
                </a:solidFill>
                <a:latin typeface="思源黑体 CN Normal" panose="020B0400000000000000" pitchFamily="34" charset="-122"/>
                <a:ea typeface="思源黑体 CN Normal" panose="020B0400000000000000" pitchFamily="34" charset="-122"/>
                <a:sym typeface="+mn-ea"/>
              </a:rPr>
              <a:t>加密不能超过</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1024</a:t>
            </a:r>
            <a:r>
              <a:rPr lang="zh-CN" altLang="en-US" sz="2000" dirty="0">
                <a:solidFill>
                  <a:schemeClr val="tx1"/>
                </a:solidFill>
                <a:latin typeface="思源黑体 CN Normal" panose="020B0400000000000000" pitchFamily="34" charset="-122"/>
                <a:ea typeface="思源黑体 CN Normal" panose="020B0400000000000000" pitchFamily="34" charset="-122"/>
                <a:sym typeface="+mn-ea"/>
              </a:rPr>
              <a:t>个字符</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a:t>
            </a:r>
            <a:r>
              <a:rPr lang="en-US" altLang="zh-CN" sz="2000" dirty="0">
                <a:solidFill>
                  <a:srgbClr val="FF0000"/>
                </a:solidFill>
                <a:latin typeface="思源黑体 CN Normal" panose="020B0400000000000000" pitchFamily="34" charset="-122"/>
                <a:ea typeface="思源黑体 CN Normal" panose="020B0400000000000000" pitchFamily="34" charset="-122"/>
                <a:sym typeface="+mn-ea"/>
              </a:rPr>
              <a:t>PG 10</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到</a:t>
            </a:r>
            <a:r>
              <a:rPr lang="en-US" altLang="zh-CN" sz="2000" dirty="0">
                <a:solidFill>
                  <a:srgbClr val="FF0000"/>
                </a:solidFill>
                <a:latin typeface="思源黑体 CN Normal" panose="020B0400000000000000" pitchFamily="34" charset="-122"/>
                <a:ea typeface="思源黑体 CN Normal" panose="020B0400000000000000" pitchFamily="34" charset="-122"/>
                <a:sym typeface="+mn-ea"/>
              </a:rPr>
              <a:t>PG </a:t>
            </a:r>
            <a:r>
              <a:rPr lang="en-US" altLang="zh-CN" sz="2000" dirty="0">
                <a:solidFill>
                  <a:srgbClr val="FF0000"/>
                </a:solidFill>
                <a:latin typeface="思源黑体 CN Normal" panose="020B0400000000000000" pitchFamily="34" charset="-122"/>
                <a:ea typeface="思源黑体 CN Normal" panose="020B0400000000000000" pitchFamily="34" charset="-122"/>
                <a:sym typeface="+mn-ea"/>
              </a:rPr>
              <a:t>13</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有长度限制</a:t>
            </a:r>
            <a:r>
              <a:rPr lang="en-US" altLang="zh-CN" sz="2000" dirty="0">
                <a:solidFill>
                  <a:schemeClr val="tx1"/>
                </a:solidFill>
                <a:latin typeface="思源黑体 CN Normal" panose="020B0400000000000000" pitchFamily="34" charset="-122"/>
                <a:ea typeface="思源黑体 CN Normal" panose="020B0400000000000000" pitchFamily="34" charset="-122"/>
                <a:sym typeface="+mn-ea"/>
              </a:rPr>
              <a:t>)</a:t>
            </a:r>
            <a:endParaRPr lang="en-US" altLang="zh-CN" sz="2000" dirty="0">
              <a:solidFill>
                <a:schemeClr val="tx1"/>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Q05:</a:t>
            </a:r>
            <a:r>
              <a:rPr lang="zh-CN" altLang="en-US" sz="3600" b="1" dirty="0">
                <a:latin typeface="思源黑体 CN Normal" panose="020B0400000000000000" pitchFamily="34" charset="-122"/>
                <a:ea typeface="思源黑体 CN Normal" panose="020B0400000000000000" pitchFamily="34" charset="-122"/>
                <a:sym typeface="+mn-ea"/>
              </a:rPr>
              <a:t>游标跨事务使用</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1469903" y="1215575"/>
            <a:ext cx="9115763" cy="19481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742950" marR="0" lvl="1" indent="-285750" algn="l" rtl="0" eaLnBrk="1" latinLnBrk="0" hangingPunct="1">
              <a:lnSpc>
                <a:spcPct val="150000"/>
              </a:lnSpc>
              <a:spcBef>
                <a:spcPts val="0"/>
              </a:spcBef>
              <a:buFont typeface="Wingdings" panose="05000000000000000000" pitchFamily="2" charset="2"/>
              <a:buChar char="p"/>
            </a:pPr>
            <a:r>
              <a:rPr lang="en-US" altLang="zh-CN" sz="2000" dirty="0">
                <a:latin typeface="思源黑体 CN Normal" panose="020B0400000000000000" pitchFamily="34" charset="-122"/>
                <a:ea typeface="思源黑体 CN Normal" panose="020B0400000000000000" pitchFamily="34" charset="-122"/>
                <a:sym typeface="+mn-ea"/>
              </a:rPr>
              <a:t>BINARY</a:t>
            </a:r>
            <a:r>
              <a:rPr lang="zh-CN" altLang="en-US" sz="2000" dirty="0">
                <a:latin typeface="思源黑体 CN Normal" panose="020B0400000000000000" pitchFamily="34" charset="-122"/>
                <a:ea typeface="思源黑体 CN Normal" panose="020B0400000000000000" pitchFamily="34" charset="-122"/>
                <a:sym typeface="+mn-ea"/>
              </a:rPr>
              <a:t>：</a:t>
            </a:r>
            <a:r>
              <a:rPr lang="zh-CN" altLang="en-US" sz="2000" dirty="0">
                <a:latin typeface="思源黑体 CN Normal" panose="020B0400000000000000" pitchFamily="34" charset="-122"/>
                <a:ea typeface="思源黑体 CN Normal" panose="020B0400000000000000" pitchFamily="34" charset="-122"/>
                <a:sym typeface="+mn-ea"/>
              </a:rPr>
              <a:t>游标以内部二进制格式读取数据，适合读取</a:t>
            </a:r>
            <a:r>
              <a:rPr lang="en-US" altLang="zh-CN" sz="2000" dirty="0" err="1">
                <a:latin typeface="思源黑体 CN Normal" panose="020B0400000000000000" pitchFamily="34" charset="-122"/>
                <a:ea typeface="思源黑体 CN Normal" panose="020B0400000000000000" pitchFamily="34" charset="-122"/>
                <a:sym typeface="+mn-ea"/>
              </a:rPr>
              <a:t>bytea</a:t>
            </a:r>
            <a:r>
              <a:rPr lang="zh-CN" altLang="en-US" sz="2000" dirty="0">
                <a:latin typeface="思源黑体 CN Normal" panose="020B0400000000000000" pitchFamily="34" charset="-122"/>
                <a:ea typeface="思源黑体 CN Normal" panose="020B0400000000000000" pitchFamily="34" charset="-122"/>
                <a:sym typeface="+mn-ea"/>
              </a:rPr>
              <a:t>字段。</a:t>
            </a:r>
            <a:endParaRPr lang="en-US" altLang="zh-CN" sz="2000" dirty="0">
              <a:latin typeface="思源黑体 CN Normal" panose="020B0400000000000000" pitchFamily="34" charset="-122"/>
              <a:ea typeface="思源黑体 CN Normal" panose="020B0400000000000000" pitchFamily="34" charset="-122"/>
              <a:sym typeface="+mn-ea"/>
            </a:endParaRPr>
          </a:p>
          <a:p>
            <a:pPr marL="742950" marR="0" lvl="1" indent="-285750" algn="l" rtl="0" eaLnBrk="1" latinLnBrk="0" hangingPunct="1">
              <a:lnSpc>
                <a:spcPct val="150000"/>
              </a:lnSpc>
              <a:spcBef>
                <a:spcPts val="0"/>
              </a:spcBef>
              <a:buFont typeface="Wingdings" panose="05000000000000000000" pitchFamily="2" charset="2"/>
              <a:buChar char="p"/>
            </a:pPr>
            <a:r>
              <a:rPr lang="en-US" altLang="zh-CN" sz="2000" dirty="0">
                <a:latin typeface="思源黑体 CN Normal" panose="020B0400000000000000" pitchFamily="34" charset="-122"/>
                <a:ea typeface="思源黑体 CN Normal" panose="020B0400000000000000" pitchFamily="34" charset="-122"/>
                <a:sym typeface="+mn-ea"/>
              </a:rPr>
              <a:t>SCROLL</a:t>
            </a:r>
            <a:r>
              <a:rPr lang="zh-CN" altLang="en-US" sz="2000" dirty="0">
                <a:latin typeface="思源黑体 CN Normal" panose="020B0400000000000000" pitchFamily="34" charset="-122"/>
                <a:ea typeface="思源黑体 CN Normal" panose="020B0400000000000000" pitchFamily="34" charset="-122"/>
                <a:sym typeface="+mn-ea"/>
              </a:rPr>
              <a:t>：</a:t>
            </a:r>
            <a:r>
              <a:rPr lang="zh-CN" altLang="en-US" sz="2000" dirty="0">
                <a:latin typeface="思源黑体 CN Normal" panose="020B0400000000000000" pitchFamily="34" charset="-122"/>
                <a:ea typeface="思源黑体 CN Normal" panose="020B0400000000000000" pitchFamily="34" charset="-122"/>
                <a:sym typeface="+mn-ea"/>
              </a:rPr>
              <a:t>可以往后多次读取相同的</a:t>
            </a:r>
            <a:r>
              <a:rPr lang="zh-CN" altLang="en-US" sz="2000" dirty="0">
                <a:latin typeface="思源黑体 CN Normal" panose="020B0400000000000000" pitchFamily="34" charset="-122"/>
                <a:ea typeface="思源黑体 CN Normal" panose="020B0400000000000000" pitchFamily="34" charset="-122"/>
              </a:rPr>
              <a:t>数据行</a:t>
            </a:r>
            <a:r>
              <a:rPr lang="zh-CN" altLang="en-US" sz="2000" dirty="0">
                <a:latin typeface="思源黑体 CN Normal" panose="020B0400000000000000" pitchFamily="34" charset="-122"/>
                <a:ea typeface="思源黑体 CN Normal" panose="020B0400000000000000" pitchFamily="34" charset="-122"/>
                <a:sym typeface="+mn-ea"/>
              </a:rPr>
              <a:t>。</a:t>
            </a:r>
            <a:endParaRPr lang="en-US" altLang="zh-CN" sz="2000" dirty="0">
              <a:latin typeface="思源黑体 CN Normal" panose="020B0400000000000000" pitchFamily="34" charset="-122"/>
              <a:ea typeface="思源黑体 CN Normal" panose="020B0400000000000000" pitchFamily="34" charset="-122"/>
              <a:sym typeface="+mn-ea"/>
            </a:endParaRPr>
          </a:p>
          <a:p>
            <a:pPr marL="742950" marR="0" lvl="1" indent="-285750" algn="l" rtl="0" eaLnBrk="1" latinLnBrk="0" hangingPunct="1">
              <a:lnSpc>
                <a:spcPct val="150000"/>
              </a:lnSpc>
              <a:spcBef>
                <a:spcPts val="0"/>
              </a:spcBef>
              <a:buFont typeface="Wingdings" panose="05000000000000000000" pitchFamily="2" charset="2"/>
              <a:buChar char="p"/>
            </a:pPr>
            <a:r>
              <a:rPr lang="en-US" altLang="zh-CN" sz="2000" dirty="0">
                <a:latin typeface="思源黑体 CN Normal" panose="020B0400000000000000" pitchFamily="34" charset="-122"/>
                <a:ea typeface="思源黑体 CN Normal" panose="020B0400000000000000" pitchFamily="34" charset="-122"/>
                <a:sym typeface="+mn-ea"/>
              </a:rPr>
              <a:t>ASENSITIVE/INSENSITIVE</a:t>
            </a:r>
            <a:r>
              <a:rPr lang="zh-CN" altLang="en-US" sz="2000" dirty="0">
                <a:latin typeface="思源黑体 CN Normal" panose="020B0400000000000000" pitchFamily="34" charset="-122"/>
                <a:ea typeface="思源黑体 CN Normal" panose="020B0400000000000000" pitchFamily="34" charset="-122"/>
                <a:sym typeface="+mn-ea"/>
              </a:rPr>
              <a:t>：对获取的数据修改是否敏感。</a:t>
            </a:r>
            <a:r>
              <a:rPr lang="en-US" altLang="zh-CN" sz="2000" dirty="0">
                <a:latin typeface="思源黑体 CN Normal" panose="020B0400000000000000" pitchFamily="34" charset="-122"/>
                <a:ea typeface="思源黑体 CN Normal" panose="020B0400000000000000" pitchFamily="34" charset="-122"/>
                <a:sym typeface="+mn-ea"/>
              </a:rPr>
              <a:t> </a:t>
            </a:r>
            <a:endParaRPr lang="zh-CN" altLang="en-US" sz="2000" dirty="0">
              <a:latin typeface="思源黑体 CN Normal" panose="020B0400000000000000" pitchFamily="34" charset="-122"/>
              <a:ea typeface="思源黑体 CN Normal" panose="020B0400000000000000" pitchFamily="34" charset="-122"/>
              <a:sym typeface="+mn-ea"/>
            </a:endParaRPr>
          </a:p>
          <a:p>
            <a:pPr marL="742950" marR="0" lvl="1" indent="-285750" algn="l" rtl="0" eaLnBrk="1" latinLnBrk="0" hangingPunct="1">
              <a:lnSpc>
                <a:spcPct val="150000"/>
              </a:lnSpc>
              <a:spcBef>
                <a:spcPts val="0"/>
              </a:spcBef>
              <a:buFont typeface="Wingdings" panose="05000000000000000000" pitchFamily="2" charset="2"/>
              <a:buChar char="p"/>
            </a:pPr>
            <a:r>
              <a:rPr lang="en-US" altLang="zh-CN" sz="2000" dirty="0">
                <a:solidFill>
                  <a:srgbClr val="FF0000"/>
                </a:solidFill>
                <a:latin typeface="思源黑体 CN Normal" panose="020B0400000000000000" pitchFamily="34" charset="-122"/>
                <a:ea typeface="思源黑体 CN Normal" panose="020B0400000000000000" pitchFamily="34" charset="-122"/>
              </a:rPr>
              <a:t>WITH HOLD</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a:t>
            </a:r>
            <a:r>
              <a:rPr lang="zh-CN" altLang="en-US" sz="2000" dirty="0">
                <a:solidFill>
                  <a:srgbClr val="FF0000"/>
                </a:solidFill>
                <a:latin typeface="思源黑体 CN Normal" panose="020B0400000000000000" pitchFamily="34" charset="-122"/>
                <a:ea typeface="思源黑体 CN Normal" panose="020B0400000000000000" pitchFamily="34" charset="-122"/>
              </a:rPr>
              <a:t>可突破</a:t>
            </a:r>
            <a:r>
              <a:rPr lang="en-US" altLang="zh-CN" sz="2000" dirty="0">
                <a:solidFill>
                  <a:srgbClr val="FF0000"/>
                </a:solidFill>
                <a:latin typeface="思源黑体 CN Normal" panose="020B0400000000000000" pitchFamily="34" charset="-122"/>
                <a:ea typeface="思源黑体 CN Normal" panose="020B0400000000000000" pitchFamily="34" charset="-122"/>
              </a:rPr>
              <a:t>transaction</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a:t>
            </a:r>
            <a:r>
              <a:rPr lang="zh-CN" altLang="en-US" sz="2000" dirty="0">
                <a:solidFill>
                  <a:srgbClr val="FF0000"/>
                </a:solidFill>
                <a:latin typeface="思源黑体 CN Normal" panose="020B0400000000000000" pitchFamily="34" charset="-122"/>
                <a:ea typeface="思源黑体 CN Normal" panose="020B0400000000000000" pitchFamily="34" charset="-122"/>
              </a:rPr>
              <a:t>需要手工</a:t>
            </a:r>
            <a:r>
              <a:rPr lang="en-US" altLang="zh-CN" sz="2000" dirty="0">
                <a:solidFill>
                  <a:srgbClr val="FF0000"/>
                </a:solidFill>
                <a:latin typeface="思源黑体 CN Normal" panose="020B0400000000000000" pitchFamily="34" charset="-122"/>
                <a:ea typeface="思源黑体 CN Normal" panose="020B0400000000000000" pitchFamily="34" charset="-122"/>
              </a:rPr>
              <a:t>close</a:t>
            </a:r>
            <a:r>
              <a:rPr lang="zh-CN" altLang="en-US" sz="2000" dirty="0">
                <a:solidFill>
                  <a:srgbClr val="FF0000"/>
                </a:solidFill>
                <a:latin typeface="思源黑体 CN Normal" panose="020B0400000000000000" pitchFamily="34" charset="-122"/>
                <a:ea typeface="思源黑体 CN Normal" panose="020B0400000000000000" pitchFamily="34" charset="-122"/>
              </a:rPr>
              <a:t>游标</a:t>
            </a:r>
            <a:r>
              <a:rPr lang="zh-CN" altLang="en-US" sz="2000" dirty="0">
                <a:solidFill>
                  <a:srgbClr val="FF0000"/>
                </a:solidFill>
                <a:latin typeface="思源黑体 CN Normal" panose="020B0400000000000000" pitchFamily="34" charset="-122"/>
                <a:ea typeface="思源黑体 CN Normal" panose="020B0400000000000000" pitchFamily="34" charset="-122"/>
                <a:sym typeface="+mn-ea"/>
              </a:rPr>
              <a:t>。</a:t>
            </a:r>
            <a:endParaRPr lang="zh-CN" altLang="en-US" sz="2000" dirty="0">
              <a:solidFill>
                <a:srgbClr val="FF0000"/>
              </a:solidFill>
              <a:latin typeface="思源黑体 CN Normal" panose="020B0400000000000000" pitchFamily="34" charset="-122"/>
              <a:ea typeface="思源黑体 CN Normal" panose="020B0400000000000000" pitchFamily="34" charset="-122"/>
              <a:sym typeface="+mn-ea"/>
            </a:endParaRPr>
          </a:p>
        </p:txBody>
      </p:sp>
      <p:sp>
        <p:nvSpPr>
          <p:cNvPr id="3" name="矩形 2"/>
          <p:cNvSpPr/>
          <p:nvPr/>
        </p:nvSpPr>
        <p:spPr>
          <a:xfrm>
            <a:off x="2094700" y="3454430"/>
            <a:ext cx="7793669" cy="2301950"/>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EXECUTE $_$DECLARE curs CURSOR </a:t>
            </a:r>
            <a:r>
              <a:rPr lang="en-US" altLang="zh-CN" sz="1400" dirty="0">
                <a:solidFill>
                  <a:srgbClr val="FF0000"/>
                </a:solidFill>
                <a:latin typeface="思源黑体 CN Normal" panose="020B0400000000000000" pitchFamily="34" charset="-122"/>
                <a:ea typeface="思源黑体 CN Normal" panose="020B0400000000000000" pitchFamily="34" charset="-122"/>
              </a:rPr>
              <a:t>WITH HOLD </a:t>
            </a:r>
            <a:r>
              <a:rPr lang="en-US" altLang="zh-CN" sz="1400" dirty="0">
                <a:solidFill>
                  <a:srgbClr val="000000"/>
                </a:solidFill>
                <a:latin typeface="思源黑体 CN Normal" panose="020B0400000000000000" pitchFamily="34" charset="-122"/>
                <a:ea typeface="思源黑体 CN Normal" panose="020B0400000000000000" pitchFamily="34" charset="-122"/>
              </a:rPr>
              <a:t>FOR</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              SELECT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table_schema</a:t>
            </a:r>
            <a:r>
              <a:rPr lang="en-US" altLang="zh-CN" sz="1400" dirty="0">
                <a:solidFill>
                  <a:srgbClr val="000000"/>
                </a:solidFill>
                <a:latin typeface="思源黑体 CN Normal" panose="020B0400000000000000" pitchFamily="34" charset="-122"/>
                <a:ea typeface="思源黑体 CN Normal" panose="020B0400000000000000" pitchFamily="34" charset="-122"/>
              </a:rPr>
              <a:t>,</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table_name</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              FROM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information_schema.tables</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              WHERE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table_schema</a:t>
            </a:r>
            <a:r>
              <a:rPr lang="en-US" altLang="zh-CN" sz="1400" dirty="0">
                <a:solidFill>
                  <a:srgbClr val="000000"/>
                </a:solidFill>
                <a:latin typeface="思源黑体 CN Normal" panose="020B0400000000000000" pitchFamily="34" charset="-122"/>
                <a:ea typeface="思源黑体 CN Normal" panose="020B0400000000000000" pitchFamily="34" charset="-122"/>
              </a:rPr>
              <a:t> =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mydata</a:t>
            </a:r>
            <a:r>
              <a:rPr lang="en-US" altLang="zh-CN" sz="1400" dirty="0">
                <a:solidFill>
                  <a:srgbClr val="000000"/>
                </a:solidFill>
                <a:latin typeface="思源黑体 CN Normal" panose="020B0400000000000000" pitchFamily="34" charset="-122"/>
                <a:ea typeface="思源黑体 CN Normal" panose="020B0400000000000000" pitchFamily="34" charset="-122"/>
              </a:rPr>
              <a:t>'</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a:p>
            <a:pPr algn="l">
              <a:lnSpc>
                <a:spcPct val="150000"/>
              </a:lnSpc>
            </a:pPr>
            <a:r>
              <a:rPr lang="en-US" altLang="zh-CN" sz="1400" dirty="0">
                <a:solidFill>
                  <a:srgbClr val="000000"/>
                </a:solidFill>
                <a:latin typeface="思源黑体 CN Normal" panose="020B0400000000000000" pitchFamily="34" charset="-122"/>
                <a:ea typeface="思源黑体 CN Normal" panose="020B0400000000000000" pitchFamily="34" charset="-122"/>
              </a:rPr>
              <a:t>                AND </a:t>
            </a:r>
            <a:r>
              <a:rPr lang="en-US" altLang="zh-CN" sz="1400" dirty="0" err="1">
                <a:solidFill>
                  <a:srgbClr val="000000"/>
                </a:solidFill>
                <a:latin typeface="思源黑体 CN Normal" panose="020B0400000000000000" pitchFamily="34" charset="-122"/>
                <a:ea typeface="思源黑体 CN Normal" panose="020B0400000000000000" pitchFamily="34" charset="-122"/>
              </a:rPr>
              <a:t>table_name</a:t>
            </a:r>
            <a:r>
              <a:rPr lang="en-US" altLang="zh-CN" sz="1400" dirty="0">
                <a:solidFill>
                  <a:srgbClr val="000000"/>
                </a:solidFill>
                <a:latin typeface="思源黑体 CN Normal" panose="020B0400000000000000" pitchFamily="34" charset="-122"/>
                <a:ea typeface="思源黑体 CN Normal" panose="020B0400000000000000" pitchFamily="34" charset="-122"/>
              </a:rPr>
              <a:t> LIKE 'old\_%'$_$;</a:t>
            </a:r>
            <a:endParaRPr lang="en-US" altLang="zh-CN" sz="1400" dirty="0">
              <a:solidFill>
                <a:srgbClr val="000000"/>
              </a:solidFill>
              <a:latin typeface="思源黑体 CN Normal" panose="020B0400000000000000" pitchFamily="34" charset="-122"/>
              <a:ea typeface="思源黑体 CN Normal" panose="020B0400000000000000" pitchFamily="34"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A_库_文本框 6" descr="e7d195523061f1c0c2b73831c94a3edc981f60e396d3e182073EE1468018468A7F192AE5E5CD515B6C3125F8AF6E4EE646174E8CF0B46FD19828DCE8CDA3B3A044A74F0E769C5FA8CB87AB6FC303C8BA3785FAC64AF5424764E128FECAE4CC727650C04623638EBB0E38E204334561D5C6A1F0CAD760F6FBB7D9E209A4CCD06739B0CBDF42479AA5F56606813F7B2771"/>
          <p:cNvSpPr txBox="1"/>
          <p:nvPr userDrawn="1">
            <p:custDataLst>
              <p:tags r:id="rId1"/>
            </p:custDataLst>
          </p:nvPr>
        </p:nvSpPr>
        <p:spPr>
          <a:xfrm>
            <a:off x="1245870" y="438150"/>
            <a:ext cx="9284335" cy="645160"/>
          </a:xfrm>
          <a:prstGeom prst="rect">
            <a:avLst/>
          </a:prstGeom>
          <a:noFill/>
        </p:spPr>
        <p:txBody>
          <a:bodyPr wrap="square" rtlCol="0">
            <a:spAutoFit/>
          </a:bodyPr>
          <a:p>
            <a:pPr algn="l" defTabSz="825500"/>
            <a:r>
              <a:rPr lang="en-US" altLang="zh-CN" sz="3600" b="1" dirty="0">
                <a:latin typeface="思源黑体 CN Normal" panose="020B0400000000000000" pitchFamily="34" charset="-122"/>
                <a:ea typeface="思源黑体 CN Normal" panose="020B0400000000000000" pitchFamily="34" charset="-122"/>
                <a:sym typeface="+mn-ea"/>
              </a:rPr>
              <a:t>Q06:</a:t>
            </a:r>
            <a:r>
              <a:rPr lang="en-US" altLang="zh-CN" sz="3600" b="1" dirty="0">
                <a:latin typeface="思源黑体 CN Normal" panose="020B0400000000000000" pitchFamily="34" charset="-122"/>
                <a:ea typeface="思源黑体 CN Normal" panose="020B0400000000000000" pitchFamily="34" charset="-122"/>
                <a:sym typeface="+mn-ea"/>
              </a:rPr>
              <a:t>JDBC</a:t>
            </a:r>
            <a:r>
              <a:rPr lang="zh-CN" altLang="en-US" sz="3600" b="1" dirty="0">
                <a:latin typeface="思源黑体 CN Normal" panose="020B0400000000000000" pitchFamily="34" charset="-122"/>
                <a:ea typeface="思源黑体 CN Normal" panose="020B0400000000000000" pitchFamily="34" charset="-122"/>
                <a:sym typeface="+mn-ea"/>
              </a:rPr>
              <a:t>调用存储过程游标问题</a:t>
            </a:r>
            <a:endParaRPr lang="zh-CN" altLang="en-US" sz="3600" b="1" dirty="0">
              <a:latin typeface="思源黑体 CN Normal" panose="020B0400000000000000" pitchFamily="34" charset="-122"/>
              <a:ea typeface="思源黑体 CN Normal" panose="020B0400000000000000" pitchFamily="34" charset="-122"/>
            </a:endParaRPr>
          </a:p>
        </p:txBody>
      </p:sp>
      <p:sp>
        <p:nvSpPr>
          <p:cNvPr id="3" name="文本框 2"/>
          <p:cNvSpPr txBox="1"/>
          <p:nvPr/>
        </p:nvSpPr>
        <p:spPr>
          <a:xfrm>
            <a:off x="946827" y="1330457"/>
            <a:ext cx="9869856" cy="1106805"/>
          </a:xfrm>
          <a:prstGeom prst="rect">
            <a:avLst/>
          </a:prstGeom>
          <a:noFill/>
        </p:spPr>
        <p:txBody>
          <a:bodyPr wrap="square">
            <a:spAutoFit/>
          </a:bodyPr>
          <a:p>
            <a:pPr algn="l">
              <a:lnSpc>
                <a:spcPct val="150000"/>
              </a:lnSpc>
            </a:pPr>
            <a:r>
              <a:rPr lang="zh-CN" altLang="en-US" sz="2400" b="1" dirty="0">
                <a:solidFill>
                  <a:srgbClr val="00B0F0"/>
                </a:solidFill>
                <a:latin typeface="思源黑体 CN Normal" panose="020B0400000000000000" pitchFamily="34" charset="-122"/>
                <a:ea typeface="思源黑体 CN Normal" panose="020B0400000000000000" pitchFamily="34" charset="-122"/>
              </a:rPr>
              <a:t>通过</a:t>
            </a:r>
            <a:r>
              <a:rPr lang="en-US" altLang="zh-CN" sz="2400" b="1" dirty="0" err="1">
                <a:solidFill>
                  <a:srgbClr val="00B0F0"/>
                </a:solidFill>
                <a:latin typeface="思源黑体 CN Normal" panose="020B0400000000000000" pitchFamily="34" charset="-122"/>
                <a:ea typeface="思源黑体 CN Normal" panose="020B0400000000000000" pitchFamily="34" charset="-122"/>
              </a:rPr>
              <a:t>jdbc</a:t>
            </a:r>
            <a:r>
              <a:rPr lang="zh-CN" altLang="en-US" sz="2400" b="1" dirty="0">
                <a:solidFill>
                  <a:srgbClr val="00B0F0"/>
                </a:solidFill>
                <a:latin typeface="思源黑体 CN Normal" panose="020B0400000000000000" pitchFamily="34" charset="-122"/>
                <a:ea typeface="思源黑体 CN Normal" panose="020B0400000000000000" pitchFamily="34" charset="-122"/>
              </a:rPr>
              <a:t>访问</a:t>
            </a:r>
            <a:r>
              <a:rPr lang="en-US" altLang="zh-CN" sz="2400" b="1" dirty="0">
                <a:solidFill>
                  <a:srgbClr val="00B0F0"/>
                </a:solidFill>
                <a:latin typeface="思源黑体 CN Normal" panose="020B0400000000000000" pitchFamily="34" charset="-122"/>
                <a:ea typeface="思源黑体 CN Normal" panose="020B0400000000000000" pitchFamily="34" charset="-122"/>
              </a:rPr>
              <a:t>procedure</a:t>
            </a:r>
            <a:r>
              <a:rPr lang="zh-CN" altLang="en-US" sz="2400" b="1" dirty="0">
                <a:solidFill>
                  <a:srgbClr val="00B0F0"/>
                </a:solidFill>
                <a:latin typeface="思源黑体 CN Normal" panose="020B0400000000000000" pitchFamily="34" charset="-122"/>
                <a:ea typeface="思源黑体 CN Normal" panose="020B0400000000000000" pitchFamily="34" charset="-122"/>
              </a:rPr>
              <a:t>里的</a:t>
            </a:r>
            <a:r>
              <a:rPr lang="en-US" altLang="zh-CN" sz="2400" b="1" dirty="0">
                <a:solidFill>
                  <a:srgbClr val="00B0F0"/>
                </a:solidFill>
                <a:latin typeface="思源黑体 CN Normal" panose="020B0400000000000000" pitchFamily="34" charset="-122"/>
                <a:ea typeface="思源黑体 CN Normal" panose="020B0400000000000000" pitchFamily="34" charset="-122"/>
              </a:rPr>
              <a:t>out cursor</a:t>
            </a:r>
            <a:r>
              <a:rPr lang="zh-CN" altLang="en-US" sz="2400" b="1" dirty="0">
                <a:solidFill>
                  <a:srgbClr val="00B0F0"/>
                </a:solidFill>
                <a:latin typeface="思源黑体 CN Normal" panose="020B0400000000000000" pitchFamily="34" charset="-122"/>
                <a:ea typeface="思源黑体 CN Normal" panose="020B0400000000000000" pitchFamily="34" charset="-122"/>
              </a:rPr>
              <a:t>类型，需要设置</a:t>
            </a:r>
            <a:r>
              <a:rPr lang="en-US" altLang="zh-CN" sz="2400" b="1" dirty="0">
                <a:solidFill>
                  <a:srgbClr val="00B0F0"/>
                </a:solidFill>
                <a:latin typeface="思源黑体 CN Normal" panose="020B0400000000000000" pitchFamily="34" charset="-122"/>
                <a:ea typeface="思源黑体 CN Normal" panose="020B0400000000000000" pitchFamily="34" charset="-122"/>
              </a:rPr>
              <a:t>:</a:t>
            </a:r>
            <a:endParaRPr lang="en-US" altLang="zh-CN" sz="2400" b="1" dirty="0">
              <a:solidFill>
                <a:srgbClr val="00B0F0"/>
              </a:solidFill>
              <a:latin typeface="思源黑体 CN Normal" panose="020B0400000000000000" pitchFamily="34" charset="-122"/>
              <a:ea typeface="思源黑体 CN Normal" panose="020B0400000000000000" pitchFamily="34" charset="-122"/>
            </a:endParaRPr>
          </a:p>
          <a:p>
            <a:pPr algn="l">
              <a:lnSpc>
                <a:spcPct val="150000"/>
              </a:lnSpc>
            </a:pPr>
            <a:r>
              <a:rPr lang="zh-CN" altLang="en-US" sz="2000" dirty="0" err="1">
                <a:solidFill>
                  <a:schemeClr val="tx1"/>
                </a:solidFill>
                <a:latin typeface="思源黑体 CN Normal" panose="020B0400000000000000" pitchFamily="34" charset="-122"/>
                <a:ea typeface="思源黑体 CN Normal" panose="020B0400000000000000" pitchFamily="34" charset="-122"/>
              </a:rPr>
              <a:t>jdbc:postgresql://192.168.137.251:1402/postgres?</a:t>
            </a:r>
            <a:r>
              <a:rPr lang="zh-CN" altLang="en-US" sz="2000" dirty="0" err="1">
                <a:solidFill>
                  <a:srgbClr val="FF0000"/>
                </a:solidFill>
                <a:latin typeface="思源黑体 CN Normal" panose="020B0400000000000000" pitchFamily="34" charset="-122"/>
                <a:ea typeface="思源黑体 CN Normal" panose="020B0400000000000000" pitchFamily="34" charset="-122"/>
              </a:rPr>
              <a:t>escapeSyntaxCallMode=call</a:t>
            </a:r>
            <a:endParaRPr lang="zh-CN" altLang="en-US" sz="2000" dirty="0" err="1">
              <a:solidFill>
                <a:srgbClr val="FF0000"/>
              </a:solidFill>
              <a:latin typeface="思源黑体 CN Normal" panose="020B0400000000000000" pitchFamily="34" charset="-122"/>
              <a:ea typeface="思源黑体 CN Normal" panose="020B0400000000000000" pitchFamily="34" charset="-122"/>
            </a:endParaRPr>
          </a:p>
        </p:txBody>
      </p:sp>
      <p:sp>
        <p:nvSpPr>
          <p:cNvPr id="6" name="文本框 5"/>
          <p:cNvSpPr txBox="1"/>
          <p:nvPr/>
        </p:nvSpPr>
        <p:spPr>
          <a:xfrm>
            <a:off x="520065" y="3300413"/>
            <a:ext cx="4412615" cy="1486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800100" marR="0" lvl="1" indent="-342900" algn="l" rtl="0" eaLnBrk="1" latinLnBrk="0" hangingPunct="1">
              <a:lnSpc>
                <a:spcPct val="150000"/>
              </a:lnSpc>
              <a:spcBef>
                <a:spcPts val="0"/>
              </a:spcBef>
              <a:buFont typeface="Wingdings" panose="05000000000000000000" charset="0"/>
              <a:buChar char=""/>
            </a:pPr>
            <a:r>
              <a:rPr lang="en-US" altLang="zh-CN" sz="2000" dirty="0">
                <a:latin typeface="思源黑体 CN Normal" panose="020B0400000000000000" pitchFamily="34" charset="-122"/>
                <a:ea typeface="思源黑体 CN Normal" panose="020B0400000000000000" pitchFamily="34" charset="-122"/>
                <a:sym typeface="+mn-ea"/>
              </a:rPr>
              <a:t>select：理解为function</a:t>
            </a:r>
            <a:r>
              <a:rPr lang="en-US" altLang="zh-CN" sz="2000" dirty="0">
                <a:latin typeface="思源黑体 CN Normal" panose="020B0400000000000000" pitchFamily="34" charset="-122"/>
                <a:ea typeface="思源黑体 CN Normal" panose="020B0400000000000000" pitchFamily="34" charset="-122"/>
                <a:sym typeface="+mn-ea"/>
              </a:rPr>
              <a:t>来调用。</a:t>
            </a:r>
            <a:endParaRPr lang="en-US" altLang="zh-CN" sz="2000" dirty="0">
              <a:latin typeface="思源黑体 CN Normal" panose="020B0400000000000000" pitchFamily="34" charset="-122"/>
              <a:ea typeface="思源黑体 CN Normal" panose="020B0400000000000000" pitchFamily="34" charset="-122"/>
              <a:sym typeface="+mn-ea"/>
            </a:endParaRPr>
          </a:p>
          <a:p>
            <a:pPr marL="800100" marR="0" lvl="1" indent="-342900" algn="l" rtl="0" eaLnBrk="1" latinLnBrk="0" hangingPunct="1">
              <a:lnSpc>
                <a:spcPct val="150000"/>
              </a:lnSpc>
              <a:spcBef>
                <a:spcPts val="0"/>
              </a:spcBef>
              <a:buFont typeface="Wingdings" panose="05000000000000000000" charset="0"/>
              <a:buChar char=""/>
            </a:pPr>
            <a:r>
              <a:rPr lang="en-US" altLang="zh-CN" sz="2000" dirty="0">
                <a:latin typeface="思源黑体 CN Normal" panose="020B0400000000000000" pitchFamily="34" charset="-122"/>
                <a:ea typeface="思源黑体 CN Normal" panose="020B0400000000000000" pitchFamily="34" charset="-122"/>
                <a:sym typeface="+mn-ea"/>
              </a:rPr>
              <a:t>c</a:t>
            </a:r>
            <a:r>
              <a:rPr lang="en-US" altLang="zh-CN" sz="2000" dirty="0">
                <a:latin typeface="思源黑体 CN Normal" panose="020B0400000000000000" pitchFamily="34" charset="-122"/>
                <a:ea typeface="思源黑体 CN Normal" panose="020B0400000000000000" pitchFamily="34" charset="-122"/>
              </a:rPr>
              <a:t>all</a:t>
            </a:r>
            <a:r>
              <a:rPr lang="en-US" altLang="zh-CN" sz="2000" dirty="0">
                <a:latin typeface="思源黑体 CN Normal" panose="020B0400000000000000" pitchFamily="34" charset="-122"/>
                <a:ea typeface="思源黑体 CN Normal" panose="020B0400000000000000" pitchFamily="34" charset="-122"/>
                <a:sym typeface="+mn-ea"/>
              </a:rPr>
              <a:t>：理解为</a:t>
            </a:r>
            <a:r>
              <a:rPr lang="en-US" altLang="zh-CN" sz="2000" dirty="0">
                <a:latin typeface="思源黑体 CN Normal" panose="020B0400000000000000" pitchFamily="34" charset="-122"/>
                <a:ea typeface="思源黑体 CN Normal" panose="020B0400000000000000" pitchFamily="34" charset="-122"/>
              </a:rPr>
              <a:t>procedure</a:t>
            </a:r>
            <a:r>
              <a:rPr lang="zh-CN" altLang="en-US" sz="2000" dirty="0">
                <a:latin typeface="思源黑体 CN Normal" panose="020B0400000000000000" pitchFamily="34" charset="-122"/>
                <a:ea typeface="思源黑体 CN Normal" panose="020B0400000000000000" pitchFamily="34" charset="-122"/>
              </a:rPr>
              <a:t>来调用</a:t>
            </a:r>
            <a:r>
              <a:rPr lang="zh-CN" altLang="en-US" sz="2000" dirty="0">
                <a:latin typeface="思源黑体 CN Normal" panose="020B0400000000000000" pitchFamily="34" charset="-122"/>
                <a:ea typeface="思源黑体 CN Normal" panose="020B0400000000000000" pitchFamily="34" charset="-122"/>
                <a:sym typeface="+mn-ea"/>
              </a:rPr>
              <a:t>。</a:t>
            </a:r>
            <a:endParaRPr lang="zh-CN" altLang="en-US" sz="2000" dirty="0">
              <a:latin typeface="思源黑体 CN Normal" panose="020B0400000000000000" pitchFamily="34" charset="-122"/>
              <a:ea typeface="思源黑体 CN Normal" panose="020B0400000000000000" pitchFamily="34" charset="-122"/>
              <a:sym typeface="+mn-ea"/>
            </a:endParaRPr>
          </a:p>
          <a:p>
            <a:pPr marL="800100" marR="0" lvl="1" indent="-342900" algn="l" rtl="0" eaLnBrk="1" latinLnBrk="0" hangingPunct="1">
              <a:lnSpc>
                <a:spcPct val="150000"/>
              </a:lnSpc>
              <a:spcBef>
                <a:spcPts val="0"/>
              </a:spcBef>
              <a:buFont typeface="Wingdings" panose="05000000000000000000" charset="0"/>
              <a:buChar char=""/>
            </a:pPr>
            <a:r>
              <a:rPr lang="en-US" altLang="zh-CN" sz="2000" dirty="0" err="1">
                <a:latin typeface="思源黑体 CN Normal" panose="020B0400000000000000" pitchFamily="34" charset="-122"/>
                <a:ea typeface="思源黑体 CN Normal" panose="020B0400000000000000" pitchFamily="34" charset="-122"/>
              </a:rPr>
              <a:t>callIfNoReturn</a:t>
            </a:r>
            <a:r>
              <a:rPr lang="en-US" altLang="zh-CN" sz="2000" dirty="0">
                <a:latin typeface="思源黑体 CN Normal" panose="020B0400000000000000" pitchFamily="34" charset="-122"/>
                <a:ea typeface="思源黑体 CN Normal" panose="020B0400000000000000" pitchFamily="34" charset="-122"/>
                <a:sym typeface="+mn-ea"/>
              </a:rPr>
              <a:t>：</a:t>
            </a:r>
            <a:r>
              <a:rPr lang="zh-CN" altLang="en-US" sz="2000" dirty="0">
                <a:latin typeface="思源黑体 CN Normal" panose="020B0400000000000000" pitchFamily="34" charset="-122"/>
                <a:ea typeface="思源黑体 CN Normal" panose="020B0400000000000000" pitchFamily="34" charset="-122"/>
              </a:rPr>
              <a:t>自动猜测</a:t>
            </a:r>
            <a:r>
              <a:rPr lang="zh-CN" altLang="en-US" sz="2000" dirty="0">
                <a:latin typeface="思源黑体 CN Normal" panose="020B0400000000000000" pitchFamily="34" charset="-122"/>
                <a:ea typeface="思源黑体 CN Normal" panose="020B0400000000000000" pitchFamily="34" charset="-122"/>
                <a:sym typeface="+mn-ea"/>
              </a:rPr>
              <a:t>。</a:t>
            </a:r>
            <a:endParaRPr lang="zh-CN" altLang="en-US" sz="2000" dirty="0">
              <a:latin typeface="思源黑体 CN Normal" panose="020B0400000000000000" pitchFamily="34" charset="-122"/>
              <a:ea typeface="思源黑体 CN Normal" panose="020B0400000000000000" pitchFamily="34" charset="-122"/>
            </a:endParaRPr>
          </a:p>
        </p:txBody>
      </p:sp>
      <p:sp>
        <p:nvSpPr>
          <p:cNvPr id="11" name="文本框 10"/>
          <p:cNvSpPr txBox="1"/>
          <p:nvPr/>
        </p:nvSpPr>
        <p:spPr>
          <a:xfrm>
            <a:off x="946827" y="5740734"/>
            <a:ext cx="5939790" cy="461665"/>
          </a:xfrm>
          <a:prstGeom prst="rect">
            <a:avLst/>
          </a:prstGeom>
          <a:noFill/>
        </p:spPr>
        <p:txBody>
          <a:bodyPr wrap="square">
            <a:spAutoFit/>
          </a:bodyPr>
          <a:p>
            <a:r>
              <a:rPr lang="zh-CN" altLang="en-US" sz="2400" dirty="0">
                <a:latin typeface="思源黑体 CN Normal" panose="020B0400000000000000" pitchFamily="34" charset="-122"/>
                <a:ea typeface="思源黑体 CN Normal" panose="020B0400000000000000" pitchFamily="34" charset="-122"/>
              </a:rPr>
              <a:t>文章参考：</a:t>
            </a:r>
            <a:r>
              <a:rPr lang="en-US" altLang="zh-CN" sz="2400" dirty="0">
                <a:latin typeface="思源黑体 CN Normal" panose="020B0400000000000000" pitchFamily="34" charset="-122"/>
                <a:ea typeface="思源黑体 CN Normal" panose="020B0400000000000000" pitchFamily="34" charset="-122"/>
                <a:hlinkClick r:id="rId2"/>
              </a:rPr>
              <a:t>&lt;&lt;</a:t>
            </a:r>
            <a:r>
              <a:rPr lang="zh-CN" altLang="en-US" sz="2400" dirty="0">
                <a:latin typeface="思源黑体 CN Normal" panose="020B0400000000000000" pitchFamily="34" charset="-122"/>
                <a:ea typeface="思源黑体 CN Normal" panose="020B0400000000000000" pitchFamily="34" charset="-122"/>
                <a:hlinkClick r:id="rId2"/>
              </a:rPr>
              <a:t>当</a:t>
            </a:r>
            <a:r>
              <a:rPr lang="en-US" altLang="zh-CN" sz="2400" dirty="0">
                <a:latin typeface="思源黑体 CN Normal" panose="020B0400000000000000" pitchFamily="34" charset="-122"/>
                <a:ea typeface="思源黑体 CN Normal" panose="020B0400000000000000" pitchFamily="34" charset="-122"/>
                <a:hlinkClick r:id="rId2"/>
              </a:rPr>
              <a:t>JDBC</a:t>
            </a:r>
            <a:r>
              <a:rPr lang="zh-CN" altLang="en-US" sz="2400" dirty="0">
                <a:latin typeface="思源黑体 CN Normal" panose="020B0400000000000000" pitchFamily="34" charset="-122"/>
                <a:ea typeface="思源黑体 CN Normal" panose="020B0400000000000000" pitchFamily="34" charset="-122"/>
                <a:hlinkClick r:id="rId2"/>
              </a:rPr>
              <a:t>遇上返回</a:t>
            </a:r>
            <a:r>
              <a:rPr lang="en-US" altLang="zh-CN" sz="2400" dirty="0">
                <a:latin typeface="思源黑体 CN Normal" panose="020B0400000000000000" pitchFamily="34" charset="-122"/>
                <a:ea typeface="思源黑体 CN Normal" panose="020B0400000000000000" pitchFamily="34" charset="-122"/>
                <a:hlinkClick r:id="rId2"/>
              </a:rPr>
              <a:t>cursor&gt;&gt;</a:t>
            </a:r>
            <a:endParaRPr lang="zh-CN" altLang="en-US" sz="2400" dirty="0">
              <a:latin typeface="思源黑体 CN Normal" panose="020B0400000000000000" pitchFamily="34" charset="-122"/>
              <a:ea typeface="思源黑体 CN Normal" panose="020B0400000000000000" pitchFamily="34" charset="-122"/>
            </a:endParaRPr>
          </a:p>
        </p:txBody>
      </p:sp>
      <p:pic>
        <p:nvPicPr>
          <p:cNvPr id="7" name="图片 6"/>
          <p:cNvPicPr>
            <a:picLocks noChangeAspect="1"/>
          </p:cNvPicPr>
          <p:nvPr/>
        </p:nvPicPr>
        <p:blipFill>
          <a:blip r:embed="rId3"/>
          <a:stretch>
            <a:fillRect/>
          </a:stretch>
        </p:blipFill>
        <p:spPr>
          <a:xfrm>
            <a:off x="5040630" y="2775585"/>
            <a:ext cx="6772275" cy="2809240"/>
          </a:xfrm>
          <a:prstGeom prst="rect">
            <a:avLst/>
          </a:prstGeom>
        </p:spPr>
      </p:pic>
    </p:spTree>
  </p:cSld>
  <p:clrMapOvr>
    <a:masterClrMapping/>
  </p:clrMapOvr>
  <p:transition spd="med"/>
</p:sld>
</file>

<file path=ppt/tags/tag1.xml><?xml version="1.0" encoding="utf-8"?>
<p:tagLst xmlns:p="http://schemas.openxmlformats.org/presentationml/2006/main">
  <p:tag name="KSO_WM_BEAUTIFY_FLAG" val=""/>
  <p:tag name="KSO_WM_UNIT_PLACING_PICTURE_USER_VIEWPORT" val="{&quot;height&quot;:560,&quot;width&quot;:3101}"/>
</p:tagLst>
</file>

<file path=ppt/tags/tag10.xml><?xml version="1.0" encoding="utf-8"?>
<p:tagLst xmlns:p="http://schemas.openxmlformats.org/presentationml/2006/main">
  <p:tag name="PA" val="v4.0.0"/>
  <p:tag name="KSO_WM_BEAUTIFY_FLAG" val=""/>
</p:tagLst>
</file>

<file path=ppt/tags/tag11.xml><?xml version="1.0" encoding="utf-8"?>
<p:tagLst xmlns:p="http://schemas.openxmlformats.org/presentationml/2006/main">
  <p:tag name="PA" val="v4.0.0"/>
  <p:tag name="KSO_WM_BEAUTIFY_FLAG" val=""/>
</p:tagLst>
</file>

<file path=ppt/tags/tag12.xml><?xml version="1.0" encoding="utf-8"?>
<p:tagLst xmlns:p="http://schemas.openxmlformats.org/presentationml/2006/main">
  <p:tag name="PA" val="v4.0.0"/>
  <p:tag name="KSO_WM_BEAUTIFY_FLAG" val=""/>
</p:tagLst>
</file>

<file path=ppt/tags/tag13.xml><?xml version="1.0" encoding="utf-8"?>
<p:tagLst xmlns:p="http://schemas.openxmlformats.org/presentationml/2006/main">
  <p:tag name="PA" val="v4.0.0"/>
  <p:tag name="KSO_WM_BEAUTIFY_FLAG" val=""/>
</p:tagLst>
</file>

<file path=ppt/tags/tag14.xml><?xml version="1.0" encoding="utf-8"?>
<p:tagLst xmlns:p="http://schemas.openxmlformats.org/presentationml/2006/main">
  <p:tag name="PA" val="v4.0.0"/>
  <p:tag name="KSO_WM_BEAUTIFY_FLAG" val=""/>
</p:tagLst>
</file>

<file path=ppt/tags/tag15.xml><?xml version="1.0" encoding="utf-8"?>
<p:tagLst xmlns:p="http://schemas.openxmlformats.org/presentationml/2006/main">
  <p:tag name="PA" val="v4.0.0"/>
  <p:tag name="KSO_WM_BEAUTIFY_FLAG" val=""/>
</p:tagLst>
</file>

<file path=ppt/tags/tag16.xml><?xml version="1.0" encoding="utf-8"?>
<p:tagLst xmlns:p="http://schemas.openxmlformats.org/presentationml/2006/main">
  <p:tag name="PA" val="v4.0.0"/>
  <p:tag name="KSO_WM_BEAUTIFY_FLAG" val=""/>
</p:tagLst>
</file>

<file path=ppt/tags/tag17.xml><?xml version="1.0" encoding="utf-8"?>
<p:tagLst xmlns:p="http://schemas.openxmlformats.org/presentationml/2006/main">
  <p:tag name="PA" val="v4.0.0"/>
  <p:tag name="KSO_WM_BEAUTIFY_FLAG" val=""/>
</p:tagLst>
</file>

<file path=ppt/tags/tag18.xml><?xml version="1.0" encoding="utf-8"?>
<p:tagLst xmlns:p="http://schemas.openxmlformats.org/presentationml/2006/main">
  <p:tag name="PA" val="v4.0.0"/>
  <p:tag name="KSO_WM_BEAUTIFY_FLAG" val=""/>
</p:tagLst>
</file>

<file path=ppt/tags/tag19.xml><?xml version="1.0" encoding="utf-8"?>
<p:tagLst xmlns:p="http://schemas.openxmlformats.org/presentationml/2006/main">
  <p:tag name="PA" val="v4.0.0"/>
  <p:tag name="KSO_WM_BEAUTIFY_FLAG" val=""/>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 name="KSO_WM_BEAUTIFY_FLAG" val=""/>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PA" val="v4.0.0"/>
  <p:tag name="KSO_WM_BEAUTIFY_FLAG" val=""/>
</p:tagLst>
</file>

<file path=ppt/tags/tag6.xml><?xml version="1.0" encoding="utf-8"?>
<p:tagLst xmlns:p="http://schemas.openxmlformats.org/presentationml/2006/main">
  <p:tag name="PA" val="v4.0.0"/>
  <p:tag name="KSO_WM_BEAUTIFY_FLAG" val=""/>
</p:tagLst>
</file>

<file path=ppt/tags/tag7.xml><?xml version="1.0" encoding="utf-8"?>
<p:tagLst xmlns:p="http://schemas.openxmlformats.org/presentationml/2006/main">
  <p:tag name="PA" val="v4.0.0"/>
  <p:tag name="KSO_WM_BEAUTIFY_FLAG" val=""/>
</p:tagLst>
</file>

<file path=ppt/tags/tag8.xml><?xml version="1.0" encoding="utf-8"?>
<p:tagLst xmlns:p="http://schemas.openxmlformats.org/presentationml/2006/main">
  <p:tag name="PA" val="v4.0.0"/>
  <p:tag name="KSO_WM_BEAUTIFY_FLAG" val=""/>
</p:tagLst>
</file>

<file path=ppt/tags/tag9.xml><?xml version="1.0" encoding="utf-8"?>
<p:tagLst xmlns:p="http://schemas.openxmlformats.org/presentationml/2006/main">
  <p:tag name="PA" val="v4.0.0"/>
  <p:tag name="KSO_WM_BEAUTIFY_FLAG" val=""/>
</p:tagLst>
</file>

<file path=ppt/theme/_rels/theme2.xml.rels><?xml version="1.0" encoding="UTF-8" standalone="yes"?>
<Relationships xmlns="http://schemas.openxmlformats.org/package/2006/relationships"><Relationship Id="rId1" Type="http://schemas.openxmlformats.org/officeDocument/2006/relationships/image" Target="../media/image24.jpeg"/></Relationships>
</file>

<file path=ppt/theme/theme1.xml><?xml version="1.0" encoding="utf-8"?>
<a:theme xmlns:a="http://schemas.openxmlformats.org/drawingml/2006/main" name="主题版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panose="020B05020201040202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600" b="0" i="0" u="none" strike="noStrike" cap="none" spc="0" normalizeH="0" baseline="0">
            <a:ln>
              <a:noFill/>
            </a:ln>
            <a:solidFill>
              <a:srgbClr val="000000"/>
            </a:solidFill>
            <a:effectLst/>
            <a:uFillTx/>
            <a:latin typeface="+mn-lt"/>
            <a:ea typeface="+mn-ea"/>
            <a:cs typeface="+mn-cs"/>
            <a:sym typeface="Gill Sans" panose="020B05020201040202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WPS 演示</Application>
  <PresentationFormat>自定义</PresentationFormat>
  <Paragraphs>218</Paragraphs>
  <Slides>20</Slides>
  <Notes>16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20</vt:i4>
      </vt:variant>
    </vt:vector>
  </HeadingPairs>
  <TitlesOfParts>
    <vt:vector size="43" baseType="lpstr">
      <vt:lpstr>Arial</vt:lpstr>
      <vt:lpstr>宋体</vt:lpstr>
      <vt:lpstr>Wingdings</vt:lpstr>
      <vt:lpstr>Gill Sans</vt:lpstr>
      <vt:lpstr>黑体</vt:lpstr>
      <vt:lpstr>汉仪中黑KW</vt:lpstr>
      <vt:lpstr>思源黑体 CN Normal</vt:lpstr>
      <vt:lpstr>Helvetica Neue Medium</vt:lpstr>
      <vt:lpstr>Lucida Grande</vt:lpstr>
      <vt:lpstr>Lato</vt:lpstr>
      <vt:lpstr>宋体</vt:lpstr>
      <vt:lpstr>Consolas</vt:lpstr>
      <vt:lpstr>Wingdings</vt:lpstr>
      <vt:lpstr>Open Sans</vt:lpstr>
      <vt:lpstr>微软雅黑</vt:lpstr>
      <vt:lpstr>汉仪旗黑</vt:lpstr>
      <vt:lpstr>Arial Unicode MS</vt:lpstr>
      <vt:lpstr>汉仪书宋二KW</vt:lpstr>
      <vt:lpstr>等线</vt:lpstr>
      <vt:lpstr>汉仪中等线KW</vt:lpstr>
      <vt:lpstr>Thonburi</vt:lpstr>
      <vt:lpstr>苹方-简</vt:lpstr>
      <vt:lpstr>主题版式​​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PostgreSQL问答集萃_20230303</dc:title>
  <dc:creator/>
  <cp:lastModifiedBy>多米爸比</cp:lastModifiedBy>
  <cp:revision>759</cp:revision>
  <dcterms:created xsi:type="dcterms:W3CDTF">2023-03-04T01:08:43Z</dcterms:created>
  <dcterms:modified xsi:type="dcterms:W3CDTF">2023-03-04T01:08:43Z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393000736A5A6BD3F00DD963B97B7123</vt:lpwstr>
  </property>
  <property fmtid="{D5CDD505-2E9C-101B-9397-08002B2CF9AE}" pid="3" name="KSOProductBuildVer">
    <vt:lpwstr>2052-5.2.1.7798</vt:lpwstr>
  </property>
</Properties>
</file>