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7" r:id="rId4"/>
    <p:sldId id="265" r:id="rId5"/>
    <p:sldId id="266" r:id="rId6"/>
    <p:sldId id="257" r:id="rId7"/>
    <p:sldId id="260" r:id="rId8"/>
    <p:sldId id="261" r:id="rId9"/>
    <p:sldId id="269" r:id="rId10"/>
    <p:sldId id="270" r:id="rId11"/>
    <p:sldId id="271" r:id="rId12"/>
    <p:sldId id="262" r:id="rId13"/>
    <p:sldId id="263" r:id="rId14"/>
    <p:sldId id="264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FD306"/>
    <a:srgbClr val="9ECD41"/>
    <a:srgbClr val="6F40FF"/>
    <a:srgbClr val="D12A0F"/>
    <a:srgbClr val="EF7700"/>
    <a:srgbClr val="D22A0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59858" autoAdjust="0"/>
  </p:normalViewPr>
  <p:slideViewPr>
    <p:cSldViewPr>
      <p:cViewPr varScale="1">
        <p:scale>
          <a:sx n="42" d="100"/>
          <a:sy n="42" d="100"/>
        </p:scale>
        <p:origin x="-1800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0306A-F44C-480F-B223-4C8CFD47549C}" type="datetimeFigureOut">
              <a:rPr lang="ru-RU" smtClean="0"/>
              <a:pPr/>
              <a:t>23.06.2019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1E84-F4DF-4A68-9C43-DED83E436E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522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51E84-F4DF-4A68-9C43-DED83E436EF5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0341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процессе работы мы разделил интерфейсы потребителей услуг в зависимости от их задач</a:t>
            </a:r>
            <a:r>
              <a:rPr lang="ru-RU" baseline="0" dirty="0" smtClean="0"/>
              <a:t> решаемых при работе с системой</a:t>
            </a:r>
            <a:r>
              <a:rPr lang="ru-RU" dirty="0" smtClean="0"/>
              <a:t>:</a:t>
            </a:r>
          </a:p>
          <a:p>
            <a:r>
              <a:rPr lang="ru-RU" dirty="0" smtClean="0"/>
              <a:t>1)</a:t>
            </a:r>
            <a:r>
              <a:rPr lang="ru-RU" baseline="0" dirty="0" smtClean="0"/>
              <a:t> Для гражданина – необходимо максимально быстро и удобно получить информацию по полученным выплатам, соответственно разработанный интерфейс, лаконичен и позволяет на одном окне отметить, в сгруппированных характеристиках, критерии и получить перечень мер поддержки;</a:t>
            </a:r>
          </a:p>
          <a:p>
            <a:endParaRPr lang="ru-RU" baseline="0" dirty="0" smtClean="0"/>
          </a:p>
          <a:p>
            <a:r>
              <a:rPr lang="ru-RU" baseline="0" dirty="0" smtClean="0"/>
              <a:t>2) Для сотрудника служб социальной защиты набор требований другой – </a:t>
            </a:r>
          </a:p>
          <a:p>
            <a:r>
              <a:rPr lang="ru-RU" baseline="0" dirty="0" smtClean="0"/>
              <a:t>2.1) Возможность Анализа большого объема данных</a:t>
            </a:r>
          </a:p>
          <a:p>
            <a:r>
              <a:rPr lang="ru-RU" baseline="0" dirty="0" smtClean="0"/>
              <a:t>2.2) Построение аналитических отчетов</a:t>
            </a:r>
          </a:p>
          <a:p>
            <a:r>
              <a:rPr lang="ru-RU" baseline="0" dirty="0" smtClean="0"/>
              <a:t>2.3) Моделирование экономических ситуаций </a:t>
            </a:r>
          </a:p>
          <a:p>
            <a:r>
              <a:rPr lang="ru-RU" baseline="0" dirty="0" smtClean="0"/>
              <a:t>Данные требования  наиболее близки к модели отображений данных  как в стандартном бухгалтерской программе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51E84-F4DF-4A68-9C43-DED83E436EF5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414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проектировании</a:t>
            </a:r>
            <a:r>
              <a:rPr lang="ru-RU" baseline="0" dirty="0" smtClean="0"/>
              <a:t> системы мы учитываем две модели развития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1)  </a:t>
            </a:r>
            <a:r>
              <a:rPr lang="ru-RU" baseline="0" dirty="0" smtClean="0"/>
              <a:t>ИС получает статус официальной государственной информационной системы и финансируется за счет государства.  Экономический эффект достигается за счет автоматизации процесса  прогнозирования, сокращения трудозатрат происходит;</a:t>
            </a:r>
          </a:p>
          <a:p>
            <a:r>
              <a:rPr lang="ru-RU" baseline="0" dirty="0" smtClean="0"/>
              <a:t>2) Система не получает статус Государственной информационной системы. Задача прогнозирования не будет реализована, так как отсутствует потребитель. Задача развития системы остановится на двух процесса Категорирование выплат и задача информирования граждан. Монетизация в данном случае  за счет размещения блоков рекламы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51E84-F4DF-4A68-9C43-DED83E436EF5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31276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51E84-F4DF-4A68-9C43-DED83E436EF5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51E84-F4DF-4A68-9C43-DED83E436EF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6695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Этап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 Анализ и классификация мер социальной поддержки. Результатом этого этапа Является заполненная таблица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Этап 2.запуск системы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иснформационно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справочно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Этап 3. Запуск системы обратной связи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Этап 4. Запуск системы импорта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Этап 5. Запуск системы персонально прогноза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51E84-F4DF-4A68-9C43-DED83E436EF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417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Предлагаемая технология</a:t>
            </a:r>
            <a:r>
              <a:rPr lang="ru-RU" baseline="0" dirty="0" smtClean="0"/>
              <a:t> работы ИС, является классической трехзвенной архитектурой.</a:t>
            </a:r>
          </a:p>
          <a:p>
            <a:r>
              <a:rPr lang="ru-RU" baseline="0" dirty="0" smtClean="0"/>
              <a:t>В разработанном прототипе это 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ru-RU" baseline="0" dirty="0" smtClean="0"/>
              <a:t>На первом уровне – клиентская машина - типичный тонкий под управлением </a:t>
            </a:r>
            <a:r>
              <a:rPr lang="en-US" baseline="0" dirty="0" smtClean="0"/>
              <a:t>OS Windows</a:t>
            </a:r>
            <a:r>
              <a:rPr lang="ru-RU" baseline="0" dirty="0" smtClean="0"/>
              <a:t>. Возможно и предпочтительно использование </a:t>
            </a:r>
            <a:r>
              <a:rPr lang="en-US" baseline="0" dirty="0" smtClean="0"/>
              <a:t>OS </a:t>
            </a:r>
            <a:r>
              <a:rPr lang="ru-RU" baseline="0" dirty="0" smtClean="0"/>
              <a:t>базе </a:t>
            </a:r>
            <a:r>
              <a:rPr lang="en-US" baseline="0" dirty="0" smtClean="0"/>
              <a:t>Linux</a:t>
            </a:r>
            <a:r>
              <a:rPr lang="ru-RU" baseline="0" dirty="0" smtClean="0"/>
              <a:t> для выполнения норм по </a:t>
            </a:r>
            <a:r>
              <a:rPr lang="ru-RU" baseline="0" dirty="0" err="1" smtClean="0"/>
              <a:t>импортозамещению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На втором - Сервер приложений </a:t>
            </a:r>
            <a:r>
              <a:rPr lang="en-US" baseline="0" dirty="0" smtClean="0"/>
              <a:t>IIS, </a:t>
            </a:r>
            <a:r>
              <a:rPr lang="ru-RU" baseline="0" dirty="0" smtClean="0"/>
              <a:t>в дальнейшем предлагается использовать сервер приложений на базе </a:t>
            </a:r>
            <a:r>
              <a:rPr lang="en-US" baseline="0" dirty="0" smtClean="0"/>
              <a:t>Apache-</a:t>
            </a:r>
            <a:r>
              <a:rPr lang="ru-RU" baseline="0" dirty="0" smtClean="0"/>
              <a:t>сервера для выполнения норм по </a:t>
            </a:r>
            <a:r>
              <a:rPr lang="ru-RU" baseline="0" dirty="0" err="1" smtClean="0"/>
              <a:t>импортозамещению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ru-RU" baseline="0" dirty="0" smtClean="0"/>
              <a:t>На третьем База данных под управлением СУБД </a:t>
            </a:r>
            <a:r>
              <a:rPr lang="en-US" baseline="0" dirty="0" smtClean="0"/>
              <a:t>Oracle</a:t>
            </a:r>
            <a:r>
              <a:rPr lang="ru-RU" baseline="0" dirty="0" smtClean="0"/>
              <a:t> или </a:t>
            </a:r>
            <a:r>
              <a:rPr lang="en-US" baseline="0" dirty="0" err="1" smtClean="0"/>
              <a:t>PostgreSQL</a:t>
            </a:r>
            <a:r>
              <a:rPr lang="ru-RU" baseline="0" dirty="0" smtClean="0"/>
              <a:t>, в дальнейшем предлагаем выбирать СУБД в зависимости от объемов данных.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51E84-F4DF-4A68-9C43-DED83E436EF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7474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Особенностью реализации</a:t>
            </a:r>
            <a:r>
              <a:rPr lang="ru-RU" baseline="0" dirty="0" smtClean="0"/>
              <a:t> является использование корпоративной Информационной системы «Парус-Бюджет 8» как технологической платформы с уже существующей системой распределения прав, </a:t>
            </a:r>
            <a:r>
              <a:rPr lang="ru-RU" baseline="0" dirty="0" err="1" smtClean="0"/>
              <a:t>логгирования</a:t>
            </a:r>
            <a:r>
              <a:rPr lang="ru-RU" baseline="0" dirty="0" smtClean="0"/>
              <a:t> действий пользователя, системы построения отчетов, прошедшей аттестацию ФСТЭК. Данная реализация позволяет с минимальными временными затратами произвести запуск системы в эксплуатацию. В дальнейшем накопив опыт использования, возможен переход на другие платформы с переносом </a:t>
            </a:r>
            <a:r>
              <a:rPr lang="ru-RU" baseline="0" dirty="0" err="1" smtClean="0"/>
              <a:t>бизнес-логики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51E84-F4DF-4A68-9C43-DED83E436EF5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 и описанная модель позволяют</a:t>
            </a:r>
            <a:r>
              <a:rPr lang="ru-RU" baseline="0" dirty="0" smtClean="0"/>
              <a:t> масштабировать данный проект от города до всей страны. </a:t>
            </a:r>
            <a:r>
              <a:rPr lang="ru-RU" dirty="0" smtClean="0"/>
              <a:t>Максимальный эффект от внедрения системы будет достигнут при внесении и анализе данных по каждому гражданину и его характеристиках. В масштабах страны мы говорим о порядке 150 миллионах человек и сотнях строк описания характеристик.  По мере работы системы так же будет накапливаться информация об умерших гражданах что означает, что система должна отвечать требованиям по манипулированию данными в объемах миллиардов строк. Ближайшим работающим аналогом подобной системы является информационная системы федеральной налоговой службы (http://www.tadviser.ru/index.php/Проект:Центры_обработки_данных_ФНС) . ФНС для решения своих задач выбрала СУБД </a:t>
            </a:r>
            <a:r>
              <a:rPr lang="ru-RU" dirty="0" err="1" smtClean="0"/>
              <a:t>Oracle</a:t>
            </a:r>
            <a:r>
              <a:rPr lang="ru-RU" dirty="0" smtClean="0"/>
              <a:t>, так как данная система позволила обеспечить нужную производительность.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51E84-F4DF-4A68-9C43-DED83E436EF5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32764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51E84-F4DF-4A68-9C43-DED83E436EF5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28597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51E84-F4DF-4A68-9C43-DED83E436EF5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62256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51E84-F4DF-4A68-9C43-DED83E436EF5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8723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3352" y="5481201"/>
            <a:ext cx="6400800" cy="540087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err="1" smtClean="0">
                <a:solidFill>
                  <a:schemeClr val="tx1"/>
                </a:solidFill>
              </a:rPr>
              <a:t>Цифровойпрорыв.рф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303912" y="5373216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solidFill>
                  <a:schemeClr val="tx1"/>
                </a:solidFill>
              </a:rPr>
              <a:t>Команда «Солнышко»</a:t>
            </a:r>
          </a:p>
          <a:p>
            <a:pPr algn="r"/>
            <a:r>
              <a:rPr lang="ru-RU" b="1" dirty="0">
                <a:solidFill>
                  <a:schemeClr val="tx1"/>
                </a:solidFill>
              </a:rPr>
              <a:t>Мельник Максим 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7288" y="6165304"/>
            <a:ext cx="2984376" cy="540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solidFill>
                  <a:schemeClr val="tx1"/>
                </a:solidFill>
              </a:rPr>
              <a:t>Тула, </a:t>
            </a:r>
            <a:r>
              <a:rPr lang="ru-RU" dirty="0" smtClean="0">
                <a:solidFill>
                  <a:schemeClr val="tx1"/>
                </a:solidFill>
              </a:rPr>
              <a:t>22-23.06.2019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495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Масштабируемость</a:t>
            </a:r>
            <a:endParaRPr lang="ru-RU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1544" y="1844824"/>
            <a:ext cx="1584176" cy="15841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7688" y="2802108"/>
            <a:ext cx="1584176" cy="15841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40416" y="1692276"/>
            <a:ext cx="1482707" cy="148270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3663" y="1988840"/>
            <a:ext cx="1605356" cy="16053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9764" y="4165398"/>
            <a:ext cx="1584176" cy="158417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1864" y="1912142"/>
            <a:ext cx="1482707" cy="148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904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Масштабируемость</a:t>
            </a:r>
            <a:endParaRPr lang="ru-RU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1544" y="1844824"/>
            <a:ext cx="1584176" cy="15841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7688" y="2802108"/>
            <a:ext cx="1584176" cy="15841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40416" y="1692276"/>
            <a:ext cx="1482707" cy="148270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3663" y="1988840"/>
            <a:ext cx="1605356" cy="16053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9764" y="4165398"/>
            <a:ext cx="1584176" cy="158417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1864" y="1912142"/>
            <a:ext cx="1482707" cy="14827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7814" y="2802108"/>
            <a:ext cx="1584176" cy="158417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64352" y="4200087"/>
            <a:ext cx="1584176" cy="158417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1763" y="3458119"/>
            <a:ext cx="1605356" cy="160535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0313" y="3138786"/>
            <a:ext cx="1605356" cy="160535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40499" y="3743390"/>
            <a:ext cx="1482707" cy="148270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46370" y="1692276"/>
            <a:ext cx="1584176" cy="158417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05106" y="2364886"/>
            <a:ext cx="1584176" cy="158417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1339" y="2663219"/>
            <a:ext cx="1584176" cy="158417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8831" y="3856186"/>
            <a:ext cx="1584176" cy="158417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4965" y="3865626"/>
            <a:ext cx="1605356" cy="160535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6927" y="4186830"/>
            <a:ext cx="1482707" cy="148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293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6080" y="1916832"/>
            <a:ext cx="498234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UX/UI</a:t>
            </a:r>
            <a:r>
              <a:rPr lang="ru-RU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/>
            </a:r>
            <a:br>
              <a:rPr lang="ru-RU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</a:br>
            <a:r>
              <a:rPr lang="en-US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(</a:t>
            </a:r>
            <a:r>
              <a:rPr lang="ru-RU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Дружелюбность</a:t>
            </a:r>
            <a:r>
              <a:rPr lang="en-US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)</a:t>
            </a:r>
            <a:endParaRPr lang="ru-RU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760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9816" y="1268760"/>
            <a:ext cx="7142584" cy="1143000"/>
          </a:xfrm>
        </p:spPr>
        <p:txBody>
          <a:bodyPr/>
          <a:lstStyle/>
          <a:p>
            <a:pPr algn="l"/>
            <a:r>
              <a:rPr lang="ru-RU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Бизнес-модель</a:t>
            </a:r>
            <a:endParaRPr lang="ru-RU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39816" y="2614254"/>
            <a:ext cx="7142584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ИС «</a:t>
            </a:r>
            <a:r>
              <a:rPr lang="en-US" dirty="0" smtClean="0"/>
              <a:t>bednosti.net</a:t>
            </a:r>
            <a:r>
              <a:rPr lang="ru-RU" dirty="0" smtClean="0"/>
              <a:t>»</a:t>
            </a:r>
            <a:r>
              <a:rPr lang="en-US" dirty="0" smtClean="0"/>
              <a:t> - </a:t>
            </a:r>
            <a:r>
              <a:rPr lang="ru-RU" dirty="0" smtClean="0"/>
              <a:t>это государственная информационная система, составной элемент СМЭВ, предназначенный для автоматизации деятельности органов социальной защиты населения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7090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912" y="989856"/>
            <a:ext cx="8582744" cy="1143000"/>
          </a:xfrm>
        </p:spPr>
        <p:txBody>
          <a:bodyPr/>
          <a:lstStyle/>
          <a:p>
            <a:pPr algn="l"/>
            <a:r>
              <a:rPr lang="ru-RU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Команда «Солнышко»</a:t>
            </a:r>
            <a:endParaRPr lang="ru-RU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03912" y="2132856"/>
            <a:ext cx="10972800" cy="4525963"/>
          </a:xfrm>
        </p:spPr>
        <p:txBody>
          <a:bodyPr/>
          <a:lstStyle/>
          <a:p>
            <a:r>
              <a:rPr lang="ru-RU" dirty="0" smtClean="0"/>
              <a:t>Мельник Максим Сергеевич</a:t>
            </a:r>
          </a:p>
          <a:p>
            <a:r>
              <a:rPr lang="ru-RU" dirty="0" smtClean="0"/>
              <a:t>Елисеев Илья</a:t>
            </a:r>
          </a:p>
          <a:p>
            <a:r>
              <a:rPr lang="ru-RU" dirty="0" smtClean="0"/>
              <a:t>Елисеева Юлия </a:t>
            </a:r>
          </a:p>
          <a:p>
            <a:r>
              <a:rPr lang="ru-RU" dirty="0" smtClean="0"/>
              <a:t>Жуков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501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9435" y="260648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Ссылка на </a:t>
            </a:r>
            <a:r>
              <a:rPr lang="ru-RU" dirty="0" err="1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репозиторий</a:t>
            </a:r>
            <a:endParaRPr lang="ru-RU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69435" y="3573016"/>
            <a:ext cx="8229600" cy="67667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https://github.com/ily-e/Hsun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7192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Цели решаемые ИС</a:t>
            </a:r>
            <a:endParaRPr lang="ru-RU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874837"/>
            <a:ext cx="10972800" cy="4525963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1. Социальная цель</a:t>
            </a:r>
          </a:p>
          <a:p>
            <a:r>
              <a:rPr lang="ru-RU" dirty="0"/>
              <a:t>1.1. Повышение уровня благосостояния граждан РФ, путем информирования о мерах социальной поддержки</a:t>
            </a:r>
          </a:p>
          <a:p>
            <a:r>
              <a:rPr lang="ru-RU" b="1" dirty="0"/>
              <a:t>2. </a:t>
            </a:r>
            <a:r>
              <a:rPr lang="ru-RU" b="1" dirty="0" smtClean="0"/>
              <a:t>Экономическая цель</a:t>
            </a:r>
            <a:endParaRPr lang="ru-RU" b="1" dirty="0"/>
          </a:p>
          <a:p>
            <a:r>
              <a:rPr lang="ru-RU" dirty="0"/>
              <a:t>2.1. Повышение точности прогнозирования объемов обязательств государства перед гражданами;</a:t>
            </a:r>
          </a:p>
          <a:p>
            <a:r>
              <a:rPr lang="ru-RU" dirty="0"/>
              <a:t>2.2. Представление возможности анализа текущего уровня благосостояния граждан и/или домохозяйств, для предоставления адресной помощи отдельным категориям граждан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0713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Концепция</a:t>
            </a:r>
            <a:endParaRPr lang="ru-RU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83832" y="1600201"/>
            <a:ext cx="6998568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ИС «</a:t>
            </a:r>
            <a:r>
              <a:rPr lang="en-US" dirty="0" smtClean="0"/>
              <a:t>bednosti.net</a:t>
            </a:r>
            <a:r>
              <a:rPr lang="ru-RU" dirty="0" smtClean="0"/>
              <a:t>»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ru-RU" dirty="0" smtClean="0"/>
              <a:t>построена в рамках технологии «Одно окно» для работы в системе межведомственного электронного взаимодействия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4865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Задачи</a:t>
            </a:r>
            <a:endParaRPr lang="ru-RU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517971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хранение  и категорирование выплат с хроникой изменения параметров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анализ </a:t>
            </a:r>
            <a:r>
              <a:rPr lang="ru-RU" dirty="0"/>
              <a:t>пересеченности  адресности зон выплат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информирование </a:t>
            </a:r>
            <a:r>
              <a:rPr lang="ru-RU" dirty="0"/>
              <a:t>гражданина о возможных выплатах и порядке получения по его запросу</a:t>
            </a:r>
          </a:p>
          <a:p>
            <a:pPr>
              <a:lnSpc>
                <a:spcPct val="110000"/>
              </a:lnSpc>
            </a:pPr>
            <a:r>
              <a:rPr lang="ru-RU" dirty="0" smtClean="0"/>
              <a:t>импорт </a:t>
            </a:r>
            <a:r>
              <a:rPr lang="ru-RU" dirty="0"/>
              <a:t>и разбор данных от других органов государственной власти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прогнозный </a:t>
            </a:r>
            <a:r>
              <a:rPr lang="ru-RU" dirty="0"/>
              <a:t>расчет персональных потребностей</a:t>
            </a:r>
          </a:p>
          <a:p>
            <a:pPr>
              <a:lnSpc>
                <a:spcPct val="120000"/>
              </a:lnSpc>
            </a:pPr>
            <a:r>
              <a:rPr lang="ru-RU" dirty="0"/>
              <a:t>прогнозный расчет совокупных потребностей</a:t>
            </a:r>
          </a:p>
          <a:p>
            <a:pPr>
              <a:lnSpc>
                <a:spcPct val="120000"/>
              </a:lnSpc>
            </a:pPr>
            <a:r>
              <a:rPr lang="ru-RU" dirty="0"/>
              <a:t>решение спорных ситуаций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789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407368" y="1873960"/>
            <a:ext cx="459295" cy="459295"/>
          </a:xfrm>
          <a:prstGeom prst="ellipse">
            <a:avLst/>
          </a:prstGeom>
          <a:solidFill>
            <a:srgbClr val="EF7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Этапы внедрения</a:t>
            </a:r>
            <a:endParaRPr lang="ru-RU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5440" y="1600201"/>
            <a:ext cx="10873208" cy="48531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Этап 1. Анализ и классификация мер социальной поддержки.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Этап 2. Запуск </a:t>
            </a:r>
            <a:r>
              <a:rPr lang="ru-RU" dirty="0"/>
              <a:t>системы </a:t>
            </a:r>
            <a:r>
              <a:rPr lang="ru-RU" dirty="0" smtClean="0"/>
              <a:t>информационно справочного сервиса </a:t>
            </a:r>
            <a:endParaRPr lang="ru-RU" dirty="0"/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Этап </a:t>
            </a:r>
            <a:r>
              <a:rPr lang="ru-RU" dirty="0"/>
              <a:t>3. Запуск системы обратной связи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Этап 4. Запуск системы импорта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Этап 5. Запуск </a:t>
            </a:r>
            <a:r>
              <a:rPr lang="ru-RU" dirty="0" smtClean="0"/>
              <a:t>системы прогнозирования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420823" y="2657529"/>
            <a:ext cx="459295" cy="459295"/>
          </a:xfrm>
          <a:prstGeom prst="ellipse">
            <a:avLst/>
          </a:prstGeom>
          <a:solidFill>
            <a:srgbClr val="D12A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420823" y="3503707"/>
            <a:ext cx="459295" cy="459295"/>
          </a:xfrm>
          <a:prstGeom prst="ellipse">
            <a:avLst/>
          </a:prstGeom>
          <a:solidFill>
            <a:srgbClr val="6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20823" y="4334675"/>
            <a:ext cx="459295" cy="459295"/>
          </a:xfrm>
          <a:prstGeom prst="ellipse">
            <a:avLst/>
          </a:prstGeom>
          <a:solidFill>
            <a:srgbClr val="9EC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40970" y="5137042"/>
            <a:ext cx="459295" cy="459295"/>
          </a:xfrm>
          <a:prstGeom prst="ellipse">
            <a:avLst/>
          </a:prstGeom>
          <a:solidFill>
            <a:srgbClr val="EFD3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645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Работоспособность</a:t>
            </a:r>
            <a:endParaRPr lang="ru-RU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6" name="Объект 5" descr="img_1"/>
          <p:cNvPicPr>
            <a:picLocks noGrp="1" noChangeAspect="1"/>
          </p:cNvPicPr>
          <p:nvPr isPhoto="1">
            <p:ph idx="1"/>
          </p:nvPr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7349" y="1600201"/>
            <a:ext cx="5557302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97703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Оригинальность идеи</a:t>
            </a:r>
            <a:endParaRPr lang="ru-RU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360" y="1417638"/>
            <a:ext cx="5130342" cy="4894184"/>
          </a:xfr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5801062" y="1916832"/>
            <a:ext cx="6127586" cy="1756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/>
              <a:t>Использование уже существующей корпоративной информационной системы</a:t>
            </a: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801062" y="3673623"/>
            <a:ext cx="6127586" cy="1756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Сокращение затрат</a:t>
            </a:r>
          </a:p>
          <a:p>
            <a:r>
              <a:rPr lang="ru-RU" dirty="0" smtClean="0"/>
              <a:t>Высокая скорость старта</a:t>
            </a:r>
          </a:p>
          <a:p>
            <a:r>
              <a:rPr lang="ru-RU" dirty="0" smtClean="0"/>
              <a:t>Высокая степень готовности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778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Масштабируемость</a:t>
            </a:r>
            <a:endParaRPr lang="ru-RU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1544" y="1844824"/>
            <a:ext cx="158417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337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Масштабируемость</a:t>
            </a:r>
            <a:endParaRPr lang="ru-RU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1544" y="1844824"/>
            <a:ext cx="1584176" cy="15841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7688" y="2802108"/>
            <a:ext cx="1584176" cy="15841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40416" y="1692276"/>
            <a:ext cx="1482707" cy="148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18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726</Words>
  <Application>Microsoft Office PowerPoint</Application>
  <PresentationFormat>Произвольный</PresentationFormat>
  <Paragraphs>81</Paragraphs>
  <Slides>15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Слайд 1</vt:lpstr>
      <vt:lpstr>Цели решаемые ИС</vt:lpstr>
      <vt:lpstr>Концепция</vt:lpstr>
      <vt:lpstr>Задачи</vt:lpstr>
      <vt:lpstr>Этапы внедрения</vt:lpstr>
      <vt:lpstr>Работоспособность</vt:lpstr>
      <vt:lpstr>Оригинальность идеи</vt:lpstr>
      <vt:lpstr>Масштабируемость</vt:lpstr>
      <vt:lpstr>Масштабируемость</vt:lpstr>
      <vt:lpstr>Масштабируемость</vt:lpstr>
      <vt:lpstr>Масштабируемость</vt:lpstr>
      <vt:lpstr>UX/UI (Дружелюбность)</vt:lpstr>
      <vt:lpstr>Бизнес-модель</vt:lpstr>
      <vt:lpstr>Команда «Солнышко»</vt:lpstr>
      <vt:lpstr>Ссылка на репозиторий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 «bednosti.net»- система поддержки принятия решения</dc:title>
  <dc:creator>user</dc:creator>
  <cp:lastModifiedBy>Dink</cp:lastModifiedBy>
  <cp:revision>27</cp:revision>
  <dcterms:created xsi:type="dcterms:W3CDTF">2019-06-22T21:06:02Z</dcterms:created>
  <dcterms:modified xsi:type="dcterms:W3CDTF">2019-06-23T12:38:38Z</dcterms:modified>
</cp:coreProperties>
</file>