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579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CE7A-9AE0-43FA-82EF-58013A68D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BCCAC-4DB3-41C1-8BA5-EB2B1115F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D989-168B-4465-91E3-C4739375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7F26-5405-4296-A7B6-BD48F1CE0CC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7C570-5428-4281-A38C-2952FD11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30A28-EC66-4EDB-88D0-CA0BF9DA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297D-49C3-40D1-8538-E909F3DF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E7A4-91E0-4AC3-890D-9CC433F8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58AF9-4DCF-4268-A942-06E179D34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6D3BB-228B-4578-A473-E8272306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7F26-5405-4296-A7B6-BD48F1CE0CC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1B357-7A0A-47C3-A049-023DA643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C7126-52E1-46EC-8FAC-55AAE120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297D-49C3-40D1-8538-E909F3DF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8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1937C-CE14-4D72-80E8-9649A24D5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4836C-CC4E-4E36-8FFE-166D9CCDE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0E0AE-5773-480C-8E87-B4196532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7F26-5405-4296-A7B6-BD48F1CE0CC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2A0D9-58DF-4571-A911-5404684E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A453B-A67D-4BAF-AF9D-479F3767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297D-49C3-40D1-8538-E909F3DF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19D-E7AE-4651-9E63-276F11DD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3AC83-238C-4BC9-8CAA-C124DC557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C98-D5CD-42B0-8A25-8157ADD4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7F26-5405-4296-A7B6-BD48F1CE0CC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C4390-FDD3-4532-BEA7-6FB33ADE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0503B-0362-482E-A075-FC9646A5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297D-49C3-40D1-8538-E909F3DF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3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DA2B-A6C6-49CA-BE56-6C8E5591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3E05C-8B13-41C0-BB56-6F773E28D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90C2F-DB3A-4ABB-8090-95DD3FF0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7F26-5405-4296-A7B6-BD48F1CE0CC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EA33B-1DC8-41FC-80A6-E8D823B9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2C237-33F9-47CA-87B8-80C7B34F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297D-49C3-40D1-8538-E909F3DF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9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7A0F-5A9A-43E5-B9B0-8D69C149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4852-606E-4768-922C-A57A945E5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98122-9C92-438A-A6A0-73B418EC0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5BD8F-80AE-4DA8-8B43-9CF2BC92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7F26-5405-4296-A7B6-BD48F1CE0CC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E13FC-5591-463B-AB59-5372B8FB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0DE44-3E3A-4274-8DC6-814EBFAF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297D-49C3-40D1-8538-E909F3DF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5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B1D4-3A8C-404D-9868-B53DDB56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2F53A-657D-49CA-A807-131DC244B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FE9CB-C1EF-47CD-823D-6B6B9CD99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81F81-27C0-4CF7-9627-E3AE453D7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C30C9-B189-46FC-8C11-E070F808C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F22B0-5673-48E3-8BF0-FAE424DA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7F26-5405-4296-A7B6-BD48F1CE0CC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4E4E3-50B6-419D-9B15-3BE93FF9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FF394-8DEB-41CD-8B5F-5D2687D0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297D-49C3-40D1-8538-E909F3DF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1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19F3-EE00-487D-8FD4-246B9AEC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D3330-57B3-4C14-B814-1D8D5761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7F26-5405-4296-A7B6-BD48F1CE0CC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1899D-63D8-4507-8324-92132676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961CF-8931-4058-9FFC-5EFB3D63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297D-49C3-40D1-8538-E909F3DF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1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76B4E-FF58-4A3A-B7F7-A6AC8FB0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7F26-5405-4296-A7B6-BD48F1CE0CC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FE318-FA4E-40E5-94FE-ED73E90D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1E170-31B1-465B-8819-8FC21ABD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297D-49C3-40D1-8538-E909F3DF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9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491A-DBEE-49C9-ADAE-49B34696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2C8B9-3122-4EF1-9211-293D9E421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24BBD-4963-4076-8364-0ADF852EF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7F52E-C19C-4221-8F50-096F210E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7F26-5405-4296-A7B6-BD48F1CE0CC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86777-091E-4200-AF76-BA23E708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4DE43-349D-4C50-9408-00ACE194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297D-49C3-40D1-8538-E909F3DF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7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9CFE-75E1-4E65-8CEE-E6E926D5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B23D5-3335-4937-BE85-D3A55D7F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24E11-9875-4388-B3D3-94F703FA6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2E94D-B6F4-40F8-8525-30286836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7F26-5405-4296-A7B6-BD48F1CE0CC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874CC-69B2-4F3A-B503-77B14C17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06692-CD83-4573-858D-2F8D6309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297D-49C3-40D1-8538-E909F3DF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4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DD677-F0BD-4FE0-894A-4635D111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CC69-77E0-424A-928A-DDBE44C23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09667-6520-4990-995B-03165B6D4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57F26-5405-4296-A7B6-BD48F1CE0CC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31232-364A-4DB8-B305-701FA840D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B4EEE-41CC-422A-9152-F3E30688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1297D-49C3-40D1-8538-E909F3DF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3AE1-C08C-42DA-BC21-407063B4C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261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Методология разработки корпоративных информационных систем RUP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3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6721-E68F-4E3D-9945-81CC78D1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486"/>
            <a:ext cx="10912903" cy="1325563"/>
          </a:xfrm>
        </p:spPr>
        <p:txBody>
          <a:bodyPr/>
          <a:lstStyle/>
          <a:p>
            <a:r>
              <a:rPr lang="en-US" dirty="0"/>
              <a:t>Rational Unified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D6DC-D8EB-491D-A8F1-37F03CD6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23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Методология RUP предполагает итеративный подход к проектированию и разработке ПО. Сама итерация представляет собой классический «водопадный» жизненный цикл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/>
              <a:t>Основной недостаток – внесение изменений обходится команде разработчиков достаточно дорого, если об необходимости что-то поменять становится известно только под конец разработки, то приходится менять либо всю модель программы, либо достаточно большую часть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4B86F7-8AE5-4BB9-BCAC-656CAA44362D}"/>
              </a:ext>
            </a:extLst>
          </p:cNvPr>
          <p:cNvSpPr txBox="1">
            <a:spLocks/>
          </p:cNvSpPr>
          <p:nvPr/>
        </p:nvSpPr>
        <p:spPr>
          <a:xfrm>
            <a:off x="11274766" y="6345510"/>
            <a:ext cx="877894" cy="4134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1AF80D-CC6A-42FC-9EE3-9319CAC608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5" t="13514" r="19137" b="9339"/>
          <a:stretch/>
        </p:blipFill>
        <p:spPr>
          <a:xfrm>
            <a:off x="7638430" y="1825625"/>
            <a:ext cx="3836227" cy="396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1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6721-E68F-4E3D-9945-81CC78D1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486"/>
            <a:ext cx="10912903" cy="1325563"/>
          </a:xfrm>
        </p:spPr>
        <p:txBody>
          <a:bodyPr/>
          <a:lstStyle/>
          <a:p>
            <a:r>
              <a:rPr lang="ru-RU" dirty="0"/>
              <a:t>Жизненный цикл – Начало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D6DC-D8EB-491D-A8F1-37F03CD6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2903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/>
              <a:t>Начало (Inception)</a:t>
            </a:r>
          </a:p>
          <a:p>
            <a:pPr marL="0" indent="0" algn="ctr">
              <a:buNone/>
            </a:pPr>
            <a:r>
              <a:rPr lang="ru-RU" sz="2400" dirty="0"/>
              <a:t>На этом этапе: </a:t>
            </a:r>
          </a:p>
          <a:p>
            <a:pPr marL="342900" indent="-342900">
              <a:buAutoNum type="arabicPeriod"/>
            </a:pPr>
            <a:r>
              <a:rPr lang="ru-RU" sz="2400" dirty="0"/>
              <a:t>Формируются видение и границы проекта</a:t>
            </a:r>
          </a:p>
          <a:p>
            <a:pPr marL="342900" indent="-342900">
              <a:buAutoNum type="arabicPeriod"/>
            </a:pPr>
            <a:r>
              <a:rPr lang="ru-RU" sz="2400" dirty="0"/>
              <a:t>Создается экономическое обоснование (</a:t>
            </a:r>
            <a:r>
              <a:rPr lang="ru-RU" sz="2400" dirty="0" err="1"/>
              <a:t>business</a:t>
            </a:r>
            <a:r>
              <a:rPr lang="ru-RU" sz="2400" dirty="0"/>
              <a:t> </a:t>
            </a:r>
            <a:r>
              <a:rPr lang="ru-RU" sz="2400" dirty="0" err="1"/>
              <a:t>case</a:t>
            </a:r>
            <a:r>
              <a:rPr lang="ru-RU" sz="2400" dirty="0"/>
              <a:t>)</a:t>
            </a:r>
          </a:p>
          <a:p>
            <a:pPr marL="342900" indent="-342900">
              <a:buAutoNum type="arabicPeriod"/>
            </a:pPr>
            <a:r>
              <a:rPr lang="ru-RU" sz="2400" dirty="0"/>
              <a:t>Определяются основные требования, ограничения и ключевая функциональность продукта</a:t>
            </a:r>
          </a:p>
          <a:p>
            <a:pPr marL="342900" indent="-342900">
              <a:buAutoNum type="arabicPeriod"/>
            </a:pPr>
            <a:r>
              <a:rPr lang="ru-RU" sz="2400" dirty="0"/>
              <a:t>Создается базовая версия диаграммы вариантов использования</a:t>
            </a:r>
          </a:p>
          <a:p>
            <a:pPr marL="342900" indent="-342900">
              <a:buAutoNum type="arabicPeriod"/>
            </a:pPr>
            <a:r>
              <a:rPr lang="ru-RU" sz="2400" dirty="0"/>
              <a:t>Оцениваются риски</a:t>
            </a: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4B86F7-8AE5-4BB9-BCAC-656CAA44362D}"/>
              </a:ext>
            </a:extLst>
          </p:cNvPr>
          <p:cNvSpPr txBox="1">
            <a:spLocks/>
          </p:cNvSpPr>
          <p:nvPr/>
        </p:nvSpPr>
        <p:spPr>
          <a:xfrm>
            <a:off x="11274766" y="6345510"/>
            <a:ext cx="877894" cy="4134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8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6721-E68F-4E3D-9945-81CC78D1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486"/>
            <a:ext cx="10912903" cy="1325563"/>
          </a:xfrm>
        </p:spPr>
        <p:txBody>
          <a:bodyPr/>
          <a:lstStyle/>
          <a:p>
            <a:r>
              <a:rPr lang="ru-RU" dirty="0"/>
              <a:t>Жизненный цикл – Проектирование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D6DC-D8EB-491D-A8F1-37F03CD6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2903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/>
              <a:t>Проектирование (</a:t>
            </a:r>
            <a:r>
              <a:rPr lang="en-US" sz="2400" b="1" dirty="0"/>
              <a:t>Elaboration)</a:t>
            </a:r>
            <a:endParaRPr lang="ru-RU" sz="2400" b="1" dirty="0"/>
          </a:p>
          <a:p>
            <a:pPr marL="0" indent="0" algn="ctr">
              <a:buNone/>
            </a:pPr>
            <a:r>
              <a:rPr lang="ru-RU" sz="2400" dirty="0"/>
              <a:t>На этом этапе производится анализ предметной области</a:t>
            </a:r>
          </a:p>
          <a:p>
            <a:pPr marL="0" indent="0" algn="ctr">
              <a:buNone/>
            </a:pPr>
            <a:r>
              <a:rPr lang="ru-RU" sz="2400" dirty="0"/>
              <a:t>и построение исполняемой архитектуры. Это включает в себя:</a:t>
            </a:r>
          </a:p>
          <a:p>
            <a:pPr marL="342900" indent="-342900">
              <a:buAutoNum type="arabicPeriod"/>
            </a:pPr>
            <a:r>
              <a:rPr lang="ru-RU" sz="2400" dirty="0"/>
              <a:t>Документирование требований (включая детальное описание большинства вариантов использования)</a:t>
            </a:r>
          </a:p>
          <a:p>
            <a:pPr marL="342900" indent="-342900">
              <a:buAutoNum type="arabicPeriod"/>
            </a:pPr>
            <a:r>
              <a:rPr lang="ru-RU" sz="2400" dirty="0"/>
              <a:t>Спроектированную, реализованную и оттестированную исполняемую архитектуру</a:t>
            </a:r>
          </a:p>
          <a:p>
            <a:pPr marL="342900" indent="-342900">
              <a:buAutoNum type="arabicPeriod"/>
            </a:pPr>
            <a:r>
              <a:rPr lang="ru-RU" sz="2400" dirty="0"/>
              <a:t>Обновленное экономическое обоснование и более точные оценки сроков и стоимости</a:t>
            </a:r>
          </a:p>
          <a:p>
            <a:pPr marL="342900" indent="-342900">
              <a:buAutoNum type="arabicPeriod"/>
            </a:pPr>
            <a:r>
              <a:rPr lang="ru-RU" sz="2400" dirty="0"/>
              <a:t>Сниженные основные риски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4B86F7-8AE5-4BB9-BCAC-656CAA44362D}"/>
              </a:ext>
            </a:extLst>
          </p:cNvPr>
          <p:cNvSpPr txBox="1">
            <a:spLocks/>
          </p:cNvSpPr>
          <p:nvPr/>
        </p:nvSpPr>
        <p:spPr>
          <a:xfrm>
            <a:off x="11274766" y="6345510"/>
            <a:ext cx="877894" cy="4134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0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6721-E68F-4E3D-9945-81CC78D1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12" y="174415"/>
            <a:ext cx="10912903" cy="1325563"/>
          </a:xfrm>
        </p:spPr>
        <p:txBody>
          <a:bodyPr/>
          <a:lstStyle/>
          <a:p>
            <a:r>
              <a:rPr lang="ru-RU" dirty="0"/>
              <a:t>Жизненный цикл – Построение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D6DC-D8EB-491D-A8F1-37F03CD6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06" y="1922367"/>
            <a:ext cx="10912903" cy="35783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/>
              <a:t>Построение (</a:t>
            </a:r>
            <a:r>
              <a:rPr lang="en-US" sz="2400" b="1" dirty="0"/>
              <a:t>Construction)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Происходит </a:t>
            </a:r>
            <a:r>
              <a:rPr lang="ru-RU" sz="2400" i="1" dirty="0"/>
              <a:t>реализация большей части функциональности </a:t>
            </a:r>
            <a:r>
              <a:rPr lang="ru-RU" sz="2400" dirty="0"/>
              <a:t>продукта </a:t>
            </a:r>
          </a:p>
          <a:p>
            <a:endParaRPr lang="ru-RU" sz="2400" dirty="0"/>
          </a:p>
          <a:p>
            <a:r>
              <a:rPr lang="ru-RU" sz="2400" i="1" dirty="0"/>
              <a:t>завершается первым внешним релизом системы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4B86F7-8AE5-4BB9-BCAC-656CAA44362D}"/>
              </a:ext>
            </a:extLst>
          </p:cNvPr>
          <p:cNvSpPr txBox="1">
            <a:spLocks/>
          </p:cNvSpPr>
          <p:nvPr/>
        </p:nvSpPr>
        <p:spPr>
          <a:xfrm>
            <a:off x="11274766" y="6345510"/>
            <a:ext cx="877894" cy="4134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7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6721-E68F-4E3D-9945-81CC78D1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486"/>
            <a:ext cx="10912903" cy="1325563"/>
          </a:xfrm>
        </p:spPr>
        <p:txBody>
          <a:bodyPr/>
          <a:lstStyle/>
          <a:p>
            <a:r>
              <a:rPr lang="ru-RU" dirty="0"/>
              <a:t>Жизненный цикл – Внедрение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D6DC-D8EB-491D-A8F1-37F03CD6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2903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/>
              <a:t>Внедрение (</a:t>
            </a:r>
            <a:r>
              <a:rPr lang="en-US" sz="2400" b="1" dirty="0"/>
              <a:t>Transition)</a:t>
            </a:r>
            <a:endParaRPr lang="ru-RU" sz="2400" b="1" dirty="0"/>
          </a:p>
          <a:p>
            <a:pPr marL="0" indent="0" algn="ctr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Создается финальная версия продукта и передается от разработчика к заказчику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ru-RU" sz="2400" dirty="0"/>
              <a:t>Это включает в себя программу </a:t>
            </a:r>
            <a:r>
              <a:rPr lang="en-US" sz="2400" dirty="0"/>
              <a:t>beta-</a:t>
            </a:r>
            <a:r>
              <a:rPr lang="ru-RU" sz="2400" dirty="0"/>
              <a:t>тестирования, обучение пользователей, а также определение качества продукта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/>
              <a:t>В случае, если качество не соответствует ожиданиям пользователей или критериям, установленным в фазе Начало, фаза «Внедрение» повторяется</a:t>
            </a:r>
            <a:r>
              <a:rPr lang="en-US" sz="2400" dirty="0"/>
              <a:t> </a:t>
            </a:r>
            <a:r>
              <a:rPr lang="ru-RU" sz="2400" dirty="0"/>
              <a:t>снова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4B86F7-8AE5-4BB9-BCAC-656CAA44362D}"/>
              </a:ext>
            </a:extLst>
          </p:cNvPr>
          <p:cNvSpPr txBox="1">
            <a:spLocks/>
          </p:cNvSpPr>
          <p:nvPr/>
        </p:nvSpPr>
        <p:spPr>
          <a:xfrm>
            <a:off x="11274766" y="6345510"/>
            <a:ext cx="877894" cy="4134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4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6721-E68F-4E3D-9945-81CC78D1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486"/>
            <a:ext cx="10912903" cy="1325563"/>
          </a:xfrm>
        </p:spPr>
        <p:txBody>
          <a:bodyPr/>
          <a:lstStyle/>
          <a:p>
            <a:r>
              <a:rPr lang="ru-RU" sz="4400" dirty="0"/>
              <a:t>Отличительные черты </a:t>
            </a:r>
            <a:r>
              <a:rPr lang="en-US" sz="4400" dirty="0"/>
              <a:t>RUP </a:t>
            </a:r>
            <a:r>
              <a:rPr lang="ru-RU" sz="4400" dirty="0"/>
              <a:t>методологии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D6DC-D8EB-491D-A8F1-37F03CD6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2903" cy="43513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RUP – </a:t>
            </a:r>
            <a:r>
              <a:rPr lang="ru-RU" sz="2400" dirty="0"/>
              <a:t>это итеративный процесс (</a:t>
            </a:r>
            <a:r>
              <a:rPr lang="en-US" sz="2400" dirty="0"/>
              <a:t>Controlled Interactive)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/>
              <a:t>Предполагает сквозное применение аппарата </a:t>
            </a:r>
            <a:r>
              <a:rPr lang="en-US" sz="2400" dirty="0"/>
              <a:t>Use Cases (Use Case</a:t>
            </a:r>
            <a:r>
              <a:rPr lang="ru-RU" sz="2400" dirty="0"/>
              <a:t> </a:t>
            </a:r>
            <a:r>
              <a:rPr lang="en-US" sz="2400" dirty="0"/>
              <a:t>Driven)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/>
              <a:t>Особое внимание уделяется разработке архитектуры (</a:t>
            </a:r>
            <a:r>
              <a:rPr lang="en-US" sz="2400" dirty="0"/>
              <a:t>Architecture</a:t>
            </a:r>
            <a:r>
              <a:rPr lang="ru-RU" sz="2400" dirty="0"/>
              <a:t> </a:t>
            </a:r>
            <a:r>
              <a:rPr lang="en-US" sz="2400" dirty="0"/>
              <a:t>Centric)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/>
              <a:t>Включает управление требованиями и изменениями (</a:t>
            </a:r>
            <a:r>
              <a:rPr lang="en-US" sz="2400" dirty="0"/>
              <a:t>Requirements</a:t>
            </a:r>
            <a:r>
              <a:rPr lang="ru-RU" sz="2400" dirty="0"/>
              <a:t> </a:t>
            </a:r>
            <a:r>
              <a:rPr lang="en-US" sz="2400" dirty="0"/>
              <a:t>Configuration and Change Management)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/>
              <a:t>Опирается на КБ концепцию разработки ПО (</a:t>
            </a:r>
            <a:r>
              <a:rPr lang="en-US" sz="2400" dirty="0"/>
              <a:t>Component Based</a:t>
            </a:r>
            <a:r>
              <a:rPr lang="ru-RU" sz="2400" dirty="0"/>
              <a:t> </a:t>
            </a:r>
            <a:r>
              <a:rPr lang="en-US" sz="2400" dirty="0"/>
              <a:t>Development)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/>
              <a:t>Базируется на визуальном моделировании (</a:t>
            </a:r>
            <a:r>
              <a:rPr lang="en-US" sz="2400" dirty="0"/>
              <a:t>Visual Modeling</a:t>
            </a:r>
            <a:r>
              <a:rPr lang="ru-RU" sz="2400" dirty="0"/>
              <a:t> </a:t>
            </a:r>
            <a:r>
              <a:rPr lang="en-US" sz="2400" dirty="0"/>
              <a:t>Techniques)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4B86F7-8AE5-4BB9-BCAC-656CAA44362D}"/>
              </a:ext>
            </a:extLst>
          </p:cNvPr>
          <p:cNvSpPr txBox="1">
            <a:spLocks/>
          </p:cNvSpPr>
          <p:nvPr/>
        </p:nvSpPr>
        <p:spPr>
          <a:xfrm>
            <a:off x="11274766" y="6345510"/>
            <a:ext cx="877894" cy="4134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8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6721-E68F-4E3D-9945-81CC78D1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486"/>
            <a:ext cx="10912903" cy="1325563"/>
          </a:xfrm>
        </p:spPr>
        <p:txBody>
          <a:bodyPr/>
          <a:lstStyle/>
          <a:p>
            <a:r>
              <a:rPr lang="ru-RU" dirty="0"/>
              <a:t>Более подробная информация в статье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D6DC-D8EB-491D-A8F1-37F03CD6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29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err="1"/>
              <a:t>Таганова</a:t>
            </a:r>
            <a:r>
              <a:rPr lang="ru-RU" sz="2400" dirty="0"/>
              <a:t>, О. А. Методология разработки корпоративных информационных систем RUP / О. А. </a:t>
            </a:r>
            <a:r>
              <a:rPr lang="ru-RU" sz="2400" dirty="0" err="1"/>
              <a:t>Таганова</a:t>
            </a:r>
            <a:r>
              <a:rPr lang="ru-RU" sz="2400" dirty="0"/>
              <a:t> // Научные труды Калужского государственного университета имени К.Э. Циолковского : материалы докладов естественно-научных секций региональной университетской научно-практической конференции, Калуга, 16 января – 16  2017 года. – Калуга: ФБГОУ ВПО "Калужский государственный университет им. К.Э. Циолковского", 2017. – С. 190-195. – EDN ZAKNLP.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171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3AE1-C08C-42DA-BC21-407063B4C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261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Методология разработки корпоративных информационных систем RUP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5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397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Методология разработки корпоративных информационных систем RUP</vt:lpstr>
      <vt:lpstr>Rational Unified Process</vt:lpstr>
      <vt:lpstr>Жизненный цикл – Начало</vt:lpstr>
      <vt:lpstr>Жизненный цикл – Проектирование</vt:lpstr>
      <vt:lpstr>Жизненный цикл – Построение</vt:lpstr>
      <vt:lpstr>Жизненный цикл – Внедрение</vt:lpstr>
      <vt:lpstr>Отличительные черты RUP методологии</vt:lpstr>
      <vt:lpstr>Более подробная информация в статье</vt:lpstr>
      <vt:lpstr>Методология разработки корпоративных информационных систем RUP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Методология разработки корпоративных информационных систем RUP</dc:title>
  <dc:creator>Илья Шумякин</dc:creator>
  <cp:lastModifiedBy>Илья Шумякин</cp:lastModifiedBy>
  <cp:revision>5</cp:revision>
  <dcterms:created xsi:type="dcterms:W3CDTF">2024-10-03T12:38:56Z</dcterms:created>
  <dcterms:modified xsi:type="dcterms:W3CDTF">2024-10-03T13:02:27Z</dcterms:modified>
</cp:coreProperties>
</file>