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27" r:id="rId2"/>
  </p:sld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1D2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4660"/>
  </p:normalViewPr>
  <p:slideViewPr>
    <p:cSldViewPr snapToGrid="0">
      <p:cViewPr>
        <p:scale>
          <a:sx n="30" d="100"/>
          <a:sy n="30" d="100"/>
        </p:scale>
        <p:origin x="27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3506348"/>
            <a:ext cx="22706410" cy="7444669"/>
          </a:xfrm>
        </p:spPr>
        <p:txBody>
          <a:bodyPr anchor="b">
            <a:normAutofit/>
          </a:bodyPr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7"/>
            <a:ext cx="22706410" cy="5162758"/>
          </a:xfrm>
        </p:spPr>
        <p:txBody>
          <a:bodyPr>
            <a:normAutofit/>
          </a:bodyPr>
          <a:lstStyle>
            <a:lvl1pPr marL="0" indent="0" algn="ctr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 algn="ctr">
              <a:buNone/>
              <a:defRPr sz="9271"/>
            </a:lvl2pPr>
            <a:lvl3pPr marL="3027442" indent="0" algn="ctr">
              <a:buNone/>
              <a:defRPr sz="7947"/>
            </a:lvl3pPr>
            <a:lvl4pPr marL="4541163" indent="0" algn="ctr">
              <a:buNone/>
              <a:defRPr sz="6622"/>
            </a:lvl4pPr>
            <a:lvl5pPr marL="6054884" indent="0" algn="ctr">
              <a:buNone/>
              <a:defRPr sz="6622"/>
            </a:lvl5pPr>
            <a:lvl6pPr marL="7568605" indent="0" algn="ctr">
              <a:buNone/>
              <a:defRPr sz="6622"/>
            </a:lvl6pPr>
            <a:lvl7pPr marL="9082324" indent="0" algn="ctr">
              <a:buNone/>
              <a:defRPr sz="6622"/>
            </a:lvl7pPr>
            <a:lvl8pPr marL="10596045" indent="0" algn="ctr">
              <a:buNone/>
              <a:defRPr sz="6622"/>
            </a:lvl8pPr>
            <a:lvl9pPr marL="12109766" indent="0" algn="ctr">
              <a:buNone/>
              <a:defRPr sz="662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1123636"/>
            <a:ext cx="6528093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6" y="1123629"/>
            <a:ext cx="19205838" cy="1812163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26402"/>
            <a:ext cx="30360648" cy="21436429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7497471"/>
            <a:ext cx="19291903" cy="5133261"/>
          </a:xfrm>
        </p:spPr>
        <p:txBody>
          <a:bodyPr anchor="b">
            <a:noAutofit/>
          </a:bodyPr>
          <a:lstStyle>
            <a:lvl1pPr algn="r">
              <a:defRPr sz="16838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12630727"/>
            <a:ext cx="19291903" cy="342019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6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2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3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79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5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4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8421458"/>
            <a:ext cx="21016888" cy="5695381"/>
          </a:xfrm>
        </p:spPr>
        <p:txBody>
          <a:bodyPr anchor="b"/>
          <a:lstStyle>
            <a:lvl1pPr algn="l">
              <a:defRPr sz="12472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2682775"/>
          </a:xfrm>
        </p:spPr>
        <p:txBody>
          <a:bodyPr anchor="t"/>
          <a:lstStyle>
            <a:lvl1pPr marL="0" indent="0" algn="l">
              <a:buNone/>
              <a:defRPr sz="62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22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1900767"/>
            <a:ext cx="21016885" cy="411832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6736836"/>
            <a:ext cx="10224536" cy="12100463"/>
          </a:xfrm>
        </p:spPr>
        <p:txBody>
          <a:bodyPr>
            <a:normAutofit/>
          </a:bodyPr>
          <a:lstStyle>
            <a:lvl1pPr>
              <a:defRPr sz="5613"/>
            </a:lvl1pPr>
            <a:lvl2pPr>
              <a:defRPr sz="4989"/>
            </a:lvl2pPr>
            <a:lvl3pPr>
              <a:defRPr sz="4365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6736841"/>
            <a:ext cx="10224539" cy="12100466"/>
          </a:xfrm>
        </p:spPr>
        <p:txBody>
          <a:bodyPr>
            <a:normAutofit/>
          </a:bodyPr>
          <a:lstStyle>
            <a:lvl1pPr>
              <a:defRPr sz="5613"/>
            </a:lvl1pPr>
            <a:lvl2pPr>
              <a:defRPr sz="4989"/>
            </a:lvl2pPr>
            <a:lvl3pPr>
              <a:defRPr sz="4365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0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1900767"/>
            <a:ext cx="21016881" cy="411832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6738065"/>
            <a:ext cx="10233022" cy="1796817"/>
          </a:xfrm>
        </p:spPr>
        <p:txBody>
          <a:bodyPr anchor="b">
            <a:noAutofit/>
          </a:bodyPr>
          <a:lstStyle>
            <a:lvl1pPr marL="0" indent="0">
              <a:buNone/>
              <a:defRPr sz="7483" b="0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8534887"/>
            <a:ext cx="10233022" cy="103024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6738065"/>
            <a:ext cx="10233022" cy="1796817"/>
          </a:xfrm>
        </p:spPr>
        <p:txBody>
          <a:bodyPr anchor="b">
            <a:noAutofit/>
          </a:bodyPr>
          <a:lstStyle>
            <a:lvl1pPr marL="0" indent="0">
              <a:buNone/>
              <a:defRPr sz="7483" b="0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8534887"/>
            <a:ext cx="10233022" cy="103024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81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1900767"/>
            <a:ext cx="21016885" cy="411832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37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4672731"/>
            <a:ext cx="9238118" cy="3986328"/>
          </a:xfrm>
        </p:spPr>
        <p:txBody>
          <a:bodyPr anchor="b">
            <a:normAutofit/>
          </a:bodyPr>
          <a:lstStyle>
            <a:lvl1pPr>
              <a:defRPr sz="62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1605566"/>
            <a:ext cx="11210957" cy="1723173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8659057"/>
            <a:ext cx="9238118" cy="8058456"/>
          </a:xfrm>
        </p:spPr>
        <p:txBody>
          <a:bodyPr>
            <a:normAutofit/>
          </a:bodyPr>
          <a:lstStyle>
            <a:lvl1pPr marL="0" indent="0">
              <a:buNone/>
              <a:defRPr sz="4365"/>
            </a:lvl1pPr>
            <a:lvl2pPr marL="1069196" indent="0">
              <a:buNone/>
              <a:defRPr sz="3274"/>
            </a:lvl2pPr>
            <a:lvl3pPr marL="2138393" indent="0">
              <a:buNone/>
              <a:defRPr sz="2806"/>
            </a:lvl3pPr>
            <a:lvl4pPr marL="3207589" indent="0">
              <a:buNone/>
              <a:defRPr sz="2339"/>
            </a:lvl4pPr>
            <a:lvl5pPr marL="4276786" indent="0">
              <a:buNone/>
              <a:defRPr sz="2339"/>
            </a:lvl5pPr>
            <a:lvl6pPr marL="5345982" indent="0">
              <a:buNone/>
              <a:defRPr sz="2339"/>
            </a:lvl6pPr>
            <a:lvl7pPr marL="6415179" indent="0">
              <a:buNone/>
              <a:defRPr sz="2339"/>
            </a:lvl7pPr>
            <a:lvl8pPr marL="7484375" indent="0">
              <a:buNone/>
              <a:defRPr sz="2339"/>
            </a:lvl8pPr>
            <a:lvl9pPr marL="8553572" indent="0">
              <a:buNone/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8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14968537"/>
            <a:ext cx="21016885" cy="1767121"/>
          </a:xfrm>
        </p:spPr>
        <p:txBody>
          <a:bodyPr anchor="b">
            <a:normAutofit/>
          </a:bodyPr>
          <a:lstStyle>
            <a:lvl1pPr algn="l">
              <a:defRPr sz="748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1900767"/>
            <a:ext cx="21016885" cy="11991162"/>
          </a:xfrm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6735658"/>
            <a:ext cx="21016885" cy="2101644"/>
          </a:xfrm>
        </p:spPr>
        <p:txBody>
          <a:bodyPr>
            <a:normAutofit/>
          </a:bodyPr>
          <a:lstStyle>
            <a:lvl1pPr marL="0" indent="0">
              <a:buNone/>
              <a:defRPr sz="3742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9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1900767"/>
            <a:ext cx="21016885" cy="10612614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13938955"/>
            <a:ext cx="21016885" cy="4898347"/>
          </a:xfrm>
        </p:spPr>
        <p:txBody>
          <a:bodyPr anchor="ctr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03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1900767"/>
            <a:ext cx="2010461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11325401"/>
            <a:ext cx="17944633" cy="118797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98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3938955"/>
            <a:ext cx="21016888" cy="4898347"/>
          </a:xfrm>
        </p:spPr>
        <p:txBody>
          <a:bodyPr anchor="ctr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598227" y="2464443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900044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333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6024046"/>
            <a:ext cx="21016888" cy="8092788"/>
          </a:xfrm>
        </p:spPr>
        <p:txBody>
          <a:bodyPr anchor="b">
            <a:normAutofit/>
          </a:bodyPr>
          <a:lstStyle>
            <a:lvl1pPr algn="l">
              <a:defRPr sz="1372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92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1900767"/>
            <a:ext cx="2010461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12513380"/>
            <a:ext cx="21016891" cy="16034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598227" y="2464443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900044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75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1900767"/>
            <a:ext cx="2099619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12513380"/>
            <a:ext cx="21016891" cy="16034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3">
                <a:solidFill>
                  <a:schemeClr val="accent1"/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57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10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1900768"/>
            <a:ext cx="3240785" cy="16374316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1900768"/>
            <a:ext cx="17200407" cy="1637431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9435"/>
            <a:ext cx="26112372" cy="8890225"/>
          </a:xfrm>
        </p:spPr>
        <p:txBody>
          <a:bodyPr anchor="b">
            <a:normAutofit/>
          </a:bodyPr>
          <a:lstStyle>
            <a:lvl1pPr>
              <a:defRPr sz="1986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195365"/>
            <a:ext cx="26112372" cy="4677667"/>
          </a:xfrm>
        </p:spPr>
        <p:txBody>
          <a:bodyPr anchor="t">
            <a:normAutofit/>
          </a:bodyPr>
          <a:lstStyle>
            <a:lvl1pPr marL="0" indent="0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>
              <a:buNone/>
              <a:defRPr sz="5959">
                <a:solidFill>
                  <a:schemeClr val="tx1">
                    <a:tint val="75000"/>
                  </a:schemeClr>
                </a:solidFill>
              </a:defRPr>
            </a:lvl2pPr>
            <a:lvl3pPr marL="30274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3pPr>
            <a:lvl4pPr marL="4541163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88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60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32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04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766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244109"/>
            <a:ext cx="12803892" cy="25745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2" y="7818688"/>
            <a:ext cx="12803892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4111"/>
            <a:ext cx="12866967" cy="25745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8688"/>
            <a:ext cx="12866967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7"/>
            <a:ext cx="9763756" cy="4989504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>
              <a:defRPr sz="10594"/>
            </a:lvl1pPr>
            <a:lvl2pPr>
              <a:defRPr sz="9271"/>
            </a:lvl2pPr>
            <a:lvl3pPr>
              <a:defRPr sz="7947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6"/>
            <a:ext cx="9763756" cy="1187979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5"/>
            <a:ext cx="9763756" cy="4989512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 marL="0" indent="0">
              <a:buNone/>
              <a:defRPr sz="10594"/>
            </a:lvl1pPr>
            <a:lvl2pPr marL="1513721" indent="0">
              <a:buNone/>
              <a:defRPr sz="9271"/>
            </a:lvl2pPr>
            <a:lvl3pPr marL="3027442" indent="0">
              <a:buNone/>
              <a:defRPr sz="7947"/>
            </a:lvl3pPr>
            <a:lvl4pPr marL="4541163" indent="0">
              <a:buNone/>
              <a:defRPr sz="6622"/>
            </a:lvl4pPr>
            <a:lvl5pPr marL="6054884" indent="0">
              <a:buNone/>
              <a:defRPr sz="6622"/>
            </a:lvl5pPr>
            <a:lvl6pPr marL="7568605" indent="0">
              <a:buNone/>
              <a:defRPr sz="6622"/>
            </a:lvl6pPr>
            <a:lvl7pPr marL="9082324" indent="0">
              <a:buNone/>
              <a:defRPr sz="6622"/>
            </a:lvl7pPr>
            <a:lvl8pPr marL="10596045" indent="0">
              <a:buNone/>
              <a:defRPr sz="6622"/>
            </a:lvl8pPr>
            <a:lvl9pPr marL="12109766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8"/>
            <a:ext cx="9763756" cy="1187979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2" y="1140461"/>
            <a:ext cx="26112372" cy="413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702302"/>
            <a:ext cx="26112372" cy="1356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60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0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42" rtl="0" eaLnBrk="1" latinLnBrk="0" hangingPunct="1">
        <a:lnSpc>
          <a:spcPct val="90000"/>
        </a:lnSpc>
        <a:spcBef>
          <a:spcPct val="0"/>
        </a:spcBef>
        <a:buNone/>
        <a:defRPr sz="14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60" indent="-756860" algn="l" defTabSz="3027442" rtl="0" eaLnBrk="1" latinLnBrk="0" hangingPunct="1">
        <a:lnSpc>
          <a:spcPct val="90000"/>
        </a:lnSpc>
        <a:spcBef>
          <a:spcPts val="3312"/>
        </a:spcBef>
        <a:buFont typeface="Wingdings 2" pitchFamily="18" charset="2"/>
        <a:buChar char="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581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7947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2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3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811744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8325465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839186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7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28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1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42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3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60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2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4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66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26402"/>
            <a:ext cx="30360652" cy="21436429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1900767"/>
            <a:ext cx="21016881" cy="411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6736841"/>
            <a:ext cx="21016885" cy="1210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18837307"/>
            <a:ext cx="2265118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18837307"/>
            <a:ext cx="1530637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18837307"/>
            <a:ext cx="1697312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accent1"/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1425595" rtl="0" eaLnBrk="1" latinLnBrk="0" hangingPunct="1">
        <a:spcBef>
          <a:spcPct val="0"/>
        </a:spcBef>
        <a:buNone/>
        <a:defRPr sz="1122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69196" indent="-1069196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16592" indent="-890997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63988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989584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415179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840774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266370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691965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117560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122">
            <a:extLst>
              <a:ext uri="{FF2B5EF4-FFF2-40B4-BE49-F238E27FC236}">
                <a16:creationId xmlns:a16="http://schemas.microsoft.com/office/drawing/2014/main" id="{3EE68883-82DA-46FF-9B23-5441C1D2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434" y="344645"/>
            <a:ext cx="219456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8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информации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6A743CFB-1E9E-4A37-B8A4-46DF9624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5443" y="568419"/>
            <a:ext cx="572153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курса, </a:t>
            </a:r>
          </a:p>
          <a:p>
            <a:pPr algn="ctr" eaLnBrk="1" hangingPunct="1"/>
            <a:r>
              <a:rPr lang="ru-RU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ИВТ группа 2</a:t>
            </a:r>
            <a:r>
              <a:rPr lang="en-US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400" dirty="0">
              <a:solidFill>
                <a:srgbClr val="FAF1D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Шумякин Илья</a:t>
            </a:r>
          </a:p>
          <a:p>
            <a:pPr algn="ctr" eaLnBrk="1" hangingPunct="1"/>
            <a:r>
              <a:rPr lang="ru-RU" sz="3400" dirty="0">
                <a:solidFill>
                  <a:srgbClr val="FAF1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РГПУ им. Герцена</a:t>
            </a:r>
            <a:endParaRPr lang="en-US" sz="3400" dirty="0">
              <a:solidFill>
                <a:srgbClr val="FAF1D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189">
            <a:extLst>
              <a:ext uri="{FF2B5EF4-FFF2-40B4-BE49-F238E27FC236}">
                <a16:creationId xmlns:a16="http://schemas.microsoft.com/office/drawing/2014/main" id="{11F7D1A5-5B97-4211-B387-ABCDF362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17" y="3603749"/>
            <a:ext cx="8712155" cy="3939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проведён анализ представления информации в разных видах.</a:t>
            </a:r>
          </a:p>
          <a:p>
            <a:pPr fontAlgn="base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тема актуальна, так как </a:t>
            </a:r>
            <a:r>
              <a:rPr lang="ru-RU" sz="3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грамотной постановки любой задачи необходимо уметь правильно и наглядно визуализировать имеющуюся информацию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учесть каждую важную деталь.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id="{CB2C2354-633D-47D3-B137-9150FDE14086}"/>
              </a:ext>
            </a:extLst>
          </p:cNvPr>
          <p:cNvSpPr/>
          <p:nvPr/>
        </p:nvSpPr>
        <p:spPr>
          <a:xfrm>
            <a:off x="658417" y="3016074"/>
            <a:ext cx="8712155" cy="6428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 по теме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Box 194">
            <a:extLst>
              <a:ext uri="{FF2B5EF4-FFF2-40B4-BE49-F238E27FC236}">
                <a16:creationId xmlns:a16="http://schemas.microsoft.com/office/drawing/2014/main" id="{51AE9390-D805-4F15-B8FC-9BC9F193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562" y="9199626"/>
            <a:ext cx="8987222" cy="10218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является неотъемлемой частью всех прикладных исследований и задач в производстве.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наиболее фундаментальных подходов к анализу данных является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(гистограммы, диаграммы рассеяния, изображение поверхностей, деревья, графики параллельных координат и т.д.).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визуализация информации или визуальный анализ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наибольшим образом опирается на когнитивные навыки человеческого анализа, что позволяет обнаружить неструктурированную полезную информацию, которая </a:t>
            </a:r>
            <a:r>
              <a:rPr lang="ru-RU" sz="3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ограничена только человеческим воображением и креативностью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id="{78775A09-A1F2-49EB-AD22-D11B71E242C3}"/>
              </a:ext>
            </a:extLst>
          </p:cNvPr>
          <p:cNvSpPr/>
          <p:nvPr/>
        </p:nvSpPr>
        <p:spPr>
          <a:xfrm>
            <a:off x="657278" y="8315550"/>
            <a:ext cx="8702255" cy="694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192">
            <a:extLst>
              <a:ext uri="{FF2B5EF4-FFF2-40B4-BE49-F238E27FC236}">
                <a16:creationId xmlns:a16="http://schemas.microsoft.com/office/drawing/2014/main" id="{C4B62EBF-5332-4681-BF63-2804CB57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618" y="3701874"/>
            <a:ext cx="8992282" cy="3939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информации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(интерактивное) изучение визуальных представлений абстрактных данных для усиления человеческого восприятия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Рис.1). Абстрактные данные включают как числовые, так и нечисловые данные, такие как текст и географическая информация.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EEF9C951-5CC4-4D89-B2DB-879D46887ACF}"/>
              </a:ext>
            </a:extLst>
          </p:cNvPr>
          <p:cNvSpPr/>
          <p:nvPr/>
        </p:nvSpPr>
        <p:spPr>
          <a:xfrm>
            <a:off x="10390504" y="3016074"/>
            <a:ext cx="9003534" cy="6839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определение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193">
            <a:extLst>
              <a:ext uri="{FF2B5EF4-FFF2-40B4-BE49-F238E27FC236}">
                <a16:creationId xmlns:a16="http://schemas.microsoft.com/office/drawing/2014/main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9574" y="12902914"/>
            <a:ext cx="9002392" cy="7602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Картограмма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Кладограмма (филогенез)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концепций в графическом виде (Рис.2)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Древовидная схема (классификация)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 модель визуализации информации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графов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Гиперболическое дерево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Многомерное шкалирование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Параллельные координаты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среда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Treemapping</a:t>
            </a:r>
          </a:p>
        </p:txBody>
      </p:sp>
      <p:sp>
        <p:nvSpPr>
          <p:cNvPr id="75" name="Rectangle 35">
            <a:extLst>
              <a:ext uri="{FF2B5EF4-FFF2-40B4-BE49-F238E27FC236}">
                <a16:creationId xmlns:a16="http://schemas.microsoft.com/office/drawing/2014/main" id="{8FCD4683-9727-47D2-BD5C-12B5716C6F4F}"/>
              </a:ext>
            </a:extLst>
          </p:cNvPr>
          <p:cNvSpPr/>
          <p:nvPr/>
        </p:nvSpPr>
        <p:spPr>
          <a:xfrm>
            <a:off x="20629574" y="12175120"/>
            <a:ext cx="9002392" cy="7277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Методы и техники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 Box 190">
            <a:extLst>
              <a:ext uri="{FF2B5EF4-FFF2-40B4-BE49-F238E27FC236}">
                <a16:creationId xmlns:a16="http://schemas.microsoft.com/office/drawing/2014/main" id="{966CBD5F-D43E-4D47-8201-566218C5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40" y="9009806"/>
            <a:ext cx="8702255" cy="3939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AutoNum type="arabicPeriod"/>
            </a:pP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(Что такое визуализация информации?)</a:t>
            </a:r>
          </a:p>
          <a:p>
            <a:pPr marL="514350" indent="-514350">
              <a:buAutoNum type="arabicPeriod"/>
            </a:pP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(Как зарождалась визуализация?)</a:t>
            </a:r>
          </a:p>
          <a:p>
            <a:pPr marL="514350" indent="-514350">
              <a:buAutoNum type="arabicPeriod"/>
            </a:pP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Специфичные методы и техники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(Какими способами можно наглядно представить информацию?)</a:t>
            </a: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20043D7E-7286-48B9-9A5E-E7868B665227}"/>
              </a:ext>
            </a:extLst>
          </p:cNvPr>
          <p:cNvSpPr/>
          <p:nvPr/>
        </p:nvSpPr>
        <p:spPr>
          <a:xfrm>
            <a:off x="10390504" y="8451875"/>
            <a:ext cx="8992280" cy="768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88A254-8541-4466-843D-D5590CBAA255}"/>
              </a:ext>
            </a:extLst>
          </p:cNvPr>
          <p:cNvSpPr/>
          <p:nvPr/>
        </p:nvSpPr>
        <p:spPr>
          <a:xfrm>
            <a:off x="643247" y="20227452"/>
            <a:ext cx="87022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 минутного снимка всемирной паутины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CB5556-BF6F-4912-BBEA-6A1B1C05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" y="13840382"/>
            <a:ext cx="8702255" cy="62632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1E4C3E-3406-4C2D-9C18-F05FDBEA8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574" y="2995925"/>
            <a:ext cx="8987222" cy="663509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07EA2DF-D7EE-4B86-89AF-85E4818AB368}"/>
              </a:ext>
            </a:extLst>
          </p:cNvPr>
          <p:cNvSpPr/>
          <p:nvPr/>
        </p:nvSpPr>
        <p:spPr>
          <a:xfrm>
            <a:off x="20600194" y="10072075"/>
            <a:ext cx="89730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2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графическое представление, опубликованное Уильямом </a:t>
            </a:r>
            <a:r>
              <a:rPr lang="ru-R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Плейфэром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1786 году.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572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262</Words>
  <Application>Microsoft Office PowerPoint</Application>
  <PresentationFormat>Произвольный</PresentationFormat>
  <Paragraphs>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Trebuchet MS</vt:lpstr>
      <vt:lpstr>Wingdings 2</vt:lpstr>
      <vt:lpstr>Wingdings 3</vt:lpstr>
      <vt:lpstr>HDOfficeLightV0</vt:lpstr>
      <vt:lpstr>Аспект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Yulya Baklanova</dc:creator>
  <cp:lastModifiedBy>Илья Шумякин</cp:lastModifiedBy>
  <cp:revision>28</cp:revision>
  <dcterms:created xsi:type="dcterms:W3CDTF">2017-10-02T13:44:20Z</dcterms:created>
  <dcterms:modified xsi:type="dcterms:W3CDTF">2020-09-23T07:19:26Z</dcterms:modified>
</cp:coreProperties>
</file>