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1" r:id="rId4"/>
    <p:sldId id="258" r:id="rId5"/>
    <p:sldId id="281" r:id="rId6"/>
    <p:sldId id="273" r:id="rId7"/>
    <p:sldId id="274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7817" autoAdjust="0"/>
  </p:normalViewPr>
  <p:slideViewPr>
    <p:cSldViewPr snapToGrid="0">
      <p:cViewPr varScale="1">
        <p:scale>
          <a:sx n="105" d="100"/>
          <a:sy n="105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030EB-3A88-4534-91D1-704B5110B31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DFA02-6749-49E0-B4D9-2B7A9602F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27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уважаемый председатель, члены Государственной аттестационной комиссии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Сегодня я представлю результаты выпускной квалификационной работы по теме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видеороликов как дидактического средства для организации качественной профессиональной подготовки IT-специалистов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83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Разработанная блок-схема может использоваться как методологический инструмент для создания образовательных медиапродуктов в сфере корпоративного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9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обучения, разработки программ дополнительного профессионального образования, а также консалтинговых и внутренних тренингов для цифровых специалистов. В свою очередь подкрепляющая её техническая документация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02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полностью обеспечивает потребности разработчика, является универсальной и в то же время даёт конкретные советы для разработки видеоконтента в рамках подготовки дидактических материалов для корпоративного электронного обучения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-специалистов.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576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Также в целях проверки эффективности методологии создания и внедрения видеороликов в качестве дидактических материалов, разработанной в разделе 3.1 настоящей работы, был проведён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педагогический эксперимент, результаты которого, представлены в численной и графической форме.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727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Полученные численные и графические данные подтверждают, что обучающие видеоролики, разработанные в соответствии с авторской системой, обладают высокой дидактической и прикладной ценностью, способны усиливать мотивацию, упрощать восприятие сложного материала и обеспечивать устойчивый рост результатов обучения.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084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слайде представлены мои авторские публикации по теме выпускной квалификационной работы, потому как я профессионально занимаюсь вопросами связанными с созданием видеоконтента и работой систем рекомендаций.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Также в качестве продолжения цикла выступлений на мероприятиях в феврале текущего года принял участие с докладом в международной научно-практической конференции «Актуальные проблемы современной образовательной организации: теория и практика решений», с использованием авторских материалов исследования на тему «Видеоролики как дидактическое средство: общая характеристика, особенности и виды».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65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работы обуславливается прежде всего постоянным стремлением к повышению эффективности применения уже имеющихся дидактических средств, их анализа и грамотного подбора для подготовки и организации качественного процесса обучения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специалистов. 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Именно поэтому исследование потенциала современных дидактических средств, а также возможностей их обновления и создания не теряет своей актуальности и представляет интерес для научного сообщества.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0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слайде представлены предмет и цель настоящей работы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65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результате, в рамках дипломного исследования были поставлены и решены задачи, представленные на слайдах 4 и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8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результате, в рамках дипломного исследования были поставлены и решены задачи, представленные на слайдах 4 и 5.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рамках работы над первой главой было…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Установлено многообразие трактовок понятия «дидактическое средство», обобщены возможные варианты использования данного понятия. Сделан промежуточный вывод об обширности рассматриваемого понятия, в связи с чем составлена всеобъемлющая классификация существующих дидактических средств по нескольким основаниям.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Исследованы особенности видеороликов как дидактического средства, а также приведены и обоснованы наиболее эффективные способы их создания в качестве учебных материалов.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Сделаны выводы о том, что видеоролики в микро- и нанообучении могут лишь создать интерес обучающих к предмету, который предлагается для изучения и, кроме того, при высокой количестве их потребления вызывают потерю концентрации и ухудшение эмоционального состояния у обучающихся.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19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следующего этапа исследования выявлено, что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видеороликов особенно эффективно при повышении квалификации в сфере информационных технологий благодаря созданию благоприятных условий для восприятия материалов за счёт синхронного восприятия информации визуальными и слуховыми каналами и повышает вовлечённость.</a:t>
            </a: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9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  <a:tabLst>
                <a:tab pos="1216025" algn="l"/>
              </a:tabLs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Также была проведена оценка восприятия типов видеоконтента, а также способов и платформ для публикации видеоматериалов среди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83 респондентов, из которых 68% имели опыт работы в сфере ИТ от одного года и более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 опорой на эмпирические методы — наблюдение, онлайн-интервью и анкетирование.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2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результате следующего этапа исследования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Была Осуществлена систематизация и визуализация ключевых элементов предлагаемой методологии, а также апробация её эффективности.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основе извлеченных данных и имеющихся методологий, была разработана пошаговая методика для применения видеоконтента в образовательной среде. Спроектированы и разработаны схематичные иллюстрации, а также сопроводительная пояснительная документация, содержащая набор универсальных рекомендаций для разработки видеороликов как дидактических материалов.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Проведен педагогический эксперимент, результаты которого, представлены в численной и графической форме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DFA02-6749-49E0-B4D9-2B7A9602F2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B67D9-636B-4DCF-87DD-6A73DFFD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E14A06-9E72-4297-BE3B-62FC65057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5FDE24-3658-4BB3-B637-4AD9B591D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CC429C-16B4-4909-A87F-66348B77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87BBCD-6084-489A-A7F8-0B490BFA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32B63-4B90-4FC3-9F24-57566E61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D89F52E-A82E-4B8B-822C-F5E86E37C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46131-F069-40D5-8ABE-14FDEBD8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5BF4FF-F24E-4A6B-99D1-547B880B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4410EA-E7A3-4009-9921-B48DC296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722C7E1-78F4-4789-80C3-C5B2A3DC4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EC8ACE-834E-4D58-8698-CD4A7F407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786B1B-17ED-4170-8590-4664FFD4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BA5EAC-DB54-4E45-9E7A-3E767A2F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52250-0B86-45B4-844F-BEB98E86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5593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C1399-6EF5-4AA1-9804-98FA5EC01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84991-4B65-44ED-B492-8C2D8C08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FFB2EE-E6D7-4924-BFE0-22D338BE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403E8-61F5-439A-A862-A6520990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974D0C-8DB6-4552-A491-723EBF745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64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47528-801C-45BA-B2B3-F91D9F38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19AC44-BEA5-4E77-A939-0F7C1F59F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E84694-9140-4910-B145-49206E6CE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514964-C08D-4D42-AD1B-FBC284DB1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2A7D08-5C5C-4DD3-884F-E9D0C079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B735EF-BA73-4267-A9F5-9E1F190EB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655F20-C3BE-4864-B942-60B2369BC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97BAAFF-321F-4D65-A004-D01542671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180D1E-89CF-4559-B8D7-8E973C77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928232-C435-40FF-ADE0-6D05321B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EB7D8A-7595-4A6A-95BD-4C188BAD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71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05CAD-EE3C-4EFD-BC29-3EBBF1A1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6AED3C-1E72-4D5F-BABA-FEA5E7E30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7939BF0-C227-4B5E-AE96-3702EA897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23DA5EF-C8D0-46A9-BF0F-6341CA99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FD012E-10E0-450E-BE56-49ACB8ECE2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44205A-7AF7-42DB-BF7C-9199E53F6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D541D4-34AB-4584-8ED2-BA14E23B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F97D53A-B1B2-41C7-B80F-AD244D249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53FB9A-050E-436F-81E5-A21D9D68F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D0D5B7A-5D9B-4096-B926-7EDB8AB2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06D0BB8-46BA-4A81-90FC-86212923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25754AD-8274-4C9E-98AF-EEE7C8DA6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5364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A272C9-C0C2-4D06-A161-AFFF22465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7A0CF7-2DBE-4AA0-98E0-E4970FDA4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B4CBE9-7A14-4EAF-8918-DE40AA77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518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6E03-293B-4D87-BFA8-7D2D6B06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614A4-4B40-4240-BA62-158EBE06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114F00-D0D2-4976-B079-9F31773EE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5A0AE7-2F1E-459B-B8FD-5E285CE91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89E88F3-90A9-4B3A-975F-D99ABD8B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43376B-B88E-4E1A-9512-CAFA2931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949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0486E-19B0-4933-A0B9-1AB27DA5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13371F-83C3-4104-A06F-25879887A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96AE-35F0-4023-BF6C-A3669DE24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D0D8FB5-F7A8-4A58-95A8-D43365D0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DF578C-8DBF-4B90-A800-53188695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D94894-E2AC-4CC8-989A-39C77FC4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21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571E2-AAA1-496D-AC94-1F064189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3A26AF-0D9D-48AA-9049-FE152192F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7BBC84-7B1E-4849-A6B5-3FC722539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A5CBE-C85E-4234-9034-44D0B0B10F25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8AE67-2060-459C-8CF3-2C9174DD4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B51A4-2A2F-40A9-AFF5-DA2D15B1E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CEF8E-49CC-473B-B390-144B4A622B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24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A7C00-EAE2-44B7-9D00-EA9077890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2843" y="59125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 государственный педагогический университет им. А. И. Герцена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и технологического образования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видеороликов как дидактического средства для организации качественной профессиональной подготовки IT-специалистов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4E1637-36CB-4984-8360-2015A67BB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54843" y="3429000"/>
            <a:ext cx="5912580" cy="3008214"/>
          </a:xfrm>
        </p:spPr>
        <p:txBody>
          <a:bodyPr>
            <a:normAutofit/>
          </a:bodyPr>
          <a:lstStyle/>
          <a:p>
            <a:pPr algn="r">
              <a:spcBef>
                <a:spcPts val="60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r">
              <a:spcBef>
                <a:spcPts val="60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2 курса</a:t>
            </a:r>
          </a:p>
          <a:p>
            <a:pPr algn="r">
              <a:spcBef>
                <a:spcPts val="60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44.04.01 Педагогическое образование,</a:t>
            </a:r>
          </a:p>
          <a:p>
            <a:pPr algn="r">
              <a:spcBef>
                <a:spcPts val="60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	 Корпоративное электронное обучение</a:t>
            </a:r>
          </a:p>
          <a:p>
            <a:pPr algn="r">
              <a:spcBef>
                <a:spcPts val="60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Шумякин Илья Сергеевич</a:t>
            </a:r>
          </a:p>
          <a:p>
            <a:pPr algn="r">
              <a:spcBef>
                <a:spcPts val="60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pPr algn="r">
              <a:spcBef>
                <a:spcPts val="60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 ф.-м. н., доцент кафедры ИТиЭО</a:t>
            </a:r>
          </a:p>
          <a:p>
            <a:pPr algn="r">
              <a:spcBef>
                <a:spcPts val="60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Власов Дмитрий Викторович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4FA3036D-FEF1-42C0-9CFC-D53EB58F4926}"/>
              </a:ext>
            </a:extLst>
          </p:cNvPr>
          <p:cNvSpPr txBox="1">
            <a:spLocks/>
          </p:cNvSpPr>
          <p:nvPr/>
        </p:nvSpPr>
        <p:spPr>
          <a:xfrm>
            <a:off x="4660538" y="6314012"/>
            <a:ext cx="2870924" cy="5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Санкт-Петербург, 2025</a:t>
            </a:r>
          </a:p>
        </p:txBody>
      </p:sp>
    </p:spTree>
    <p:extLst>
      <p:ext uri="{BB962C8B-B14F-4D97-AF65-F5344CB8AC3E}">
        <p14:creationId xmlns:p14="http://schemas.microsoft.com/office/powerpoint/2010/main" val="2538623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5" y="355396"/>
            <a:ext cx="10966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Визуальный классификатор для проектирования видеоконтента</a:t>
            </a:r>
            <a:endParaRPr lang="en-US" sz="40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EA7DB0-9960-4773-83B7-6591F68186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56"/>
          <a:stretch/>
        </p:blipFill>
        <p:spPr>
          <a:xfrm>
            <a:off x="953499" y="1678835"/>
            <a:ext cx="9594757" cy="477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11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5" y="355396"/>
            <a:ext cx="10966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Визуальный классификатор для проектирования видеоконтента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3FE57-0977-4E1F-8D43-0BE8E9EA2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77" y="1678835"/>
            <a:ext cx="5938383" cy="474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01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5" y="355396"/>
            <a:ext cx="10966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Визуальный классификатор для проектирования видеоконтента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0D7AC6-9E4C-421D-A92C-DAEE21414E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174"/>
          <a:stretch/>
        </p:blipFill>
        <p:spPr>
          <a:xfrm>
            <a:off x="1980824" y="1678835"/>
            <a:ext cx="8230351" cy="504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5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5" y="355396"/>
            <a:ext cx="10966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Педагогический эксперимент по внедрению разработанной методологии</a:t>
            </a:r>
            <a:endParaRPr lang="en-US"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08BC6F-14EA-4BF5-ABF3-2AF2D4731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45" y="1859973"/>
            <a:ext cx="6373986" cy="4688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A956C6-689F-4BA1-8FB0-E78ED007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26228"/>
            <a:ext cx="5879611" cy="29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79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5" y="355396"/>
            <a:ext cx="10966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Педагогический эксперимент по внедрению разработанной методологии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C9F0FB-3E1A-4479-9C19-67D3A011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1145" y="1790994"/>
            <a:ext cx="8025331" cy="47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6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BB5607-4883-489D-9C93-74D54CC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5" y="1965809"/>
            <a:ext cx="11216708" cy="4404218"/>
          </a:xfrm>
        </p:spPr>
        <p:txBody>
          <a:bodyPr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Шумякин, И. С. Видеоролики как дидактическое средство: общая характеристика, особенности и виды / И. С. Шумякин // Современное образование: традиции и инновации. – 2024. – № 1. – С. 129-132. – DOI 10.51623/23132027.2401.129. – EDN ATRGMH.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Шумякин И.С. Извлечение и анализ показателей эффективности видеороликов с помощью сервиса YouTube Studio. Методы прогнозирования временных рядов // Современное образование: традиции и инновации.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2023. № 2. С. 230–234.</a:t>
            </a:r>
            <a:b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4" y="355396"/>
            <a:ext cx="1090304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Публикации автора по теме ВКР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02232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BB5607-4883-489D-9C93-74D54CC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5" y="1547520"/>
            <a:ext cx="10766188" cy="3234607"/>
          </a:xfrm>
        </p:spPr>
        <p:txBody>
          <a:bodyPr>
            <a:normAutofit/>
          </a:bodyPr>
          <a:lstStyle/>
          <a:p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актуальна в востребованностью подготовки и организации качественного процесса обучения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специалистов</a:t>
            </a:r>
            <a:r>
              <a:rPr lang="ru-RU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32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5" y="355396"/>
            <a:ext cx="60953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4784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BB5607-4883-489D-9C93-74D54CC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5" y="1173147"/>
            <a:ext cx="10555894" cy="1614007"/>
          </a:xfrm>
        </p:spPr>
        <p:txBody>
          <a:bodyPr>
            <a:normAutofit/>
          </a:bodyPr>
          <a:lstStyle/>
          <a:p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Видеоролики как дидактическое средство для организации качественной профессиональной подготовки IT-специалистов.</a:t>
            </a:r>
            <a:endParaRPr lang="ru-RU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5" y="355396"/>
            <a:ext cx="9094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337E95-5D77-4F57-AE50-D3D2E90E37FD}"/>
              </a:ext>
            </a:extLst>
          </p:cNvPr>
          <p:cNvSpPr txBox="1"/>
          <p:nvPr/>
        </p:nvSpPr>
        <p:spPr>
          <a:xfrm>
            <a:off x="637835" y="4295270"/>
            <a:ext cx="1044111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Arial Unicode MS"/>
              </a:rPr>
              <a:t>Всеобъемлющее исследование видеороликов как дидактического средства, включающее разработку методологии и формулирование практических рекомендаций.</a:t>
            </a:r>
            <a:endParaRPr 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0234E-43AD-4805-8371-91F254A5C9F4}"/>
              </a:ext>
            </a:extLst>
          </p:cNvPr>
          <p:cNvSpPr txBox="1"/>
          <p:nvPr/>
        </p:nvSpPr>
        <p:spPr>
          <a:xfrm>
            <a:off x="730302" y="3187269"/>
            <a:ext cx="9094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3138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65D6B-D8F3-4F0B-8C1A-CA798689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5" y="1661635"/>
            <a:ext cx="10515600" cy="4469859"/>
          </a:xfrm>
        </p:spPr>
        <p:txBody>
          <a:bodyPr>
            <a:noAutofit/>
          </a:bodyPr>
          <a:lstStyle/>
          <a:p>
            <a:pPr indent="450215">
              <a:lnSpc>
                <a:spcPct val="100000"/>
              </a:lnSpc>
            </a:pPr>
            <a:b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1. Р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аскрыть понятие дидактического средства в научной литературе.</a:t>
            </a:r>
            <a:b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2. Классифицировать виды и форматы видеороликов в образовательной среде.</a:t>
            </a:r>
            <a:b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3. Выявить факторы, влияющие на эффективность применения видеороликов при повышении квалификации в сфере информационных технологий.</a:t>
            </a:r>
            <a:b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4. Перечислить ключевые компетенции для IT-специалистов.</a:t>
            </a:r>
            <a:b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b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endParaRPr lang="en-US" sz="3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6358E8FF-EFF0-443C-8832-7F54F3DD941E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B9F2-AF57-4F2D-ABB4-4F397E457BDC}"/>
              </a:ext>
            </a:extLst>
          </p:cNvPr>
          <p:cNvSpPr txBox="1"/>
          <p:nvPr/>
        </p:nvSpPr>
        <p:spPr>
          <a:xfrm>
            <a:off x="637835" y="355396"/>
            <a:ext cx="9094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1906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065D6B-D8F3-4F0B-8C1A-CA798689D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5" y="1661635"/>
            <a:ext cx="10515600" cy="4469859"/>
          </a:xfrm>
        </p:spPr>
        <p:txBody>
          <a:bodyPr>
            <a:noAutofit/>
          </a:bodyPr>
          <a:lstStyle/>
          <a:p>
            <a:pPr indent="450215">
              <a:lnSpc>
                <a:spcPct val="100000"/>
              </a:lnSpc>
            </a:pPr>
            <a:b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5. Сформировать методологическую основу системного применения видеороликов.</a:t>
            </a:r>
            <a:b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6. Осуществить систематизацию и визуализацию ключевых элементов предлагаемой методологии, а также апробировать её эффективность.</a:t>
            </a:r>
            <a:b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7. Разработать методику для применения видеоконтента в образовательной среде.</a:t>
            </a:r>
            <a:b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b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br>
              <a:rPr lang="ru-RU" sz="3200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</a:br>
            <a:endParaRPr lang="en-US" sz="32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Arial Unicode MS"/>
              <a:cs typeface="Times New Roman" panose="02020603050405020304" pitchFamily="18" charset="0"/>
            </a:endParaRPr>
          </a:p>
        </p:txBody>
      </p:sp>
      <p:sp>
        <p:nvSpPr>
          <p:cNvPr id="3" name="Заголовок 3">
            <a:extLst>
              <a:ext uri="{FF2B5EF4-FFF2-40B4-BE49-F238E27FC236}">
                <a16:creationId xmlns:a16="http://schemas.microsoft.com/office/drawing/2014/main" id="{6358E8FF-EFF0-443C-8832-7F54F3DD941E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3FB9F2-AF57-4F2D-ABB4-4F397E457BDC}"/>
              </a:ext>
            </a:extLst>
          </p:cNvPr>
          <p:cNvSpPr txBox="1"/>
          <p:nvPr/>
        </p:nvSpPr>
        <p:spPr>
          <a:xfrm>
            <a:off x="637835" y="355396"/>
            <a:ext cx="90946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5898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BB5607-4883-489D-9C93-74D54CC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4" y="1821971"/>
            <a:ext cx="11448657" cy="3982655"/>
          </a:xfrm>
        </p:spPr>
        <p:txBody>
          <a:bodyPr anchor="t"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Установлено многообразие трактовок понятия «дидактическое средство».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Исследованы особенности видеороликов как дидактического средства, а также приведены и обоснованы наиболее эффективные способы их создания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Изучены различные основания, по которым видеоролики могут быть встроены или загружены в сети.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Сделаны выводы о том, что видеоролики в микро- и нанообучении могут лишь создать интерес обучающих к предмету, который предлагается для изучения.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4" y="355396"/>
            <a:ext cx="111765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n>
                  <a:noFill/>
                </a:ln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Теоретические аспекты видеороликов как дидактического средства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0724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BB5607-4883-489D-9C93-74D54CC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5" y="1811696"/>
            <a:ext cx="10515600" cy="3234607"/>
          </a:xfrm>
        </p:spPr>
        <p:txBody>
          <a:bodyPr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Выявлено, что применение видеороликов особенно эффективно благодаря созданию благоприятных условий для восприятия материалов за счёт синхронного восприятия информации визуальными и слуховыми каналами.</a:t>
            </a:r>
            <a:b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Выделены и проанализированы ключевые компетенции для IT-специалистов.</a:t>
            </a:r>
            <a:endParaRPr lang="en-US" sz="3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5" y="355396"/>
            <a:ext cx="10966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обучающих видеороликов в цифровом образовательном пространстве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11493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5" y="355396"/>
            <a:ext cx="10966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обучающих видеороликов в цифровом образовательном пространстве</a:t>
            </a:r>
            <a:endParaRPr lang="en-US" sz="4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CB37F5-8F25-4E29-BB68-999392C7B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002" y="1911927"/>
            <a:ext cx="5178376" cy="44277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67B99-3630-43F2-BD0C-66C8E30D0A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82"/>
          <a:stretch/>
        </p:blipFill>
        <p:spPr>
          <a:xfrm>
            <a:off x="5465618" y="1870363"/>
            <a:ext cx="6620874" cy="451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13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3BB5607-4883-489D-9C93-74D54CC26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835" y="1811696"/>
            <a:ext cx="10515600" cy="3234607"/>
          </a:xfrm>
        </p:spPr>
        <p:txBody>
          <a:bodyPr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Осуществлена систематизация и визуализация ключевых элементов предлагаемой методологии.</a:t>
            </a:r>
            <a:b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На основе извлеченных данных и имеющихся методик, была разработана пошаговая методология для применения видеоконтента в образовательной среде. </a:t>
            </a:r>
            <a:b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Спроектированы и разработаны схематичные иллюстрации, а также сопроводительная пояснительная документация, содержащая набор универсальных рекомендаций.</a:t>
            </a:r>
          </a:p>
        </p:txBody>
      </p:sp>
      <p:sp>
        <p:nvSpPr>
          <p:cNvPr id="6" name="Заголовок 3">
            <a:extLst>
              <a:ext uri="{FF2B5EF4-FFF2-40B4-BE49-F238E27FC236}">
                <a16:creationId xmlns:a16="http://schemas.microsoft.com/office/drawing/2014/main" id="{D85461A7-F7B8-4119-AC85-BF73CA59FC79}"/>
              </a:ext>
            </a:extLst>
          </p:cNvPr>
          <p:cNvSpPr txBox="1">
            <a:spLocks/>
          </p:cNvSpPr>
          <p:nvPr/>
        </p:nvSpPr>
        <p:spPr>
          <a:xfrm>
            <a:off x="11540880" y="6370027"/>
            <a:ext cx="545612" cy="356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1FB81-36C9-47E1-A034-205B43A5A4D6}"/>
              </a:ext>
            </a:extLst>
          </p:cNvPr>
          <p:cNvSpPr txBox="1"/>
          <p:nvPr/>
        </p:nvSpPr>
        <p:spPr>
          <a:xfrm>
            <a:off x="637835" y="355396"/>
            <a:ext cx="1096614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Методология применения видеороликов в подготовке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специалистов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021247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1218</Words>
  <Application>Microsoft Office PowerPoint</Application>
  <PresentationFormat>Widescreen</PresentationFormat>
  <Paragraphs>92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Российский государственный педагогический университет им. А. И. Герцена Институт информационных технологий и технологического образования    Исследование видеороликов как дидактического средства для организации качественной профессиональной подготовки IT-специалистов</vt:lpstr>
      <vt:lpstr>  Работа актуальна в востребованностью подготовки и организации качественного процесса обучения IT-специалистов. </vt:lpstr>
      <vt:lpstr>Видеоролики как дидактическое средство для организации качественной профессиональной подготовки IT-специалистов.</vt:lpstr>
      <vt:lpstr> 1. Раскрыть понятие дидактического средства в научной литературе. 2. Классифицировать виды и форматы видеороликов в образовательной среде. 3. Выявить факторы, влияющие на эффективность применения видеороликов при повышении квалификации в сфере информационных технологий. 4. Перечислить ключевые компетенции для IT-специалистов.  </vt:lpstr>
      <vt:lpstr> 5. Сформировать методологическую основу системного применения видеороликов. 6. Осуществить систематизацию и визуализацию ключевых элементов предлагаемой методологии, а также апробировать её эффективность. 7. Разработать методику для применения видеоконтента в образовательной среде.   </vt:lpstr>
      <vt:lpstr>1. Установлено многообразие трактовок понятия «дидактическое средство».  2. Исследованы особенности видеороликов как дидактического средства, а также приведены и обоснованы наиболее эффективные способы их создания. 3. Изучены различные основания, по которым видеоролики могут быть встроены или загружены в сети. 4. Сделаны выводы о том, что видеоролики в микро- и нанообучении могут лишь создать интерес обучающих к предмету, который предлагается для изучения.</vt:lpstr>
      <vt:lpstr>Выявлено, что применение видеороликов особенно эффективно благодаря созданию благоприятных условий для восприятия материалов за счёт синхронного восприятия информации визуальными и слуховыми каналами.  Выделены и проанализированы ключевые компетенции для IT-специалистов.</vt:lpstr>
      <vt:lpstr>PowerPoint Presentation</vt:lpstr>
      <vt:lpstr>1. Осуществлена систематизация и визуализация ключевых элементов предлагаемой методологии. 2. На основе извлеченных данных и имеющихся методик, была разработана пошаговая методология для применения видеоконтента в образовательной среде.  3. Спроектированы и разработаны схематичные иллюстрации, а также сопроводительная пояснительная документация, содержащая набор универсальных рекомендаций.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 Шумякин, И. С. Видеоролики как дидактическое средство: общая характеристика, особенности и виды / И. С. Шумякин // Современное образование: традиции и инновации. – 2024. – № 1. – С. 129-132. – DOI 10.51623/23132027.2401.129. – EDN ATRGMH.  2. Шумякин И.С. Извлечение и анализ показателей эффективности видеороликов с помощью сервиса YouTube Studio. Методы прогнозирования временных рядов // Современное образование: традиции и инновации. 2023. № 2. С. 230–234.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Российский государственный педагогический университет им. А. И. Герцена Институт информационных технологий и технологического образования    Тема ВКР</dc:title>
  <dc:creator>ВЕЗ Vlasova</dc:creator>
  <cp:lastModifiedBy>Илья Шумякин</cp:lastModifiedBy>
  <cp:revision>39</cp:revision>
  <dcterms:created xsi:type="dcterms:W3CDTF">2022-02-16T16:33:57Z</dcterms:created>
  <dcterms:modified xsi:type="dcterms:W3CDTF">2025-06-15T19:04:31Z</dcterms:modified>
</cp:coreProperties>
</file>