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7" r:id="rId4"/>
    <p:sldId id="266" r:id="rId5"/>
    <p:sldId id="277" r:id="rId6"/>
    <p:sldId id="262" r:id="rId7"/>
    <p:sldId id="276" r:id="rId8"/>
  </p:sldIdLst>
  <p:sldSz cx="18288000" cy="10287000"/>
  <p:notesSz cx="6858000" cy="9144000"/>
  <p:embeddedFontLst>
    <p:embeddedFont>
      <p:font typeface="Nunito Sans" pitchFamily="2" charset="-52"/>
      <p:regular r:id="rId10"/>
      <p:bold r:id="rId11"/>
      <p:italic r:id="rId12"/>
      <p:boldItalic r:id="rId13"/>
    </p:embeddedFont>
    <p:embeddedFont>
      <p:font typeface="Russo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6A619-4A22-40D7-8C02-6E8432946D0E}">
  <a:tblStyle styleId="{4506A619-4A22-40D7-8C02-6E8432946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88" autoAdjust="0"/>
  </p:normalViewPr>
  <p:slideViewPr>
    <p:cSldViewPr snapToGrid="0">
      <p:cViewPr varScale="1">
        <p:scale>
          <a:sx n="107" d="100"/>
          <a:sy n="107" d="100"/>
        </p:scale>
        <p:origin x="2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9" name="Google Shape;15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2" name="Google Shape;1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2" name="Google Shape;1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07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9" name="Google Shape;20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1456167" cy="6487979"/>
            <a:chOff x="0" y="0"/>
            <a:chExt cx="3017262" cy="170876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017262" cy="1708768"/>
            </a:xfrm>
            <a:custGeom>
              <a:avLst/>
              <a:gdLst/>
              <a:ahLst/>
              <a:cxnLst/>
              <a:rect l="l" t="t" r="r" b="b"/>
              <a:pathLst>
                <a:path w="3017262" h="1708768" extrusionOk="0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60" y="7007609"/>
            <a:ext cx="606713" cy="410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4945850" y="6957750"/>
            <a:ext cx="3342150" cy="3329250"/>
            <a:chOff x="0" y="0"/>
            <a:chExt cx="4456200" cy="4439000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2228100" cy="2228100"/>
              <a:chOff x="0" y="0"/>
              <a:chExt cx="8128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2228100" y="2210900"/>
              <a:ext cx="2228100" cy="2228100"/>
              <a:chOff x="0" y="0"/>
              <a:chExt cx="8128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28100" y="0"/>
              <a:ext cx="2228100" cy="2228100"/>
              <a:chOff x="0" y="0"/>
              <a:chExt cx="8128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0" y="2210900"/>
              <a:ext cx="2228100" cy="2228100"/>
              <a:chOff x="0" y="0"/>
              <a:chExt cx="812800" cy="812800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3" name="Google Shape;103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3"/>
          <p:cNvGrpSpPr/>
          <p:nvPr/>
        </p:nvGrpSpPr>
        <p:grpSpPr>
          <a:xfrm>
            <a:off x="11800021" y="6957750"/>
            <a:ext cx="3046615" cy="3614096"/>
            <a:chOff x="0" y="0"/>
            <a:chExt cx="685176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685176" cy="748740"/>
            </a:xfrm>
            <a:custGeom>
              <a:avLst/>
              <a:gdLst/>
              <a:ahLst/>
              <a:cxnLst/>
              <a:rect l="l" t="t" r="r" b="b"/>
              <a:pathLst>
                <a:path w="685176" h="748740" extrusionOk="0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12700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09" name="Google Shape;109;p13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75346" y="7102164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7561" y="8756474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81191" y="1638127"/>
            <a:ext cx="2592739" cy="32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465" y="706965"/>
            <a:ext cx="5074049" cy="50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34142" y="7516199"/>
            <a:ext cx="2178373" cy="248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85606" y="782437"/>
            <a:ext cx="4923105" cy="492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916760" y="7880555"/>
            <a:ext cx="104618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Сайт</a:t>
            </a:r>
            <a:r>
              <a:rPr lang="en-US" sz="6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sz="6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«Помоги однокласснику» </a:t>
            </a:r>
            <a:endParaRPr sz="6000"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664576" y="6920869"/>
            <a:ext cx="2510549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40926"/>
                </a:solidFill>
                <a:latin typeface="Nunito Sans"/>
                <a:sym typeface="Nunito Sans"/>
              </a:rPr>
              <a:t>Гришин Илья 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10910894" y="-108496"/>
            <a:ext cx="7377102" cy="10395496"/>
            <a:chOff x="0" y="-28575"/>
            <a:chExt cx="1942941" cy="2737908"/>
          </a:xfrm>
        </p:grpSpPr>
        <p:sp>
          <p:nvSpPr>
            <p:cNvPr id="145" name="Google Shape;145;p15"/>
            <p:cNvSpPr/>
            <p:nvPr/>
          </p:nvSpPr>
          <p:spPr>
            <a:xfrm>
              <a:off x="0" y="0"/>
              <a:ext cx="1942941" cy="2709333"/>
            </a:xfrm>
            <a:custGeom>
              <a:avLst/>
              <a:gdLst/>
              <a:ahLst/>
              <a:cxnLst/>
              <a:rect l="l" t="t" r="r" b="b"/>
              <a:pathLst>
                <a:path w="1942941" h="2709333" extrusionOk="0">
                  <a:moveTo>
                    <a:pt x="0" y="0"/>
                  </a:moveTo>
                  <a:lnTo>
                    <a:pt x="1942941" y="0"/>
                  </a:lnTo>
                  <a:lnTo>
                    <a:pt x="19429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46" name="Google Shape;146;p1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3650" y="282250"/>
            <a:ext cx="10180603" cy="1018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58660" y="585051"/>
            <a:ext cx="97605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Идея проекта</a:t>
            </a:r>
            <a:r>
              <a:rPr lang="en-US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:</a:t>
            </a:r>
            <a:endParaRPr lang="ru-RU" sz="9600" b="0" i="0" u="none" strike="noStrike" cap="none" dirty="0">
              <a:solidFill>
                <a:srgbClr val="040926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Создать сайт в котором учащиеся смогут размещать публикации с просьбой о помощи в той или иной теме</a:t>
            </a:r>
            <a:r>
              <a:rPr lang="en-US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. </a:t>
            </a:r>
            <a:endParaRPr lang="en-US" dirty="0">
              <a:solidFill>
                <a:srgbClr val="040926"/>
              </a:solidFill>
              <a:highlight>
                <a:srgbClr val="00FF00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655E69C9-838B-8D21-7990-AEDC6356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60" y="4032504"/>
            <a:ext cx="3794468" cy="1110996"/>
          </a:xfrm>
        </p:spPr>
        <p:txBody>
          <a:bodyPr>
            <a:noAutofit/>
          </a:bodyPr>
          <a:lstStyle/>
          <a:p>
            <a:r>
              <a:rPr lang="ru-RU" sz="54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Описание</a:t>
            </a:r>
            <a:r>
              <a:rPr lang="en-US" sz="54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:</a:t>
            </a:r>
            <a:endParaRPr lang="ru-RU" sz="5400" dirty="0"/>
          </a:p>
        </p:txBody>
      </p:sp>
      <p:sp>
        <p:nvSpPr>
          <p:cNvPr id="3" name="Заголовок 11">
            <a:extLst>
              <a:ext uri="{FF2B5EF4-FFF2-40B4-BE49-F238E27FC236}">
                <a16:creationId xmlns:a16="http://schemas.microsoft.com/office/drawing/2014/main" id="{AB990B56-FD35-70B7-FC72-0342AAFB7A17}"/>
              </a:ext>
            </a:extLst>
          </p:cNvPr>
          <p:cNvSpPr txBox="1">
            <a:spLocks/>
          </p:cNvSpPr>
          <p:nvPr/>
        </p:nvSpPr>
        <p:spPr>
          <a:xfrm>
            <a:off x="658660" y="4654296"/>
            <a:ext cx="8485340" cy="520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Когда вы заходите на сайт вас встречает главная страница. Далее вам предстоит зарегистрироваться и войти на сайт. Зарегистрированному пользователя будет доступен аккаунт</a:t>
            </a:r>
            <a:r>
              <a:rPr lang="en-US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, </a:t>
            </a:r>
            <a:r>
              <a:rPr lang="ru-RU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просмотр публикаций и их создание.</a:t>
            </a:r>
            <a:endParaRPr lang="en-US" sz="3200" dirty="0">
              <a:solidFill>
                <a:srgbClr val="040926"/>
              </a:solidFill>
              <a:highlight>
                <a:srgbClr val="00FF00"/>
              </a:highlight>
              <a:latin typeface="Russo One"/>
              <a:ea typeface="Russo One"/>
              <a:cs typeface="Russo One"/>
              <a:sym typeface="Russo One"/>
            </a:endParaRPr>
          </a:p>
          <a:p>
            <a:r>
              <a:rPr lang="ru-RU" sz="5400" dirty="0">
                <a:solidFill>
                  <a:srgbClr val="040926"/>
                </a:solidFill>
                <a:latin typeface="Russo One"/>
                <a:sym typeface="Russo One"/>
              </a:rPr>
              <a:t> </a:t>
            </a:r>
            <a:endParaRPr lang="ru-RU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24"/>
          <p:cNvGrpSpPr/>
          <p:nvPr/>
        </p:nvGrpSpPr>
        <p:grpSpPr>
          <a:xfrm>
            <a:off x="319844" y="3784755"/>
            <a:ext cx="4440416" cy="6160322"/>
            <a:chOff x="0" y="-28575"/>
            <a:chExt cx="1589424" cy="1760031"/>
          </a:xfrm>
        </p:grpSpPr>
        <p:sp>
          <p:nvSpPr>
            <p:cNvPr id="1562" name="Google Shape;1562;p24"/>
            <p:cNvSpPr/>
            <p:nvPr/>
          </p:nvSpPr>
          <p:spPr>
            <a:xfrm>
              <a:off x="0" y="0"/>
              <a:ext cx="1589424" cy="1731456"/>
            </a:xfrm>
            <a:custGeom>
              <a:avLst/>
              <a:gdLst/>
              <a:ahLst/>
              <a:cxnLst/>
              <a:rect l="l" t="t" r="r" b="b"/>
              <a:pathLst>
                <a:path w="1589424" h="1731456" extrusionOk="0">
                  <a:moveTo>
                    <a:pt x="0" y="0"/>
                  </a:moveTo>
                  <a:lnTo>
                    <a:pt x="1589424" y="0"/>
                  </a:lnTo>
                  <a:lnTo>
                    <a:pt x="1589424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63" name="Google Shape;1563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24"/>
          <p:cNvGrpSpPr/>
          <p:nvPr/>
        </p:nvGrpSpPr>
        <p:grpSpPr>
          <a:xfrm>
            <a:off x="7073525" y="7215381"/>
            <a:ext cx="4404073" cy="2042919"/>
            <a:chOff x="0" y="-28575"/>
            <a:chExt cx="5872098" cy="2723892"/>
          </a:xfrm>
        </p:grpSpPr>
        <p:sp>
          <p:nvSpPr>
            <p:cNvPr id="1567" name="Google Shape;1567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2</a:t>
              </a:r>
              <a:endParaRPr dirty="0"/>
            </a:p>
          </p:txBody>
        </p:sp>
        <p:sp>
          <p:nvSpPr>
            <p:cNvPr id="1568" name="Google Shape;1568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>
            <a:off x="13122034" y="7215381"/>
            <a:ext cx="4404073" cy="2042919"/>
            <a:chOff x="0" y="-28575"/>
            <a:chExt cx="5872098" cy="2723892"/>
          </a:xfrm>
        </p:grpSpPr>
        <p:sp>
          <p:nvSpPr>
            <p:cNvPr id="1570" name="Google Shape;1570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3</a:t>
              </a:r>
              <a:endParaRPr dirty="0"/>
            </a:p>
          </p:txBody>
        </p:sp>
        <p:sp>
          <p:nvSpPr>
            <p:cNvPr id="1571" name="Google Shape;1571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sp>
        <p:nvSpPr>
          <p:cNvPr id="1576" name="Google Shape;1576;p24"/>
          <p:cNvSpPr/>
          <p:nvPr/>
        </p:nvSpPr>
        <p:spPr>
          <a:xfrm>
            <a:off x="13500773" y="3885667"/>
            <a:ext cx="4404073" cy="6060306"/>
          </a:xfrm>
          <a:custGeom>
            <a:avLst/>
            <a:gdLst/>
            <a:ahLst/>
            <a:cxnLst/>
            <a:rect l="l" t="t" r="r" b="b"/>
            <a:pathLst>
              <a:path w="1589424" h="1731456" extrusionOk="0">
                <a:moveTo>
                  <a:pt x="0" y="0"/>
                </a:moveTo>
                <a:lnTo>
                  <a:pt x="1589424" y="0"/>
                </a:lnTo>
                <a:lnTo>
                  <a:pt x="1589424" y="1731456"/>
                </a:lnTo>
                <a:lnTo>
                  <a:pt x="0" y="1731456"/>
                </a:lnTo>
                <a:close/>
              </a:path>
            </a:pathLst>
          </a:custGeom>
          <a:solidFill>
            <a:srgbClr val="7D2AE8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grpSp>
        <p:nvGrpSpPr>
          <p:cNvPr id="1578" name="Google Shape;1578;p24"/>
          <p:cNvGrpSpPr/>
          <p:nvPr/>
        </p:nvGrpSpPr>
        <p:grpSpPr>
          <a:xfrm>
            <a:off x="338770" y="341924"/>
            <a:ext cx="17557836" cy="2444492"/>
            <a:chOff x="0" y="-28575"/>
            <a:chExt cx="4624286" cy="841375"/>
          </a:xfrm>
        </p:grpSpPr>
        <p:sp>
          <p:nvSpPr>
            <p:cNvPr id="1579" name="Google Shape;1579;p24"/>
            <p:cNvSpPr/>
            <p:nvPr/>
          </p:nvSpPr>
          <p:spPr>
            <a:xfrm>
              <a:off x="0" y="0"/>
              <a:ext cx="4624286" cy="812800"/>
            </a:xfrm>
            <a:custGeom>
              <a:avLst/>
              <a:gdLst/>
              <a:ahLst/>
              <a:cxnLst/>
              <a:rect l="l" t="t" r="r" b="b"/>
              <a:pathLst>
                <a:path w="4624286" h="812800" extrusionOk="0">
                  <a:moveTo>
                    <a:pt x="0" y="0"/>
                  </a:moveTo>
                  <a:lnTo>
                    <a:pt x="4624286" y="0"/>
                  </a:lnTo>
                  <a:lnTo>
                    <a:pt x="462428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580" name="Google Shape;1580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1" name="Google Shape;1581;p24"/>
          <p:cNvSpPr txBox="1"/>
          <p:nvPr/>
        </p:nvSpPr>
        <p:spPr>
          <a:xfrm>
            <a:off x="866775" y="771525"/>
            <a:ext cx="1651634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0" b="0" i="0" u="none" strike="noStrike" cap="none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ea typeface="Russo One"/>
                <a:cs typeface="Russo One"/>
                <a:sym typeface="Russo One"/>
              </a:rPr>
              <a:t>Описание</a:t>
            </a:r>
            <a:r>
              <a:rPr lang="ru-RU" sz="11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реализации</a:t>
            </a:r>
            <a:endParaRPr dirty="0"/>
          </a:p>
        </p:txBody>
      </p:sp>
      <p:grpSp>
        <p:nvGrpSpPr>
          <p:cNvPr id="1594" name="Google Shape;1594;p24"/>
          <p:cNvGrpSpPr/>
          <p:nvPr/>
        </p:nvGrpSpPr>
        <p:grpSpPr>
          <a:xfrm>
            <a:off x="15469114" y="9481812"/>
            <a:ext cx="549275" cy="568585"/>
            <a:chOff x="0" y="-28575"/>
            <a:chExt cx="812800" cy="841375"/>
          </a:xfrm>
        </p:grpSpPr>
        <p:sp>
          <p:nvSpPr>
            <p:cNvPr id="1595" name="Google Shape;1595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6" name="Google Shape;1596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24"/>
          <p:cNvGrpSpPr/>
          <p:nvPr/>
        </p:nvGrpSpPr>
        <p:grpSpPr>
          <a:xfrm>
            <a:off x="16480557" y="9481812"/>
            <a:ext cx="549275" cy="568585"/>
            <a:chOff x="0" y="-28575"/>
            <a:chExt cx="812800" cy="841375"/>
          </a:xfrm>
        </p:grpSpPr>
        <p:sp>
          <p:nvSpPr>
            <p:cNvPr id="1598" name="Google Shape;159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9" name="Google Shape;1599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24"/>
          <p:cNvGrpSpPr/>
          <p:nvPr/>
        </p:nvGrpSpPr>
        <p:grpSpPr>
          <a:xfrm>
            <a:off x="17492000" y="9481812"/>
            <a:ext cx="549275" cy="568585"/>
            <a:chOff x="0" y="-28575"/>
            <a:chExt cx="812800" cy="841375"/>
          </a:xfrm>
        </p:grpSpPr>
        <p:sp>
          <p:nvSpPr>
            <p:cNvPr id="1601" name="Google Shape;1601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2" name="Google Shape;1602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24"/>
          <p:cNvGrpSpPr/>
          <p:nvPr/>
        </p:nvGrpSpPr>
        <p:grpSpPr>
          <a:xfrm>
            <a:off x="116756" y="145949"/>
            <a:ext cx="549275" cy="568585"/>
            <a:chOff x="0" y="-28575"/>
            <a:chExt cx="812800" cy="841375"/>
          </a:xfrm>
        </p:grpSpPr>
        <p:sp>
          <p:nvSpPr>
            <p:cNvPr id="1604" name="Google Shape;1604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5" name="Google Shape;1605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1128200" y="145949"/>
            <a:ext cx="549275" cy="568585"/>
            <a:chOff x="0" y="-28575"/>
            <a:chExt cx="812800" cy="841375"/>
          </a:xfrm>
        </p:grpSpPr>
        <p:sp>
          <p:nvSpPr>
            <p:cNvPr id="1607" name="Google Shape;1607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8" name="Google Shape;1608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>
            <a:off x="2139643" y="145949"/>
            <a:ext cx="549275" cy="568585"/>
            <a:chOff x="0" y="-28575"/>
            <a:chExt cx="812800" cy="841375"/>
          </a:xfrm>
        </p:grpSpPr>
        <p:sp>
          <p:nvSpPr>
            <p:cNvPr id="1610" name="Google Shape;1610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11" name="Google Shape;1611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331AD-9DD3-224F-A9C7-38EB22CF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247" y="5497431"/>
            <a:ext cx="4243360" cy="161352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БД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 SQLite,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 работа с которой происходит через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ORM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.</a:t>
            </a:r>
            <a:r>
              <a:rPr lang="ru-RU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br>
              <a:rPr lang="ru-RU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BB7FD1-6654-7B89-E055-971F104A7977}"/>
              </a:ext>
            </a:extLst>
          </p:cNvPr>
          <p:cNvSpPr txBox="1">
            <a:spLocks/>
          </p:cNvSpPr>
          <p:nvPr/>
        </p:nvSpPr>
        <p:spPr>
          <a:xfrm>
            <a:off x="666031" y="4329953"/>
            <a:ext cx="3784534" cy="56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Вся логика и структура программы лежит в файле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src</a:t>
            </a:r>
            <a:r>
              <a:rPr lang="ru-RU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, 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который лежит в корневом каталоге проекта, также как и файл для запуска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run.py</a:t>
            </a:r>
            <a:r>
              <a:rPr lang="ru-RU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. 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На схеме справа приведена схема структуры проекта.</a:t>
            </a: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1352C68-D96F-504A-6ADA-CB99A082AA71}"/>
              </a:ext>
            </a:extLst>
          </p:cNvPr>
          <p:cNvSpPr txBox="1">
            <a:spLocks/>
          </p:cNvSpPr>
          <p:nvPr/>
        </p:nvSpPr>
        <p:spPr>
          <a:xfrm>
            <a:off x="302417" y="3901239"/>
            <a:ext cx="4440416" cy="103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Структура файлов</a:t>
            </a:r>
            <a:r>
              <a:rPr lang="en-US" sz="3600" dirty="0">
                <a:latin typeface="Russo One" panose="020B0604020202020204" charset="0"/>
              </a:rPr>
              <a:t>:</a:t>
            </a:r>
            <a:endParaRPr lang="ru-RU" sz="3600" dirty="0">
              <a:latin typeface="Russo One" panose="020B060402020202020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09CC77-514D-47D6-B9E0-8D1692B68B6F}"/>
              </a:ext>
            </a:extLst>
          </p:cNvPr>
          <p:cNvSpPr txBox="1">
            <a:spLocks/>
          </p:cNvSpPr>
          <p:nvPr/>
        </p:nvSpPr>
        <p:spPr>
          <a:xfrm>
            <a:off x="13653247" y="4141693"/>
            <a:ext cx="4243359" cy="103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Используемые элементы</a:t>
            </a:r>
            <a:r>
              <a:rPr lang="en-US" sz="3600" dirty="0">
                <a:latin typeface="Russo One" panose="020B0604020202020204" charset="0"/>
              </a:rPr>
              <a:t>:</a:t>
            </a:r>
            <a:r>
              <a:rPr lang="ru-RU" sz="3600" dirty="0">
                <a:latin typeface="Russo One" panose="020B0604020202020204" charset="0"/>
              </a:rPr>
              <a:t>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109389-F5F5-8348-DA96-425259B4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06" y="2869435"/>
            <a:ext cx="8469037" cy="7350329"/>
          </a:xfrm>
          <a:prstGeom prst="rect">
            <a:avLst/>
          </a:prstGeom>
        </p:spPr>
      </p:pic>
      <p:grpSp>
        <p:nvGrpSpPr>
          <p:cNvPr id="13" name="Google Shape;1594;p24">
            <a:extLst>
              <a:ext uri="{FF2B5EF4-FFF2-40B4-BE49-F238E27FC236}">
                <a16:creationId xmlns:a16="http://schemas.microsoft.com/office/drawing/2014/main" id="{32026444-7C80-E611-716C-30E59240F5B1}"/>
              </a:ext>
            </a:extLst>
          </p:cNvPr>
          <p:cNvGrpSpPr/>
          <p:nvPr/>
        </p:nvGrpSpPr>
        <p:grpSpPr>
          <a:xfrm>
            <a:off x="13871515" y="5670164"/>
            <a:ext cx="143532" cy="157325"/>
            <a:chOff x="0" y="-28575"/>
            <a:chExt cx="812800" cy="841375"/>
          </a:xfrm>
        </p:grpSpPr>
        <p:sp>
          <p:nvSpPr>
            <p:cNvPr id="14" name="Google Shape;1595;p24">
              <a:extLst>
                <a:ext uri="{FF2B5EF4-FFF2-40B4-BE49-F238E27FC236}">
                  <a16:creationId xmlns:a16="http://schemas.microsoft.com/office/drawing/2014/main" id="{61B64388-0FAB-3611-A2A2-D763199ABA7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" name="Google Shape;1596;p24">
              <a:extLst>
                <a:ext uri="{FF2B5EF4-FFF2-40B4-BE49-F238E27FC236}">
                  <a16:creationId xmlns:a16="http://schemas.microsoft.com/office/drawing/2014/main" id="{7E3951D4-864B-C3F4-ECFF-F48F1FBCF11B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1594;p24">
            <a:extLst>
              <a:ext uri="{FF2B5EF4-FFF2-40B4-BE49-F238E27FC236}">
                <a16:creationId xmlns:a16="http://schemas.microsoft.com/office/drawing/2014/main" id="{F66041C5-3FBE-C066-7802-B1B9C2BDB022}"/>
              </a:ext>
            </a:extLst>
          </p:cNvPr>
          <p:cNvGrpSpPr/>
          <p:nvPr/>
        </p:nvGrpSpPr>
        <p:grpSpPr>
          <a:xfrm>
            <a:off x="13871515" y="7379759"/>
            <a:ext cx="143532" cy="157325"/>
            <a:chOff x="0" y="-28575"/>
            <a:chExt cx="812800" cy="841375"/>
          </a:xfrm>
        </p:grpSpPr>
        <p:sp>
          <p:nvSpPr>
            <p:cNvPr id="38" name="Google Shape;1595;p24">
              <a:extLst>
                <a:ext uri="{FF2B5EF4-FFF2-40B4-BE49-F238E27FC236}">
                  <a16:creationId xmlns:a16="http://schemas.microsoft.com/office/drawing/2014/main" id="{4F1E9289-5099-D37D-3080-CD1F9D14570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39" name="Google Shape;1596;p24">
              <a:extLst>
                <a:ext uri="{FF2B5EF4-FFF2-40B4-BE49-F238E27FC236}">
                  <a16:creationId xmlns:a16="http://schemas.microsoft.com/office/drawing/2014/main" id="{6DA529AE-E32D-7852-D2BA-EE58A3274B19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EE3C3148-F783-5ABA-FEF0-38DAF86D2A5C}"/>
              </a:ext>
            </a:extLst>
          </p:cNvPr>
          <p:cNvSpPr txBox="1">
            <a:spLocks/>
          </p:cNvSpPr>
          <p:nvPr/>
        </p:nvSpPr>
        <p:spPr>
          <a:xfrm>
            <a:off x="13818780" y="7177886"/>
            <a:ext cx="3851489" cy="135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Микрофреймворк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flask</a:t>
            </a:r>
            <a:r>
              <a:rPr lang="ru-RU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 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и его расширения</a:t>
            </a: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p23"/>
          <p:cNvGrpSpPr/>
          <p:nvPr/>
        </p:nvGrpSpPr>
        <p:grpSpPr>
          <a:xfrm>
            <a:off x="0" y="-127441"/>
            <a:ext cx="18287996" cy="1772793"/>
            <a:chOff x="0" y="-28575"/>
            <a:chExt cx="4816592" cy="1142167"/>
          </a:xfrm>
        </p:grpSpPr>
        <p:sp>
          <p:nvSpPr>
            <p:cNvPr id="1525" name="Google Shape;1525;p23"/>
            <p:cNvSpPr/>
            <p:nvPr/>
          </p:nvSpPr>
          <p:spPr>
            <a:xfrm>
              <a:off x="0" y="0"/>
              <a:ext cx="4816592" cy="1113592"/>
            </a:xfrm>
            <a:custGeom>
              <a:avLst/>
              <a:gdLst/>
              <a:ahLst/>
              <a:cxnLst/>
              <a:rect l="l" t="t" r="r" b="b"/>
              <a:pathLst>
                <a:path w="4816592" h="111359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13592"/>
                  </a:lnTo>
                  <a:lnTo>
                    <a:pt x="0" y="1113592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526" name="Google Shape;1526;p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23"/>
          <p:cNvSpPr txBox="1"/>
          <p:nvPr/>
        </p:nvSpPr>
        <p:spPr>
          <a:xfrm>
            <a:off x="673100" y="-127440"/>
            <a:ext cx="1404874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Интерфейс</a:t>
            </a:r>
            <a:endParaRPr sz="9600" dirty="0"/>
          </a:p>
        </p:txBody>
      </p:sp>
      <p:pic>
        <p:nvPicPr>
          <p:cNvPr id="1556" name="Google Shape;15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5310" y="84161"/>
            <a:ext cx="1349590" cy="134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F58D10-CA65-D63A-3F5D-49D99110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3" y="1689703"/>
            <a:ext cx="9186265" cy="4724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35C6F5-FD9E-E9B4-D511-008BF132A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1698620"/>
            <a:ext cx="8584700" cy="44147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CBBA92-5E33-6E9D-772C-1760E1677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568" y="4085408"/>
            <a:ext cx="11047217" cy="5672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p23"/>
          <p:cNvGrpSpPr/>
          <p:nvPr/>
        </p:nvGrpSpPr>
        <p:grpSpPr>
          <a:xfrm>
            <a:off x="0" y="-127441"/>
            <a:ext cx="18287996" cy="1772793"/>
            <a:chOff x="0" y="-28575"/>
            <a:chExt cx="4816592" cy="1142167"/>
          </a:xfrm>
        </p:grpSpPr>
        <p:sp>
          <p:nvSpPr>
            <p:cNvPr id="1525" name="Google Shape;1525;p23"/>
            <p:cNvSpPr/>
            <p:nvPr/>
          </p:nvSpPr>
          <p:spPr>
            <a:xfrm>
              <a:off x="0" y="0"/>
              <a:ext cx="4816592" cy="1113592"/>
            </a:xfrm>
            <a:custGeom>
              <a:avLst/>
              <a:gdLst/>
              <a:ahLst/>
              <a:cxnLst/>
              <a:rect l="l" t="t" r="r" b="b"/>
              <a:pathLst>
                <a:path w="4816592" h="111359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13592"/>
                  </a:lnTo>
                  <a:lnTo>
                    <a:pt x="0" y="1113592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526" name="Google Shape;1526;p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23"/>
          <p:cNvSpPr txBox="1"/>
          <p:nvPr/>
        </p:nvSpPr>
        <p:spPr>
          <a:xfrm>
            <a:off x="673100" y="-127440"/>
            <a:ext cx="1404874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Интерфейс</a:t>
            </a:r>
            <a:endParaRPr sz="9600" dirty="0"/>
          </a:p>
        </p:txBody>
      </p:sp>
      <p:pic>
        <p:nvPicPr>
          <p:cNvPr id="1556" name="Google Shape;15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5310" y="84161"/>
            <a:ext cx="1349590" cy="134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1F2CA2-76FB-CD20-65F3-28ACA6DBA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660" y="1689703"/>
            <a:ext cx="8866088" cy="45595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FB3D2E-0917-F1EE-B583-6088E48A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" y="1689703"/>
            <a:ext cx="8845923" cy="45595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F188A8-BCD5-F803-09BD-CB9942BDC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48" y="5727495"/>
            <a:ext cx="8866089" cy="45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9"/>
          <p:cNvGrpSpPr/>
          <p:nvPr/>
        </p:nvGrpSpPr>
        <p:grpSpPr>
          <a:xfrm>
            <a:off x="2945415" y="2910898"/>
            <a:ext cx="981805" cy="1016322"/>
            <a:chOff x="0" y="-28575"/>
            <a:chExt cx="812800" cy="841375"/>
          </a:xfrm>
        </p:grpSpPr>
        <p:sp>
          <p:nvSpPr>
            <p:cNvPr id="269" name="Google Shape;269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0" name="Google Shape;270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1004819" y="2910898"/>
            <a:ext cx="981805" cy="1016322"/>
            <a:chOff x="0" y="-28575"/>
            <a:chExt cx="812800" cy="841375"/>
          </a:xfrm>
        </p:grpSpPr>
        <p:sp>
          <p:nvSpPr>
            <p:cNvPr id="272" name="Google Shape;272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3" name="Google Shape;273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0" y="3003734"/>
            <a:ext cx="18288007" cy="6121016"/>
            <a:chOff x="0" y="-28575"/>
            <a:chExt cx="2513810" cy="841375"/>
          </a:xfrm>
        </p:grpSpPr>
        <p:sp>
          <p:nvSpPr>
            <p:cNvPr id="275" name="Google Shape;275;p19"/>
            <p:cNvSpPr/>
            <p:nvPr/>
          </p:nvSpPr>
          <p:spPr>
            <a:xfrm>
              <a:off x="0" y="0"/>
              <a:ext cx="2513810" cy="812800"/>
            </a:xfrm>
            <a:custGeom>
              <a:avLst/>
              <a:gdLst/>
              <a:ahLst/>
              <a:cxnLst/>
              <a:rect l="l" t="t" r="r" b="b"/>
              <a:pathLst>
                <a:path w="2513810" h="812800" extrusionOk="0">
                  <a:moveTo>
                    <a:pt x="0" y="0"/>
                  </a:moveTo>
                  <a:lnTo>
                    <a:pt x="2513810" y="0"/>
                  </a:lnTo>
                  <a:lnTo>
                    <a:pt x="25138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6" name="Google Shape;27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642462" y="3576198"/>
            <a:ext cx="5157402" cy="5157402"/>
            <a:chOff x="0" y="0"/>
            <a:chExt cx="812800" cy="812800"/>
          </a:xfrm>
        </p:grpSpPr>
        <p:sp>
          <p:nvSpPr>
            <p:cNvPr id="278" name="Google Shape;27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79" name="Google Shape;279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6565299" y="3576198"/>
            <a:ext cx="5157402" cy="5157402"/>
            <a:chOff x="0" y="0"/>
            <a:chExt cx="812800" cy="812800"/>
          </a:xfrm>
        </p:grpSpPr>
        <p:sp>
          <p:nvSpPr>
            <p:cNvPr id="281" name="Google Shape;281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2" name="Google Shape;282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12488136" y="3576198"/>
            <a:ext cx="5157402" cy="5157402"/>
            <a:chOff x="0" y="0"/>
            <a:chExt cx="812800" cy="812800"/>
          </a:xfrm>
        </p:grpSpPr>
        <p:sp>
          <p:nvSpPr>
            <p:cNvPr id="284" name="Google Shape;284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5" name="Google Shape;285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1963610" y="-34517"/>
            <a:ext cx="1963611" cy="1998127"/>
            <a:chOff x="0" y="-46022"/>
            <a:chExt cx="2618148" cy="2664170"/>
          </a:xfrm>
        </p:grpSpPr>
        <p:grpSp>
          <p:nvGrpSpPr>
            <p:cNvPr id="287" name="Google Shape;287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88" name="Google Shape;28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89" name="Google Shape;28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2" name="Google Shape;292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3" name="Google Shape;293;p19"/>
          <p:cNvGrpSpPr/>
          <p:nvPr/>
        </p:nvGrpSpPr>
        <p:grpSpPr>
          <a:xfrm>
            <a:off x="16619593" y="9076947"/>
            <a:ext cx="1963611" cy="1998127"/>
            <a:chOff x="0" y="-46022"/>
            <a:chExt cx="2618148" cy="2664170"/>
          </a:xfrm>
        </p:grpSpPr>
        <p:grpSp>
          <p:nvGrpSpPr>
            <p:cNvPr id="294" name="Google Shape;294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95" name="Google Shape;29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96" name="Google Shape;29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9" name="Google Shape;29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0" name="Google Shape;300;p19"/>
          <p:cNvGrpSpPr/>
          <p:nvPr/>
        </p:nvGrpSpPr>
        <p:grpSpPr>
          <a:xfrm>
            <a:off x="0" y="-34517"/>
            <a:ext cx="1963611" cy="1998127"/>
            <a:chOff x="0" y="-46022"/>
            <a:chExt cx="2618148" cy="2664170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03" name="Google Shape;30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06" name="Google Shape;30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" name="Google Shape;307;p19"/>
          <p:cNvGrpSpPr/>
          <p:nvPr/>
        </p:nvGrpSpPr>
        <p:grpSpPr>
          <a:xfrm>
            <a:off x="14655983" y="9076947"/>
            <a:ext cx="1963611" cy="1998127"/>
            <a:chOff x="0" y="-46022"/>
            <a:chExt cx="2618148" cy="2664170"/>
          </a:xfrm>
        </p:grpSpPr>
        <p:grpSp>
          <p:nvGrpSpPr>
            <p:cNvPr id="308" name="Google Shape;308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10" name="Google Shape;310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19"/>
          <p:cNvGrpSpPr/>
          <p:nvPr/>
        </p:nvGrpSpPr>
        <p:grpSpPr>
          <a:xfrm>
            <a:off x="1963610" y="1929093"/>
            <a:ext cx="981805" cy="1016322"/>
            <a:chOff x="0" y="-28575"/>
            <a:chExt cx="812800" cy="841375"/>
          </a:xfrm>
        </p:grpSpPr>
        <p:sp>
          <p:nvSpPr>
            <p:cNvPr id="315" name="Google Shape;315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6" name="Google Shape;31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0" y="1929093"/>
            <a:ext cx="981805" cy="1016322"/>
            <a:chOff x="0" y="-28575"/>
            <a:chExt cx="812800" cy="841375"/>
          </a:xfrm>
        </p:grpSpPr>
        <p:sp>
          <p:nvSpPr>
            <p:cNvPr id="318" name="Google Shape;31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9" name="Google Shape;319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9"/>
          <p:cNvSpPr txBox="1"/>
          <p:nvPr/>
        </p:nvSpPr>
        <p:spPr>
          <a:xfrm>
            <a:off x="4886010" y="66676"/>
            <a:ext cx="1231777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Возможности для доработки  </a:t>
            </a:r>
            <a:endParaRPr sz="8000" dirty="0"/>
          </a:p>
        </p:txBody>
      </p:sp>
      <p:sp>
        <p:nvSpPr>
          <p:cNvPr id="321" name="Google Shape;321;p19"/>
          <p:cNvSpPr txBox="1"/>
          <p:nvPr/>
        </p:nvSpPr>
        <p:spPr>
          <a:xfrm>
            <a:off x="1495721" y="5630989"/>
            <a:ext cx="3450882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Создать систему оценивания. Участники смогут получать внутрисервисную валюту и далее распоряжаться ей.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668407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dirty="0"/>
          </a:p>
        </p:txBody>
      </p:sp>
      <p:sp>
        <p:nvSpPr>
          <p:cNvPr id="323" name="Google Shape;323;p19"/>
          <p:cNvSpPr txBox="1"/>
          <p:nvPr/>
        </p:nvSpPr>
        <p:spPr>
          <a:xfrm>
            <a:off x="7418559" y="5630989"/>
            <a:ext cx="3450882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оставлять комментарии под публикациями</a:t>
            </a:r>
            <a:r>
              <a:rPr lang="en-US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7591244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dirty="0"/>
          </a:p>
        </p:txBody>
      </p:sp>
      <p:sp>
        <p:nvSpPr>
          <p:cNvPr id="325" name="Google Shape;325;p19"/>
          <p:cNvSpPr txBox="1"/>
          <p:nvPr/>
        </p:nvSpPr>
        <p:spPr>
          <a:xfrm>
            <a:off x="13341396" y="5630989"/>
            <a:ext cx="3450882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сброса пароля</a:t>
            </a:r>
            <a:r>
              <a:rPr lang="en-US" sz="1800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ru-RU" sz="1800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а также проверку почты и надежности пароля</a:t>
            </a: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800" dirty="0"/>
          </a:p>
        </p:txBody>
      </p:sp>
      <p:sp>
        <p:nvSpPr>
          <p:cNvPr id="326" name="Google Shape;326;p19"/>
          <p:cNvSpPr txBox="1"/>
          <p:nvPr/>
        </p:nvSpPr>
        <p:spPr>
          <a:xfrm>
            <a:off x="13514082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33"/>
          <p:cNvGrpSpPr/>
          <p:nvPr/>
        </p:nvGrpSpPr>
        <p:grpSpPr>
          <a:xfrm>
            <a:off x="0" y="-108495"/>
            <a:ext cx="18288000" cy="7638847"/>
            <a:chOff x="0" y="-28575"/>
            <a:chExt cx="4816592" cy="1454462"/>
          </a:xfrm>
        </p:grpSpPr>
        <p:sp>
          <p:nvSpPr>
            <p:cNvPr id="2032" name="Google Shape;2032;p33"/>
            <p:cNvSpPr/>
            <p:nvPr/>
          </p:nvSpPr>
          <p:spPr>
            <a:xfrm>
              <a:off x="0" y="0"/>
              <a:ext cx="4816592" cy="1425887"/>
            </a:xfrm>
            <a:custGeom>
              <a:avLst/>
              <a:gdLst/>
              <a:ahLst/>
              <a:cxnLst/>
              <a:rect l="l" t="t" r="r" b="b"/>
              <a:pathLst>
                <a:path w="4816592" h="142588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25887"/>
                  </a:lnTo>
                  <a:lnTo>
                    <a:pt x="0" y="1425887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3" name="Google Shape;2033;p3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33"/>
          <p:cNvSpPr txBox="1"/>
          <p:nvPr/>
        </p:nvSpPr>
        <p:spPr>
          <a:xfrm>
            <a:off x="0" y="1041400"/>
            <a:ext cx="18287996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Спасибо за просмотр</a:t>
            </a:r>
            <a:r>
              <a:rPr lang="en-US" sz="13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!</a:t>
            </a:r>
            <a:endParaRPr sz="13000" dirty="0"/>
          </a:p>
        </p:txBody>
      </p:sp>
      <p:grpSp>
        <p:nvGrpSpPr>
          <p:cNvPr id="2036" name="Google Shape;2036;p33"/>
          <p:cNvGrpSpPr/>
          <p:nvPr/>
        </p:nvGrpSpPr>
        <p:grpSpPr>
          <a:xfrm>
            <a:off x="7245419" y="8530171"/>
            <a:ext cx="1145545" cy="1145545"/>
            <a:chOff x="0" y="0"/>
            <a:chExt cx="812800" cy="812800"/>
          </a:xfrm>
        </p:grpSpPr>
        <p:sp>
          <p:nvSpPr>
            <p:cNvPr id="2037" name="Google Shape;2037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8" name="Google Shape;2038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9" name="Google Shape;2039;p33"/>
          <p:cNvGrpSpPr/>
          <p:nvPr/>
        </p:nvGrpSpPr>
        <p:grpSpPr>
          <a:xfrm>
            <a:off x="4481586" y="8530171"/>
            <a:ext cx="1145545" cy="1145545"/>
            <a:chOff x="0" y="0"/>
            <a:chExt cx="812800" cy="812800"/>
          </a:xfrm>
        </p:grpSpPr>
        <p:sp>
          <p:nvSpPr>
            <p:cNvPr id="2040" name="Google Shape;2040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1" name="Google Shape;2041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2" name="Google Shape;2042;p33"/>
          <p:cNvGrpSpPr/>
          <p:nvPr/>
        </p:nvGrpSpPr>
        <p:grpSpPr>
          <a:xfrm>
            <a:off x="10009251" y="8530171"/>
            <a:ext cx="1145545" cy="1145545"/>
            <a:chOff x="0" y="0"/>
            <a:chExt cx="812800" cy="812800"/>
          </a:xfrm>
        </p:grpSpPr>
        <p:sp>
          <p:nvSpPr>
            <p:cNvPr id="2043" name="Google Shape;2043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4" name="Google Shape;2044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5" name="Google Shape;20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0902" y="8608074"/>
            <a:ext cx="864125" cy="100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6948" y="8596705"/>
            <a:ext cx="984209" cy="9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6900" y="8594255"/>
            <a:ext cx="733599" cy="908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8" name="Google Shape;2048;p33"/>
          <p:cNvGrpSpPr/>
          <p:nvPr/>
        </p:nvGrpSpPr>
        <p:grpSpPr>
          <a:xfrm>
            <a:off x="12660345" y="8530171"/>
            <a:ext cx="1145545" cy="1145545"/>
            <a:chOff x="0" y="0"/>
            <a:chExt cx="812800" cy="812800"/>
          </a:xfrm>
        </p:grpSpPr>
        <p:sp>
          <p:nvSpPr>
            <p:cNvPr id="2049" name="Google Shape;2049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50" name="Google Shape;2050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1" name="Google Shape;205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41913" y="8541768"/>
            <a:ext cx="844131" cy="9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193</Words>
  <Application>Microsoft Office PowerPoint</Application>
  <PresentationFormat>Произвольный</PresentationFormat>
  <Paragraphs>27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Nunito Sans</vt:lpstr>
      <vt:lpstr>Russo One</vt:lpstr>
      <vt:lpstr>Calibri</vt:lpstr>
      <vt:lpstr>Arial</vt:lpstr>
      <vt:lpstr>Office Theme</vt:lpstr>
      <vt:lpstr>Презентация PowerPoint</vt:lpstr>
      <vt:lpstr>Описание:</vt:lpstr>
      <vt:lpstr>БД SQLite, работа с которой происходит через ORM.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Grishin</dc:creator>
  <cp:lastModifiedBy>Ilya Grishin</cp:lastModifiedBy>
  <cp:revision>12</cp:revision>
  <dcterms:modified xsi:type="dcterms:W3CDTF">2024-04-04T22:36:37Z</dcterms:modified>
</cp:coreProperties>
</file>