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2" r:id="rId3"/>
    <p:sldId id="258" r:id="rId4"/>
    <p:sldId id="267" r:id="rId5"/>
    <p:sldId id="266" r:id="rId6"/>
    <p:sldId id="262" r:id="rId7"/>
    <p:sldId id="276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 Sans" pitchFamily="2" charset="-52"/>
      <p:regular r:id="rId14"/>
      <p:bold r:id="rId15"/>
      <p:italic r:id="rId16"/>
      <p:boldItalic r:id="rId17"/>
    </p:embeddedFont>
    <p:embeddedFont>
      <p:font typeface="Russo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6A619-4A22-40D7-8C02-6E8432946D0E}">
  <a:tblStyle styleId="{4506A619-4A22-40D7-8C02-6E8432946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88" autoAdjust="0"/>
  </p:normalViewPr>
  <p:slideViewPr>
    <p:cSldViewPr snapToGrid="0">
      <p:cViewPr varScale="1">
        <p:scale>
          <a:sx n="107" d="100"/>
          <a:sy n="107" d="100"/>
        </p:scale>
        <p:origin x="2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9" name="Google Shape;18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9" name="Google Shape;15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2" name="Google Shape;1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9" name="Google Shape;20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1456167" cy="6487979"/>
            <a:chOff x="0" y="0"/>
            <a:chExt cx="3017262" cy="170876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3017262" cy="1708768"/>
            </a:xfrm>
            <a:custGeom>
              <a:avLst/>
              <a:gdLst/>
              <a:ahLst/>
              <a:cxnLst/>
              <a:rect l="l" t="t" r="r" b="b"/>
              <a:pathLst>
                <a:path w="3017262" h="1708768" extrusionOk="0">
                  <a:moveTo>
                    <a:pt x="0" y="0"/>
                  </a:moveTo>
                  <a:lnTo>
                    <a:pt x="3017262" y="0"/>
                  </a:lnTo>
                  <a:lnTo>
                    <a:pt x="3017262" y="1708768"/>
                  </a:lnTo>
                  <a:lnTo>
                    <a:pt x="0" y="1708768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760" y="7007609"/>
            <a:ext cx="606713" cy="410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4945850" y="6957750"/>
            <a:ext cx="3342150" cy="3329250"/>
            <a:chOff x="0" y="0"/>
            <a:chExt cx="4456200" cy="4439000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2228100" cy="2228100"/>
              <a:chOff x="0" y="0"/>
              <a:chExt cx="8128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2228100" y="2210900"/>
              <a:ext cx="2228100" cy="2228100"/>
              <a:chOff x="0" y="0"/>
              <a:chExt cx="8128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228100" y="0"/>
              <a:ext cx="2228100" cy="2228100"/>
              <a:chOff x="0" y="0"/>
              <a:chExt cx="8128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0" y="2210900"/>
              <a:ext cx="2228100" cy="2228100"/>
              <a:chOff x="0" y="0"/>
              <a:chExt cx="812800" cy="812800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3" name="Google Shape;103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3"/>
          <p:cNvGrpSpPr/>
          <p:nvPr/>
        </p:nvGrpSpPr>
        <p:grpSpPr>
          <a:xfrm>
            <a:off x="11800021" y="6957750"/>
            <a:ext cx="3046615" cy="3614096"/>
            <a:chOff x="0" y="0"/>
            <a:chExt cx="685176" cy="812800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685176" cy="748740"/>
            </a:xfrm>
            <a:custGeom>
              <a:avLst/>
              <a:gdLst/>
              <a:ahLst/>
              <a:cxnLst/>
              <a:rect l="l" t="t" r="r" b="b"/>
              <a:pathLst>
                <a:path w="685176" h="748740" extrusionOk="0">
                  <a:moveTo>
                    <a:pt x="228515" y="19070"/>
                  </a:moveTo>
                  <a:cubicBezTo>
                    <a:pt x="263529" y="7556"/>
                    <a:pt x="303578" y="0"/>
                    <a:pt x="342772" y="0"/>
                  </a:cubicBezTo>
                  <a:cubicBezTo>
                    <a:pt x="381968" y="0"/>
                    <a:pt x="419685" y="6476"/>
                    <a:pt x="454441" y="17990"/>
                  </a:cubicBezTo>
                  <a:cubicBezTo>
                    <a:pt x="455182" y="18350"/>
                    <a:pt x="455921" y="18350"/>
                    <a:pt x="456660" y="18710"/>
                  </a:cubicBezTo>
                  <a:cubicBezTo>
                    <a:pt x="587188" y="64765"/>
                    <a:pt x="683327" y="186379"/>
                    <a:pt x="685176" y="327079"/>
                  </a:cubicBezTo>
                  <a:lnTo>
                    <a:pt x="685176" y="748740"/>
                  </a:lnTo>
                  <a:lnTo>
                    <a:pt x="0" y="748740"/>
                  </a:lnTo>
                  <a:lnTo>
                    <a:pt x="0" y="327392"/>
                  </a:lnTo>
                  <a:cubicBezTo>
                    <a:pt x="1849" y="185660"/>
                    <a:pt x="96509" y="64045"/>
                    <a:pt x="228515" y="19070"/>
                  </a:cubicBez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0" y="12700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09" name="Google Shape;109;p13"/>
            <p:cNvSpPr txBox="1"/>
            <p:nvPr/>
          </p:nvSpPr>
          <p:spPr>
            <a:xfrm>
              <a:off x="139700" y="139700"/>
              <a:ext cx="533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75346" y="7102164"/>
            <a:ext cx="1260550" cy="14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7561" y="8756474"/>
            <a:ext cx="1435725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81191" y="1638127"/>
            <a:ext cx="2592739" cy="321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465" y="706965"/>
            <a:ext cx="5074049" cy="50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34142" y="7516199"/>
            <a:ext cx="2178373" cy="248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85606" y="782437"/>
            <a:ext cx="4923105" cy="4923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916760" y="7880555"/>
            <a:ext cx="10461813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PyQt5 program for function approximation.</a:t>
            </a:r>
            <a:endParaRPr sz="6000"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1664576" y="6920869"/>
            <a:ext cx="2510549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40926"/>
                </a:solidFill>
                <a:latin typeface="Nunito Sans"/>
                <a:sym typeface="Nunito Sans"/>
              </a:rPr>
              <a:t>Гришин Илья 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oogle Shape;1920;p29"/>
          <p:cNvGrpSpPr/>
          <p:nvPr/>
        </p:nvGrpSpPr>
        <p:grpSpPr>
          <a:xfrm>
            <a:off x="12690594" y="226485"/>
            <a:ext cx="1693532" cy="1753070"/>
            <a:chOff x="0" y="-28575"/>
            <a:chExt cx="812800" cy="841375"/>
          </a:xfrm>
        </p:grpSpPr>
        <p:sp>
          <p:nvSpPr>
            <p:cNvPr id="1921" name="Google Shape;1921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922" name="Google Shape;1922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3" name="Google Shape;1923;p29"/>
          <p:cNvGrpSpPr/>
          <p:nvPr/>
        </p:nvGrpSpPr>
        <p:grpSpPr>
          <a:xfrm>
            <a:off x="14609855" y="226485"/>
            <a:ext cx="1693532" cy="1753070"/>
            <a:chOff x="0" y="-28575"/>
            <a:chExt cx="812800" cy="841375"/>
          </a:xfrm>
        </p:grpSpPr>
        <p:sp>
          <p:nvSpPr>
            <p:cNvPr id="1924" name="Google Shape;1924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925" name="Google Shape;1925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6" name="Google Shape;1926;p29"/>
          <p:cNvGrpSpPr/>
          <p:nvPr/>
        </p:nvGrpSpPr>
        <p:grpSpPr>
          <a:xfrm>
            <a:off x="10771333" y="226485"/>
            <a:ext cx="1693532" cy="1753070"/>
            <a:chOff x="0" y="-28575"/>
            <a:chExt cx="812800" cy="841375"/>
          </a:xfrm>
        </p:grpSpPr>
        <p:sp>
          <p:nvSpPr>
            <p:cNvPr id="1927" name="Google Shape;1927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928" name="Google Shape;1928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9" name="Google Shape;192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5166" y="421896"/>
            <a:ext cx="1165865" cy="142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3397" y="421896"/>
            <a:ext cx="1248587" cy="142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842668" y="421896"/>
            <a:ext cx="1227907" cy="142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29"/>
          <p:cNvSpPr txBox="1"/>
          <p:nvPr/>
        </p:nvSpPr>
        <p:spPr>
          <a:xfrm>
            <a:off x="824193" y="523875"/>
            <a:ext cx="86963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Что такое аппроксимация</a:t>
            </a:r>
            <a:r>
              <a:rPr lang="en-US" sz="48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?</a:t>
            </a:r>
            <a:endParaRPr lang="en-US" sz="4800" dirty="0"/>
          </a:p>
        </p:txBody>
      </p:sp>
      <p:sp>
        <p:nvSpPr>
          <p:cNvPr id="1933" name="Google Shape;1933;p29"/>
          <p:cNvSpPr txBox="1"/>
          <p:nvPr/>
        </p:nvSpPr>
        <p:spPr>
          <a:xfrm>
            <a:off x="824192" y="1407459"/>
            <a:ext cx="836463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ru-RU" sz="2400" b="1" i="0" dirty="0">
                <a:solidFill>
                  <a:srgbClr val="202122"/>
                </a:solidFill>
                <a:effectLst/>
                <a:latin typeface="Russo One" panose="020B0604020202020204" charset="0"/>
              </a:rPr>
              <a:t>Аппроксимация – это процесс приближенного представления или замены сложной математической функции, объекта или явления более простой и удобной для анализа моделью. В рамках аппроксимации происходит замена исходного объекта или явления аппроксимирующей функцией или моделью, которая лучше всего описывает его свойства.</a:t>
            </a:r>
            <a:endParaRPr lang="ru-RU" sz="2400" dirty="0">
              <a:latin typeface="Russo One" panose="020B060402020202020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D8AF1D-CCA3-67CE-0DF7-8470E762C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94" y="4972050"/>
            <a:ext cx="8248650" cy="4850327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FAD3A46-E227-746E-F8B3-834B82B1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6400" y="2276475"/>
            <a:ext cx="8505825" cy="1209675"/>
          </a:xfrm>
        </p:spPr>
        <p:txBody>
          <a:bodyPr>
            <a:noAutofit/>
          </a:bodyPr>
          <a:lstStyle/>
          <a:p>
            <a:r>
              <a:rPr lang="ru-RU" sz="4000" dirty="0">
                <a:latin typeface="Russo One" panose="020B0604020202020204" charset="0"/>
              </a:rPr>
              <a:t>Каким образом происходит аппроксимация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338A00-678E-4A10-EBCC-41DFFE311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1333" y="5581649"/>
            <a:ext cx="6020640" cy="4240728"/>
          </a:xfrm>
          <a:prstGeom prst="rect">
            <a:avLst/>
          </a:prstGeom>
        </p:spPr>
      </p:pic>
      <p:sp>
        <p:nvSpPr>
          <p:cNvPr id="14" name="Заголовок 7">
            <a:extLst>
              <a:ext uri="{FF2B5EF4-FFF2-40B4-BE49-F238E27FC236}">
                <a16:creationId xmlns:a16="http://schemas.microsoft.com/office/drawing/2014/main" id="{212782E3-26AF-6360-35A2-F0694EFF0DAB}"/>
              </a:ext>
            </a:extLst>
          </p:cNvPr>
          <p:cNvSpPr txBox="1">
            <a:spLocks/>
          </p:cNvSpPr>
          <p:nvPr/>
        </p:nvSpPr>
        <p:spPr>
          <a:xfrm>
            <a:off x="9291108" y="3657600"/>
            <a:ext cx="866351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dirty="0">
                <a:latin typeface="Russo One" panose="020B0604020202020204" charset="0"/>
              </a:rPr>
              <a:t>Допустим что модель представляет собой прямую линию</a:t>
            </a:r>
            <a:r>
              <a:rPr lang="en-US" sz="2000" dirty="0">
                <a:latin typeface="Russo One" panose="020B0604020202020204" charset="0"/>
              </a:rPr>
              <a:t>:</a:t>
            </a:r>
          </a:p>
          <a:p>
            <a:r>
              <a:rPr lang="en-US" sz="2000" dirty="0">
                <a:latin typeface="Russo One" panose="020B0604020202020204" charset="0"/>
              </a:rPr>
              <a:t>y = b</a:t>
            </a:r>
            <a:r>
              <a:rPr lang="en-US" sz="1050" dirty="0">
                <a:latin typeface="Russo One" panose="020B0604020202020204" charset="0"/>
              </a:rPr>
              <a:t>0 </a:t>
            </a:r>
            <a:r>
              <a:rPr lang="en-US" sz="1600" dirty="0">
                <a:latin typeface="Russo One" panose="020B0604020202020204" charset="0"/>
              </a:rPr>
              <a:t>+</a:t>
            </a:r>
            <a:r>
              <a:rPr lang="en-US" sz="1050" dirty="0">
                <a:latin typeface="Russo One" panose="020B0604020202020204" charset="0"/>
              </a:rPr>
              <a:t> </a:t>
            </a:r>
            <a:r>
              <a:rPr lang="en-US" sz="2000" dirty="0">
                <a:latin typeface="Russo One" panose="020B0604020202020204" charset="0"/>
              </a:rPr>
              <a:t>b</a:t>
            </a:r>
            <a:r>
              <a:rPr lang="en-US" sz="1100" dirty="0">
                <a:latin typeface="Russo One" panose="020B0604020202020204" charset="0"/>
              </a:rPr>
              <a:t>1</a:t>
            </a:r>
            <a:r>
              <a:rPr lang="en-US" sz="2000" dirty="0">
                <a:latin typeface="Russo One" panose="020B0604020202020204" charset="0"/>
              </a:rPr>
              <a:t>*x</a:t>
            </a:r>
            <a:endParaRPr lang="en-US" sz="1050" dirty="0">
              <a:latin typeface="Russo One" panose="020B0604020202020204" charset="0"/>
            </a:endParaRPr>
          </a:p>
          <a:p>
            <a:r>
              <a:rPr lang="ru-RU" sz="2000" dirty="0">
                <a:latin typeface="Russo One" panose="020B0604020202020204" charset="0"/>
              </a:rPr>
              <a:t>Требуется получить такие значения коэффициентов </a:t>
            </a:r>
            <a:r>
              <a:rPr lang="en-US" sz="2000" dirty="0">
                <a:latin typeface="Russo One" panose="020B0604020202020204" charset="0"/>
              </a:rPr>
              <a:t>b</a:t>
            </a:r>
            <a:r>
              <a:rPr lang="en-US" sz="1050" dirty="0">
                <a:latin typeface="Russo One" panose="020B0604020202020204" charset="0"/>
              </a:rPr>
              <a:t>0</a:t>
            </a:r>
            <a:r>
              <a:rPr lang="ru-RU" sz="2000" dirty="0">
                <a:latin typeface="Russo One" panose="020B0604020202020204" charset="0"/>
              </a:rPr>
              <a:t> и </a:t>
            </a:r>
            <a:r>
              <a:rPr lang="en-US" sz="2000" dirty="0">
                <a:latin typeface="Russo One" panose="020B0604020202020204" charset="0"/>
              </a:rPr>
              <a:t>b</a:t>
            </a:r>
            <a:r>
              <a:rPr lang="en-US" sz="1100" dirty="0">
                <a:latin typeface="Russo One" panose="020B0604020202020204" charset="0"/>
              </a:rPr>
              <a:t>1</a:t>
            </a:r>
            <a:r>
              <a:rPr lang="en-US" sz="2000" dirty="0">
                <a:latin typeface="Russo One" panose="020B0604020202020204" charset="0"/>
              </a:rPr>
              <a:t>, </a:t>
            </a:r>
            <a:r>
              <a:rPr lang="ru-RU" sz="2000" dirty="0">
                <a:latin typeface="Russo One" panose="020B0604020202020204" charset="0"/>
              </a:rPr>
              <a:t>при которых сумма квадратов </a:t>
            </a:r>
            <a:r>
              <a:rPr lang="en-US" sz="2000" dirty="0">
                <a:latin typeface="Russo One" panose="020B0604020202020204" charset="0"/>
              </a:rPr>
              <a:t>E</a:t>
            </a:r>
            <a:r>
              <a:rPr lang="ru-RU" sz="2000" dirty="0">
                <a:latin typeface="Russo One" panose="020B0604020202020204" charset="0"/>
              </a:rPr>
              <a:t> (расстояний по вертикали от этой точки до прямой линии) является минимальной</a:t>
            </a:r>
            <a:r>
              <a:rPr lang="en-US" sz="2000" dirty="0">
                <a:latin typeface="Russo One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10910894" y="-108496"/>
            <a:ext cx="7377102" cy="10395496"/>
            <a:chOff x="0" y="-28575"/>
            <a:chExt cx="1942941" cy="2737908"/>
          </a:xfrm>
        </p:grpSpPr>
        <p:sp>
          <p:nvSpPr>
            <p:cNvPr id="145" name="Google Shape;145;p15"/>
            <p:cNvSpPr/>
            <p:nvPr/>
          </p:nvSpPr>
          <p:spPr>
            <a:xfrm>
              <a:off x="0" y="0"/>
              <a:ext cx="1942941" cy="2709333"/>
            </a:xfrm>
            <a:custGeom>
              <a:avLst/>
              <a:gdLst/>
              <a:ahLst/>
              <a:cxnLst/>
              <a:rect l="l" t="t" r="r" b="b"/>
              <a:pathLst>
                <a:path w="1942941" h="2709333" extrusionOk="0">
                  <a:moveTo>
                    <a:pt x="0" y="0"/>
                  </a:moveTo>
                  <a:lnTo>
                    <a:pt x="1942941" y="0"/>
                  </a:lnTo>
                  <a:lnTo>
                    <a:pt x="19429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46" name="Google Shape;146;p1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3650" y="282250"/>
            <a:ext cx="10180603" cy="1018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658660" y="585051"/>
            <a:ext cx="97605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sz="96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Идея проекта</a:t>
            </a:r>
            <a:r>
              <a:rPr lang="en-US" sz="96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:</a:t>
            </a:r>
            <a:endParaRPr lang="ru-RU" sz="9600" b="0" i="0" u="none" strike="noStrike" cap="none" dirty="0">
              <a:solidFill>
                <a:srgbClr val="040926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Проект создан для решения задач линейной и нелинейной аппроксимации</a:t>
            </a:r>
            <a:r>
              <a:rPr lang="en-US" sz="32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. </a:t>
            </a:r>
            <a:endParaRPr lang="en-US" dirty="0">
              <a:solidFill>
                <a:srgbClr val="040926"/>
              </a:solidFill>
              <a:highlight>
                <a:srgbClr val="00FF00"/>
              </a:highlight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61C0-B624-E0A8-A0C5-B0F16F41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60" y="3802044"/>
            <a:ext cx="8485340" cy="874976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Russo One" panose="020B0604020202020204" charset="0"/>
              </a:rPr>
              <a:t>С помощью аппроксимации можно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Russo One" panose="020B0604020202020204" charset="0"/>
              </a:rPr>
              <a:t>построить более стабильную и гладкую функцию дл</a:t>
            </a:r>
            <a:r>
              <a:rPr lang="ru-RU" sz="1800" dirty="0">
                <a:solidFill>
                  <a:srgbClr val="000000"/>
                </a:solidFill>
                <a:latin typeface="Russo One" panose="020B0604020202020204" charset="0"/>
              </a:rPr>
              <a:t>я дальнейшего изучения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Russo One" panose="020B0604020202020204" charset="0"/>
              </a:rPr>
              <a:t>. Пример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usso One" panose="020B0604020202020204" charset="0"/>
              </a:rPr>
              <a:t>:</a:t>
            </a:r>
            <a:endParaRPr lang="ru-RU" sz="1800" dirty="0">
              <a:latin typeface="Russo One" panose="020B0604020202020204" charset="0"/>
            </a:endParaRPr>
          </a:p>
        </p:txBody>
      </p:sp>
      <p:sp>
        <p:nvSpPr>
          <p:cNvPr id="4" name="Google Shape;151;p15">
            <a:extLst>
              <a:ext uri="{FF2B5EF4-FFF2-40B4-BE49-F238E27FC236}">
                <a16:creationId xmlns:a16="http://schemas.microsoft.com/office/drawing/2014/main" id="{6D6A91F0-22C4-6E7C-741E-946E9581E2BE}"/>
              </a:ext>
            </a:extLst>
          </p:cNvPr>
          <p:cNvSpPr txBox="1"/>
          <p:nvPr/>
        </p:nvSpPr>
        <p:spPr>
          <a:xfrm>
            <a:off x="658660" y="3086100"/>
            <a:ext cx="1138398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sz="44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Для чего нужна аппроксимация</a:t>
            </a:r>
            <a:r>
              <a:rPr lang="en-US" sz="44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?</a:t>
            </a:r>
            <a:endParaRPr lang="ru-RU" sz="4400" b="0" i="0" u="none" strike="noStrike" cap="none" dirty="0">
              <a:solidFill>
                <a:srgbClr val="040926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26F01F-1FB6-D7B9-F7D5-3E70193D5CBF}"/>
              </a:ext>
            </a:extLst>
          </p:cNvPr>
          <p:cNvSpPr txBox="1">
            <a:spLocks/>
          </p:cNvSpPr>
          <p:nvPr/>
        </p:nvSpPr>
        <p:spPr>
          <a:xfrm>
            <a:off x="658660" y="7580376"/>
            <a:ext cx="9619509" cy="18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solidFill>
                  <a:srgbClr val="000000"/>
                </a:solidFill>
                <a:latin typeface="Russo One" panose="020B0604020202020204" charset="0"/>
              </a:rPr>
              <a:t>Также с помощью аппроксимации функции можно предугадать поведение функции и узнать промежуточные значения</a:t>
            </a:r>
            <a:r>
              <a:rPr lang="en-US" sz="1800" dirty="0">
                <a:solidFill>
                  <a:srgbClr val="000000"/>
                </a:solidFill>
                <a:latin typeface="Russo One" panose="020B0604020202020204" charset="0"/>
              </a:rPr>
              <a:t>.</a:t>
            </a:r>
          </a:p>
          <a:p>
            <a:r>
              <a:rPr lang="ru-RU" sz="1800" dirty="0">
                <a:latin typeface="Russo One" panose="020B0604020202020204" charset="0"/>
              </a:rPr>
              <a:t>Она позволяет упростить математические задачи, улучшить точность аналитических моделей и эффективность алгоритмов обработки данных. Применение аппроксимации широко распространено в научных и инженерных областях.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77C77C-B57D-D00F-9F64-707369DF5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56" y="4715856"/>
            <a:ext cx="5438148" cy="2713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Google Shape;1561;p24"/>
          <p:cNvGrpSpPr/>
          <p:nvPr/>
        </p:nvGrpSpPr>
        <p:grpSpPr>
          <a:xfrm>
            <a:off x="319843" y="3784755"/>
            <a:ext cx="5563177" cy="6160322"/>
            <a:chOff x="0" y="-28575"/>
            <a:chExt cx="1589424" cy="1760031"/>
          </a:xfrm>
        </p:grpSpPr>
        <p:sp>
          <p:nvSpPr>
            <p:cNvPr id="1562" name="Google Shape;1562;p24"/>
            <p:cNvSpPr/>
            <p:nvPr/>
          </p:nvSpPr>
          <p:spPr>
            <a:xfrm>
              <a:off x="0" y="0"/>
              <a:ext cx="1589424" cy="1731456"/>
            </a:xfrm>
            <a:custGeom>
              <a:avLst/>
              <a:gdLst/>
              <a:ahLst/>
              <a:cxnLst/>
              <a:rect l="l" t="t" r="r" b="b"/>
              <a:pathLst>
                <a:path w="1589424" h="1731456" extrusionOk="0">
                  <a:moveTo>
                    <a:pt x="0" y="0"/>
                  </a:moveTo>
                  <a:lnTo>
                    <a:pt x="1589424" y="0"/>
                  </a:lnTo>
                  <a:lnTo>
                    <a:pt x="1589424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563" name="Google Shape;1563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4" name="Google Shape;1564;p24"/>
          <p:cNvSpPr/>
          <p:nvPr/>
        </p:nvSpPr>
        <p:spPr>
          <a:xfrm>
            <a:off x="7073525" y="4177271"/>
            <a:ext cx="2621718" cy="262170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5" name="Google Shape;1565;p24"/>
          <p:cNvSpPr/>
          <p:nvPr/>
        </p:nvSpPr>
        <p:spPr>
          <a:xfrm>
            <a:off x="13122034" y="4177271"/>
            <a:ext cx="2621718" cy="262170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66" name="Google Shape;1566;p24"/>
          <p:cNvGrpSpPr/>
          <p:nvPr/>
        </p:nvGrpSpPr>
        <p:grpSpPr>
          <a:xfrm>
            <a:off x="7073525" y="7215381"/>
            <a:ext cx="4404073" cy="2042919"/>
            <a:chOff x="0" y="-28575"/>
            <a:chExt cx="5872098" cy="2723892"/>
          </a:xfrm>
        </p:grpSpPr>
        <p:sp>
          <p:nvSpPr>
            <p:cNvPr id="1567" name="Google Shape;1567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2</a:t>
              </a:r>
              <a:endParaRPr dirty="0"/>
            </a:p>
          </p:txBody>
        </p:sp>
        <p:sp>
          <p:nvSpPr>
            <p:cNvPr id="1568" name="Google Shape;1568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 dirty="0"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>
            <a:off x="13122034" y="7215381"/>
            <a:ext cx="4404073" cy="2042919"/>
            <a:chOff x="0" y="-28575"/>
            <a:chExt cx="5872098" cy="2723892"/>
          </a:xfrm>
        </p:grpSpPr>
        <p:sp>
          <p:nvSpPr>
            <p:cNvPr id="1570" name="Google Shape;1570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3</a:t>
              </a:r>
              <a:endParaRPr dirty="0"/>
            </a:p>
          </p:txBody>
        </p:sp>
        <p:sp>
          <p:nvSpPr>
            <p:cNvPr id="1571" name="Google Shape;1571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 dirty="0"/>
            </a:p>
          </p:txBody>
        </p:sp>
      </p:grpSp>
      <p:grpSp>
        <p:nvGrpSpPr>
          <p:cNvPr id="1572" name="Google Shape;1572;p24"/>
          <p:cNvGrpSpPr/>
          <p:nvPr/>
        </p:nvGrpSpPr>
        <p:grpSpPr>
          <a:xfrm>
            <a:off x="6349255" y="3784755"/>
            <a:ext cx="5589490" cy="6160322"/>
            <a:chOff x="0" y="-28575"/>
            <a:chExt cx="1596942" cy="1760031"/>
          </a:xfrm>
        </p:grpSpPr>
        <p:sp>
          <p:nvSpPr>
            <p:cNvPr id="1573" name="Google Shape;1573;p24"/>
            <p:cNvSpPr/>
            <p:nvPr/>
          </p:nvSpPr>
          <p:spPr>
            <a:xfrm>
              <a:off x="0" y="0"/>
              <a:ext cx="1596942" cy="1731456"/>
            </a:xfrm>
            <a:custGeom>
              <a:avLst/>
              <a:gdLst/>
              <a:ahLst/>
              <a:cxnLst/>
              <a:rect l="l" t="t" r="r" b="b"/>
              <a:pathLst>
                <a:path w="1596942" h="1731456" extrusionOk="0">
                  <a:moveTo>
                    <a:pt x="0" y="0"/>
                  </a:moveTo>
                  <a:lnTo>
                    <a:pt x="1596942" y="0"/>
                  </a:lnTo>
                  <a:lnTo>
                    <a:pt x="1596942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574" name="Google Shape;1574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6" name="Google Shape;1576;p24"/>
          <p:cNvSpPr/>
          <p:nvPr/>
        </p:nvSpPr>
        <p:spPr>
          <a:xfrm>
            <a:off x="12341669" y="3885667"/>
            <a:ext cx="5563177" cy="6060306"/>
          </a:xfrm>
          <a:custGeom>
            <a:avLst/>
            <a:gdLst/>
            <a:ahLst/>
            <a:cxnLst/>
            <a:rect l="l" t="t" r="r" b="b"/>
            <a:pathLst>
              <a:path w="1589424" h="1731456" extrusionOk="0">
                <a:moveTo>
                  <a:pt x="0" y="0"/>
                </a:moveTo>
                <a:lnTo>
                  <a:pt x="1589424" y="0"/>
                </a:lnTo>
                <a:lnTo>
                  <a:pt x="1589424" y="1731456"/>
                </a:lnTo>
                <a:lnTo>
                  <a:pt x="0" y="1731456"/>
                </a:lnTo>
                <a:close/>
              </a:path>
            </a:pathLst>
          </a:custGeom>
          <a:solidFill>
            <a:srgbClr val="7D2AE8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grpSp>
        <p:nvGrpSpPr>
          <p:cNvPr id="1578" name="Google Shape;1578;p24"/>
          <p:cNvGrpSpPr/>
          <p:nvPr/>
        </p:nvGrpSpPr>
        <p:grpSpPr>
          <a:xfrm>
            <a:off x="338770" y="341923"/>
            <a:ext cx="17557836" cy="3194596"/>
            <a:chOff x="0" y="-28575"/>
            <a:chExt cx="4624286" cy="841375"/>
          </a:xfrm>
        </p:grpSpPr>
        <p:sp>
          <p:nvSpPr>
            <p:cNvPr id="1579" name="Google Shape;1579;p24"/>
            <p:cNvSpPr/>
            <p:nvPr/>
          </p:nvSpPr>
          <p:spPr>
            <a:xfrm>
              <a:off x="0" y="0"/>
              <a:ext cx="4624286" cy="812800"/>
            </a:xfrm>
            <a:custGeom>
              <a:avLst/>
              <a:gdLst/>
              <a:ahLst/>
              <a:cxnLst/>
              <a:rect l="l" t="t" r="r" b="b"/>
              <a:pathLst>
                <a:path w="4624286" h="812800" extrusionOk="0">
                  <a:moveTo>
                    <a:pt x="0" y="0"/>
                  </a:moveTo>
                  <a:lnTo>
                    <a:pt x="4624286" y="0"/>
                  </a:lnTo>
                  <a:lnTo>
                    <a:pt x="462428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580" name="Google Shape;1580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1" name="Google Shape;1581;p24"/>
          <p:cNvSpPr txBox="1"/>
          <p:nvPr/>
        </p:nvSpPr>
        <p:spPr>
          <a:xfrm>
            <a:off x="866775" y="771525"/>
            <a:ext cx="1651634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0" b="0" i="0" u="none" strike="noStrike" cap="none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ea typeface="Russo One"/>
                <a:cs typeface="Russo One"/>
                <a:sym typeface="Russo One"/>
              </a:rPr>
              <a:t>Описание</a:t>
            </a:r>
            <a:r>
              <a:rPr lang="ru-RU" sz="11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 реализации</a:t>
            </a:r>
            <a:endParaRPr dirty="0"/>
          </a:p>
        </p:txBody>
      </p:sp>
      <p:grpSp>
        <p:nvGrpSpPr>
          <p:cNvPr id="1594" name="Google Shape;1594;p24"/>
          <p:cNvGrpSpPr/>
          <p:nvPr/>
        </p:nvGrpSpPr>
        <p:grpSpPr>
          <a:xfrm>
            <a:off x="15469114" y="9481812"/>
            <a:ext cx="549275" cy="568585"/>
            <a:chOff x="0" y="-28575"/>
            <a:chExt cx="812800" cy="841375"/>
          </a:xfrm>
        </p:grpSpPr>
        <p:sp>
          <p:nvSpPr>
            <p:cNvPr id="1595" name="Google Shape;1595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96" name="Google Shape;1596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24"/>
          <p:cNvGrpSpPr/>
          <p:nvPr/>
        </p:nvGrpSpPr>
        <p:grpSpPr>
          <a:xfrm>
            <a:off x="16480557" y="9481812"/>
            <a:ext cx="549275" cy="568585"/>
            <a:chOff x="0" y="-28575"/>
            <a:chExt cx="812800" cy="841375"/>
          </a:xfrm>
        </p:grpSpPr>
        <p:sp>
          <p:nvSpPr>
            <p:cNvPr id="1598" name="Google Shape;1598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99" name="Google Shape;1599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24"/>
          <p:cNvGrpSpPr/>
          <p:nvPr/>
        </p:nvGrpSpPr>
        <p:grpSpPr>
          <a:xfrm>
            <a:off x="17492000" y="9481812"/>
            <a:ext cx="549275" cy="568585"/>
            <a:chOff x="0" y="-28575"/>
            <a:chExt cx="812800" cy="841375"/>
          </a:xfrm>
        </p:grpSpPr>
        <p:sp>
          <p:nvSpPr>
            <p:cNvPr id="1601" name="Google Shape;1601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2" name="Google Shape;1602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24"/>
          <p:cNvGrpSpPr/>
          <p:nvPr/>
        </p:nvGrpSpPr>
        <p:grpSpPr>
          <a:xfrm>
            <a:off x="116756" y="145949"/>
            <a:ext cx="549275" cy="568585"/>
            <a:chOff x="0" y="-28575"/>
            <a:chExt cx="812800" cy="841375"/>
          </a:xfrm>
        </p:grpSpPr>
        <p:sp>
          <p:nvSpPr>
            <p:cNvPr id="1604" name="Google Shape;1604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5" name="Google Shape;1605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1128200" y="145949"/>
            <a:ext cx="549275" cy="568585"/>
            <a:chOff x="0" y="-28575"/>
            <a:chExt cx="812800" cy="841375"/>
          </a:xfrm>
        </p:grpSpPr>
        <p:sp>
          <p:nvSpPr>
            <p:cNvPr id="1607" name="Google Shape;1607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8" name="Google Shape;1608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>
            <a:off x="2139643" y="145949"/>
            <a:ext cx="549275" cy="568585"/>
            <a:chOff x="0" y="-28575"/>
            <a:chExt cx="812800" cy="841375"/>
          </a:xfrm>
        </p:grpSpPr>
        <p:sp>
          <p:nvSpPr>
            <p:cNvPr id="1610" name="Google Shape;1610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11" name="Google Shape;1611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331AD-9DD3-224F-A9C7-38EB22CF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669" y="4177272"/>
            <a:ext cx="5554937" cy="576870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Есть возможность считывания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.XLSX </a:t>
            </a:r>
            <a:r>
              <a:rPr lang="ru-RU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файлов для удобства ввода координат точек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. </a:t>
            </a:r>
            <a:b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</a:br>
            <a:r>
              <a:rPr lang="ru-RU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При помощи библиотеки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openpyxl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.</a:t>
            </a:r>
            <a:b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</a:br>
            <a:b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</a:br>
            <a:r>
              <a:rPr kumimoji="0" lang="ru-RU" altLang="ru-RU" sz="2400" b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Также имеется работа с базой данных 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SQLite3</a:t>
            </a:r>
            <a:r>
              <a:rPr kumimoji="0" lang="en-US" altLang="ru-RU" sz="2400" b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.</a:t>
            </a:r>
            <a:br>
              <a:rPr kumimoji="0" lang="en-US" altLang="ru-RU" sz="2400" b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</a:br>
            <a:r>
              <a:rPr lang="ru-RU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Есть возможность считывать</a:t>
            </a:r>
            <a:r>
              <a:rPr lang="en-US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,</a:t>
            </a:r>
            <a:r>
              <a:rPr lang="ru-RU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 изменять</a:t>
            </a:r>
            <a:r>
              <a:rPr lang="en-US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, </a:t>
            </a:r>
            <a:r>
              <a:rPr lang="ru-RU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удалять</a:t>
            </a:r>
            <a:r>
              <a:rPr lang="en-US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, </a:t>
            </a:r>
            <a:r>
              <a:rPr lang="ru-RU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добавлять элементы.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 </a:t>
            </a:r>
            <a:endParaRPr lang="ru-RU" sz="2400" i="1" dirty="0">
              <a:solidFill>
                <a:schemeClr val="accent4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CA9C6C5-4A7A-1B4F-1289-E99EA00385C3}"/>
              </a:ext>
            </a:extLst>
          </p:cNvPr>
          <p:cNvSpPr txBox="1">
            <a:spLocks/>
          </p:cNvSpPr>
          <p:nvPr/>
        </p:nvSpPr>
        <p:spPr>
          <a:xfrm>
            <a:off x="6349255" y="4343400"/>
            <a:ext cx="5563177" cy="56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Задача аппроксимации 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Russo One"/>
              <a:sym typeface="Russo One"/>
            </a:endParaRPr>
          </a:p>
          <a:p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решается с помощью подключения сторонних библиотек таких как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Scipy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,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NumPy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,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mathlib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. 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Построение графика происходит с помощью функции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‘plot()’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. </a:t>
            </a:r>
            <a:endParaRPr lang="ru-RU" sz="2400" dirty="0">
              <a:solidFill>
                <a:schemeClr val="accent4">
                  <a:lumMod val="20000"/>
                  <a:lumOff val="80000"/>
                </a:schemeClr>
              </a:solidFill>
              <a:latin typeface="Russo One"/>
              <a:sym typeface="Russo One"/>
            </a:endParaRP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Подгонка нелинейной аппроксимации с помощью функции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‘curve</a:t>
            </a:r>
            <a:r>
              <a:rPr lang="ru-RU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_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fit()’.</a:t>
            </a:r>
            <a:endParaRPr lang="ru-RU" sz="24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BB7FD1-6654-7B89-E055-971F104A7977}"/>
              </a:ext>
            </a:extLst>
          </p:cNvPr>
          <p:cNvSpPr txBox="1">
            <a:spLocks/>
          </p:cNvSpPr>
          <p:nvPr/>
        </p:nvSpPr>
        <p:spPr>
          <a:xfrm>
            <a:off x="1847850" y="4963399"/>
            <a:ext cx="4007221" cy="498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QTableWidget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QTextBrowser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QSpinBox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QPushButton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QRadioButton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QVBoxLayout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QLabel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QCheckBox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QComboBox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QWidget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QTabWidget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QMainWindow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QTableView</a:t>
            </a:r>
          </a:p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CCF2109-60F6-C15E-2417-281D94AB9B45}"/>
              </a:ext>
            </a:extLst>
          </p:cNvPr>
          <p:cNvSpPr txBox="1">
            <a:spLocks/>
          </p:cNvSpPr>
          <p:nvPr/>
        </p:nvSpPr>
        <p:spPr>
          <a:xfrm>
            <a:off x="6349255" y="3901239"/>
            <a:ext cx="5563177" cy="12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Сторонние функции и библиотеки</a:t>
            </a:r>
            <a:r>
              <a:rPr lang="en-US" sz="3600" dirty="0">
                <a:latin typeface="Russo One" panose="020B0604020202020204" charset="0"/>
              </a:rPr>
              <a:t>:</a:t>
            </a:r>
            <a:endParaRPr lang="ru-RU" sz="3600" dirty="0">
              <a:latin typeface="Russo One" panose="020B060402020202020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1352C68-D96F-504A-6ADA-CB99A082AA71}"/>
              </a:ext>
            </a:extLst>
          </p:cNvPr>
          <p:cNvSpPr txBox="1">
            <a:spLocks/>
          </p:cNvSpPr>
          <p:nvPr/>
        </p:nvSpPr>
        <p:spPr>
          <a:xfrm>
            <a:off x="319843" y="3901239"/>
            <a:ext cx="5563177" cy="103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Элементы </a:t>
            </a:r>
            <a:r>
              <a:rPr lang="en-US" sz="3600" dirty="0">
                <a:latin typeface="Russo One" panose="020B0604020202020204" charset="0"/>
              </a:rPr>
              <a:t>PyQt5:</a:t>
            </a:r>
            <a:endParaRPr lang="ru-RU" sz="3600" dirty="0">
              <a:latin typeface="Russo One" panose="020B060402020202020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09CC77-514D-47D6-B9E0-8D1692B68B6F}"/>
              </a:ext>
            </a:extLst>
          </p:cNvPr>
          <p:cNvSpPr txBox="1">
            <a:spLocks/>
          </p:cNvSpPr>
          <p:nvPr/>
        </p:nvSpPr>
        <p:spPr>
          <a:xfrm>
            <a:off x="12341669" y="3884771"/>
            <a:ext cx="5554937" cy="107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Возможности</a:t>
            </a:r>
            <a:r>
              <a:rPr lang="en-US" sz="3600" dirty="0">
                <a:latin typeface="Russo One" panose="020B0604020202020204" charset="0"/>
              </a:rPr>
              <a:t>:</a:t>
            </a:r>
            <a:r>
              <a:rPr lang="ru-RU" sz="3600" dirty="0">
                <a:latin typeface="Russo One" panose="020B0604020202020204" charset="0"/>
              </a:rPr>
              <a:t> </a:t>
            </a:r>
          </a:p>
        </p:txBody>
      </p:sp>
      <p:grpSp>
        <p:nvGrpSpPr>
          <p:cNvPr id="12" name="Google Shape;1609;p24">
            <a:extLst>
              <a:ext uri="{FF2B5EF4-FFF2-40B4-BE49-F238E27FC236}">
                <a16:creationId xmlns:a16="http://schemas.microsoft.com/office/drawing/2014/main" id="{99C006AA-65FD-F010-01B0-74CCB152FB61}"/>
              </a:ext>
            </a:extLst>
          </p:cNvPr>
          <p:cNvGrpSpPr/>
          <p:nvPr/>
        </p:nvGrpSpPr>
        <p:grpSpPr>
          <a:xfrm>
            <a:off x="1756199" y="5473700"/>
            <a:ext cx="80258" cy="84376"/>
            <a:chOff x="0" y="-28575"/>
            <a:chExt cx="812800" cy="841375"/>
          </a:xfrm>
        </p:grpSpPr>
        <p:sp>
          <p:nvSpPr>
            <p:cNvPr id="13" name="Google Shape;1610;p24">
              <a:extLst>
                <a:ext uri="{FF2B5EF4-FFF2-40B4-BE49-F238E27FC236}">
                  <a16:creationId xmlns:a16="http://schemas.microsoft.com/office/drawing/2014/main" id="{EDBCCE02-5AB9-B7E8-337D-305B48389EE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4" name="Google Shape;1611;p24">
              <a:extLst>
                <a:ext uri="{FF2B5EF4-FFF2-40B4-BE49-F238E27FC236}">
                  <a16:creationId xmlns:a16="http://schemas.microsoft.com/office/drawing/2014/main" id="{54D5D884-46AA-5958-67BD-0B1156D0D8AC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61;p15">
            <a:extLst>
              <a:ext uri="{FF2B5EF4-FFF2-40B4-BE49-F238E27FC236}">
                <a16:creationId xmlns:a16="http://schemas.microsoft.com/office/drawing/2014/main" id="{BA79FED0-2855-9056-C718-3E7F111355E9}"/>
              </a:ext>
            </a:extLst>
          </p:cNvPr>
          <p:cNvGrpSpPr/>
          <p:nvPr/>
        </p:nvGrpSpPr>
        <p:grpSpPr>
          <a:xfrm>
            <a:off x="1758124" y="5754050"/>
            <a:ext cx="80259" cy="88860"/>
            <a:chOff x="0" y="-28575"/>
            <a:chExt cx="812800" cy="841375"/>
          </a:xfrm>
        </p:grpSpPr>
        <p:sp>
          <p:nvSpPr>
            <p:cNvPr id="16" name="Google Shape;162;p15">
              <a:extLst>
                <a:ext uri="{FF2B5EF4-FFF2-40B4-BE49-F238E27FC236}">
                  <a16:creationId xmlns:a16="http://schemas.microsoft.com/office/drawing/2014/main" id="{5E0384E4-23C9-0C56-A1E0-24250D1695E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7" name="Google Shape;163;p15">
              <a:extLst>
                <a:ext uri="{FF2B5EF4-FFF2-40B4-BE49-F238E27FC236}">
                  <a16:creationId xmlns:a16="http://schemas.microsoft.com/office/drawing/2014/main" id="{EF1ED10F-9C60-4D5B-611B-BAE564167380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609;p24">
            <a:extLst>
              <a:ext uri="{FF2B5EF4-FFF2-40B4-BE49-F238E27FC236}">
                <a16:creationId xmlns:a16="http://schemas.microsoft.com/office/drawing/2014/main" id="{0CDE4D51-20A9-18B7-820B-CAA4BF63DD90}"/>
              </a:ext>
            </a:extLst>
          </p:cNvPr>
          <p:cNvGrpSpPr/>
          <p:nvPr/>
        </p:nvGrpSpPr>
        <p:grpSpPr>
          <a:xfrm>
            <a:off x="1758124" y="6049108"/>
            <a:ext cx="80258" cy="84376"/>
            <a:chOff x="0" y="-28575"/>
            <a:chExt cx="812800" cy="841375"/>
          </a:xfrm>
        </p:grpSpPr>
        <p:sp>
          <p:nvSpPr>
            <p:cNvPr id="19" name="Google Shape;1610;p24">
              <a:extLst>
                <a:ext uri="{FF2B5EF4-FFF2-40B4-BE49-F238E27FC236}">
                  <a16:creationId xmlns:a16="http://schemas.microsoft.com/office/drawing/2014/main" id="{C7E5CA08-E2DB-DF8A-F223-1EA4A822EDA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20" name="Google Shape;1611;p24">
              <a:extLst>
                <a:ext uri="{FF2B5EF4-FFF2-40B4-BE49-F238E27FC236}">
                  <a16:creationId xmlns:a16="http://schemas.microsoft.com/office/drawing/2014/main" id="{252AAACA-E6BD-2BDD-8105-51349BD7BC90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161;p15">
            <a:extLst>
              <a:ext uri="{FF2B5EF4-FFF2-40B4-BE49-F238E27FC236}">
                <a16:creationId xmlns:a16="http://schemas.microsoft.com/office/drawing/2014/main" id="{2F83C81B-A169-E58E-9A60-B379CDEA567C}"/>
              </a:ext>
            </a:extLst>
          </p:cNvPr>
          <p:cNvGrpSpPr/>
          <p:nvPr/>
        </p:nvGrpSpPr>
        <p:grpSpPr>
          <a:xfrm>
            <a:off x="1760049" y="6329458"/>
            <a:ext cx="80259" cy="88860"/>
            <a:chOff x="0" y="-28575"/>
            <a:chExt cx="812800" cy="841375"/>
          </a:xfrm>
        </p:grpSpPr>
        <p:sp>
          <p:nvSpPr>
            <p:cNvPr id="22" name="Google Shape;162;p15">
              <a:extLst>
                <a:ext uri="{FF2B5EF4-FFF2-40B4-BE49-F238E27FC236}">
                  <a16:creationId xmlns:a16="http://schemas.microsoft.com/office/drawing/2014/main" id="{EC1CFAF6-2AFB-564F-9DE4-56B1CC72064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3" name="Google Shape;163;p15">
              <a:extLst>
                <a:ext uri="{FF2B5EF4-FFF2-40B4-BE49-F238E27FC236}">
                  <a16:creationId xmlns:a16="http://schemas.microsoft.com/office/drawing/2014/main" id="{9DD5CEEE-9851-9D79-A040-8F1CED6B038D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1609;p24">
            <a:extLst>
              <a:ext uri="{FF2B5EF4-FFF2-40B4-BE49-F238E27FC236}">
                <a16:creationId xmlns:a16="http://schemas.microsoft.com/office/drawing/2014/main" id="{A3EB8F13-09CE-3520-2C8C-75DC25C970B2}"/>
              </a:ext>
            </a:extLst>
          </p:cNvPr>
          <p:cNvGrpSpPr/>
          <p:nvPr/>
        </p:nvGrpSpPr>
        <p:grpSpPr>
          <a:xfrm>
            <a:off x="1756199" y="6621878"/>
            <a:ext cx="80258" cy="84376"/>
            <a:chOff x="0" y="-28575"/>
            <a:chExt cx="812800" cy="841375"/>
          </a:xfrm>
        </p:grpSpPr>
        <p:sp>
          <p:nvSpPr>
            <p:cNvPr id="25" name="Google Shape;1610;p24">
              <a:extLst>
                <a:ext uri="{FF2B5EF4-FFF2-40B4-BE49-F238E27FC236}">
                  <a16:creationId xmlns:a16="http://schemas.microsoft.com/office/drawing/2014/main" id="{BF301F46-0F97-8E4E-7B70-03D332C50BB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26" name="Google Shape;1611;p24">
              <a:extLst>
                <a:ext uri="{FF2B5EF4-FFF2-40B4-BE49-F238E27FC236}">
                  <a16:creationId xmlns:a16="http://schemas.microsoft.com/office/drawing/2014/main" id="{C4541BBC-AF98-38B3-B15E-1932D0C403BE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161;p15">
            <a:extLst>
              <a:ext uri="{FF2B5EF4-FFF2-40B4-BE49-F238E27FC236}">
                <a16:creationId xmlns:a16="http://schemas.microsoft.com/office/drawing/2014/main" id="{06488C2F-2EF1-A2DF-F030-0F660AE1F748}"/>
              </a:ext>
            </a:extLst>
          </p:cNvPr>
          <p:cNvGrpSpPr/>
          <p:nvPr/>
        </p:nvGrpSpPr>
        <p:grpSpPr>
          <a:xfrm>
            <a:off x="1758124" y="6902228"/>
            <a:ext cx="80259" cy="88860"/>
            <a:chOff x="0" y="-28575"/>
            <a:chExt cx="812800" cy="841375"/>
          </a:xfrm>
        </p:grpSpPr>
        <p:sp>
          <p:nvSpPr>
            <p:cNvPr id="28" name="Google Shape;162;p15">
              <a:extLst>
                <a:ext uri="{FF2B5EF4-FFF2-40B4-BE49-F238E27FC236}">
                  <a16:creationId xmlns:a16="http://schemas.microsoft.com/office/drawing/2014/main" id="{877558C0-E85C-5CE6-05CD-B9931B85769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9" name="Google Shape;163;p15">
              <a:extLst>
                <a:ext uri="{FF2B5EF4-FFF2-40B4-BE49-F238E27FC236}">
                  <a16:creationId xmlns:a16="http://schemas.microsoft.com/office/drawing/2014/main" id="{C852B33E-1D0C-32D9-BC1C-C6DB31E8458B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609;p24">
            <a:extLst>
              <a:ext uri="{FF2B5EF4-FFF2-40B4-BE49-F238E27FC236}">
                <a16:creationId xmlns:a16="http://schemas.microsoft.com/office/drawing/2014/main" id="{C4B37BD2-EF59-88D8-1CF9-90305F3740DA}"/>
              </a:ext>
            </a:extLst>
          </p:cNvPr>
          <p:cNvGrpSpPr/>
          <p:nvPr/>
        </p:nvGrpSpPr>
        <p:grpSpPr>
          <a:xfrm>
            <a:off x="1758124" y="7197286"/>
            <a:ext cx="80258" cy="84376"/>
            <a:chOff x="0" y="-28575"/>
            <a:chExt cx="812800" cy="841375"/>
          </a:xfrm>
        </p:grpSpPr>
        <p:sp>
          <p:nvSpPr>
            <p:cNvPr id="31" name="Google Shape;1610;p24">
              <a:extLst>
                <a:ext uri="{FF2B5EF4-FFF2-40B4-BE49-F238E27FC236}">
                  <a16:creationId xmlns:a16="http://schemas.microsoft.com/office/drawing/2014/main" id="{E5DA02EE-7E11-A516-16AC-124A4D2D1B6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32" name="Google Shape;1611;p24">
              <a:extLst>
                <a:ext uri="{FF2B5EF4-FFF2-40B4-BE49-F238E27FC236}">
                  <a16:creationId xmlns:a16="http://schemas.microsoft.com/office/drawing/2014/main" id="{DA7FCDCD-F2A6-4712-5FF7-AC62AE13CEBD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161;p15">
            <a:extLst>
              <a:ext uri="{FF2B5EF4-FFF2-40B4-BE49-F238E27FC236}">
                <a16:creationId xmlns:a16="http://schemas.microsoft.com/office/drawing/2014/main" id="{EAB51072-6373-018D-8648-9DF9A3534FF8}"/>
              </a:ext>
            </a:extLst>
          </p:cNvPr>
          <p:cNvGrpSpPr/>
          <p:nvPr/>
        </p:nvGrpSpPr>
        <p:grpSpPr>
          <a:xfrm>
            <a:off x="1760049" y="7477636"/>
            <a:ext cx="80259" cy="88860"/>
            <a:chOff x="0" y="-28575"/>
            <a:chExt cx="812800" cy="841375"/>
          </a:xfrm>
        </p:grpSpPr>
        <p:sp>
          <p:nvSpPr>
            <p:cNvPr id="34" name="Google Shape;162;p15">
              <a:extLst>
                <a:ext uri="{FF2B5EF4-FFF2-40B4-BE49-F238E27FC236}">
                  <a16:creationId xmlns:a16="http://schemas.microsoft.com/office/drawing/2014/main" id="{46A6977E-2F85-A115-DFC4-AF2D0900CD2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35" name="Google Shape;163;p15">
              <a:extLst>
                <a:ext uri="{FF2B5EF4-FFF2-40B4-BE49-F238E27FC236}">
                  <a16:creationId xmlns:a16="http://schemas.microsoft.com/office/drawing/2014/main" id="{4302DF99-6805-3D79-174A-54F73D1DCE46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1609;p24">
            <a:extLst>
              <a:ext uri="{FF2B5EF4-FFF2-40B4-BE49-F238E27FC236}">
                <a16:creationId xmlns:a16="http://schemas.microsoft.com/office/drawing/2014/main" id="{C616E706-A1F0-1FF4-048E-A73496593B7C}"/>
              </a:ext>
            </a:extLst>
          </p:cNvPr>
          <p:cNvGrpSpPr/>
          <p:nvPr/>
        </p:nvGrpSpPr>
        <p:grpSpPr>
          <a:xfrm>
            <a:off x="1756199" y="7783223"/>
            <a:ext cx="80258" cy="84376"/>
            <a:chOff x="0" y="-28575"/>
            <a:chExt cx="812800" cy="841375"/>
          </a:xfrm>
        </p:grpSpPr>
        <p:sp>
          <p:nvSpPr>
            <p:cNvPr id="37" name="Google Shape;1610;p24">
              <a:extLst>
                <a:ext uri="{FF2B5EF4-FFF2-40B4-BE49-F238E27FC236}">
                  <a16:creationId xmlns:a16="http://schemas.microsoft.com/office/drawing/2014/main" id="{78FC096F-9196-3750-3958-C96ADE8415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38" name="Google Shape;1611;p24">
              <a:extLst>
                <a:ext uri="{FF2B5EF4-FFF2-40B4-BE49-F238E27FC236}">
                  <a16:creationId xmlns:a16="http://schemas.microsoft.com/office/drawing/2014/main" id="{53B59171-5711-7657-A136-A20E61B7F00F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161;p15">
            <a:extLst>
              <a:ext uri="{FF2B5EF4-FFF2-40B4-BE49-F238E27FC236}">
                <a16:creationId xmlns:a16="http://schemas.microsoft.com/office/drawing/2014/main" id="{B926380D-2871-4061-DB8B-4622A0DE3675}"/>
              </a:ext>
            </a:extLst>
          </p:cNvPr>
          <p:cNvGrpSpPr/>
          <p:nvPr/>
        </p:nvGrpSpPr>
        <p:grpSpPr>
          <a:xfrm>
            <a:off x="1758124" y="8063573"/>
            <a:ext cx="80259" cy="88860"/>
            <a:chOff x="0" y="-28575"/>
            <a:chExt cx="812800" cy="841375"/>
          </a:xfrm>
        </p:grpSpPr>
        <p:sp>
          <p:nvSpPr>
            <p:cNvPr id="40" name="Google Shape;162;p15">
              <a:extLst>
                <a:ext uri="{FF2B5EF4-FFF2-40B4-BE49-F238E27FC236}">
                  <a16:creationId xmlns:a16="http://schemas.microsoft.com/office/drawing/2014/main" id="{7B9E96E6-2387-7A20-B4F7-A73E725118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41" name="Google Shape;163;p15">
              <a:extLst>
                <a:ext uri="{FF2B5EF4-FFF2-40B4-BE49-F238E27FC236}">
                  <a16:creationId xmlns:a16="http://schemas.microsoft.com/office/drawing/2014/main" id="{F94A3A5B-59F5-D8D5-A39F-68BF836CE1F9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609;p24">
            <a:extLst>
              <a:ext uri="{FF2B5EF4-FFF2-40B4-BE49-F238E27FC236}">
                <a16:creationId xmlns:a16="http://schemas.microsoft.com/office/drawing/2014/main" id="{C113EACE-438A-AF86-AF1F-3811F0CEBD35}"/>
              </a:ext>
            </a:extLst>
          </p:cNvPr>
          <p:cNvGrpSpPr/>
          <p:nvPr/>
        </p:nvGrpSpPr>
        <p:grpSpPr>
          <a:xfrm>
            <a:off x="1758124" y="8358631"/>
            <a:ext cx="80258" cy="84376"/>
            <a:chOff x="0" y="-28575"/>
            <a:chExt cx="812800" cy="841375"/>
          </a:xfrm>
        </p:grpSpPr>
        <p:sp>
          <p:nvSpPr>
            <p:cNvPr id="43" name="Google Shape;1610;p24">
              <a:extLst>
                <a:ext uri="{FF2B5EF4-FFF2-40B4-BE49-F238E27FC236}">
                  <a16:creationId xmlns:a16="http://schemas.microsoft.com/office/drawing/2014/main" id="{7E3EE663-66AC-2515-415D-7E5036B4D7A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44" name="Google Shape;1611;p24">
              <a:extLst>
                <a:ext uri="{FF2B5EF4-FFF2-40B4-BE49-F238E27FC236}">
                  <a16:creationId xmlns:a16="http://schemas.microsoft.com/office/drawing/2014/main" id="{A10893B9-F88D-8C24-5AA6-65F9DE4506C4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161;p15">
            <a:extLst>
              <a:ext uri="{FF2B5EF4-FFF2-40B4-BE49-F238E27FC236}">
                <a16:creationId xmlns:a16="http://schemas.microsoft.com/office/drawing/2014/main" id="{E7AFBB19-57C3-CBD0-E7AD-0472F50CCD15}"/>
              </a:ext>
            </a:extLst>
          </p:cNvPr>
          <p:cNvGrpSpPr/>
          <p:nvPr/>
        </p:nvGrpSpPr>
        <p:grpSpPr>
          <a:xfrm>
            <a:off x="1760049" y="8638981"/>
            <a:ext cx="80259" cy="88860"/>
            <a:chOff x="0" y="-28575"/>
            <a:chExt cx="812800" cy="841375"/>
          </a:xfrm>
        </p:grpSpPr>
        <p:sp>
          <p:nvSpPr>
            <p:cNvPr id="46" name="Google Shape;162;p15">
              <a:extLst>
                <a:ext uri="{FF2B5EF4-FFF2-40B4-BE49-F238E27FC236}">
                  <a16:creationId xmlns:a16="http://schemas.microsoft.com/office/drawing/2014/main" id="{B68E225E-9FF2-1971-AB59-91CCB33ABB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47" name="Google Shape;163;p15">
              <a:extLst>
                <a:ext uri="{FF2B5EF4-FFF2-40B4-BE49-F238E27FC236}">
                  <a16:creationId xmlns:a16="http://schemas.microsoft.com/office/drawing/2014/main" id="{3F6FBD3A-090A-0859-A556-EF8CD01661B3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609;p24">
            <a:extLst>
              <a:ext uri="{FF2B5EF4-FFF2-40B4-BE49-F238E27FC236}">
                <a16:creationId xmlns:a16="http://schemas.microsoft.com/office/drawing/2014/main" id="{F571AE7B-DA39-5620-2BF4-0EC4DB7A9D95}"/>
              </a:ext>
            </a:extLst>
          </p:cNvPr>
          <p:cNvGrpSpPr/>
          <p:nvPr/>
        </p:nvGrpSpPr>
        <p:grpSpPr>
          <a:xfrm>
            <a:off x="1769439" y="8938930"/>
            <a:ext cx="80258" cy="84376"/>
            <a:chOff x="0" y="-28575"/>
            <a:chExt cx="812800" cy="841375"/>
          </a:xfrm>
        </p:grpSpPr>
        <p:sp>
          <p:nvSpPr>
            <p:cNvPr id="1545" name="Google Shape;1610;p24">
              <a:extLst>
                <a:ext uri="{FF2B5EF4-FFF2-40B4-BE49-F238E27FC236}">
                  <a16:creationId xmlns:a16="http://schemas.microsoft.com/office/drawing/2014/main" id="{FBF5FFEB-F383-82EB-59C6-88B9CB40BF9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46" name="Google Shape;1611;p24">
              <a:extLst>
                <a:ext uri="{FF2B5EF4-FFF2-40B4-BE49-F238E27FC236}">
                  <a16:creationId xmlns:a16="http://schemas.microsoft.com/office/drawing/2014/main" id="{318877E8-452D-CE66-023F-5C4D0CE184A2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523ED8-F128-4327-6A7E-AC438F0B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776" y="3447010"/>
            <a:ext cx="5994876" cy="44913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463F50-3094-E941-0442-F18AEB64A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270" y="3447008"/>
            <a:ext cx="5994877" cy="4491318"/>
          </a:xfrm>
          <a:prstGeom prst="rect">
            <a:avLst/>
          </a:prstGeom>
        </p:spPr>
      </p:pic>
      <p:grpSp>
        <p:nvGrpSpPr>
          <p:cNvPr id="1524" name="Google Shape;1524;p23"/>
          <p:cNvGrpSpPr/>
          <p:nvPr/>
        </p:nvGrpSpPr>
        <p:grpSpPr>
          <a:xfrm>
            <a:off x="0" y="-127441"/>
            <a:ext cx="18287996" cy="1772793"/>
            <a:chOff x="0" y="-28575"/>
            <a:chExt cx="4816592" cy="1142167"/>
          </a:xfrm>
        </p:grpSpPr>
        <p:sp>
          <p:nvSpPr>
            <p:cNvPr id="1525" name="Google Shape;1525;p23"/>
            <p:cNvSpPr/>
            <p:nvPr/>
          </p:nvSpPr>
          <p:spPr>
            <a:xfrm>
              <a:off x="0" y="0"/>
              <a:ext cx="4816592" cy="1113592"/>
            </a:xfrm>
            <a:custGeom>
              <a:avLst/>
              <a:gdLst/>
              <a:ahLst/>
              <a:cxnLst/>
              <a:rect l="l" t="t" r="r" b="b"/>
              <a:pathLst>
                <a:path w="4816592" h="111359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113592"/>
                  </a:lnTo>
                  <a:lnTo>
                    <a:pt x="0" y="1113592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526" name="Google Shape;1526;p2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23"/>
          <p:cNvSpPr txBox="1"/>
          <p:nvPr/>
        </p:nvSpPr>
        <p:spPr>
          <a:xfrm>
            <a:off x="673100" y="-127440"/>
            <a:ext cx="1404874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Интерфейс</a:t>
            </a:r>
            <a:endParaRPr sz="9600" dirty="0"/>
          </a:p>
        </p:txBody>
      </p:sp>
      <p:pic>
        <p:nvPicPr>
          <p:cNvPr id="1556" name="Google Shape;155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265310" y="84161"/>
            <a:ext cx="1349590" cy="134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BEC091-91F4-1128-22A7-AB064B7E1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2" y="6919912"/>
            <a:ext cx="2311400" cy="1722438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FDE24A7-84F5-FB0E-7C3E-BD4DE5326614}"/>
              </a:ext>
            </a:extLst>
          </p:cNvPr>
          <p:cNvCxnSpPr>
            <a:cxnSpLocks/>
          </p:cNvCxnSpPr>
          <p:nvPr/>
        </p:nvCxnSpPr>
        <p:spPr>
          <a:xfrm flipV="1">
            <a:off x="2267226" y="7409330"/>
            <a:ext cx="171157" cy="41588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43A7332-F76C-599B-2B94-E67406A8AF71}"/>
              </a:ext>
            </a:extLst>
          </p:cNvPr>
          <p:cNvSpPr txBox="1">
            <a:spLocks/>
          </p:cNvSpPr>
          <p:nvPr/>
        </p:nvSpPr>
        <p:spPr>
          <a:xfrm>
            <a:off x="558654" y="1689703"/>
            <a:ext cx="3959557" cy="15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Ввод точек</a:t>
            </a:r>
          </a:p>
          <a:p>
            <a:r>
              <a:rPr lang="ru-RU" sz="1800" dirty="0">
                <a:latin typeface="Russo One" panose="020B0604020202020204" charset="0"/>
              </a:rPr>
              <a:t>Можно вручную</a:t>
            </a:r>
            <a:r>
              <a:rPr lang="en-US" sz="1800" dirty="0">
                <a:latin typeface="Russo One" panose="020B0604020202020204" charset="0"/>
              </a:rPr>
              <a:t>, </a:t>
            </a:r>
            <a:r>
              <a:rPr lang="ru-RU" sz="1800" dirty="0">
                <a:latin typeface="Russo One" panose="020B0604020202020204" charset="0"/>
              </a:rPr>
              <a:t>или выбрать </a:t>
            </a:r>
            <a:r>
              <a:rPr lang="en-US" sz="1800" dirty="0">
                <a:latin typeface="Russo One" panose="020B0604020202020204" charset="0"/>
              </a:rPr>
              <a:t>.XLSX </a:t>
            </a:r>
            <a:r>
              <a:rPr lang="ru-RU" sz="1800" dirty="0">
                <a:latin typeface="Russo One" panose="020B0604020202020204" charset="0"/>
              </a:rPr>
              <a:t>файл в котором два столбца </a:t>
            </a:r>
            <a:r>
              <a:rPr lang="en-US" sz="1800" dirty="0">
                <a:latin typeface="Russo One" panose="020B0604020202020204" charset="0"/>
              </a:rPr>
              <a:t>X </a:t>
            </a:r>
            <a:r>
              <a:rPr lang="ru-RU" sz="1800" dirty="0">
                <a:latin typeface="Russo One" panose="020B0604020202020204" charset="0"/>
              </a:rPr>
              <a:t>и </a:t>
            </a:r>
            <a:r>
              <a:rPr lang="en-US" sz="1800" dirty="0">
                <a:latin typeface="Russo One" panose="020B0604020202020204" charset="0"/>
              </a:rPr>
              <a:t>Y</a:t>
            </a:r>
            <a:endParaRPr lang="ru-RU" sz="1800" dirty="0">
              <a:latin typeface="Russo One" panose="020B060402020202020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33DD21F-B4DC-0E0E-0777-A7ED2053AC20}"/>
              </a:ext>
            </a:extLst>
          </p:cNvPr>
          <p:cNvSpPr txBox="1">
            <a:spLocks/>
          </p:cNvSpPr>
          <p:nvPr/>
        </p:nvSpPr>
        <p:spPr>
          <a:xfrm>
            <a:off x="5056093" y="1689703"/>
            <a:ext cx="3959557" cy="15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Текст браузер</a:t>
            </a:r>
            <a:r>
              <a:rPr lang="en-US" sz="1800" dirty="0">
                <a:latin typeface="Russo One" panose="020B0604020202020204" charset="0"/>
              </a:rPr>
              <a:t>.</a:t>
            </a:r>
          </a:p>
          <a:p>
            <a:r>
              <a:rPr lang="ru-RU" sz="1800" dirty="0">
                <a:latin typeface="Russo One" panose="020B0604020202020204" charset="0"/>
              </a:rPr>
              <a:t>При выборе </a:t>
            </a:r>
            <a:r>
              <a:rPr lang="en-US" sz="1800" dirty="0">
                <a:latin typeface="Russo One" panose="020B0604020202020204" charset="0"/>
              </a:rPr>
              <a:t>.XLSX</a:t>
            </a:r>
            <a:r>
              <a:rPr lang="ru-RU" sz="1800" dirty="0">
                <a:latin typeface="Russo One" panose="020B0604020202020204" charset="0"/>
              </a:rPr>
              <a:t> файла сюда выводится его путь</a:t>
            </a:r>
            <a:r>
              <a:rPr lang="en-US" sz="1800" dirty="0">
                <a:latin typeface="Russo One" panose="020B0604020202020204" charset="0"/>
              </a:rPr>
              <a:t>.</a:t>
            </a:r>
          </a:p>
          <a:p>
            <a:r>
              <a:rPr lang="ru-RU" sz="1800" dirty="0">
                <a:latin typeface="Russo One" panose="020B0604020202020204" charset="0"/>
              </a:rPr>
              <a:t>При нажатие на кнопку </a:t>
            </a:r>
            <a:r>
              <a:rPr lang="en-US" sz="1800" i="1" dirty="0">
                <a:latin typeface="Russo One" panose="020B0604020202020204" charset="0"/>
              </a:rPr>
              <a:t>RUN</a:t>
            </a:r>
            <a:r>
              <a:rPr lang="ru-RU" sz="1800" i="1" dirty="0">
                <a:latin typeface="Russo One" panose="020B0604020202020204" charset="0"/>
              </a:rPr>
              <a:t> </a:t>
            </a:r>
            <a:r>
              <a:rPr lang="ru-RU" sz="1800" dirty="0">
                <a:latin typeface="Russo One" panose="020B0604020202020204" charset="0"/>
              </a:rPr>
              <a:t>выводятся</a:t>
            </a:r>
            <a:r>
              <a:rPr lang="en-US" sz="1800" dirty="0">
                <a:latin typeface="Russo One" panose="020B0604020202020204" charset="0"/>
              </a:rPr>
              <a:t> </a:t>
            </a:r>
            <a:r>
              <a:rPr lang="ru-RU" sz="1800" dirty="0">
                <a:latin typeface="Russo One" panose="020B0604020202020204" charset="0"/>
              </a:rPr>
              <a:t>координаты точек</a:t>
            </a:r>
            <a:r>
              <a:rPr lang="en-US" sz="1800" dirty="0">
                <a:latin typeface="Russo One" panose="020B0604020202020204" charset="0"/>
              </a:rPr>
              <a:t>.</a:t>
            </a:r>
          </a:p>
          <a:p>
            <a:r>
              <a:rPr lang="ru-RU" sz="1800" dirty="0">
                <a:latin typeface="Russo One" panose="020B0604020202020204" charset="0"/>
              </a:rPr>
              <a:t>В случае линейной аппроксимации выводятся коэффициенты </a:t>
            </a:r>
            <a:r>
              <a:rPr lang="en-US" sz="1800" dirty="0">
                <a:latin typeface="Russo One" panose="020B0604020202020204" charset="0"/>
              </a:rPr>
              <a:t>k </a:t>
            </a:r>
            <a:r>
              <a:rPr lang="ru-RU" sz="1800" dirty="0">
                <a:latin typeface="Russo One" panose="020B0604020202020204" charset="0"/>
              </a:rPr>
              <a:t>и </a:t>
            </a:r>
            <a:r>
              <a:rPr lang="en-US" sz="1800" dirty="0">
                <a:latin typeface="Russo One" panose="020B0604020202020204" charset="0"/>
              </a:rPr>
              <a:t>b.</a:t>
            </a:r>
            <a:endParaRPr lang="ru-RU" sz="1800" dirty="0">
              <a:latin typeface="Russo One" panose="020B060402020202020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3F2BC7C1-511B-ABA8-34AD-C8ABF5AF9FEC}"/>
              </a:ext>
            </a:extLst>
          </p:cNvPr>
          <p:cNvSpPr txBox="1">
            <a:spLocks/>
          </p:cNvSpPr>
          <p:nvPr/>
        </p:nvSpPr>
        <p:spPr>
          <a:xfrm>
            <a:off x="9553532" y="1689703"/>
            <a:ext cx="3959557" cy="15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Возможность удалить элемент по </a:t>
            </a:r>
            <a:r>
              <a:rPr lang="en-US" sz="1800" dirty="0">
                <a:latin typeface="Russo One" panose="020B0604020202020204" charset="0"/>
              </a:rPr>
              <a:t>ID</a:t>
            </a:r>
            <a:endParaRPr lang="ru-RU" sz="1800" dirty="0">
              <a:latin typeface="Russo One" panose="020B060402020202020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B4B4658-218F-FA5D-53E6-8230A7CCCA9A}"/>
              </a:ext>
            </a:extLst>
          </p:cNvPr>
          <p:cNvSpPr txBox="1">
            <a:spLocks/>
          </p:cNvSpPr>
          <p:nvPr/>
        </p:nvSpPr>
        <p:spPr>
          <a:xfrm>
            <a:off x="14050970" y="1689703"/>
            <a:ext cx="3663287" cy="15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Сохранить изменения в БД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091BAEA-4EBB-636D-EF91-9836DC8D68CE}"/>
              </a:ext>
            </a:extLst>
          </p:cNvPr>
          <p:cNvCxnSpPr>
            <a:cxnSpLocks/>
          </p:cNvCxnSpPr>
          <p:nvPr/>
        </p:nvCxnSpPr>
        <p:spPr>
          <a:xfrm>
            <a:off x="2514600" y="3019425"/>
            <a:ext cx="209551" cy="1014693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E1A5AA55-B5C4-5987-8FEC-1305C3F6391F}"/>
              </a:ext>
            </a:extLst>
          </p:cNvPr>
          <p:cNvCxnSpPr>
            <a:cxnSpLocks/>
          </p:cNvCxnSpPr>
          <p:nvPr/>
        </p:nvCxnSpPr>
        <p:spPr>
          <a:xfrm flipH="1">
            <a:off x="6239435" y="3263153"/>
            <a:ext cx="113740" cy="770965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D81EA5BD-0DEB-7632-3246-DA40E14B4B23}"/>
              </a:ext>
            </a:extLst>
          </p:cNvPr>
          <p:cNvSpPr txBox="1">
            <a:spLocks/>
          </p:cNvSpPr>
          <p:nvPr/>
        </p:nvSpPr>
        <p:spPr>
          <a:xfrm>
            <a:off x="2938675" y="8375532"/>
            <a:ext cx="3774140" cy="142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Кнопка вывода графика и записи параметров в БД </a:t>
            </a:r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DD7A2AC1-B3CE-7680-E7A1-C2DB298AF31B}"/>
              </a:ext>
            </a:extLst>
          </p:cNvPr>
          <p:cNvSpPr txBox="1">
            <a:spLocks/>
          </p:cNvSpPr>
          <p:nvPr/>
        </p:nvSpPr>
        <p:spPr>
          <a:xfrm>
            <a:off x="557680" y="5967413"/>
            <a:ext cx="1685365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Выбор параметров аппроксимации 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0559E00-94FF-813A-6E93-7A3578E15197}"/>
              </a:ext>
            </a:extLst>
          </p:cNvPr>
          <p:cNvCxnSpPr>
            <a:cxnSpLocks/>
          </p:cNvCxnSpPr>
          <p:nvPr/>
        </p:nvCxnSpPr>
        <p:spPr>
          <a:xfrm>
            <a:off x="2105025" y="6486525"/>
            <a:ext cx="304984" cy="570382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93C48116-D936-0995-197F-4860361A990F}"/>
              </a:ext>
            </a:extLst>
          </p:cNvPr>
          <p:cNvCxnSpPr>
            <a:cxnSpLocks/>
          </p:cNvCxnSpPr>
          <p:nvPr/>
        </p:nvCxnSpPr>
        <p:spPr>
          <a:xfrm flipH="1" flipV="1">
            <a:off x="3481388" y="7781131"/>
            <a:ext cx="271462" cy="1153319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50CB6DA5-3425-1E74-3EAD-AB92B6511A44}"/>
              </a:ext>
            </a:extLst>
          </p:cNvPr>
          <p:cNvSpPr txBox="1">
            <a:spLocks/>
          </p:cNvSpPr>
          <p:nvPr/>
        </p:nvSpPr>
        <p:spPr>
          <a:xfrm>
            <a:off x="736601" y="8826500"/>
            <a:ext cx="1987550" cy="99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Возможность наложения одного графика на другой для сравнения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D41A32CA-FDA8-08FE-1B78-E09437763A9E}"/>
              </a:ext>
            </a:extLst>
          </p:cNvPr>
          <p:cNvCxnSpPr>
            <a:cxnSpLocks/>
          </p:cNvCxnSpPr>
          <p:nvPr/>
        </p:nvCxnSpPr>
        <p:spPr>
          <a:xfrm flipV="1">
            <a:off x="2243045" y="7572352"/>
            <a:ext cx="333928" cy="1362098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5E10B914-84C0-600E-3A5E-0C3F3A2EBDC6}"/>
              </a:ext>
            </a:extLst>
          </p:cNvPr>
          <p:cNvCxnSpPr>
            <a:cxnSpLocks/>
          </p:cNvCxnSpPr>
          <p:nvPr/>
        </p:nvCxnSpPr>
        <p:spPr>
          <a:xfrm>
            <a:off x="11849100" y="2752725"/>
            <a:ext cx="1496367" cy="1577228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253B6B7-3A26-A61D-454E-66D29565A462}"/>
              </a:ext>
            </a:extLst>
          </p:cNvPr>
          <p:cNvCxnSpPr>
            <a:cxnSpLocks/>
          </p:cNvCxnSpPr>
          <p:nvPr/>
        </p:nvCxnSpPr>
        <p:spPr>
          <a:xfrm flipH="1">
            <a:off x="14050970" y="2609850"/>
            <a:ext cx="1341430" cy="1935256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0DAD45E-10CA-A150-E2BE-19180E5E3D03}"/>
              </a:ext>
            </a:extLst>
          </p:cNvPr>
          <p:cNvCxnSpPr>
            <a:cxnSpLocks/>
          </p:cNvCxnSpPr>
          <p:nvPr/>
        </p:nvCxnSpPr>
        <p:spPr>
          <a:xfrm flipH="1" flipV="1">
            <a:off x="14881412" y="4760259"/>
            <a:ext cx="411614" cy="13349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Заголовок 1">
            <a:extLst>
              <a:ext uri="{FF2B5EF4-FFF2-40B4-BE49-F238E27FC236}">
                <a16:creationId xmlns:a16="http://schemas.microsoft.com/office/drawing/2014/main" id="{64F5287A-7541-1F03-EC61-4D91A6034B72}"/>
              </a:ext>
            </a:extLst>
          </p:cNvPr>
          <p:cNvSpPr txBox="1">
            <a:spLocks/>
          </p:cNvSpPr>
          <p:nvPr/>
        </p:nvSpPr>
        <p:spPr>
          <a:xfrm>
            <a:off x="15172204" y="4452390"/>
            <a:ext cx="2837674" cy="11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Вывод ячейки из БД</a:t>
            </a:r>
          </a:p>
          <a:p>
            <a:endParaRPr lang="ru-RU" sz="1800" dirty="0">
              <a:latin typeface="Russo One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9"/>
          <p:cNvGrpSpPr/>
          <p:nvPr/>
        </p:nvGrpSpPr>
        <p:grpSpPr>
          <a:xfrm>
            <a:off x="2945415" y="2910898"/>
            <a:ext cx="981805" cy="1016322"/>
            <a:chOff x="0" y="-28575"/>
            <a:chExt cx="812800" cy="841375"/>
          </a:xfrm>
        </p:grpSpPr>
        <p:sp>
          <p:nvSpPr>
            <p:cNvPr id="269" name="Google Shape;269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0" name="Google Shape;270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1004819" y="2910898"/>
            <a:ext cx="981805" cy="1016322"/>
            <a:chOff x="0" y="-28575"/>
            <a:chExt cx="812800" cy="841375"/>
          </a:xfrm>
        </p:grpSpPr>
        <p:sp>
          <p:nvSpPr>
            <p:cNvPr id="272" name="Google Shape;272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3" name="Google Shape;273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0" y="3003734"/>
            <a:ext cx="18288007" cy="6121016"/>
            <a:chOff x="0" y="-28575"/>
            <a:chExt cx="2513810" cy="841375"/>
          </a:xfrm>
        </p:grpSpPr>
        <p:sp>
          <p:nvSpPr>
            <p:cNvPr id="275" name="Google Shape;275;p19"/>
            <p:cNvSpPr/>
            <p:nvPr/>
          </p:nvSpPr>
          <p:spPr>
            <a:xfrm>
              <a:off x="0" y="0"/>
              <a:ext cx="2513810" cy="812800"/>
            </a:xfrm>
            <a:custGeom>
              <a:avLst/>
              <a:gdLst/>
              <a:ahLst/>
              <a:cxnLst/>
              <a:rect l="l" t="t" r="r" b="b"/>
              <a:pathLst>
                <a:path w="2513810" h="812800" extrusionOk="0">
                  <a:moveTo>
                    <a:pt x="0" y="0"/>
                  </a:moveTo>
                  <a:lnTo>
                    <a:pt x="2513810" y="0"/>
                  </a:lnTo>
                  <a:lnTo>
                    <a:pt x="25138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6" name="Google Shape;276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9"/>
          <p:cNvGrpSpPr/>
          <p:nvPr/>
        </p:nvGrpSpPr>
        <p:grpSpPr>
          <a:xfrm>
            <a:off x="642462" y="3576198"/>
            <a:ext cx="5157402" cy="5157402"/>
            <a:chOff x="0" y="0"/>
            <a:chExt cx="812800" cy="812800"/>
          </a:xfrm>
        </p:grpSpPr>
        <p:sp>
          <p:nvSpPr>
            <p:cNvPr id="278" name="Google Shape;278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79" name="Google Shape;279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6565299" y="3576198"/>
            <a:ext cx="5157402" cy="5157402"/>
            <a:chOff x="0" y="0"/>
            <a:chExt cx="812800" cy="812800"/>
          </a:xfrm>
        </p:grpSpPr>
        <p:sp>
          <p:nvSpPr>
            <p:cNvPr id="281" name="Google Shape;281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82" name="Google Shape;282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12488137" y="3576198"/>
            <a:ext cx="5157402" cy="5157402"/>
            <a:chOff x="0" y="0"/>
            <a:chExt cx="812800" cy="812800"/>
          </a:xfrm>
        </p:grpSpPr>
        <p:sp>
          <p:nvSpPr>
            <p:cNvPr id="284" name="Google Shape;284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85" name="Google Shape;285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9"/>
          <p:cNvGrpSpPr/>
          <p:nvPr/>
        </p:nvGrpSpPr>
        <p:grpSpPr>
          <a:xfrm>
            <a:off x="1963610" y="-34517"/>
            <a:ext cx="1963611" cy="1998127"/>
            <a:chOff x="0" y="-46022"/>
            <a:chExt cx="2618148" cy="2664170"/>
          </a:xfrm>
        </p:grpSpPr>
        <p:grpSp>
          <p:nvGrpSpPr>
            <p:cNvPr id="287" name="Google Shape;287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88" name="Google Shape;28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89" name="Google Shape;289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91" name="Google Shape;291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92" name="Google Shape;292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3" name="Google Shape;293;p19"/>
          <p:cNvGrpSpPr/>
          <p:nvPr/>
        </p:nvGrpSpPr>
        <p:grpSpPr>
          <a:xfrm>
            <a:off x="16619593" y="9076947"/>
            <a:ext cx="1963611" cy="1998127"/>
            <a:chOff x="0" y="-46022"/>
            <a:chExt cx="2618148" cy="2664170"/>
          </a:xfrm>
        </p:grpSpPr>
        <p:grpSp>
          <p:nvGrpSpPr>
            <p:cNvPr id="294" name="Google Shape;294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95" name="Google Shape;29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96" name="Google Shape;296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99" name="Google Shape;299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0" name="Google Shape;300;p19"/>
          <p:cNvGrpSpPr/>
          <p:nvPr/>
        </p:nvGrpSpPr>
        <p:grpSpPr>
          <a:xfrm>
            <a:off x="0" y="-34517"/>
            <a:ext cx="1963611" cy="1998127"/>
            <a:chOff x="0" y="-46022"/>
            <a:chExt cx="2618148" cy="2664170"/>
          </a:xfrm>
        </p:grpSpPr>
        <p:grpSp>
          <p:nvGrpSpPr>
            <p:cNvPr id="301" name="Google Shape;301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303" name="Google Shape;303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305" name="Google Shape;30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306" name="Google Shape;306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7" name="Google Shape;307;p19"/>
          <p:cNvGrpSpPr/>
          <p:nvPr/>
        </p:nvGrpSpPr>
        <p:grpSpPr>
          <a:xfrm>
            <a:off x="14655983" y="9076947"/>
            <a:ext cx="1963611" cy="1998127"/>
            <a:chOff x="0" y="-46022"/>
            <a:chExt cx="2618148" cy="2664170"/>
          </a:xfrm>
        </p:grpSpPr>
        <p:grpSp>
          <p:nvGrpSpPr>
            <p:cNvPr id="308" name="Google Shape;308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309" name="Google Shape;309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310" name="Google Shape;310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313" name="Google Shape;313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4" name="Google Shape;314;p19"/>
          <p:cNvGrpSpPr/>
          <p:nvPr/>
        </p:nvGrpSpPr>
        <p:grpSpPr>
          <a:xfrm>
            <a:off x="1963610" y="1929093"/>
            <a:ext cx="981805" cy="1016322"/>
            <a:chOff x="0" y="-28575"/>
            <a:chExt cx="812800" cy="841375"/>
          </a:xfrm>
        </p:grpSpPr>
        <p:sp>
          <p:nvSpPr>
            <p:cNvPr id="315" name="Google Shape;315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316" name="Google Shape;316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19"/>
          <p:cNvGrpSpPr/>
          <p:nvPr/>
        </p:nvGrpSpPr>
        <p:grpSpPr>
          <a:xfrm>
            <a:off x="0" y="1929093"/>
            <a:ext cx="981805" cy="1016322"/>
            <a:chOff x="0" y="-28575"/>
            <a:chExt cx="812800" cy="841375"/>
          </a:xfrm>
        </p:grpSpPr>
        <p:sp>
          <p:nvSpPr>
            <p:cNvPr id="318" name="Google Shape;318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319" name="Google Shape;319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9"/>
          <p:cNvSpPr txBox="1"/>
          <p:nvPr/>
        </p:nvSpPr>
        <p:spPr>
          <a:xfrm>
            <a:off x="4886010" y="66676"/>
            <a:ext cx="12317773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Возможности для доработки  </a:t>
            </a:r>
            <a:endParaRPr sz="8000" dirty="0"/>
          </a:p>
        </p:txBody>
      </p:sp>
      <p:sp>
        <p:nvSpPr>
          <p:cNvPr id="321" name="Google Shape;321;p19"/>
          <p:cNvSpPr txBox="1"/>
          <p:nvPr/>
        </p:nvSpPr>
        <p:spPr>
          <a:xfrm>
            <a:off x="1495721" y="5630989"/>
            <a:ext cx="3450882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возможность интерполяции(способ нахождения промежуточного значений величины по набору  известных значений) </a:t>
            </a:r>
            <a:endParaRPr sz="1800" dirty="0">
              <a:solidFill>
                <a:srgbClr val="DEC0F1"/>
              </a:solidFill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668407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dirty="0"/>
          </a:p>
        </p:txBody>
      </p:sp>
      <p:sp>
        <p:nvSpPr>
          <p:cNvPr id="323" name="Google Shape;323;p19"/>
          <p:cNvSpPr txBox="1"/>
          <p:nvPr/>
        </p:nvSpPr>
        <p:spPr>
          <a:xfrm>
            <a:off x="7418559" y="5630989"/>
            <a:ext cx="3450882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возможность экстраполяции(способ </a:t>
            </a:r>
            <a:r>
              <a:rPr lang="ru-RU" sz="1800" b="0" i="0" dirty="0">
                <a:solidFill>
                  <a:srgbClr val="DEC0F1"/>
                </a:solidFill>
                <a:effectLst/>
                <a:latin typeface="Nunito Sans" pitchFamily="2" charset="-52"/>
              </a:rPr>
              <a:t>определение значений функции за пределами первоначально известного интервала</a:t>
            </a: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800" dirty="0">
              <a:solidFill>
                <a:srgbClr val="DEC0F1"/>
              </a:solidFill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7591244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dirty="0"/>
          </a:p>
        </p:txBody>
      </p:sp>
      <p:sp>
        <p:nvSpPr>
          <p:cNvPr id="325" name="Google Shape;325;p19"/>
          <p:cNvSpPr txBox="1"/>
          <p:nvPr/>
        </p:nvSpPr>
        <p:spPr>
          <a:xfrm>
            <a:off x="13341396" y="5630989"/>
            <a:ext cx="3450882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возможность по выбранному </a:t>
            </a:r>
            <a:r>
              <a:rPr lang="en-US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ID</a:t>
            </a: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 ячейки</a:t>
            </a:r>
            <a:r>
              <a:rPr lang="en-US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из базы данных, воспроизвести график.</a:t>
            </a:r>
            <a:endParaRPr sz="1800" dirty="0"/>
          </a:p>
        </p:txBody>
      </p:sp>
      <p:sp>
        <p:nvSpPr>
          <p:cNvPr id="326" name="Google Shape;326;p19"/>
          <p:cNvSpPr txBox="1"/>
          <p:nvPr/>
        </p:nvSpPr>
        <p:spPr>
          <a:xfrm>
            <a:off x="13514082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33"/>
          <p:cNvGrpSpPr/>
          <p:nvPr/>
        </p:nvGrpSpPr>
        <p:grpSpPr>
          <a:xfrm>
            <a:off x="0" y="-108495"/>
            <a:ext cx="18288000" cy="7638847"/>
            <a:chOff x="0" y="-28575"/>
            <a:chExt cx="4816592" cy="1454462"/>
          </a:xfrm>
        </p:grpSpPr>
        <p:sp>
          <p:nvSpPr>
            <p:cNvPr id="2032" name="Google Shape;2032;p33"/>
            <p:cNvSpPr/>
            <p:nvPr/>
          </p:nvSpPr>
          <p:spPr>
            <a:xfrm>
              <a:off x="0" y="0"/>
              <a:ext cx="4816592" cy="1425887"/>
            </a:xfrm>
            <a:custGeom>
              <a:avLst/>
              <a:gdLst/>
              <a:ahLst/>
              <a:cxnLst/>
              <a:rect l="l" t="t" r="r" b="b"/>
              <a:pathLst>
                <a:path w="4816592" h="142588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25887"/>
                  </a:lnTo>
                  <a:lnTo>
                    <a:pt x="0" y="1425887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33" name="Google Shape;2033;p3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33"/>
          <p:cNvSpPr txBox="1"/>
          <p:nvPr/>
        </p:nvSpPr>
        <p:spPr>
          <a:xfrm>
            <a:off x="0" y="1041400"/>
            <a:ext cx="18287996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Спасибо за просмотр</a:t>
            </a:r>
            <a:r>
              <a:rPr lang="en-US" sz="13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!</a:t>
            </a:r>
            <a:endParaRPr sz="13000" dirty="0"/>
          </a:p>
        </p:txBody>
      </p:sp>
      <p:grpSp>
        <p:nvGrpSpPr>
          <p:cNvPr id="2036" name="Google Shape;2036;p33"/>
          <p:cNvGrpSpPr/>
          <p:nvPr/>
        </p:nvGrpSpPr>
        <p:grpSpPr>
          <a:xfrm>
            <a:off x="7245419" y="8530171"/>
            <a:ext cx="1145545" cy="1145545"/>
            <a:chOff x="0" y="0"/>
            <a:chExt cx="812800" cy="812800"/>
          </a:xfrm>
        </p:grpSpPr>
        <p:sp>
          <p:nvSpPr>
            <p:cNvPr id="2037" name="Google Shape;2037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38" name="Google Shape;2038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9" name="Google Shape;2039;p33"/>
          <p:cNvGrpSpPr/>
          <p:nvPr/>
        </p:nvGrpSpPr>
        <p:grpSpPr>
          <a:xfrm>
            <a:off x="4481586" y="8530171"/>
            <a:ext cx="1145545" cy="1145545"/>
            <a:chOff x="0" y="0"/>
            <a:chExt cx="812800" cy="812800"/>
          </a:xfrm>
        </p:grpSpPr>
        <p:sp>
          <p:nvSpPr>
            <p:cNvPr id="2040" name="Google Shape;2040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041" name="Google Shape;2041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2" name="Google Shape;2042;p33"/>
          <p:cNvGrpSpPr/>
          <p:nvPr/>
        </p:nvGrpSpPr>
        <p:grpSpPr>
          <a:xfrm>
            <a:off x="10009251" y="8530171"/>
            <a:ext cx="1145545" cy="1145545"/>
            <a:chOff x="0" y="0"/>
            <a:chExt cx="812800" cy="812800"/>
          </a:xfrm>
        </p:grpSpPr>
        <p:sp>
          <p:nvSpPr>
            <p:cNvPr id="2043" name="Google Shape;2043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044" name="Google Shape;2044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5" name="Google Shape;20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0902" y="8608074"/>
            <a:ext cx="864125" cy="100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6948" y="8596705"/>
            <a:ext cx="984209" cy="98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6900" y="8594255"/>
            <a:ext cx="733599" cy="908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8" name="Google Shape;2048;p33"/>
          <p:cNvGrpSpPr/>
          <p:nvPr/>
        </p:nvGrpSpPr>
        <p:grpSpPr>
          <a:xfrm>
            <a:off x="12660345" y="8530171"/>
            <a:ext cx="1145545" cy="1145545"/>
            <a:chOff x="0" y="0"/>
            <a:chExt cx="812800" cy="812800"/>
          </a:xfrm>
        </p:grpSpPr>
        <p:sp>
          <p:nvSpPr>
            <p:cNvPr id="2049" name="Google Shape;2049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50" name="Google Shape;2050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1" name="Google Shape;205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41913" y="8541768"/>
            <a:ext cx="844131" cy="9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439</Words>
  <Application>Microsoft Office PowerPoint</Application>
  <PresentationFormat>Произвольный</PresentationFormat>
  <Paragraphs>61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Nunito Sans</vt:lpstr>
      <vt:lpstr>Russo One</vt:lpstr>
      <vt:lpstr>Arial</vt:lpstr>
      <vt:lpstr>Office Theme</vt:lpstr>
      <vt:lpstr>Презентация PowerPoint</vt:lpstr>
      <vt:lpstr>Каким образом происходит аппроксимация</vt:lpstr>
      <vt:lpstr>С помощью аппроксимации можно построить более стабильную и гладкую функцию для дальнейшего изучения. Пример:</vt:lpstr>
      <vt:lpstr>Есть возможность считывания .XLSX файлов для удобства ввода координат точек.  При помощи библиотеки openpyxl.  Также имеется работа с базой данных SQLite3. Есть возможность считывать, изменять, удалять, добавлять элементы. 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Grishin</dc:creator>
  <cp:lastModifiedBy>Ilya Grishin</cp:lastModifiedBy>
  <cp:revision>9</cp:revision>
  <dcterms:modified xsi:type="dcterms:W3CDTF">2023-11-12T00:39:58Z</dcterms:modified>
</cp:coreProperties>
</file>