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5A980-1F50-4CD8-9519-80C11DBB9698}" type="doc">
      <dgm:prSet loTypeId="urn:microsoft.com/office/officeart/2005/8/layout/orgChart1" loCatId="hierarchy" qsTypeId="urn:microsoft.com/office/officeart/2005/8/quickstyle/simple4" qsCatId="simple" csTypeId="urn:microsoft.com/office/officeart/2005/8/colors/colorful1" csCatId="colorful"/>
      <dgm:spPr/>
      <dgm:t>
        <a:bodyPr/>
        <a:lstStyle/>
        <a:p>
          <a:endParaRPr lang="en-US"/>
        </a:p>
      </dgm:t>
    </dgm:pt>
    <dgm:pt modelId="{4CBE66F8-B3C0-4954-8BAA-C1D0A102DFBB}">
      <dgm:prSet/>
      <dgm:spPr/>
      <dgm:t>
        <a:bodyPr/>
        <a:lstStyle/>
        <a:p>
          <a:r>
            <a:rPr lang="fr-FR"/>
            <a:t>Lorsque vous postulez directement auprès d’une entreprise, vous devrez rédiger un mail d’accompagnement à votre candidature</a:t>
          </a:r>
          <a:endParaRPr lang="en-US"/>
        </a:p>
      </dgm:t>
    </dgm:pt>
    <dgm:pt modelId="{82919CE7-342A-4B9E-93B7-03F56F9E20B5}" type="parTrans" cxnId="{2DD7E668-F762-4829-877A-B80F1E265B64}">
      <dgm:prSet/>
      <dgm:spPr/>
      <dgm:t>
        <a:bodyPr/>
        <a:lstStyle/>
        <a:p>
          <a:endParaRPr lang="en-US"/>
        </a:p>
      </dgm:t>
    </dgm:pt>
    <dgm:pt modelId="{3DAB0563-8015-429F-8524-33FB5FCE973E}" type="sibTrans" cxnId="{2DD7E668-F762-4829-877A-B80F1E265B64}">
      <dgm:prSet/>
      <dgm:spPr/>
      <dgm:t>
        <a:bodyPr/>
        <a:lstStyle/>
        <a:p>
          <a:endParaRPr lang="en-US"/>
        </a:p>
      </dgm:t>
    </dgm:pt>
    <dgm:pt modelId="{5F0791C3-9FA0-424A-AAE2-57B548D68E12}">
      <dgm:prSet/>
      <dgm:spPr/>
      <dgm:t>
        <a:bodyPr/>
        <a:lstStyle/>
        <a:p>
          <a:r>
            <a:rPr lang="fr-FR"/>
            <a:t>Soigner cet email est essentiel : il constitue les premières lignes que l'employeur lira de vous.</a:t>
          </a:r>
          <a:endParaRPr lang="en-US"/>
        </a:p>
      </dgm:t>
    </dgm:pt>
    <dgm:pt modelId="{65FCD6C8-5546-4C6A-8CAA-0A6CA1442797}" type="parTrans" cxnId="{2A62415A-FF9D-4D6C-BB4E-CBBE224E3BB5}">
      <dgm:prSet/>
      <dgm:spPr/>
      <dgm:t>
        <a:bodyPr/>
        <a:lstStyle/>
        <a:p>
          <a:endParaRPr lang="en-US"/>
        </a:p>
      </dgm:t>
    </dgm:pt>
    <dgm:pt modelId="{4A1CCF1E-094B-4710-98D0-69F53DF006A0}" type="sibTrans" cxnId="{2A62415A-FF9D-4D6C-BB4E-CBBE224E3BB5}">
      <dgm:prSet/>
      <dgm:spPr/>
      <dgm:t>
        <a:bodyPr/>
        <a:lstStyle/>
        <a:p>
          <a:endParaRPr lang="en-US"/>
        </a:p>
      </dgm:t>
    </dgm:pt>
    <dgm:pt modelId="{95F41665-877B-DC44-929C-E3347EE401BB}" type="pres">
      <dgm:prSet presAssocID="{F4C5A980-1F50-4CD8-9519-80C11DBB9698}" presName="hierChild1" presStyleCnt="0">
        <dgm:presLayoutVars>
          <dgm:orgChart val="1"/>
          <dgm:chPref val="1"/>
          <dgm:dir/>
          <dgm:animOne val="branch"/>
          <dgm:animLvl val="lvl"/>
          <dgm:resizeHandles/>
        </dgm:presLayoutVars>
      </dgm:prSet>
      <dgm:spPr/>
    </dgm:pt>
    <dgm:pt modelId="{BD91BD4C-8B24-634C-9B2E-EC447C310BAF}" type="pres">
      <dgm:prSet presAssocID="{4CBE66F8-B3C0-4954-8BAA-C1D0A102DFBB}" presName="hierRoot1" presStyleCnt="0">
        <dgm:presLayoutVars>
          <dgm:hierBranch val="init"/>
        </dgm:presLayoutVars>
      </dgm:prSet>
      <dgm:spPr/>
    </dgm:pt>
    <dgm:pt modelId="{6B3EE6B5-4264-8A47-B2E5-CA482A589323}" type="pres">
      <dgm:prSet presAssocID="{4CBE66F8-B3C0-4954-8BAA-C1D0A102DFBB}" presName="rootComposite1" presStyleCnt="0"/>
      <dgm:spPr/>
    </dgm:pt>
    <dgm:pt modelId="{8FD7788D-D963-B346-916F-756A19A49F79}" type="pres">
      <dgm:prSet presAssocID="{4CBE66F8-B3C0-4954-8BAA-C1D0A102DFBB}" presName="rootText1" presStyleLbl="node0" presStyleIdx="0" presStyleCnt="2">
        <dgm:presLayoutVars>
          <dgm:chPref val="3"/>
        </dgm:presLayoutVars>
      </dgm:prSet>
      <dgm:spPr/>
    </dgm:pt>
    <dgm:pt modelId="{36FF3858-A3A5-C142-95B2-0EC3C6245896}" type="pres">
      <dgm:prSet presAssocID="{4CBE66F8-B3C0-4954-8BAA-C1D0A102DFBB}" presName="rootConnector1" presStyleLbl="node1" presStyleIdx="0" presStyleCnt="0"/>
      <dgm:spPr/>
    </dgm:pt>
    <dgm:pt modelId="{FDF60ADE-18D3-3948-B898-2B4F9DD1BCAC}" type="pres">
      <dgm:prSet presAssocID="{4CBE66F8-B3C0-4954-8BAA-C1D0A102DFBB}" presName="hierChild2" presStyleCnt="0"/>
      <dgm:spPr/>
    </dgm:pt>
    <dgm:pt modelId="{CC1294AD-4F60-E940-9826-879E61F60768}" type="pres">
      <dgm:prSet presAssocID="{4CBE66F8-B3C0-4954-8BAA-C1D0A102DFBB}" presName="hierChild3" presStyleCnt="0"/>
      <dgm:spPr/>
    </dgm:pt>
    <dgm:pt modelId="{5695D1E1-82D9-BF43-8D26-0749F534C0CC}" type="pres">
      <dgm:prSet presAssocID="{5F0791C3-9FA0-424A-AAE2-57B548D68E12}" presName="hierRoot1" presStyleCnt="0">
        <dgm:presLayoutVars>
          <dgm:hierBranch val="init"/>
        </dgm:presLayoutVars>
      </dgm:prSet>
      <dgm:spPr/>
    </dgm:pt>
    <dgm:pt modelId="{A4AC557C-0352-5D45-80B2-FDC00FDB2D36}" type="pres">
      <dgm:prSet presAssocID="{5F0791C3-9FA0-424A-AAE2-57B548D68E12}" presName="rootComposite1" presStyleCnt="0"/>
      <dgm:spPr/>
    </dgm:pt>
    <dgm:pt modelId="{30CFFE90-0858-7F44-B64D-ED75EFAEF3E6}" type="pres">
      <dgm:prSet presAssocID="{5F0791C3-9FA0-424A-AAE2-57B548D68E12}" presName="rootText1" presStyleLbl="node0" presStyleIdx="1" presStyleCnt="2">
        <dgm:presLayoutVars>
          <dgm:chPref val="3"/>
        </dgm:presLayoutVars>
      </dgm:prSet>
      <dgm:spPr/>
    </dgm:pt>
    <dgm:pt modelId="{9F86F9A8-E66F-834D-9D68-DB5999D4E3F9}" type="pres">
      <dgm:prSet presAssocID="{5F0791C3-9FA0-424A-AAE2-57B548D68E12}" presName="rootConnector1" presStyleLbl="node1" presStyleIdx="0" presStyleCnt="0"/>
      <dgm:spPr/>
    </dgm:pt>
    <dgm:pt modelId="{34C66F18-4A06-D849-AE9B-7B4BEE2324B7}" type="pres">
      <dgm:prSet presAssocID="{5F0791C3-9FA0-424A-AAE2-57B548D68E12}" presName="hierChild2" presStyleCnt="0"/>
      <dgm:spPr/>
    </dgm:pt>
    <dgm:pt modelId="{8753BB24-0E8D-0E4A-8F79-64C960677092}" type="pres">
      <dgm:prSet presAssocID="{5F0791C3-9FA0-424A-AAE2-57B548D68E12}" presName="hierChild3" presStyleCnt="0"/>
      <dgm:spPr/>
    </dgm:pt>
  </dgm:ptLst>
  <dgm:cxnLst>
    <dgm:cxn modelId="{6F136810-25E1-024C-A249-C73D8FDF0D3E}" type="presOf" srcId="{5F0791C3-9FA0-424A-AAE2-57B548D68E12}" destId="{9F86F9A8-E66F-834D-9D68-DB5999D4E3F9}" srcOrd="1" destOrd="0" presId="urn:microsoft.com/office/officeart/2005/8/layout/orgChart1"/>
    <dgm:cxn modelId="{DB881B30-A405-2542-92B2-AB04E49742C7}" type="presOf" srcId="{4CBE66F8-B3C0-4954-8BAA-C1D0A102DFBB}" destId="{8FD7788D-D963-B346-916F-756A19A49F79}" srcOrd="0" destOrd="0" presId="urn:microsoft.com/office/officeart/2005/8/layout/orgChart1"/>
    <dgm:cxn modelId="{53525452-41FE-4A4F-B6BB-14112F0BFCA8}" type="presOf" srcId="{4CBE66F8-B3C0-4954-8BAA-C1D0A102DFBB}" destId="{36FF3858-A3A5-C142-95B2-0EC3C6245896}" srcOrd="1" destOrd="0" presId="urn:microsoft.com/office/officeart/2005/8/layout/orgChart1"/>
    <dgm:cxn modelId="{2A62415A-FF9D-4D6C-BB4E-CBBE224E3BB5}" srcId="{F4C5A980-1F50-4CD8-9519-80C11DBB9698}" destId="{5F0791C3-9FA0-424A-AAE2-57B548D68E12}" srcOrd="1" destOrd="0" parTransId="{65FCD6C8-5546-4C6A-8CAA-0A6CA1442797}" sibTransId="{4A1CCF1E-094B-4710-98D0-69F53DF006A0}"/>
    <dgm:cxn modelId="{2DD7E668-F762-4829-877A-B80F1E265B64}" srcId="{F4C5A980-1F50-4CD8-9519-80C11DBB9698}" destId="{4CBE66F8-B3C0-4954-8BAA-C1D0A102DFBB}" srcOrd="0" destOrd="0" parTransId="{82919CE7-342A-4B9E-93B7-03F56F9E20B5}" sibTransId="{3DAB0563-8015-429F-8524-33FB5FCE973E}"/>
    <dgm:cxn modelId="{167B08BE-E26A-BF4A-B5A0-F676662316EB}" type="presOf" srcId="{F4C5A980-1F50-4CD8-9519-80C11DBB9698}" destId="{95F41665-877B-DC44-929C-E3347EE401BB}" srcOrd="0" destOrd="0" presId="urn:microsoft.com/office/officeart/2005/8/layout/orgChart1"/>
    <dgm:cxn modelId="{71A585D0-B48F-D340-874D-D67CD63861BD}" type="presOf" srcId="{5F0791C3-9FA0-424A-AAE2-57B548D68E12}" destId="{30CFFE90-0858-7F44-B64D-ED75EFAEF3E6}" srcOrd="0" destOrd="0" presId="urn:microsoft.com/office/officeart/2005/8/layout/orgChart1"/>
    <dgm:cxn modelId="{10E8733C-5C72-BD47-9DB4-305B0E029D91}" type="presParOf" srcId="{95F41665-877B-DC44-929C-E3347EE401BB}" destId="{BD91BD4C-8B24-634C-9B2E-EC447C310BAF}" srcOrd="0" destOrd="0" presId="urn:microsoft.com/office/officeart/2005/8/layout/orgChart1"/>
    <dgm:cxn modelId="{AE47EA89-9AFC-484D-B406-1D02B5A5627A}" type="presParOf" srcId="{BD91BD4C-8B24-634C-9B2E-EC447C310BAF}" destId="{6B3EE6B5-4264-8A47-B2E5-CA482A589323}" srcOrd="0" destOrd="0" presId="urn:microsoft.com/office/officeart/2005/8/layout/orgChart1"/>
    <dgm:cxn modelId="{A1F33859-7E5C-FD4D-B26B-D12A98B743AF}" type="presParOf" srcId="{6B3EE6B5-4264-8A47-B2E5-CA482A589323}" destId="{8FD7788D-D963-B346-916F-756A19A49F79}" srcOrd="0" destOrd="0" presId="urn:microsoft.com/office/officeart/2005/8/layout/orgChart1"/>
    <dgm:cxn modelId="{17588A07-5C29-E746-8C17-6BEA09A4DCD4}" type="presParOf" srcId="{6B3EE6B5-4264-8A47-B2E5-CA482A589323}" destId="{36FF3858-A3A5-C142-95B2-0EC3C6245896}" srcOrd="1" destOrd="0" presId="urn:microsoft.com/office/officeart/2005/8/layout/orgChart1"/>
    <dgm:cxn modelId="{D5C6B508-9C5B-714C-B5BF-69680F18386C}" type="presParOf" srcId="{BD91BD4C-8B24-634C-9B2E-EC447C310BAF}" destId="{FDF60ADE-18D3-3948-B898-2B4F9DD1BCAC}" srcOrd="1" destOrd="0" presId="urn:microsoft.com/office/officeart/2005/8/layout/orgChart1"/>
    <dgm:cxn modelId="{A1039DE4-A69F-054E-B04C-BD0207B877A9}" type="presParOf" srcId="{BD91BD4C-8B24-634C-9B2E-EC447C310BAF}" destId="{CC1294AD-4F60-E940-9826-879E61F60768}" srcOrd="2" destOrd="0" presId="urn:microsoft.com/office/officeart/2005/8/layout/orgChart1"/>
    <dgm:cxn modelId="{5E7609A3-AEBB-FF4D-9F03-232761CAA547}" type="presParOf" srcId="{95F41665-877B-DC44-929C-E3347EE401BB}" destId="{5695D1E1-82D9-BF43-8D26-0749F534C0CC}" srcOrd="1" destOrd="0" presId="urn:microsoft.com/office/officeart/2005/8/layout/orgChart1"/>
    <dgm:cxn modelId="{50FC5964-FC0B-7C48-8294-82302D216F31}" type="presParOf" srcId="{5695D1E1-82D9-BF43-8D26-0749F534C0CC}" destId="{A4AC557C-0352-5D45-80B2-FDC00FDB2D36}" srcOrd="0" destOrd="0" presId="urn:microsoft.com/office/officeart/2005/8/layout/orgChart1"/>
    <dgm:cxn modelId="{F2205E62-F55A-D040-BA29-03C352E4DC01}" type="presParOf" srcId="{A4AC557C-0352-5D45-80B2-FDC00FDB2D36}" destId="{30CFFE90-0858-7F44-B64D-ED75EFAEF3E6}" srcOrd="0" destOrd="0" presId="urn:microsoft.com/office/officeart/2005/8/layout/orgChart1"/>
    <dgm:cxn modelId="{8E53D964-11A2-6742-9FBB-A12CEA5D9B57}" type="presParOf" srcId="{A4AC557C-0352-5D45-80B2-FDC00FDB2D36}" destId="{9F86F9A8-E66F-834D-9D68-DB5999D4E3F9}" srcOrd="1" destOrd="0" presId="urn:microsoft.com/office/officeart/2005/8/layout/orgChart1"/>
    <dgm:cxn modelId="{BCC48BAC-92C4-914E-86EF-50D9AAD0B172}" type="presParOf" srcId="{5695D1E1-82D9-BF43-8D26-0749F534C0CC}" destId="{34C66F18-4A06-D849-AE9B-7B4BEE2324B7}" srcOrd="1" destOrd="0" presId="urn:microsoft.com/office/officeart/2005/8/layout/orgChart1"/>
    <dgm:cxn modelId="{94AEBD42-3AD0-D247-A045-D6F550D305FD}" type="presParOf" srcId="{5695D1E1-82D9-BF43-8D26-0749F534C0CC}" destId="{8753BB24-0E8D-0E4A-8F79-64C96067709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788D-D963-B346-916F-756A19A49F79}">
      <dsp:nvSpPr>
        <dsp:cNvPr id="0" name=""/>
        <dsp:cNvSpPr/>
      </dsp:nvSpPr>
      <dsp:spPr>
        <a:xfrm>
          <a:off x="2535" y="986695"/>
          <a:ext cx="4755895" cy="2377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fr-FR" sz="2900" kern="1200"/>
            <a:t>Lorsque vous postulez directement auprès d’une entreprise, vous devrez rédiger un mail d’accompagnement à votre candidature</a:t>
          </a:r>
          <a:endParaRPr lang="en-US" sz="2900" kern="1200"/>
        </a:p>
      </dsp:txBody>
      <dsp:txXfrm>
        <a:off x="2535" y="986695"/>
        <a:ext cx="4755895" cy="2377947"/>
      </dsp:txXfrm>
    </dsp:sp>
    <dsp:sp modelId="{30CFFE90-0858-7F44-B64D-ED75EFAEF3E6}">
      <dsp:nvSpPr>
        <dsp:cNvPr id="0" name=""/>
        <dsp:cNvSpPr/>
      </dsp:nvSpPr>
      <dsp:spPr>
        <a:xfrm>
          <a:off x="5757169" y="986695"/>
          <a:ext cx="4755895" cy="2377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fr-FR" sz="2900" kern="1200"/>
            <a:t>Soigner cet email est essentiel : il constitue les premières lignes que l'employeur lira de vous.</a:t>
          </a:r>
          <a:endParaRPr lang="en-US" sz="2900" kern="1200"/>
        </a:p>
      </dsp:txBody>
      <dsp:txXfrm>
        <a:off x="5757169" y="986695"/>
        <a:ext cx="4755895" cy="237794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8751C-ADDA-3B78-0A6A-2D0BC5096E5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67E19CD-9186-65A1-158C-83F0855A0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C40171E-5853-4C4F-398D-C60998F197FB}"/>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5" name="Espace réservé du pied de page 4">
            <a:extLst>
              <a:ext uri="{FF2B5EF4-FFF2-40B4-BE49-F238E27FC236}">
                <a16:creationId xmlns:a16="http://schemas.microsoft.com/office/drawing/2014/main" id="{8F22B584-8FE5-ACB4-1A9F-81A366EC12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A8DFD-C4E7-F4D4-97AE-054F386564F9}"/>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208520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2367D9-9063-5F18-151F-23D5812F56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3F78E4E-4C3D-8491-69CC-F7B3E828B90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04253B-E94D-42C5-7BB6-E8D8906BA3D5}"/>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5" name="Espace réservé du pied de page 4">
            <a:extLst>
              <a:ext uri="{FF2B5EF4-FFF2-40B4-BE49-F238E27FC236}">
                <a16:creationId xmlns:a16="http://schemas.microsoft.com/office/drawing/2014/main" id="{485096EE-09B2-FDAA-9357-556ABF4FEE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1F70BF-CF0A-5179-6450-3B81A5DB8249}"/>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404032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61E39F-00B4-8187-7806-2106E82B66C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69C7548-1777-86B7-DCE0-7743001F14F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A2576F-43D5-26CE-F654-A0CDE83DCAEE}"/>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5" name="Espace réservé du pied de page 4">
            <a:extLst>
              <a:ext uri="{FF2B5EF4-FFF2-40B4-BE49-F238E27FC236}">
                <a16:creationId xmlns:a16="http://schemas.microsoft.com/office/drawing/2014/main" id="{BAD860DE-167F-37DE-AF7A-F9A7A1BC7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C512E3E-6A7F-74D6-1056-A893F6C0368F}"/>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97779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1DC50-1AD9-8A6C-89D5-465D339A9BC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455AA4D-D1C3-820F-BCE1-FE5ECC1C8D2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2ACF0F-83A5-BA58-53D5-764F8FB299FA}"/>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5" name="Espace réservé du pied de page 4">
            <a:extLst>
              <a:ext uri="{FF2B5EF4-FFF2-40B4-BE49-F238E27FC236}">
                <a16:creationId xmlns:a16="http://schemas.microsoft.com/office/drawing/2014/main" id="{14C1DDA8-2417-C0D7-5B1D-9F919BCDB3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8BCA5C-FC33-C73F-6BD2-EE6657191329}"/>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52184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608AE-DB9F-A296-A766-C9DE28ACEC7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8F9F360-7D17-ED42-AB25-996D8553A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9A53924-78B6-24AA-F6F7-39A342F4E00B}"/>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5" name="Espace réservé du pied de page 4">
            <a:extLst>
              <a:ext uri="{FF2B5EF4-FFF2-40B4-BE49-F238E27FC236}">
                <a16:creationId xmlns:a16="http://schemas.microsoft.com/office/drawing/2014/main" id="{2279B6F7-51FE-D9F3-46F0-9120BDF33E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2DAF68-21A6-4313-B95A-AFA4E8815294}"/>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140278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93FCF-8574-200F-E682-DD87D620A08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867BEA-B691-A433-6B47-7786EEEF7C8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B4D5638-D7CE-17B7-875A-8FE25B93FC1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B354A6C-FE39-3283-94D5-563646ED2995}"/>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6" name="Espace réservé du pied de page 5">
            <a:extLst>
              <a:ext uri="{FF2B5EF4-FFF2-40B4-BE49-F238E27FC236}">
                <a16:creationId xmlns:a16="http://schemas.microsoft.com/office/drawing/2014/main" id="{9D5D8096-2E06-40CF-77FB-31A077C9BF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0783B2-5E23-6BD8-02DF-78B50D9EBF61}"/>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184206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D67828-B68E-3146-B46B-5F4A58BDB70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D5D45FA-B9BA-B470-6FFC-CA501F14B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9A361DA-1366-4257-3CB3-40132C4E95D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FAF9985-C255-C8F2-0426-4F7208FA8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17D8BF6-9CD2-D472-C650-7424E6E2296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708321A-75E6-51CA-E86A-D6C7F28F1D8A}"/>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8" name="Espace réservé du pied de page 7">
            <a:extLst>
              <a:ext uri="{FF2B5EF4-FFF2-40B4-BE49-F238E27FC236}">
                <a16:creationId xmlns:a16="http://schemas.microsoft.com/office/drawing/2014/main" id="{6422832D-34F5-6351-401F-C6EA6A7D425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85E95F3-F386-D2A1-1EC4-BE338EF4373C}"/>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16172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1716FA-8370-67A6-10FB-32E8D8CF8ED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2D02F31-BCEA-4C48-D776-EC879776CC27}"/>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4" name="Espace réservé du pied de page 3">
            <a:extLst>
              <a:ext uri="{FF2B5EF4-FFF2-40B4-BE49-F238E27FC236}">
                <a16:creationId xmlns:a16="http://schemas.microsoft.com/office/drawing/2014/main" id="{AFAF9825-0F52-6020-3D62-207DF33FE37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9FC00AA-C298-87E7-FCA1-73DD7D86CE92}"/>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79062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AF6904-4D8D-6715-09D9-CECDB095174A}"/>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3" name="Espace réservé du pied de page 2">
            <a:extLst>
              <a:ext uri="{FF2B5EF4-FFF2-40B4-BE49-F238E27FC236}">
                <a16:creationId xmlns:a16="http://schemas.microsoft.com/office/drawing/2014/main" id="{F9B9213C-00D5-D8DD-38D5-F0FDF9E2521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3741FAD-5683-696B-5F9B-C87AB2097E01}"/>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308903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E4A09D-0518-3C81-41B0-4DEBCA5879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352737-29DE-C69B-C541-70B5A8024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86D2F6E-2731-4B8D-F1F7-DABB6C2CA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BA5070-7978-2E1A-F224-E3262EAF2BEE}"/>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6" name="Espace réservé du pied de page 5">
            <a:extLst>
              <a:ext uri="{FF2B5EF4-FFF2-40B4-BE49-F238E27FC236}">
                <a16:creationId xmlns:a16="http://schemas.microsoft.com/office/drawing/2014/main" id="{1894BAF2-5DB9-45B3-B385-BC8AE1F363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7287DD-6384-D606-04B3-335FE722026D}"/>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253167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D2AE19-578F-84B6-FEB2-D1647DDD11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A81D37E-6F64-0373-8A91-72C0A8F88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3A63C5A-D449-A471-AD1B-B02799EE3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50FE58-CA38-C8A2-326B-55E4FD95B77B}"/>
              </a:ext>
            </a:extLst>
          </p:cNvPr>
          <p:cNvSpPr>
            <a:spLocks noGrp="1"/>
          </p:cNvSpPr>
          <p:nvPr>
            <p:ph type="dt" sz="half" idx="10"/>
          </p:nvPr>
        </p:nvSpPr>
        <p:spPr/>
        <p:txBody>
          <a:bodyPr/>
          <a:lstStyle/>
          <a:p>
            <a:fld id="{3CDC3D26-7F04-A44D-895E-5BB0EB6F3C42}" type="datetimeFigureOut">
              <a:rPr lang="fr-FR" smtClean="0"/>
              <a:t>08/03/2023</a:t>
            </a:fld>
            <a:endParaRPr lang="fr-FR"/>
          </a:p>
        </p:txBody>
      </p:sp>
      <p:sp>
        <p:nvSpPr>
          <p:cNvPr id="6" name="Espace réservé du pied de page 5">
            <a:extLst>
              <a:ext uri="{FF2B5EF4-FFF2-40B4-BE49-F238E27FC236}">
                <a16:creationId xmlns:a16="http://schemas.microsoft.com/office/drawing/2014/main" id="{B860D0BE-D57E-0FC1-52BF-C55515C2DB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72015B-6012-CF6C-5510-F370FB384F69}"/>
              </a:ext>
            </a:extLst>
          </p:cNvPr>
          <p:cNvSpPr>
            <a:spLocks noGrp="1"/>
          </p:cNvSpPr>
          <p:nvPr>
            <p:ph type="sldNum" sz="quarter" idx="12"/>
          </p:nvPr>
        </p:nvSpPr>
        <p:spPr/>
        <p:txBody>
          <a:bodyPr/>
          <a:lstStyle/>
          <a:p>
            <a:fld id="{AD057CF8-8360-3646-B013-697CD0837733}" type="slidenum">
              <a:rPr lang="fr-FR" smtClean="0"/>
              <a:t>‹N°›</a:t>
            </a:fld>
            <a:endParaRPr lang="fr-FR"/>
          </a:p>
        </p:txBody>
      </p:sp>
    </p:spTree>
    <p:extLst>
      <p:ext uri="{BB962C8B-B14F-4D97-AF65-F5344CB8AC3E}">
        <p14:creationId xmlns:p14="http://schemas.microsoft.com/office/powerpoint/2010/main" val="252931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5AE5A56-F4AE-E2C1-D609-96942DAC4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F41B096-A346-E9EC-CBE4-AEDDD6CE5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E50AB6-F4A1-846A-BEC5-C557150F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C3D26-7F04-A44D-895E-5BB0EB6F3C42}" type="datetimeFigureOut">
              <a:rPr lang="fr-FR" smtClean="0"/>
              <a:t>08/03/2023</a:t>
            </a:fld>
            <a:endParaRPr lang="fr-FR"/>
          </a:p>
        </p:txBody>
      </p:sp>
      <p:sp>
        <p:nvSpPr>
          <p:cNvPr id="5" name="Espace réservé du pied de page 4">
            <a:extLst>
              <a:ext uri="{FF2B5EF4-FFF2-40B4-BE49-F238E27FC236}">
                <a16:creationId xmlns:a16="http://schemas.microsoft.com/office/drawing/2014/main" id="{E062D52D-1C26-6CF4-85F3-E33CBD201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E603FAD-B005-EB5F-7F93-7504437DE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57CF8-8360-3646-B013-697CD0837733}" type="slidenum">
              <a:rPr lang="fr-FR" smtClean="0"/>
              <a:t>‹N°›</a:t>
            </a:fld>
            <a:endParaRPr lang="fr-FR"/>
          </a:p>
        </p:txBody>
      </p:sp>
    </p:spTree>
    <p:extLst>
      <p:ext uri="{BB962C8B-B14F-4D97-AF65-F5344CB8AC3E}">
        <p14:creationId xmlns:p14="http://schemas.microsoft.com/office/powerpoint/2010/main" val="166876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1FD43A9-BFA0-F8EF-9224-9AC39CA8802D}"/>
              </a:ext>
            </a:extLst>
          </p:cNvPr>
          <p:cNvSpPr>
            <a:spLocks noGrp="1"/>
          </p:cNvSpPr>
          <p:nvPr>
            <p:ph type="ctrTitle"/>
          </p:nvPr>
        </p:nvSpPr>
        <p:spPr>
          <a:xfrm>
            <a:off x="1848465" y="3298722"/>
            <a:ext cx="8495070" cy="1784402"/>
          </a:xfrm>
        </p:spPr>
        <p:txBody>
          <a:bodyPr anchor="b">
            <a:normAutofit/>
          </a:bodyPr>
          <a:lstStyle/>
          <a:p>
            <a:r>
              <a:rPr lang="fr-FR" sz="4700">
                <a:solidFill>
                  <a:srgbClr val="FFFFFF"/>
                </a:solidFill>
              </a:rPr>
              <a:t>Ecrire un mail d’accompagnement à une candidature</a:t>
            </a:r>
          </a:p>
        </p:txBody>
      </p:sp>
      <p:sp>
        <p:nvSpPr>
          <p:cNvPr id="23" name="Oval 22">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Open envelope">
            <a:extLst>
              <a:ext uri="{FF2B5EF4-FFF2-40B4-BE49-F238E27FC236}">
                <a16:creationId xmlns:a16="http://schemas.microsoft.com/office/drawing/2014/main" id="{F60328FF-4850-A6F2-2344-A4D1A1C89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88845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17D99D-6E85-D15F-886D-25A5B06B93B2}"/>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Exemple de mail pour une candidature spontanée</a:t>
            </a:r>
          </a:p>
        </p:txBody>
      </p:sp>
      <p:sp>
        <p:nvSpPr>
          <p:cNvPr id="3" name="Espace réservé du contenu 2">
            <a:extLst>
              <a:ext uri="{FF2B5EF4-FFF2-40B4-BE49-F238E27FC236}">
                <a16:creationId xmlns:a16="http://schemas.microsoft.com/office/drawing/2014/main" id="{8CBC9073-EF6B-BEBC-5FFC-5F7636655CEA}"/>
              </a:ext>
            </a:extLst>
          </p:cNvPr>
          <p:cNvSpPr>
            <a:spLocks noGrp="1"/>
          </p:cNvSpPr>
          <p:nvPr>
            <p:ph idx="1"/>
          </p:nvPr>
        </p:nvSpPr>
        <p:spPr>
          <a:xfrm>
            <a:off x="4810259" y="649480"/>
            <a:ext cx="6555347" cy="5546047"/>
          </a:xfrm>
        </p:spPr>
        <p:txBody>
          <a:bodyPr anchor="ctr">
            <a:normAutofit/>
          </a:bodyPr>
          <a:lstStyle/>
          <a:p>
            <a:pPr marL="0" indent="0">
              <a:buNone/>
            </a:pPr>
            <a:r>
              <a:rPr lang="fr-FR" sz="2000"/>
              <a:t>La particularité du mail de candidature spontanée réside dans le fait que vous ne candidatez pas à une offre précise. C'est donc à vous de convaincre votre interlocuteur que votre profil peut apporter quelque chose à l'entreprise.</a:t>
            </a:r>
          </a:p>
        </p:txBody>
      </p:sp>
    </p:spTree>
    <p:extLst>
      <p:ext uri="{BB962C8B-B14F-4D97-AF65-F5344CB8AC3E}">
        <p14:creationId xmlns:p14="http://schemas.microsoft.com/office/powerpoint/2010/main" val="125894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10A4950-FDBC-5E3C-9FC4-DEDF14E2E33E}"/>
              </a:ext>
            </a:extLst>
          </p:cNvPr>
          <p:cNvSpPr>
            <a:spLocks noGrp="1"/>
          </p:cNvSpPr>
          <p:nvPr>
            <p:ph idx="1"/>
          </p:nvPr>
        </p:nvSpPr>
        <p:spPr>
          <a:xfrm>
            <a:off x="4810259" y="649480"/>
            <a:ext cx="6555347" cy="5546047"/>
          </a:xfrm>
        </p:spPr>
        <p:txBody>
          <a:bodyPr anchor="ctr">
            <a:normAutofit/>
          </a:bodyPr>
          <a:lstStyle/>
          <a:p>
            <a:pPr marL="0" indent="0">
              <a:buNone/>
            </a:pPr>
            <a:r>
              <a:rPr lang="fr-FR" sz="2000"/>
              <a:t>Madame XXX, Monsieur YYY,</a:t>
            </a:r>
          </a:p>
          <a:p>
            <a:pPr marL="0" indent="0">
              <a:buNone/>
            </a:pPr>
            <a:r>
              <a:rPr lang="fr-FR" sz="2000"/>
              <a:t>Mes expériences passées dans le domaine de [XXX], ainsi que ma dernière expérience chez [XXX], m’ont permis d’acquérir de nombreuses compétences [XXX] nécessaires au pilotage de [XXX].</a:t>
            </a:r>
          </a:p>
          <a:p>
            <a:pPr marL="0" indent="0">
              <a:buNone/>
            </a:pPr>
            <a:r>
              <a:rPr lang="fr-FR" sz="2000"/>
              <a:t>Je suis à la recherche d’un poste de [XXX]. Votre vision et les valeurs prônées dans l’entreprise me donnent envie de rejoindre l’aventure.</a:t>
            </a:r>
          </a:p>
          <a:p>
            <a:pPr marL="0" indent="0">
              <a:buNone/>
            </a:pPr>
            <a:r>
              <a:rPr lang="fr-FR" sz="2000"/>
              <a:t>Vous trouverez mon CV en pièce jointe. </a:t>
            </a:r>
          </a:p>
          <a:p>
            <a:pPr marL="0" indent="0">
              <a:buNone/>
            </a:pPr>
            <a:r>
              <a:rPr lang="fr-FR" sz="2000"/>
              <a:t>Je vous remercie par avance du temps que vous passerez à examiner cette demande, et reste à disposition pour une rencontre.</a:t>
            </a:r>
          </a:p>
          <a:p>
            <a:pPr marL="0" indent="0">
              <a:buNone/>
            </a:pPr>
            <a:r>
              <a:rPr lang="fr-FR" sz="2000"/>
              <a:t>Dans cette attente , je vous prie de croire, Madame, Monsieur, à l’expression de mes salutations distinguées.</a:t>
            </a:r>
          </a:p>
          <a:p>
            <a:pPr marL="0" indent="0">
              <a:buNone/>
            </a:pPr>
            <a:r>
              <a:rPr lang="fr-FR" sz="2000"/>
              <a:t>Cordialement,</a:t>
            </a:r>
            <a:br>
              <a:rPr lang="fr-FR" sz="2000"/>
            </a:br>
            <a:r>
              <a:rPr lang="fr-FR" sz="2000"/>
              <a:t>[Nom et prénom]</a:t>
            </a:r>
          </a:p>
          <a:p>
            <a:pPr marL="0" indent="0">
              <a:buNone/>
            </a:pPr>
            <a:endParaRPr lang="fr-FR" sz="2000"/>
          </a:p>
        </p:txBody>
      </p:sp>
    </p:spTree>
    <p:extLst>
      <p:ext uri="{BB962C8B-B14F-4D97-AF65-F5344CB8AC3E}">
        <p14:creationId xmlns:p14="http://schemas.microsoft.com/office/powerpoint/2010/main" val="256439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FE5D6D2-AE8F-68A1-3B27-7ABE0D1B4974}"/>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Espace réservé du contenu 2">
            <a:extLst>
              <a:ext uri="{FF2B5EF4-FFF2-40B4-BE49-F238E27FC236}">
                <a16:creationId xmlns:a16="http://schemas.microsoft.com/office/drawing/2014/main" id="{63C5A547-175B-8326-07BE-95D38560F99A}"/>
              </a:ext>
            </a:extLst>
          </p:cNvPr>
          <p:cNvGraphicFramePr>
            <a:graphicFrameLocks noGrp="1"/>
          </p:cNvGraphicFramePr>
          <p:nvPr>
            <p:ph idx="1"/>
            <p:extLst>
              <p:ext uri="{D42A27DB-BD31-4B8C-83A1-F6EECF244321}">
                <p14:modId xmlns:p14="http://schemas.microsoft.com/office/powerpoint/2010/main" val="980062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87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upe sur arrière-plan clair">
            <a:extLst>
              <a:ext uri="{FF2B5EF4-FFF2-40B4-BE49-F238E27FC236}">
                <a16:creationId xmlns:a16="http://schemas.microsoft.com/office/drawing/2014/main" id="{7DD93088-957B-BF3D-5055-52F25F0D72B9}"/>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7" name="Rectangle 2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1CFA01-ECF6-8AA0-C4DC-584CDEF0F018}"/>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Pourquoi écrire un mail d’accompagnement?</a:t>
            </a:r>
          </a:p>
        </p:txBody>
      </p:sp>
      <p:sp>
        <p:nvSpPr>
          <p:cNvPr id="3" name="Espace réservé du contenu 2">
            <a:extLst>
              <a:ext uri="{FF2B5EF4-FFF2-40B4-BE49-F238E27FC236}">
                <a16:creationId xmlns:a16="http://schemas.microsoft.com/office/drawing/2014/main" id="{74714FA3-B0F6-A17F-3617-1D767CFB99D7}"/>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a:solidFill>
                  <a:srgbClr val="FFFFFF"/>
                </a:solidFill>
              </a:rPr>
              <a:t>Pour donner envie au recruteur de découvrir votre candidature</a:t>
            </a:r>
          </a:p>
        </p:txBody>
      </p:sp>
    </p:spTree>
    <p:extLst>
      <p:ext uri="{BB962C8B-B14F-4D97-AF65-F5344CB8AC3E}">
        <p14:creationId xmlns:p14="http://schemas.microsoft.com/office/powerpoint/2010/main" val="419632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A37B195-4A90-13AC-D987-EAC94EC79691}"/>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Comment rédiger un mail de candidature?</a:t>
            </a:r>
          </a:p>
        </p:txBody>
      </p:sp>
      <p:sp>
        <p:nvSpPr>
          <p:cNvPr id="3" name="Espace réservé du contenu 2">
            <a:extLst>
              <a:ext uri="{FF2B5EF4-FFF2-40B4-BE49-F238E27FC236}">
                <a16:creationId xmlns:a16="http://schemas.microsoft.com/office/drawing/2014/main" id="{220C590A-0A5A-FF5A-F675-40135D8FE8EC}"/>
              </a:ext>
            </a:extLst>
          </p:cNvPr>
          <p:cNvSpPr>
            <a:spLocks noGrp="1"/>
          </p:cNvSpPr>
          <p:nvPr>
            <p:ph idx="1"/>
          </p:nvPr>
        </p:nvSpPr>
        <p:spPr>
          <a:xfrm>
            <a:off x="4810259" y="649480"/>
            <a:ext cx="6555347" cy="5546047"/>
          </a:xfrm>
        </p:spPr>
        <p:txBody>
          <a:bodyPr anchor="ctr">
            <a:normAutofit/>
          </a:bodyPr>
          <a:lstStyle/>
          <a:p>
            <a:r>
              <a:rPr lang="fr-FR" sz="1700" dirty="0"/>
              <a:t>L’objet de l’email est la première chose que va voir le recruteur à sa réception. Il doit être clair, précis et concis. En un seul coup d’œil, son destinataire doit savoir de quoi il retourne dans votre mail. Il doit contenir :</a:t>
            </a:r>
          </a:p>
          <a:p>
            <a:r>
              <a:rPr lang="fr-FR" sz="1700" dirty="0"/>
              <a:t>La raison d’envoi du message : une candidature pour un poste précis ou une candidature spontanée.</a:t>
            </a:r>
          </a:p>
          <a:p>
            <a:r>
              <a:rPr lang="fr-FR" sz="1700" dirty="0"/>
              <a:t>La référence de l’offre d’emploi (si votre CV répond à une offre proposée par l’entreprise).</a:t>
            </a:r>
          </a:p>
          <a:p>
            <a:r>
              <a:rPr lang="fr-FR" sz="1700" dirty="0"/>
              <a:t>L’intitulé exact du poste convoité.</a:t>
            </a:r>
          </a:p>
          <a:p>
            <a:r>
              <a:rPr lang="fr-FR" sz="1700" dirty="0"/>
              <a:t>Votre nom et votre prénom.</a:t>
            </a:r>
          </a:p>
          <a:p>
            <a:r>
              <a:rPr lang="fr-FR" sz="1700" dirty="0"/>
              <a:t>Soignez votre objet mail pour donner envie à un recruteur de cliquer. N’envoyez pas un email sans objet, il pourrait partir aux oubliettes. Soyez précis et rappelez toujours l’intitulé précis du poste. Réfléchissez en amont pour trouver l'objet parfait pour une candidature.</a:t>
            </a:r>
          </a:p>
          <a:p>
            <a:r>
              <a:rPr lang="fr-FR" sz="1700" dirty="0"/>
              <a:t>L'objet du mail donnera envie au recruteur d'ouvrir votre candidature. Servez-vous donc de cette fonction pour vous démarquer des autres candidats mais ne donnez pas dans l'originalité excessive.</a:t>
            </a:r>
          </a:p>
          <a:p>
            <a:endParaRPr lang="fr-FR" sz="1700" dirty="0"/>
          </a:p>
        </p:txBody>
      </p:sp>
    </p:spTree>
    <p:extLst>
      <p:ext uri="{BB962C8B-B14F-4D97-AF65-F5344CB8AC3E}">
        <p14:creationId xmlns:p14="http://schemas.microsoft.com/office/powerpoint/2010/main" val="119454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852D89-F728-30F9-7719-084B712B0CEB}"/>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Comment écrire le corps du mail pour envoyer votre cv?</a:t>
            </a:r>
          </a:p>
        </p:txBody>
      </p:sp>
      <p:sp>
        <p:nvSpPr>
          <p:cNvPr id="3" name="Espace réservé du contenu 2">
            <a:extLst>
              <a:ext uri="{FF2B5EF4-FFF2-40B4-BE49-F238E27FC236}">
                <a16:creationId xmlns:a16="http://schemas.microsoft.com/office/drawing/2014/main" id="{97065EE5-CACC-AAED-C742-F510B6E87D01}"/>
              </a:ext>
            </a:extLst>
          </p:cNvPr>
          <p:cNvSpPr>
            <a:spLocks noGrp="1"/>
          </p:cNvSpPr>
          <p:nvPr>
            <p:ph idx="1"/>
          </p:nvPr>
        </p:nvSpPr>
        <p:spPr>
          <a:xfrm>
            <a:off x="4810259" y="649480"/>
            <a:ext cx="6555347" cy="5546047"/>
          </a:xfrm>
        </p:spPr>
        <p:txBody>
          <a:bodyPr anchor="ctr">
            <a:normAutofit/>
          </a:bodyPr>
          <a:lstStyle/>
          <a:p>
            <a:r>
              <a:rPr lang="fr-FR" sz="2000"/>
              <a:t>C'est avec le corps de votre mail que vous donnerez envie au recruteur d'ouvrir votre CV. Le candidat doit donc inciter le lecteur à ouvrir les pièces jointes : CV, et éventuellement lettre de recommandation et portfolio.</a:t>
            </a:r>
          </a:p>
          <a:p>
            <a:r>
              <a:rPr lang="fr-FR" sz="2000"/>
              <a:t>Pour bien écrire le corps du mail d’envoi de votre CV, plusieurs règles sont à prendre en compte :</a:t>
            </a:r>
          </a:p>
          <a:p>
            <a:pPr marL="514350" indent="-514350">
              <a:buFont typeface="+mj-lt"/>
              <a:buAutoNum type="arabicPeriod"/>
            </a:pPr>
            <a:r>
              <a:rPr lang="fr-FR" sz="2000"/>
              <a:t>Il doit être court. Une dizaine de lignes au maximum.</a:t>
            </a:r>
          </a:p>
          <a:p>
            <a:pPr marL="514350" indent="-514350">
              <a:buFont typeface="+mj-lt"/>
              <a:buAutoNum type="arabicPeriod"/>
            </a:pPr>
            <a:r>
              <a:rPr lang="fr-FR" sz="2000"/>
              <a:t>Il doit être sans faute d’orthographe.</a:t>
            </a:r>
          </a:p>
          <a:p>
            <a:pPr marL="514350" indent="-514350">
              <a:buFont typeface="+mj-lt"/>
              <a:buAutoNum type="arabicPeriod"/>
            </a:pPr>
            <a:r>
              <a:rPr lang="fr-FR" sz="2000"/>
              <a:t>Il doit être différent de ce que vous racontez dans votre phrase d’accroche de CV</a:t>
            </a:r>
          </a:p>
          <a:p>
            <a:pPr marL="514350" indent="-514350">
              <a:buFont typeface="+mj-lt"/>
              <a:buAutoNum type="arabicPeriod"/>
            </a:pPr>
            <a:r>
              <a:rPr lang="fr-FR" sz="2000"/>
              <a:t>Il doit rapidement faire comprendre au recruteur que vous êtes dans la cible</a:t>
            </a:r>
          </a:p>
          <a:p>
            <a:endParaRPr lang="fr-FR" sz="2000"/>
          </a:p>
        </p:txBody>
      </p:sp>
    </p:spTree>
    <p:extLst>
      <p:ext uri="{BB962C8B-B14F-4D97-AF65-F5344CB8AC3E}">
        <p14:creationId xmlns:p14="http://schemas.microsoft.com/office/powerpoint/2010/main" val="165936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B7F32B-818B-7A8E-EF91-B6A92FA5143A}"/>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Comment signer votre mail de candidature?</a:t>
            </a:r>
          </a:p>
        </p:txBody>
      </p:sp>
      <p:sp>
        <p:nvSpPr>
          <p:cNvPr id="3" name="Espace réservé du contenu 2">
            <a:extLst>
              <a:ext uri="{FF2B5EF4-FFF2-40B4-BE49-F238E27FC236}">
                <a16:creationId xmlns:a16="http://schemas.microsoft.com/office/drawing/2014/main" id="{0BF16628-B264-ED29-617E-0C3D408FDFE6}"/>
              </a:ext>
            </a:extLst>
          </p:cNvPr>
          <p:cNvSpPr>
            <a:spLocks noGrp="1"/>
          </p:cNvSpPr>
          <p:nvPr>
            <p:ph idx="1"/>
          </p:nvPr>
        </p:nvSpPr>
        <p:spPr>
          <a:xfrm>
            <a:off x="4810259" y="649480"/>
            <a:ext cx="6555347" cy="5546047"/>
          </a:xfrm>
        </p:spPr>
        <p:txBody>
          <a:bodyPr anchor="ctr">
            <a:normAutofit/>
          </a:bodyPr>
          <a:lstStyle/>
          <a:p>
            <a:r>
              <a:rPr lang="fr-FR" sz="2000"/>
              <a:t>C'est un phénomène en vogue et un petit truc conseillé par certains spécialistes. Il suffirait de scanner sa signature et de la faire figurer au bas de chaque envoi, au-dessus de son nom et de ses coordonnées pour embellir ses mails. </a:t>
            </a:r>
          </a:p>
          <a:p>
            <a:r>
              <a:rPr lang="fr-FR" sz="2000"/>
              <a:t>Sauf que cet artifice représente un véritable danger d'usage de faux. Il suffit qu'un mail ainsi signé se retrouve entre des mains malveillantes pour qu'elles effectuent un simplissime « copier-coller » et apposent la signature au bas de n'importe quel document. </a:t>
            </a:r>
          </a:p>
          <a:p>
            <a:endParaRPr lang="fr-FR" sz="2000"/>
          </a:p>
        </p:txBody>
      </p:sp>
    </p:spTree>
    <p:extLst>
      <p:ext uri="{BB962C8B-B14F-4D97-AF65-F5344CB8AC3E}">
        <p14:creationId xmlns:p14="http://schemas.microsoft.com/office/powerpoint/2010/main" val="9399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320C6AD-E5D3-29C0-CB13-4F316A1BFD34}"/>
              </a:ext>
            </a:extLst>
          </p:cNvPr>
          <p:cNvSpPr>
            <a:spLocks noGrp="1"/>
          </p:cNvSpPr>
          <p:nvPr>
            <p:ph idx="1"/>
          </p:nvPr>
        </p:nvSpPr>
        <p:spPr>
          <a:xfrm>
            <a:off x="4810259" y="649480"/>
            <a:ext cx="6555347" cy="5546047"/>
          </a:xfrm>
        </p:spPr>
        <p:txBody>
          <a:bodyPr anchor="ctr">
            <a:normAutofit/>
          </a:bodyPr>
          <a:lstStyle/>
          <a:p>
            <a:r>
              <a:rPr lang="fr-FR" sz="2000"/>
              <a:t>Par ailleurs, la signature étant enregistrée en tant qu'image, elle peut disparaître à la réception puisque certaines messageries bloquent ce type de documents pour éviter les virus.</a:t>
            </a:r>
          </a:p>
          <a:p>
            <a:r>
              <a:rPr lang="fr-FR" sz="2000"/>
              <a:t>Pour éviter tout problème de signature, il est donc préférable de ne pas insérer de format photo et de signer le mail de candidature en toute simplicité avec votre nom et votre prénom.</a:t>
            </a:r>
          </a:p>
          <a:p>
            <a:endParaRPr lang="fr-FR" sz="2000"/>
          </a:p>
        </p:txBody>
      </p:sp>
    </p:spTree>
    <p:extLst>
      <p:ext uri="{BB962C8B-B14F-4D97-AF65-F5344CB8AC3E}">
        <p14:creationId xmlns:p14="http://schemas.microsoft.com/office/powerpoint/2010/main" val="12228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2E88DDA-5306-C589-0B7D-3FAD866B9AAF}"/>
              </a:ext>
            </a:extLst>
          </p:cNvPr>
          <p:cNvSpPr>
            <a:spLocks noGrp="1"/>
          </p:cNvSpPr>
          <p:nvPr>
            <p:ph type="title"/>
          </p:nvPr>
        </p:nvSpPr>
        <p:spPr>
          <a:xfrm>
            <a:off x="466722" y="586855"/>
            <a:ext cx="3201366" cy="3387497"/>
          </a:xfrm>
        </p:spPr>
        <p:txBody>
          <a:bodyPr anchor="b">
            <a:normAutofit/>
          </a:bodyPr>
          <a:lstStyle/>
          <a:p>
            <a:pPr algn="r"/>
            <a:r>
              <a:rPr lang="fr-FR" sz="2800">
                <a:solidFill>
                  <a:srgbClr val="FFFFFF"/>
                </a:solidFill>
              </a:rPr>
              <a:t>Où renseigner vos coordonnées dans le mail d’accompagnement ?</a:t>
            </a:r>
          </a:p>
        </p:txBody>
      </p:sp>
      <p:sp>
        <p:nvSpPr>
          <p:cNvPr id="3" name="Espace réservé du contenu 2">
            <a:extLst>
              <a:ext uri="{FF2B5EF4-FFF2-40B4-BE49-F238E27FC236}">
                <a16:creationId xmlns:a16="http://schemas.microsoft.com/office/drawing/2014/main" id="{43E8D585-F7B3-9D7E-AB4D-3C960BF4766C}"/>
              </a:ext>
            </a:extLst>
          </p:cNvPr>
          <p:cNvSpPr>
            <a:spLocks noGrp="1"/>
          </p:cNvSpPr>
          <p:nvPr>
            <p:ph idx="1"/>
          </p:nvPr>
        </p:nvSpPr>
        <p:spPr>
          <a:xfrm>
            <a:off x="4810259" y="649480"/>
            <a:ext cx="6555347" cy="5546047"/>
          </a:xfrm>
        </p:spPr>
        <p:txBody>
          <a:bodyPr anchor="ctr">
            <a:normAutofit/>
          </a:bodyPr>
          <a:lstStyle/>
          <a:p>
            <a:r>
              <a:rPr lang="fr-FR" sz="2000"/>
              <a:t>À la fin du texte, il est bon de faire figurer son nom, sa fonction (ou celle à laquelle on aspire au travers de cette candidature) et ses coordonnées complètes.</a:t>
            </a:r>
          </a:p>
          <a:p>
            <a:r>
              <a:rPr lang="fr-FR" sz="2000"/>
              <a:t>Bien sûr, celles-ci figureront également sur le CV et la lettre de motivation en pièces jointe, mais si le recruteur est pris d'une irrésistible envie de joindre son correspondant dans la minute, autant lui faciliter la tâche en lui donnant directement votre numéro dans le mail d'accompagnement. Et si par malheur, les fichiers joints sont récalcitrants et ne s'ouvrent pas, il pourra au moins le signaler au candidat.</a:t>
            </a:r>
          </a:p>
        </p:txBody>
      </p:sp>
    </p:spTree>
    <p:extLst>
      <p:ext uri="{BB962C8B-B14F-4D97-AF65-F5344CB8AC3E}">
        <p14:creationId xmlns:p14="http://schemas.microsoft.com/office/powerpoint/2010/main" val="24234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BA3B38C-78DF-8F59-C868-A2FFE9A846EC}"/>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Exemple de mail de candidature pour postuler à une offre d’emploi</a:t>
            </a:r>
          </a:p>
        </p:txBody>
      </p:sp>
      <p:sp>
        <p:nvSpPr>
          <p:cNvPr id="3" name="Espace réservé du contenu 2">
            <a:extLst>
              <a:ext uri="{FF2B5EF4-FFF2-40B4-BE49-F238E27FC236}">
                <a16:creationId xmlns:a16="http://schemas.microsoft.com/office/drawing/2014/main" id="{EC43AE16-3E16-AA03-DC61-B164674EE2CE}"/>
              </a:ext>
            </a:extLst>
          </p:cNvPr>
          <p:cNvSpPr>
            <a:spLocks noGrp="1"/>
          </p:cNvSpPr>
          <p:nvPr>
            <p:ph idx="1"/>
          </p:nvPr>
        </p:nvSpPr>
        <p:spPr>
          <a:xfrm>
            <a:off x="4810259" y="649480"/>
            <a:ext cx="6555347" cy="5546047"/>
          </a:xfrm>
        </p:spPr>
        <p:txBody>
          <a:bodyPr anchor="ctr">
            <a:normAutofit/>
          </a:bodyPr>
          <a:lstStyle/>
          <a:p>
            <a:pPr marL="0" indent="0">
              <a:buNone/>
            </a:pPr>
            <a:r>
              <a:rPr lang="fr-FR" sz="2000"/>
              <a:t>Madame XXX, Monsieur YYY, ou Madame, Monsieur,</a:t>
            </a:r>
          </a:p>
          <a:p>
            <a:pPr marL="0" indent="0">
              <a:buNone/>
            </a:pPr>
            <a:r>
              <a:rPr lang="fr-FR" sz="2000"/>
              <a:t>Je souhaite vous faire part de mon intérêt pour le poste de [Nom du poste], [référence n° xxx], que vous proposez sur [votre site internet]. Les compétences en XXX, acquises lors de mes précédentes expériences, correspondent au descriptif de votre offre.</a:t>
            </a:r>
          </a:p>
          <a:p>
            <a:pPr marL="0" indent="0">
              <a:buNone/>
            </a:pPr>
            <a:r>
              <a:rPr lang="fr-FR" sz="2000"/>
              <a:t>Vous trouverez mon CV en pièce jointe. </a:t>
            </a:r>
          </a:p>
          <a:p>
            <a:pPr marL="0" indent="0">
              <a:buNone/>
            </a:pPr>
            <a:r>
              <a:rPr lang="fr-FR" sz="2000"/>
              <a:t>Dans l’attente de vous rencontrer prochainement, je vous prie de croire, Madame, Monsieur, à l’expression de mes salutations distinguées.</a:t>
            </a:r>
          </a:p>
          <a:p>
            <a:pPr marL="0" indent="0">
              <a:buNone/>
            </a:pPr>
            <a:r>
              <a:rPr lang="fr-FR" sz="2000"/>
              <a:t>Cordialement,</a:t>
            </a:r>
            <a:br>
              <a:rPr lang="fr-FR" sz="2000"/>
            </a:br>
            <a:r>
              <a:rPr lang="fr-FR" sz="2000"/>
              <a:t>[Nom et prénom]</a:t>
            </a:r>
          </a:p>
          <a:p>
            <a:pPr marL="0" indent="0">
              <a:buNone/>
            </a:pPr>
            <a:endParaRPr lang="fr-FR" sz="2000"/>
          </a:p>
        </p:txBody>
      </p:sp>
    </p:spTree>
    <p:extLst>
      <p:ext uri="{BB962C8B-B14F-4D97-AF65-F5344CB8AC3E}">
        <p14:creationId xmlns:p14="http://schemas.microsoft.com/office/powerpoint/2010/main" val="24066319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29A700D7196341BE138F9BB30D5443" ma:contentTypeVersion="15" ma:contentTypeDescription="Create a new document." ma:contentTypeScope="" ma:versionID="63b6100de89d58d3f0fcaa40f39863b3">
  <xsd:schema xmlns:xsd="http://www.w3.org/2001/XMLSchema" xmlns:xs="http://www.w3.org/2001/XMLSchema" xmlns:p="http://schemas.microsoft.com/office/2006/metadata/properties" xmlns:ns2="aa3aff2a-9d3a-407a-a1c0-fb4cbd6559ce" xmlns:ns3="2839b419-5865-44e3-b951-396dc892f477" targetNamespace="http://schemas.microsoft.com/office/2006/metadata/properties" ma:root="true" ma:fieldsID="793464b692bc2ab2f0c2889dac3bd06a" ns2:_="" ns3:_="">
    <xsd:import namespace="aa3aff2a-9d3a-407a-a1c0-fb4cbd6559ce"/>
    <xsd:import namespace="2839b419-5865-44e3-b951-396dc892f47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aff2a-9d3a-407a-a1c0-fb4cbd6559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9ac61af-3048-48f3-a9da-a399b368bd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839b419-5865-44e3-b951-396dc892f47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9eb3e35-06c3-4df2-b9bc-3990bb309cfc}" ma:internalName="TaxCatchAll" ma:showField="CatchAllData" ma:web="2839b419-5865-44e3-b951-396dc892f477">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839b419-5865-44e3-b951-396dc892f477" xsi:nil="true"/>
    <lcf76f155ced4ddcb4097134ff3c332f xmlns="aa3aff2a-9d3a-407a-a1c0-fb4cbd6559c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B8ACB4B-AEE1-478F-BF10-E38363F345BB}"/>
</file>

<file path=customXml/itemProps2.xml><?xml version="1.0" encoding="utf-8"?>
<ds:datastoreItem xmlns:ds="http://schemas.openxmlformats.org/officeDocument/2006/customXml" ds:itemID="{6930D7A1-750A-4735-BD7A-39BC8BF5AC61}"/>
</file>

<file path=customXml/itemProps3.xml><?xml version="1.0" encoding="utf-8"?>
<ds:datastoreItem xmlns:ds="http://schemas.openxmlformats.org/officeDocument/2006/customXml" ds:itemID="{0C07D563-BF29-49C5-B21B-F5FA984FF00F}"/>
</file>

<file path=docProps/app.xml><?xml version="1.0" encoding="utf-8"?>
<Properties xmlns="http://schemas.openxmlformats.org/officeDocument/2006/extended-properties" xmlns:vt="http://schemas.openxmlformats.org/officeDocument/2006/docPropsVTypes">
  <TotalTime>31</TotalTime>
  <Words>915</Words>
  <Application>Microsoft Macintosh PowerPoint</Application>
  <PresentationFormat>Grand écran</PresentationFormat>
  <Paragraphs>43</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Ecrire un mail d’accompagnement à une candidature</vt:lpstr>
      <vt:lpstr>Présentation PowerPoint</vt:lpstr>
      <vt:lpstr>Pourquoi écrire un mail d’accompagnement?</vt:lpstr>
      <vt:lpstr>Comment rédiger un mail de candidature?</vt:lpstr>
      <vt:lpstr>Comment écrire le corps du mail pour envoyer votre cv?</vt:lpstr>
      <vt:lpstr>Comment signer votre mail de candidature?</vt:lpstr>
      <vt:lpstr>Présentation PowerPoint</vt:lpstr>
      <vt:lpstr>Où renseigner vos coordonnées dans le mail d’accompagnement ?</vt:lpstr>
      <vt:lpstr>Exemple de mail de candidature pour postuler à une offre d’emploi</vt:lpstr>
      <vt:lpstr>Exemple de mail pour une candidature spontanée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Ecrire un mail d’accompagnement à une candidature</dc:title>
  <dc:creator>Elise JUGIEAU</dc:creator>
  <cp:lastModifiedBy>Elise JUGIEAU</cp:lastModifiedBy>
  <cp:revision>1</cp:revision>
  <dcterms:created xsi:type="dcterms:W3CDTF">2023-03-08T08:48:22Z</dcterms:created>
  <dcterms:modified xsi:type="dcterms:W3CDTF">2023-03-08T09:19:33Z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0x0101005529A700D7196341BE138F9BB30D5443</vt:lpwstr>
  </property>
</Properties>
</file>