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9" r:id="rId3"/>
    <p:sldId id="312" r:id="rId4"/>
    <p:sldId id="313" r:id="rId5"/>
    <p:sldId id="264" r:id="rId6"/>
    <p:sldId id="314" r:id="rId7"/>
    <p:sldId id="315" r:id="rId8"/>
    <p:sldId id="311" r:id="rId9"/>
    <p:sldId id="316" r:id="rId10"/>
    <p:sldId id="317" r:id="rId11"/>
  </p:sldIdLst>
  <p:sldSz cx="9144000" cy="5143500" type="screen16x9"/>
  <p:notesSz cx="6858000" cy="9144000"/>
  <p:embeddedFontLst>
    <p:embeddedFont>
      <p:font typeface="DM Sans" panose="020B0604020202020204" charset="0"/>
      <p:regular r:id="rId13"/>
      <p:bold r:id="rId14"/>
      <p:italic r:id="rId15"/>
      <p:boldItalic r:id="rId16"/>
    </p:embeddedFont>
    <p:embeddedFont>
      <p:font typeface="Vig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A0D084-7A78-4524-82B5-B9F7EE2C2625}">
  <a:tblStyle styleId="{52A0D084-7A78-4524-82B5-B9F7EE2C26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iif-ml-workshop.netlify.app/docs/machine-learning-iiif/sending-images-to-ml-servi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cest.be/wiki/Publicatie:Opzetten_IIIF_beeldenserver_en_een_eenvoudige_webporta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jectcest.be/wiki/Publicatie:IIIF_Image_API_endpoint_bij_meemoo" TargetMode="External"/><Relationship Id="rId4" Type="http://schemas.openxmlformats.org/officeDocument/2006/relationships/hyperlink" Target="https://vlaamsekunstcollectie.be/project-iiif-2-wp-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887/Bouts-manifest.json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://localhost:8182/iiif/2/bouts-test-painting.jpg/info.json" TargetMode="Externa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658500" y="2128547"/>
            <a:ext cx="3769500" cy="1056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Onderzoek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026" name="Picture 2" descr="International Image Interoperability Framework - Wikipedia">
            <a:extLst>
              <a:ext uri="{FF2B5EF4-FFF2-40B4-BE49-F238E27FC236}">
                <a16:creationId xmlns:a16="http://schemas.microsoft.com/office/drawing/2014/main" id="{C1B81524-B66D-4D10-84E0-2C5937842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0" y="1199054"/>
            <a:ext cx="1284946" cy="12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Google Shape;329;p32">
            <a:extLst>
              <a:ext uri="{FF2B5EF4-FFF2-40B4-BE49-F238E27FC236}">
                <a16:creationId xmlns:a16="http://schemas.microsoft.com/office/drawing/2014/main" id="{1C784B35-C0E5-45B4-A833-159937F04396}"/>
              </a:ext>
            </a:extLst>
          </p:cNvPr>
          <p:cNvSpPr txBox="1">
            <a:spLocks/>
          </p:cNvSpPr>
          <p:nvPr/>
        </p:nvSpPr>
        <p:spPr>
          <a:xfrm>
            <a:off x="730500" y="3009854"/>
            <a:ext cx="1494300" cy="40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200" dirty="0"/>
              <a:t>Ilya Dierckens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C949D-DEA5-4981-9A8B-C79C03C7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Nodig</a:t>
            </a:r>
            <a:r>
              <a:rPr lang="en-US" dirty="0"/>
              <a:t> onderzoek</a:t>
            </a:r>
            <a:endParaRPr lang="en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EC5A42-D505-4227-996C-9DB1EF90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424" y="1404600"/>
            <a:ext cx="3491775" cy="3179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14300" indent="0">
              <a:buNone/>
            </a:pPr>
            <a:r>
              <a:rPr lang="en-US" b="1" dirty="0"/>
              <a:t>Back-end</a:t>
            </a:r>
          </a:p>
          <a:p>
            <a:pPr marL="114300" indent="0">
              <a:buNone/>
            </a:pPr>
            <a:r>
              <a:rPr lang="en-US" dirty="0"/>
              <a:t>Bulk IIIF conform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schilderijen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Auto – manifest </a:t>
            </a:r>
            <a:r>
              <a:rPr lang="en-US" dirty="0" err="1"/>
              <a:t>generatie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AI </a:t>
            </a:r>
            <a:r>
              <a:rPr lang="en-US" dirty="0" err="1"/>
              <a:t>toegepast</a:t>
            </a:r>
            <a:r>
              <a:rPr lang="en-US" dirty="0"/>
              <a:t> op IIIF.</a:t>
            </a:r>
          </a:p>
          <a:p>
            <a:pPr marL="114300" indent="0">
              <a:buNone/>
            </a:pPr>
            <a:r>
              <a:rPr lang="en-US" sz="900" dirty="0">
                <a:hlinkClick r:id="rId2"/>
              </a:rPr>
              <a:t>https://iiif-ml-workshop.netlify.app/docs/machine-learning-iiif/sending-images-to-ml-services</a:t>
            </a:r>
            <a:endParaRPr lang="en-US" sz="9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Best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kwaliteit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CA2DA344-D0BF-4BC4-BA5E-C9476F23BCEE}"/>
              </a:ext>
            </a:extLst>
          </p:cNvPr>
          <p:cNvSpPr txBox="1">
            <a:spLocks/>
          </p:cNvSpPr>
          <p:nvPr/>
        </p:nvSpPr>
        <p:spPr>
          <a:xfrm>
            <a:off x="5104803" y="1404600"/>
            <a:ext cx="3713775" cy="3179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Font typeface="DM Sans"/>
              <a:buNone/>
            </a:pPr>
            <a:r>
              <a:rPr lang="en-US" b="1" dirty="0"/>
              <a:t>Front-end</a:t>
            </a:r>
          </a:p>
          <a:p>
            <a:pPr marL="114300" indent="0">
              <a:buFont typeface="DM Sans"/>
              <a:buNone/>
            </a:pPr>
            <a:r>
              <a:rPr lang="en-US" dirty="0"/>
              <a:t>Wat is </a:t>
            </a:r>
            <a:r>
              <a:rPr lang="en-US" dirty="0" err="1"/>
              <a:t>nuttig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een </a:t>
            </a:r>
            <a:r>
              <a:rPr lang="en-US" dirty="0" err="1"/>
              <a:t>kunsthistoricus</a:t>
            </a:r>
            <a:r>
              <a:rPr lang="en-US" dirty="0"/>
              <a:t>?</a:t>
            </a:r>
          </a:p>
          <a:p>
            <a:pPr marL="114300" indent="0">
              <a:buFont typeface="DM Sans"/>
              <a:buNone/>
            </a:pPr>
            <a:endParaRPr lang="en-US" dirty="0"/>
          </a:p>
          <a:p>
            <a:pPr marL="114300" indent="0">
              <a:buFont typeface="DM Sans"/>
              <a:buNone/>
            </a:pPr>
            <a:r>
              <a:rPr lang="en-US" dirty="0" err="1"/>
              <a:t>Bestaande</a:t>
            </a:r>
            <a:r>
              <a:rPr lang="en-US" dirty="0"/>
              <a:t> tools.</a:t>
            </a:r>
          </a:p>
          <a:p>
            <a:pPr marL="114300" indent="0">
              <a:buFont typeface="DM Sans"/>
              <a:buNone/>
            </a:pPr>
            <a:endParaRPr lang="en-US" dirty="0"/>
          </a:p>
          <a:p>
            <a:pPr marL="114300" indent="0">
              <a:buFont typeface="DM Sans"/>
              <a:buNone/>
            </a:pPr>
            <a:r>
              <a:rPr lang="en-US" dirty="0" err="1"/>
              <a:t>Authenticatie</a:t>
            </a:r>
            <a:r>
              <a:rPr lang="en-US" dirty="0"/>
              <a:t>.</a:t>
            </a:r>
          </a:p>
          <a:p>
            <a:pPr marL="114300" indent="0">
              <a:buFont typeface="DM Sans"/>
              <a:buNone/>
            </a:pPr>
            <a:endParaRPr lang="en-US" dirty="0"/>
          </a:p>
          <a:p>
            <a:pPr marL="114300" indent="0">
              <a:buFont typeface="DM Sans"/>
              <a:buNone/>
            </a:pPr>
            <a:endParaRPr lang="en-US" dirty="0"/>
          </a:p>
          <a:p>
            <a:pPr marL="114300" indent="0">
              <a:buFont typeface="DM Sans"/>
              <a:buNone/>
            </a:pPr>
            <a:endParaRPr lang="en-US" dirty="0"/>
          </a:p>
          <a:p>
            <a:pPr marL="114300" indent="0">
              <a:buFont typeface="DM Sans"/>
              <a:buNone/>
            </a:pPr>
            <a:endParaRPr lang="en-US" dirty="0"/>
          </a:p>
          <a:p>
            <a:pPr marL="114300" indent="0">
              <a:buFont typeface="DM San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4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IIIF?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561432" y="1196073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Wat?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Universele standaard voor weergeven audio en beelden.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 err="1"/>
              <a:t>Toolset</a:t>
            </a:r>
            <a:r>
              <a:rPr lang="nl-BE" dirty="0"/>
              <a:t> om digitale schilderijen op te vragen en metadata toe te voegen.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nl-BE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329;p32">
            <a:extLst>
              <a:ext uri="{FF2B5EF4-FFF2-40B4-BE49-F238E27FC236}">
                <a16:creationId xmlns:a16="http://schemas.microsoft.com/office/drawing/2014/main" id="{E34F8640-1A79-41F8-A449-2B917C317CED}"/>
              </a:ext>
            </a:extLst>
          </p:cNvPr>
          <p:cNvSpPr txBox="1">
            <a:spLocks/>
          </p:cNvSpPr>
          <p:nvPr/>
        </p:nvSpPr>
        <p:spPr>
          <a:xfrm>
            <a:off x="4404770" y="1304073"/>
            <a:ext cx="473923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Gebruik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KMSKA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100" dirty="0">
                <a:hlinkClick r:id="rId3"/>
              </a:rPr>
              <a:t>https://www.projectcest.be/wiki/Publicatie:Opzetten_IIIF_beeldenserver_en_een_eenvoudige_webportaal</a:t>
            </a:r>
            <a:endParaRPr lang="nl-BE" sz="11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sz="11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BE" dirty="0"/>
              <a:t>VKC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100" dirty="0">
                <a:hlinkClick r:id="rId4"/>
              </a:rPr>
              <a:t>https://vlaamsekunstcollectie.be/project-iiif-2-wp-2</a:t>
            </a:r>
            <a:endParaRPr lang="nl-BE" sz="11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sz="11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BE" dirty="0" err="1"/>
              <a:t>Meemoo</a:t>
            </a: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100" dirty="0">
                <a:hlinkClick r:id="rId5"/>
              </a:rPr>
              <a:t>https://www.projectcest.be/wiki/Publicatie:IIIF_Image_API_endpoint_bij_meemoo</a:t>
            </a:r>
            <a:endParaRPr lang="nl-BE" sz="11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sz="11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0E926-9993-4DDD-BE0D-4F73ACBA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IIIF </a:t>
            </a:r>
            <a:r>
              <a:rPr lang="en-US" dirty="0" err="1"/>
              <a:t>werking</a:t>
            </a:r>
            <a:endParaRPr lang="en-BE" dirty="0"/>
          </a:p>
        </p:txBody>
      </p:sp>
      <p:pic>
        <p:nvPicPr>
          <p:cNvPr id="5" name="Afbeelding 4" descr="Afbeelding met tekst, binnen&#10;&#10;Automatisch gegenereerde beschrijving">
            <a:extLst>
              <a:ext uri="{FF2B5EF4-FFF2-40B4-BE49-F238E27FC236}">
                <a16:creationId xmlns:a16="http://schemas.microsoft.com/office/drawing/2014/main" id="{B6D8A667-EFEC-4790-88A9-23E9701E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25" y="1539558"/>
            <a:ext cx="1891271" cy="2241900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D3867EB-8F45-4CC6-8936-7980680C20B2}"/>
              </a:ext>
            </a:extLst>
          </p:cNvPr>
          <p:cNvCxnSpPr/>
          <p:nvPr/>
        </p:nvCxnSpPr>
        <p:spPr>
          <a:xfrm>
            <a:off x="2480190" y="2614458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D9A9B0D1-7EE4-4835-A913-2BFB60F2A2B3}"/>
              </a:ext>
            </a:extLst>
          </p:cNvPr>
          <p:cNvSpPr txBox="1">
            <a:spLocks/>
          </p:cNvSpPr>
          <p:nvPr/>
        </p:nvSpPr>
        <p:spPr>
          <a:xfrm>
            <a:off x="244365" y="3751534"/>
            <a:ext cx="24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Digitaal schilderij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sp>
        <p:nvSpPr>
          <p:cNvPr id="9" name="Google Shape;329;p32">
            <a:extLst>
              <a:ext uri="{FF2B5EF4-FFF2-40B4-BE49-F238E27FC236}">
                <a16:creationId xmlns:a16="http://schemas.microsoft.com/office/drawing/2014/main" id="{B3D2920F-7735-4087-863B-CC10D137AA57}"/>
              </a:ext>
            </a:extLst>
          </p:cNvPr>
          <p:cNvSpPr txBox="1">
            <a:spLocks/>
          </p:cNvSpPr>
          <p:nvPr/>
        </p:nvSpPr>
        <p:spPr>
          <a:xfrm>
            <a:off x="2768190" y="1769808"/>
            <a:ext cx="24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IIIF conform link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pic>
        <p:nvPicPr>
          <p:cNvPr id="2050" name="Picture 2" descr="web server Icon - Download web server Icon 2092691 | Noun Project">
            <a:extLst>
              <a:ext uri="{FF2B5EF4-FFF2-40B4-BE49-F238E27FC236}">
                <a16:creationId xmlns:a16="http://schemas.microsoft.com/office/drawing/2014/main" id="{0138355E-E2D5-406B-81FA-1AC70EF0B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90" y="2126845"/>
            <a:ext cx="957602" cy="9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29;p32">
            <a:extLst>
              <a:ext uri="{FF2B5EF4-FFF2-40B4-BE49-F238E27FC236}">
                <a16:creationId xmlns:a16="http://schemas.microsoft.com/office/drawing/2014/main" id="{2663E61E-2668-473E-8554-A4EC4B8CFB48}"/>
              </a:ext>
            </a:extLst>
          </p:cNvPr>
          <p:cNvSpPr txBox="1">
            <a:spLocks/>
          </p:cNvSpPr>
          <p:nvPr/>
        </p:nvSpPr>
        <p:spPr>
          <a:xfrm>
            <a:off x="3192990" y="3025758"/>
            <a:ext cx="1121742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200" dirty="0"/>
              <a:t>Image server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4174CB2F-7D27-4E9B-8A7B-9A0B05AAABD8}"/>
              </a:ext>
            </a:extLst>
          </p:cNvPr>
          <p:cNvCxnSpPr/>
          <p:nvPr/>
        </p:nvCxnSpPr>
        <p:spPr>
          <a:xfrm>
            <a:off x="4612590" y="2622258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29;p32">
            <a:extLst>
              <a:ext uri="{FF2B5EF4-FFF2-40B4-BE49-F238E27FC236}">
                <a16:creationId xmlns:a16="http://schemas.microsoft.com/office/drawing/2014/main" id="{A7B276D6-351C-4246-A5FE-4051E3C56861}"/>
              </a:ext>
            </a:extLst>
          </p:cNvPr>
          <p:cNvSpPr txBox="1">
            <a:spLocks/>
          </p:cNvSpPr>
          <p:nvPr/>
        </p:nvSpPr>
        <p:spPr>
          <a:xfrm>
            <a:off x="4840574" y="3297109"/>
            <a:ext cx="24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Manifest </a:t>
            </a:r>
            <a:r>
              <a:rPr lang="nl-BE" b="1" dirty="0" err="1"/>
              <a:t>generation</a:t>
            </a: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30EA6A51-9B23-452A-A661-061E2441C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453" y="2265375"/>
            <a:ext cx="821871" cy="1030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BBE7D0B2-0E3F-4878-B33E-060E32F13735}"/>
              </a:ext>
            </a:extLst>
          </p:cNvPr>
          <p:cNvCxnSpPr/>
          <p:nvPr/>
        </p:nvCxnSpPr>
        <p:spPr>
          <a:xfrm>
            <a:off x="6831390" y="2660508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web server Icon - Download web server Icon 2092691 | Noun Project">
            <a:extLst>
              <a:ext uri="{FF2B5EF4-FFF2-40B4-BE49-F238E27FC236}">
                <a16:creationId xmlns:a16="http://schemas.microsoft.com/office/drawing/2014/main" id="{538CE43D-9798-44DB-BA76-F104B5EE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53" y="2143457"/>
            <a:ext cx="957602" cy="9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329;p32">
            <a:extLst>
              <a:ext uri="{FF2B5EF4-FFF2-40B4-BE49-F238E27FC236}">
                <a16:creationId xmlns:a16="http://schemas.microsoft.com/office/drawing/2014/main" id="{39F477F7-4BBC-406A-8ADB-08CF2F01D531}"/>
              </a:ext>
            </a:extLst>
          </p:cNvPr>
          <p:cNvSpPr txBox="1">
            <a:spLocks/>
          </p:cNvSpPr>
          <p:nvPr/>
        </p:nvSpPr>
        <p:spPr>
          <a:xfrm>
            <a:off x="7429652" y="2942252"/>
            <a:ext cx="24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200" dirty="0"/>
              <a:t>Manifest hosting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sp>
        <p:nvSpPr>
          <p:cNvPr id="19" name="Google Shape;329;p32">
            <a:extLst>
              <a:ext uri="{FF2B5EF4-FFF2-40B4-BE49-F238E27FC236}">
                <a16:creationId xmlns:a16="http://schemas.microsoft.com/office/drawing/2014/main" id="{E1AF6AB3-4CE3-4B87-821B-A1846570F120}"/>
              </a:ext>
            </a:extLst>
          </p:cNvPr>
          <p:cNvSpPr txBox="1">
            <a:spLocks/>
          </p:cNvSpPr>
          <p:nvPr/>
        </p:nvSpPr>
        <p:spPr>
          <a:xfrm>
            <a:off x="6952166" y="1802508"/>
            <a:ext cx="225337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Manifest </a:t>
            </a:r>
            <a:r>
              <a:rPr lang="nl-BE" b="1" dirty="0" err="1"/>
              <a:t>available</a:t>
            </a: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360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8F165-A922-483F-9792-9E6C46D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IIIF </a:t>
            </a:r>
            <a:r>
              <a:rPr lang="en-US" dirty="0" err="1"/>
              <a:t>werking</a:t>
            </a:r>
            <a:endParaRPr lang="en-BE" dirty="0"/>
          </a:p>
        </p:txBody>
      </p:sp>
      <p:sp>
        <p:nvSpPr>
          <p:cNvPr id="4" name="Google Shape;329;p32">
            <a:extLst>
              <a:ext uri="{FF2B5EF4-FFF2-40B4-BE49-F238E27FC236}">
                <a16:creationId xmlns:a16="http://schemas.microsoft.com/office/drawing/2014/main" id="{3D3EBCAE-450A-4704-9E38-31998F66CF04}"/>
              </a:ext>
            </a:extLst>
          </p:cNvPr>
          <p:cNvSpPr txBox="1">
            <a:spLocks/>
          </p:cNvSpPr>
          <p:nvPr/>
        </p:nvSpPr>
        <p:spPr>
          <a:xfrm>
            <a:off x="272852" y="2819852"/>
            <a:ext cx="24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200" dirty="0"/>
              <a:t>Manifest hosting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EC61AF25-69A9-4371-AFDB-81FA75EA92CC}"/>
              </a:ext>
            </a:extLst>
          </p:cNvPr>
          <p:cNvSpPr txBox="1">
            <a:spLocks/>
          </p:cNvSpPr>
          <p:nvPr/>
        </p:nvSpPr>
        <p:spPr>
          <a:xfrm>
            <a:off x="0" y="1663201"/>
            <a:ext cx="225337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Manifest </a:t>
            </a:r>
            <a:r>
              <a:rPr lang="nl-BE" b="1" dirty="0" err="1"/>
              <a:t>available</a:t>
            </a: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pic>
        <p:nvPicPr>
          <p:cNvPr id="6" name="Picture 2" descr="web server Icon - Download web server Icon 2092691 | Noun Project">
            <a:extLst>
              <a:ext uri="{FF2B5EF4-FFF2-40B4-BE49-F238E27FC236}">
                <a16:creationId xmlns:a16="http://schemas.microsoft.com/office/drawing/2014/main" id="{89E3E900-1B9D-44C9-9E27-FC89504EA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8" y="1982998"/>
            <a:ext cx="957602" cy="9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07AFAEDE-C1FB-4521-AE56-21684F12687F}"/>
              </a:ext>
            </a:extLst>
          </p:cNvPr>
          <p:cNvCxnSpPr>
            <a:cxnSpLocks/>
          </p:cNvCxnSpPr>
          <p:nvPr/>
        </p:nvCxnSpPr>
        <p:spPr>
          <a:xfrm flipV="1">
            <a:off x="1842058" y="1847625"/>
            <a:ext cx="1456742" cy="77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329;p32">
            <a:extLst>
              <a:ext uri="{FF2B5EF4-FFF2-40B4-BE49-F238E27FC236}">
                <a16:creationId xmlns:a16="http://schemas.microsoft.com/office/drawing/2014/main" id="{07D39A49-FF34-4D11-94A0-A6FDAC8D66A2}"/>
              </a:ext>
            </a:extLst>
          </p:cNvPr>
          <p:cNvSpPr txBox="1">
            <a:spLocks/>
          </p:cNvSpPr>
          <p:nvPr/>
        </p:nvSpPr>
        <p:spPr>
          <a:xfrm>
            <a:off x="3940725" y="846594"/>
            <a:ext cx="2259600" cy="40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IIIF toepassingen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pic>
        <p:nvPicPr>
          <p:cNvPr id="3074" name="Picture 2" descr="Hacking Mirador: Building Scholarly Scrapbooks – Arts and Humanities  Research Computing">
            <a:extLst>
              <a:ext uri="{FF2B5EF4-FFF2-40B4-BE49-F238E27FC236}">
                <a16:creationId xmlns:a16="http://schemas.microsoft.com/office/drawing/2014/main" id="{261DF794-E629-4D45-A8AF-03D8C6BD3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00" y="1404000"/>
            <a:ext cx="887250" cy="88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329;p32">
            <a:extLst>
              <a:ext uri="{FF2B5EF4-FFF2-40B4-BE49-F238E27FC236}">
                <a16:creationId xmlns:a16="http://schemas.microsoft.com/office/drawing/2014/main" id="{A438E073-741D-47F2-8BB8-DB651A5C0036}"/>
              </a:ext>
            </a:extLst>
          </p:cNvPr>
          <p:cNvSpPr txBox="1">
            <a:spLocks/>
          </p:cNvSpPr>
          <p:nvPr/>
        </p:nvSpPr>
        <p:spPr>
          <a:xfrm>
            <a:off x="6970781" y="1640474"/>
            <a:ext cx="1121742" cy="40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200" dirty="0"/>
              <a:t>IIIF viewers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1AA3F93-EC41-4A8B-B1D5-F69C7AF3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50" y="1461294"/>
            <a:ext cx="666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17ABE7D-64E8-4279-84D4-714CC99E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50" y="1380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BD430500-E033-405A-BE61-FD2FC1FFDBCE}"/>
              </a:ext>
            </a:extLst>
          </p:cNvPr>
          <p:cNvCxnSpPr>
            <a:cxnSpLocks/>
          </p:cNvCxnSpPr>
          <p:nvPr/>
        </p:nvCxnSpPr>
        <p:spPr>
          <a:xfrm>
            <a:off x="1809913" y="2940600"/>
            <a:ext cx="1930742" cy="30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29;p32">
            <a:extLst>
              <a:ext uri="{FF2B5EF4-FFF2-40B4-BE49-F238E27FC236}">
                <a16:creationId xmlns:a16="http://schemas.microsoft.com/office/drawing/2014/main" id="{305E052C-F178-4B52-996E-5F5BCE7B91A5}"/>
              </a:ext>
            </a:extLst>
          </p:cNvPr>
          <p:cNvSpPr txBox="1">
            <a:spLocks/>
          </p:cNvSpPr>
          <p:nvPr/>
        </p:nvSpPr>
        <p:spPr>
          <a:xfrm>
            <a:off x="6887069" y="2950162"/>
            <a:ext cx="1683619" cy="5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200" dirty="0"/>
              <a:t>Annotatie server met interface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pic>
        <p:nvPicPr>
          <p:cNvPr id="20" name="Picture 2" descr="web server Icon - Download web server Icon 2092691 | Noun Project">
            <a:extLst>
              <a:ext uri="{FF2B5EF4-FFF2-40B4-BE49-F238E27FC236}">
                <a16:creationId xmlns:a16="http://schemas.microsoft.com/office/drawing/2014/main" id="{1AAE9845-524E-4E51-9FBD-CF8F12E8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50" y="2777009"/>
            <a:ext cx="957602" cy="9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67CCA504-701A-4B0A-AF98-93597394C6F5}"/>
              </a:ext>
            </a:extLst>
          </p:cNvPr>
          <p:cNvCxnSpPr>
            <a:cxnSpLocks/>
          </p:cNvCxnSpPr>
          <p:nvPr/>
        </p:nvCxnSpPr>
        <p:spPr>
          <a:xfrm>
            <a:off x="1673784" y="3443326"/>
            <a:ext cx="1994841" cy="91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Web Development Icon Vector Art, Icons, and Graphics for Free Download">
            <a:extLst>
              <a:ext uri="{FF2B5EF4-FFF2-40B4-BE49-F238E27FC236}">
                <a16:creationId xmlns:a16="http://schemas.microsoft.com/office/drawing/2014/main" id="{B09B488D-CDC9-4C1B-88FC-2CAE4F458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50" y="4178820"/>
            <a:ext cx="957603" cy="59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329;p32">
            <a:extLst>
              <a:ext uri="{FF2B5EF4-FFF2-40B4-BE49-F238E27FC236}">
                <a16:creationId xmlns:a16="http://schemas.microsoft.com/office/drawing/2014/main" id="{D2A045B0-2963-4CC8-8969-3AED216259D6}"/>
              </a:ext>
            </a:extLst>
          </p:cNvPr>
          <p:cNvSpPr txBox="1">
            <a:spLocks/>
          </p:cNvSpPr>
          <p:nvPr/>
        </p:nvSpPr>
        <p:spPr>
          <a:xfrm>
            <a:off x="6887069" y="4153248"/>
            <a:ext cx="2823385" cy="5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200" dirty="0"/>
              <a:t>Eigen tool development.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725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IIIF nodige resources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02198" y="3519893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Hosten van manifest files.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02198" y="3022042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Manifest store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Hosten van digitale schilderijen.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3" y="3067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server store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94777" y="3531672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Annotaties toevoegen en opslaan in schilderij data. 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7" y="303382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Annotation store</a:t>
            </a:r>
            <a:endParaRPr dirty="0"/>
          </a:p>
        </p:txBody>
      </p:sp>
      <p:pic>
        <p:nvPicPr>
          <p:cNvPr id="36" name="Picture 2" descr="web server Icon - Download web server Icon 2092691 | Noun Project">
            <a:extLst>
              <a:ext uri="{FF2B5EF4-FFF2-40B4-BE49-F238E27FC236}">
                <a16:creationId xmlns:a16="http://schemas.microsoft.com/office/drawing/2014/main" id="{914A1B22-A6FF-4387-A6DC-1AEB0210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97" y="1469321"/>
            <a:ext cx="957602" cy="9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EC525102-A239-48EF-BB6B-EEB602EBAAFC}"/>
              </a:ext>
            </a:extLst>
          </p:cNvPr>
          <p:cNvCxnSpPr>
            <a:stCxn id="36" idx="1"/>
          </p:cNvCxnSpPr>
          <p:nvPr/>
        </p:nvCxnSpPr>
        <p:spPr>
          <a:xfrm flipH="1">
            <a:off x="2196000" y="1948122"/>
            <a:ext cx="1834397" cy="108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C1C30918-A24D-4EE4-AF48-D9A4D68FF927}"/>
              </a:ext>
            </a:extLst>
          </p:cNvPr>
          <p:cNvCxnSpPr>
            <a:cxnSpLocks/>
            <a:stCxn id="36" idx="2"/>
            <a:endCxn id="876" idx="0"/>
          </p:cNvCxnSpPr>
          <p:nvPr/>
        </p:nvCxnSpPr>
        <p:spPr>
          <a:xfrm>
            <a:off x="4509198" y="2426923"/>
            <a:ext cx="0" cy="59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52B5EBBD-8E51-48B2-8379-8502525538F8}"/>
              </a:ext>
            </a:extLst>
          </p:cNvPr>
          <p:cNvCxnSpPr>
            <a:stCxn id="36" idx="3"/>
            <a:endCxn id="880" idx="0"/>
          </p:cNvCxnSpPr>
          <p:nvPr/>
        </p:nvCxnSpPr>
        <p:spPr>
          <a:xfrm>
            <a:off x="4987999" y="1948122"/>
            <a:ext cx="2213778" cy="108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D521D-ED9C-4FBF-8FAA-7F975940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IIIF experiment</a:t>
            </a:r>
            <a:endParaRPr lang="en-BE" dirty="0"/>
          </a:p>
        </p:txBody>
      </p:sp>
      <p:sp>
        <p:nvSpPr>
          <p:cNvPr id="4" name="Google Shape;329;p32">
            <a:extLst>
              <a:ext uri="{FF2B5EF4-FFF2-40B4-BE49-F238E27FC236}">
                <a16:creationId xmlns:a16="http://schemas.microsoft.com/office/drawing/2014/main" id="{E3221B61-A11A-4141-8A56-F31AFE465DAB}"/>
              </a:ext>
            </a:extLst>
          </p:cNvPr>
          <p:cNvSpPr txBox="1">
            <a:spLocks/>
          </p:cNvSpPr>
          <p:nvPr/>
        </p:nvSpPr>
        <p:spPr>
          <a:xfrm>
            <a:off x="230232" y="1190700"/>
            <a:ext cx="4341768" cy="361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Doelstellingen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Hoe een schilderij IIIF conform maken?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Hoe manifest genereren?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Hosting benodigdheden testen.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Annotatie creatie testen.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Annotatie opslaan testen.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CD0C363D-47B0-4EE8-A642-6DD2F56903BA}"/>
              </a:ext>
            </a:extLst>
          </p:cNvPr>
          <p:cNvSpPr txBox="1">
            <a:spLocks/>
          </p:cNvSpPr>
          <p:nvPr/>
        </p:nvSpPr>
        <p:spPr>
          <a:xfrm>
            <a:off x="4802232" y="1190700"/>
            <a:ext cx="4341768" cy="361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Opstelling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pic>
        <p:nvPicPr>
          <p:cNvPr id="8" name="Afbeelding 7" descr="Afbeelding met tekst, binnen&#10;&#10;Automatisch gegenereerde beschrijving">
            <a:extLst>
              <a:ext uri="{FF2B5EF4-FFF2-40B4-BE49-F238E27FC236}">
                <a16:creationId xmlns:a16="http://schemas.microsoft.com/office/drawing/2014/main" id="{38EF4D9D-6B30-4FEE-8FBD-53736535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155" y="1778512"/>
            <a:ext cx="1028772" cy="12195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C7F0B2B-7A85-40E3-A65A-5B17EC11CCDC}"/>
              </a:ext>
            </a:extLst>
          </p:cNvPr>
          <p:cNvSpPr txBox="1"/>
          <p:nvPr/>
        </p:nvSpPr>
        <p:spPr>
          <a:xfrm>
            <a:off x="4920155" y="2998012"/>
            <a:ext cx="136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Test </a:t>
            </a:r>
            <a:r>
              <a:rPr lang="en-US" sz="1000" dirty="0" err="1"/>
              <a:t>schilderij</a:t>
            </a:r>
            <a:endParaRPr lang="en-BE" sz="1000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FEDC826B-1815-4102-9188-AC6AA0486920}"/>
              </a:ext>
            </a:extLst>
          </p:cNvPr>
          <p:cNvCxnSpPr/>
          <p:nvPr/>
        </p:nvCxnSpPr>
        <p:spPr>
          <a:xfrm>
            <a:off x="6400800" y="2368800"/>
            <a:ext cx="73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nternational Image Interoperability Framework - Wikipedia">
            <a:extLst>
              <a:ext uri="{FF2B5EF4-FFF2-40B4-BE49-F238E27FC236}">
                <a16:creationId xmlns:a16="http://schemas.microsoft.com/office/drawing/2014/main" id="{DF30AAC4-9C51-4363-87E7-9F783BEF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32" y="1726327"/>
            <a:ext cx="1284946" cy="12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eb server Icon - Download web server Icon 2092691 | Noun Project">
            <a:extLst>
              <a:ext uri="{FF2B5EF4-FFF2-40B4-BE49-F238E27FC236}">
                <a16:creationId xmlns:a16="http://schemas.microsoft.com/office/drawing/2014/main" id="{1DCF04A6-D9EF-4007-8270-34D946273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5" y="3506131"/>
            <a:ext cx="957602" cy="9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F1054C8B-3711-42B4-BCFA-BAF770CB69AB}"/>
              </a:ext>
            </a:extLst>
          </p:cNvPr>
          <p:cNvSpPr txBox="1"/>
          <p:nvPr/>
        </p:nvSpPr>
        <p:spPr>
          <a:xfrm>
            <a:off x="4646554" y="4340622"/>
            <a:ext cx="1912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Hosting: </a:t>
            </a:r>
            <a:r>
              <a:rPr lang="en-US" sz="1000" dirty="0" err="1"/>
              <a:t>lokaal</a:t>
            </a:r>
            <a:r>
              <a:rPr lang="en-US" sz="1000" dirty="0"/>
              <a:t> op laptop.</a:t>
            </a:r>
            <a:endParaRPr lang="en-BE" sz="1000" dirty="0"/>
          </a:p>
        </p:txBody>
      </p:sp>
    </p:spTree>
    <p:extLst>
      <p:ext uri="{BB962C8B-B14F-4D97-AF65-F5344CB8AC3E}">
        <p14:creationId xmlns:p14="http://schemas.microsoft.com/office/powerpoint/2010/main" val="356188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D521D-ED9C-4FBF-8FAA-7F975940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IIIF experiment </a:t>
            </a:r>
            <a:r>
              <a:rPr lang="en-US" dirty="0" err="1"/>
              <a:t>resulaat</a:t>
            </a:r>
            <a:endParaRPr lang="en-BE" dirty="0"/>
          </a:p>
        </p:txBody>
      </p:sp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CD0C363D-47B0-4EE8-A642-6DD2F56903BA}"/>
              </a:ext>
            </a:extLst>
          </p:cNvPr>
          <p:cNvSpPr txBox="1">
            <a:spLocks/>
          </p:cNvSpPr>
          <p:nvPr/>
        </p:nvSpPr>
        <p:spPr>
          <a:xfrm>
            <a:off x="411434" y="3556923"/>
            <a:ext cx="4341768" cy="214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Verdere research nodig: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pic>
        <p:nvPicPr>
          <p:cNvPr id="8" name="Afbeelding 7" descr="Afbeelding met tekst, binnen&#10;&#10;Automatisch gegenereerde beschrijving">
            <a:extLst>
              <a:ext uri="{FF2B5EF4-FFF2-40B4-BE49-F238E27FC236}">
                <a16:creationId xmlns:a16="http://schemas.microsoft.com/office/drawing/2014/main" id="{38EF4D9D-6B30-4FEE-8FBD-53736535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5" y="1576912"/>
            <a:ext cx="1028772" cy="12195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C7F0B2B-7A85-40E3-A65A-5B17EC11CCDC}"/>
              </a:ext>
            </a:extLst>
          </p:cNvPr>
          <p:cNvSpPr txBox="1"/>
          <p:nvPr/>
        </p:nvSpPr>
        <p:spPr>
          <a:xfrm>
            <a:off x="571355" y="2796412"/>
            <a:ext cx="136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Test painting</a:t>
            </a:r>
            <a:endParaRPr lang="en-BE" sz="1000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FEDC826B-1815-4102-9188-AC6AA0486920}"/>
              </a:ext>
            </a:extLst>
          </p:cNvPr>
          <p:cNvCxnSpPr>
            <a:cxnSpLocks/>
          </p:cNvCxnSpPr>
          <p:nvPr/>
        </p:nvCxnSpPr>
        <p:spPr>
          <a:xfrm>
            <a:off x="1764000" y="2269200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antaloupe Image Server :: Home">
            <a:extLst>
              <a:ext uri="{FF2B5EF4-FFF2-40B4-BE49-F238E27FC236}">
                <a16:creationId xmlns:a16="http://schemas.microsoft.com/office/drawing/2014/main" id="{EE749985-6F79-4CD7-8537-E7C06C29F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40" y="1661949"/>
            <a:ext cx="1186050" cy="63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60C7BB15-38F7-449F-8954-690047453B03}"/>
              </a:ext>
            </a:extLst>
          </p:cNvPr>
          <p:cNvSpPr txBox="1"/>
          <p:nvPr/>
        </p:nvSpPr>
        <p:spPr>
          <a:xfrm>
            <a:off x="1903579" y="2380424"/>
            <a:ext cx="1912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Cantiloupe</a:t>
            </a:r>
            <a:r>
              <a:rPr lang="en-US" sz="1000" dirty="0"/>
              <a:t> image server.</a:t>
            </a:r>
            <a:endParaRPr lang="en-BE" sz="1000" dirty="0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04C5ED4A-B519-4EB8-A852-CC4B49AA540B}"/>
              </a:ext>
            </a:extLst>
          </p:cNvPr>
          <p:cNvCxnSpPr>
            <a:cxnSpLocks/>
          </p:cNvCxnSpPr>
          <p:nvPr/>
        </p:nvCxnSpPr>
        <p:spPr>
          <a:xfrm>
            <a:off x="3385276" y="2282964"/>
            <a:ext cx="214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593EB5D6-37E7-4199-9E5D-3DFB95A7B16B}"/>
              </a:ext>
            </a:extLst>
          </p:cNvPr>
          <p:cNvSpPr txBox="1"/>
          <p:nvPr/>
        </p:nvSpPr>
        <p:spPr>
          <a:xfrm>
            <a:off x="3609074" y="2195758"/>
            <a:ext cx="1009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http://localhost:8182/iiif/2/bouts-test-painting.jpg/info.json</a:t>
            </a:r>
            <a:endParaRPr lang="en-BE" sz="1000" dirty="0"/>
          </a:p>
        </p:txBody>
      </p:sp>
      <p:pic>
        <p:nvPicPr>
          <p:cNvPr id="18" name="Picture 2" descr="International Image Interoperability Framework - Wikipedia">
            <a:extLst>
              <a:ext uri="{FF2B5EF4-FFF2-40B4-BE49-F238E27FC236}">
                <a16:creationId xmlns:a16="http://schemas.microsoft.com/office/drawing/2014/main" id="{AE02E75F-E7FC-4133-9A2A-BBB5FD639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69" y="1488641"/>
            <a:ext cx="734400" cy="7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A7128C7D-B471-4CCC-AEDF-7556C1565162}"/>
              </a:ext>
            </a:extLst>
          </p:cNvPr>
          <p:cNvCxnSpPr>
            <a:cxnSpLocks/>
          </p:cNvCxnSpPr>
          <p:nvPr/>
        </p:nvCxnSpPr>
        <p:spPr>
          <a:xfrm>
            <a:off x="4646554" y="2308446"/>
            <a:ext cx="242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677888AE-797B-424B-B924-9336CC49FBEF}"/>
              </a:ext>
            </a:extLst>
          </p:cNvPr>
          <p:cNvSpPr txBox="1"/>
          <p:nvPr/>
        </p:nvSpPr>
        <p:spPr>
          <a:xfrm>
            <a:off x="6508851" y="2416525"/>
            <a:ext cx="14571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000" dirty="0">
                <a:hlinkClick r:id="rId6"/>
              </a:rPr>
              <a:t>http://127.0.0.1:8887/Bouts-manifest.json</a:t>
            </a:r>
            <a:endParaRPr lang="en-BE" sz="1000" dirty="0"/>
          </a:p>
        </p:txBody>
      </p:sp>
      <p:pic>
        <p:nvPicPr>
          <p:cNvPr id="22" name="Picture 2" descr="web server Icon - Download web server Icon 2092691 | Noun Project">
            <a:extLst>
              <a:ext uri="{FF2B5EF4-FFF2-40B4-BE49-F238E27FC236}">
                <a16:creationId xmlns:a16="http://schemas.microsoft.com/office/drawing/2014/main" id="{26F12121-DABD-4B6B-8EA3-307A2FDC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64" y="1819324"/>
            <a:ext cx="705538" cy="70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kstvak 22">
            <a:extLst>
              <a:ext uri="{FF2B5EF4-FFF2-40B4-BE49-F238E27FC236}">
                <a16:creationId xmlns:a16="http://schemas.microsoft.com/office/drawing/2014/main" id="{62BE9856-83FF-4EFD-9FA1-72CB9ECE2552}"/>
              </a:ext>
            </a:extLst>
          </p:cNvPr>
          <p:cNvSpPr txBox="1"/>
          <p:nvPr/>
        </p:nvSpPr>
        <p:spPr>
          <a:xfrm>
            <a:off x="6600566" y="1674949"/>
            <a:ext cx="136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Manifest hosting</a:t>
            </a:r>
            <a:endParaRPr lang="en-BE" sz="1000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9D2D33E3-A700-4A82-BCB7-BC2E445FF823}"/>
              </a:ext>
            </a:extLst>
          </p:cNvPr>
          <p:cNvSpPr txBox="1"/>
          <p:nvPr/>
        </p:nvSpPr>
        <p:spPr>
          <a:xfrm>
            <a:off x="5003935" y="2325529"/>
            <a:ext cx="136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Manifest generation</a:t>
            </a:r>
            <a:endParaRPr lang="en-BE" sz="1000" dirty="0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2EB45C19-94CC-4D35-AD23-A12EB6C8D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0891" y="1632194"/>
            <a:ext cx="1448301" cy="734959"/>
          </a:xfrm>
          <a:prstGeom prst="rect">
            <a:avLst/>
          </a:prstGeom>
        </p:spPr>
      </p:pic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354C8C51-8804-488F-9166-CB9EA596B088}"/>
              </a:ext>
            </a:extLst>
          </p:cNvPr>
          <p:cNvCxnSpPr>
            <a:cxnSpLocks/>
          </p:cNvCxnSpPr>
          <p:nvPr/>
        </p:nvCxnSpPr>
        <p:spPr>
          <a:xfrm>
            <a:off x="6316953" y="2221487"/>
            <a:ext cx="242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A435BF6B-4627-4B7D-98C4-6A3D8ECAED8C}"/>
              </a:ext>
            </a:extLst>
          </p:cNvPr>
          <p:cNvCxnSpPr>
            <a:cxnSpLocks/>
          </p:cNvCxnSpPr>
          <p:nvPr/>
        </p:nvCxnSpPr>
        <p:spPr>
          <a:xfrm>
            <a:off x="7642953" y="2193645"/>
            <a:ext cx="242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acking Mirador: Building Scholarly Scrapbooks – Arts and Humanities  Research Computing">
            <a:extLst>
              <a:ext uri="{FF2B5EF4-FFF2-40B4-BE49-F238E27FC236}">
                <a16:creationId xmlns:a16="http://schemas.microsoft.com/office/drawing/2014/main" id="{716B249E-150B-44B7-A069-54830C21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76" y="1866212"/>
            <a:ext cx="705538" cy="70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29;p32">
            <a:extLst>
              <a:ext uri="{FF2B5EF4-FFF2-40B4-BE49-F238E27FC236}">
                <a16:creationId xmlns:a16="http://schemas.microsoft.com/office/drawing/2014/main" id="{1D3A37DC-D9FD-4545-8CFC-A09E6475794B}"/>
              </a:ext>
            </a:extLst>
          </p:cNvPr>
          <p:cNvSpPr txBox="1">
            <a:spLocks/>
          </p:cNvSpPr>
          <p:nvPr/>
        </p:nvSpPr>
        <p:spPr>
          <a:xfrm>
            <a:off x="425834" y="1100997"/>
            <a:ext cx="4341768" cy="214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IIIF conform maken: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2EFDD84D-5A4A-45B0-8FB1-7B3115C8E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4017" y="3921320"/>
            <a:ext cx="1448301" cy="734959"/>
          </a:xfrm>
          <a:prstGeom prst="rect">
            <a:avLst/>
          </a:prstGeom>
        </p:spPr>
      </p:pic>
      <p:sp>
        <p:nvSpPr>
          <p:cNvPr id="36" name="Google Shape;329;p32">
            <a:extLst>
              <a:ext uri="{FF2B5EF4-FFF2-40B4-BE49-F238E27FC236}">
                <a16:creationId xmlns:a16="http://schemas.microsoft.com/office/drawing/2014/main" id="{FFA80AB0-6D13-4121-8D9F-7BAF9831A10F}"/>
              </a:ext>
            </a:extLst>
          </p:cNvPr>
          <p:cNvSpPr txBox="1">
            <a:spLocks/>
          </p:cNvSpPr>
          <p:nvPr/>
        </p:nvSpPr>
        <p:spPr>
          <a:xfrm>
            <a:off x="479753" y="4530852"/>
            <a:ext cx="4409047" cy="4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100" dirty="0"/>
              <a:t>Niet handmatig genereren van </a:t>
            </a:r>
            <a:r>
              <a:rPr lang="nl-BE" sz="1100" dirty="0" err="1"/>
              <a:t>manifests</a:t>
            </a:r>
            <a:r>
              <a:rPr lang="nl-BE" sz="1100" dirty="0"/>
              <a:t>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sp>
        <p:nvSpPr>
          <p:cNvPr id="37" name="Google Shape;329;p32">
            <a:extLst>
              <a:ext uri="{FF2B5EF4-FFF2-40B4-BE49-F238E27FC236}">
                <a16:creationId xmlns:a16="http://schemas.microsoft.com/office/drawing/2014/main" id="{70C7C1A4-7CC8-40CB-A139-2B59D548FC52}"/>
              </a:ext>
            </a:extLst>
          </p:cNvPr>
          <p:cNvSpPr txBox="1">
            <a:spLocks/>
          </p:cNvSpPr>
          <p:nvPr/>
        </p:nvSpPr>
        <p:spPr>
          <a:xfrm>
            <a:off x="3972227" y="3939700"/>
            <a:ext cx="1614973" cy="4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100" dirty="0"/>
              <a:t>Bestaande front-</a:t>
            </a:r>
            <a:r>
              <a:rPr lang="nl-BE" sz="1100" dirty="0" err="1"/>
              <a:t>ends</a:t>
            </a:r>
            <a:endParaRPr lang="nl-BE" sz="11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713FFF97-143A-4A31-975B-A6411F19B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785" y="4370712"/>
            <a:ext cx="398092" cy="45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id="{67BF85E2-A5BD-46FF-AADB-FD50235FE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54" y="4328097"/>
            <a:ext cx="568704" cy="56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329;p32">
            <a:extLst>
              <a:ext uri="{FF2B5EF4-FFF2-40B4-BE49-F238E27FC236}">
                <a16:creationId xmlns:a16="http://schemas.microsoft.com/office/drawing/2014/main" id="{871CBFD6-8139-4202-895F-3FB591788882}"/>
              </a:ext>
            </a:extLst>
          </p:cNvPr>
          <p:cNvSpPr txBox="1">
            <a:spLocks/>
          </p:cNvSpPr>
          <p:nvPr/>
        </p:nvSpPr>
        <p:spPr>
          <a:xfrm>
            <a:off x="6835466" y="3929270"/>
            <a:ext cx="1897100" cy="4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sz="1100" dirty="0"/>
              <a:t>Annotatie storing/creatie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  <p:pic>
        <p:nvPicPr>
          <p:cNvPr id="41" name="Picture 2" descr="web server Icon - Download web server Icon 2092691 | Noun Project">
            <a:extLst>
              <a:ext uri="{FF2B5EF4-FFF2-40B4-BE49-F238E27FC236}">
                <a16:creationId xmlns:a16="http://schemas.microsoft.com/office/drawing/2014/main" id="{C80D0D90-CD8B-426E-9A60-9477C9252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54" y="4245424"/>
            <a:ext cx="705538" cy="70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acking Mirador: Building Scholarly Scrapbooks – Arts and Humanities  Research Computing">
            <a:extLst>
              <a:ext uri="{FF2B5EF4-FFF2-40B4-BE49-F238E27FC236}">
                <a16:creationId xmlns:a16="http://schemas.microsoft.com/office/drawing/2014/main" id="{2FCDF642-F43D-42D9-AEB0-9E92BC64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010" y="4323724"/>
            <a:ext cx="573077" cy="57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2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D521D-ED9C-4FBF-8FAA-7F975940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IIIF opportunities</a:t>
            </a:r>
            <a:endParaRPr lang="en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1D1B23-5162-466C-A5BF-343D18F6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572" y="1080600"/>
            <a:ext cx="6202687" cy="841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14300" indent="0">
              <a:buNone/>
            </a:pPr>
            <a:r>
              <a:rPr lang="en-US" b="1" dirty="0" err="1"/>
              <a:t>Archief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IIIF conform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gedigitaliseerde</a:t>
            </a:r>
            <a:r>
              <a:rPr lang="en-US" dirty="0"/>
              <a:t> </a:t>
            </a:r>
            <a:r>
              <a:rPr lang="en-US" dirty="0" err="1"/>
              <a:t>schilderijen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BE" dirty="0"/>
          </a:p>
        </p:txBody>
      </p:sp>
      <p:sp>
        <p:nvSpPr>
          <p:cNvPr id="4" name="Google Shape;329;p32">
            <a:extLst>
              <a:ext uri="{FF2B5EF4-FFF2-40B4-BE49-F238E27FC236}">
                <a16:creationId xmlns:a16="http://schemas.microsoft.com/office/drawing/2014/main" id="{E3221B61-A11A-4141-8A56-F31AFE465DAB}"/>
              </a:ext>
            </a:extLst>
          </p:cNvPr>
          <p:cNvSpPr txBox="1">
            <a:spLocks/>
          </p:cNvSpPr>
          <p:nvPr/>
        </p:nvSpPr>
        <p:spPr>
          <a:xfrm>
            <a:off x="259031" y="2047500"/>
            <a:ext cx="8985768" cy="29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Toepassingen: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Universele uitwisseling van schilderijen.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Bestaande tools gebruiken (</a:t>
            </a:r>
            <a:r>
              <a:rPr lang="nl-BE" dirty="0" err="1"/>
              <a:t>mirador</a:t>
            </a:r>
            <a:r>
              <a:rPr lang="nl-BE" dirty="0"/>
              <a:t>, andere IIIF viewers).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Eigen tool ontwikkelen voor annotaties en AI mogelijkheden (metadata verrijking)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Digitaal beschikbaar maken schilderijen publiek.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Makkelijk opzoeken schilderijen met attributen.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477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D521D-ED9C-4FBF-8FAA-7F975940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IIIF opportunities</a:t>
            </a:r>
            <a:endParaRPr lang="en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1D1B23-5162-466C-A5BF-343D18F6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571" y="933787"/>
            <a:ext cx="6202687" cy="1057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14300" indent="0">
              <a:buNone/>
            </a:pPr>
            <a:r>
              <a:rPr lang="en-US" b="1" dirty="0"/>
              <a:t>Front-end</a:t>
            </a:r>
          </a:p>
          <a:p>
            <a:pPr marL="114300" indent="0">
              <a:buNone/>
            </a:pPr>
            <a:r>
              <a:rPr lang="en-US" dirty="0" err="1"/>
              <a:t>Gebruiken</a:t>
            </a:r>
            <a:r>
              <a:rPr lang="en-US" dirty="0"/>
              <a:t> van </a:t>
            </a:r>
            <a:r>
              <a:rPr lang="en-US" dirty="0" err="1"/>
              <a:t>bestaande</a:t>
            </a:r>
            <a:r>
              <a:rPr lang="en-US" dirty="0"/>
              <a:t> of </a:t>
            </a:r>
            <a:r>
              <a:rPr lang="en-US" dirty="0" err="1"/>
              <a:t>developen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IIIF viewer met </a:t>
            </a:r>
            <a:r>
              <a:rPr lang="en-US" dirty="0" err="1"/>
              <a:t>annotaties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BE" dirty="0"/>
          </a:p>
        </p:txBody>
      </p:sp>
      <p:sp>
        <p:nvSpPr>
          <p:cNvPr id="4" name="Google Shape;329;p32">
            <a:extLst>
              <a:ext uri="{FF2B5EF4-FFF2-40B4-BE49-F238E27FC236}">
                <a16:creationId xmlns:a16="http://schemas.microsoft.com/office/drawing/2014/main" id="{E3221B61-A11A-4141-8A56-F31AFE465DAB}"/>
              </a:ext>
            </a:extLst>
          </p:cNvPr>
          <p:cNvSpPr txBox="1">
            <a:spLocks/>
          </p:cNvSpPr>
          <p:nvPr/>
        </p:nvSpPr>
        <p:spPr>
          <a:xfrm>
            <a:off x="259031" y="2464050"/>
            <a:ext cx="8985768" cy="1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b="1" dirty="0"/>
              <a:t>Toepassingen: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Gebruik kunsthistoricus voor annotaties en onderzoek.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i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AI loslaten op schilderij voor metadata verrijking.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nl-BE" dirty="0"/>
              <a:t>Verder bouwen op bestaande tools (</a:t>
            </a:r>
            <a:r>
              <a:rPr lang="nl-BE" dirty="0" err="1"/>
              <a:t>Madoc</a:t>
            </a:r>
            <a:r>
              <a:rPr lang="nl-BE" dirty="0"/>
              <a:t>, ..).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i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i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i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i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i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i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nl-BE" i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25109771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380</Words>
  <Application>Microsoft Office PowerPoint</Application>
  <PresentationFormat>Diavoorstelling (16:9)</PresentationFormat>
  <Paragraphs>296</Paragraphs>
  <Slides>10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Viga</vt:lpstr>
      <vt:lpstr>DM Sans</vt:lpstr>
      <vt:lpstr>Arial</vt:lpstr>
      <vt:lpstr>Cyber Security Business Plan</vt:lpstr>
      <vt:lpstr>Onderzoek</vt:lpstr>
      <vt:lpstr>IIIF?</vt:lpstr>
      <vt:lpstr>IIIF werking</vt:lpstr>
      <vt:lpstr>IIIF werking</vt:lpstr>
      <vt:lpstr>IIIF nodige resources</vt:lpstr>
      <vt:lpstr>IIIF experiment</vt:lpstr>
      <vt:lpstr>IIIF experiment resulaat</vt:lpstr>
      <vt:lpstr>IIIF opportunities</vt:lpstr>
      <vt:lpstr>IIIF opportunities</vt:lpstr>
      <vt:lpstr>Nodig onderzoek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</dc:title>
  <cp:lastModifiedBy>Dierckens Ilya</cp:lastModifiedBy>
  <cp:revision>26</cp:revision>
  <dcterms:modified xsi:type="dcterms:W3CDTF">2022-02-17T13:53:56Z</dcterms:modified>
</cp:coreProperties>
</file>