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724" y="80045"/>
            <a:ext cx="32226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707" y="902678"/>
            <a:ext cx="3756685" cy="178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86541" y="3191529"/>
            <a:ext cx="17145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15.xml"/><Relationship Id="rId7" Type="http://schemas.openxmlformats.org/officeDocument/2006/relationships/slide" Target="slide17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63405"/>
            <a:ext cx="27882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4"/>
              <a:t>Analyse</a:t>
            </a:r>
            <a:r>
              <a:rPr dirty="0" sz="1700" spc="90"/>
              <a:t> </a:t>
            </a:r>
            <a:r>
              <a:rPr dirty="0" sz="1700" spc="-260"/>
              <a:t>des</a:t>
            </a:r>
            <a:r>
              <a:rPr dirty="0" sz="1700" spc="85"/>
              <a:t> </a:t>
            </a:r>
            <a:r>
              <a:rPr dirty="0" sz="1700" spc="-200"/>
              <a:t>Frais</a:t>
            </a:r>
            <a:r>
              <a:rPr dirty="0" sz="1700" spc="85"/>
              <a:t> </a:t>
            </a:r>
            <a:r>
              <a:rPr dirty="0" sz="1700" spc="-160"/>
              <a:t>Médicaux</a:t>
            </a:r>
            <a:endParaRPr sz="1700"/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83521"/>
            <a:ext cx="3812540" cy="6629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95">
                <a:latin typeface="Arial Black"/>
                <a:cs typeface="Arial Black"/>
              </a:rPr>
              <a:t>par</a:t>
            </a:r>
            <a:r>
              <a:rPr dirty="0" sz="1700" spc="90">
                <a:latin typeface="Arial Black"/>
                <a:cs typeface="Arial Black"/>
              </a:rPr>
              <a:t> </a:t>
            </a:r>
            <a:r>
              <a:rPr dirty="0" sz="1700" spc="-215">
                <a:latin typeface="Arial Black"/>
                <a:cs typeface="Arial Black"/>
              </a:rPr>
              <a:t>Régression</a:t>
            </a:r>
            <a:r>
              <a:rPr dirty="0" sz="1700" spc="90">
                <a:latin typeface="Arial Black"/>
                <a:cs typeface="Arial Black"/>
              </a:rPr>
              <a:t> </a:t>
            </a:r>
            <a:r>
              <a:rPr dirty="0" sz="1700" spc="-180">
                <a:latin typeface="Arial Black"/>
                <a:cs typeface="Arial Black"/>
              </a:rPr>
              <a:t>Linéaire</a:t>
            </a:r>
            <a:r>
              <a:rPr dirty="0" sz="1700" spc="95">
                <a:latin typeface="Arial Black"/>
                <a:cs typeface="Arial Black"/>
              </a:rPr>
              <a:t> </a:t>
            </a:r>
            <a:r>
              <a:rPr dirty="0" sz="1700" spc="-10">
                <a:latin typeface="Arial Black"/>
                <a:cs typeface="Arial Black"/>
              </a:rPr>
              <a:t>Multiple</a:t>
            </a:r>
            <a:endParaRPr sz="1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1400" spc="-10">
                <a:latin typeface="Tahoma"/>
                <a:cs typeface="Tahoma"/>
              </a:rPr>
              <a:t>Une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étude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statistique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appliquée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à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l’assurance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santé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4" y="149212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9194" y="1789300"/>
            <a:ext cx="2374900" cy="10312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40"/>
              </a:spcBef>
              <a:tabLst>
                <a:tab pos="1262380" algn="l"/>
                <a:tab pos="1551940" algn="l"/>
              </a:tabLst>
            </a:pPr>
            <a:r>
              <a:rPr dirty="0" sz="1100">
                <a:latin typeface="Tahoma"/>
                <a:cs typeface="Tahoma"/>
              </a:rPr>
              <a:t>EL HILALI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ANAS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35">
                <a:latin typeface="Tahoma"/>
                <a:cs typeface="Tahoma"/>
              </a:rPr>
              <a:t>&amp;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0">
                <a:latin typeface="Tahoma"/>
                <a:cs typeface="Tahoma"/>
              </a:rPr>
              <a:t>ILYAS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FAQIR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35"/>
              </a:spcBef>
            </a:pPr>
            <a:r>
              <a:rPr dirty="0" sz="1100" spc="-30">
                <a:latin typeface="Tahoma"/>
                <a:cs typeface="Tahoma"/>
              </a:rPr>
              <a:t>Encadré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Prof.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Abdelkamel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ALJ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509"/>
              </a:spcBef>
            </a:pPr>
            <a:r>
              <a:rPr dirty="0" sz="1100">
                <a:latin typeface="Tahoma"/>
                <a:cs typeface="Tahoma"/>
              </a:rPr>
              <a:t>1</a:t>
            </a:r>
            <a:r>
              <a:rPr dirty="0" baseline="27777" sz="1050">
                <a:latin typeface="Arial MT"/>
                <a:cs typeface="Arial MT"/>
              </a:rPr>
              <a:t>er</a:t>
            </a:r>
            <a:r>
              <a:rPr dirty="0" baseline="27777" sz="1050" spc="104">
                <a:latin typeface="Arial MT"/>
                <a:cs typeface="Arial MT"/>
              </a:rPr>
              <a:t> </a:t>
            </a:r>
            <a:r>
              <a:rPr dirty="0" sz="1100" spc="-40">
                <a:latin typeface="Tahoma"/>
                <a:cs typeface="Tahoma"/>
              </a:rPr>
              <a:t>février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  <a:p>
            <a:pPr marL="50800" marR="553720">
              <a:lnSpc>
                <a:spcPct val="113399"/>
              </a:lnSpc>
              <a:spcBef>
                <a:spcPts val="795"/>
              </a:spcBef>
            </a:pPr>
            <a:r>
              <a:rPr dirty="0" sz="800" spc="-10">
                <a:latin typeface="Arial MT"/>
                <a:cs typeface="Arial MT"/>
              </a:rPr>
              <a:t>Université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Sidi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Mohamed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Ben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Abdellah </a:t>
            </a:r>
            <a:r>
              <a:rPr dirty="0" sz="800" spc="-25">
                <a:latin typeface="Arial MT"/>
                <a:cs typeface="Arial MT"/>
              </a:rPr>
              <a:t>Sorbonne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Paris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Nord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University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5"/>
              <a:t>Modélisation</a:t>
            </a:r>
            <a:r>
              <a:rPr dirty="0" spc="25"/>
              <a:t> </a:t>
            </a:r>
            <a:r>
              <a:rPr dirty="0" spc="-85"/>
              <a:t>et</a:t>
            </a:r>
            <a:r>
              <a:rPr dirty="0" spc="25"/>
              <a:t> </a:t>
            </a:r>
            <a:r>
              <a:rPr dirty="0" spc="-130"/>
              <a:t>Évaluation</a:t>
            </a:r>
            <a:r>
              <a:rPr dirty="0" spc="30"/>
              <a:t> </a:t>
            </a:r>
            <a:r>
              <a:rPr dirty="0" spc="-114"/>
              <a:t>du</a:t>
            </a:r>
            <a:r>
              <a:rPr dirty="0" spc="25"/>
              <a:t> </a:t>
            </a:r>
            <a:r>
              <a:rPr dirty="0" spc="-80"/>
              <a:t>Modèle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953529"/>
            <a:ext cx="3989070" cy="164274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dirty="0" sz="1200" spc="-114">
                <a:latin typeface="Arial Black"/>
                <a:cs typeface="Arial Black"/>
              </a:rPr>
              <a:t>Modèle</a:t>
            </a:r>
            <a:r>
              <a:rPr dirty="0" sz="1200" spc="60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de</a:t>
            </a:r>
            <a:r>
              <a:rPr dirty="0" sz="1200" spc="60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Régression</a:t>
            </a:r>
            <a:r>
              <a:rPr dirty="0" sz="1200" spc="60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Linéaire</a:t>
            </a:r>
            <a:r>
              <a:rPr dirty="0" sz="1200" spc="60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Multiple</a:t>
            </a:r>
            <a:endParaRPr sz="1200">
              <a:latin typeface="Arial Black"/>
              <a:cs typeface="Arial Black"/>
            </a:endParaRPr>
          </a:p>
          <a:p>
            <a:pPr marL="360680">
              <a:lnSpc>
                <a:spcPct val="100000"/>
              </a:lnSpc>
              <a:spcBef>
                <a:spcPts val="520"/>
              </a:spcBef>
            </a:pPr>
            <a:r>
              <a:rPr dirty="0" sz="1200" spc="-75">
                <a:latin typeface="Tahoma"/>
                <a:cs typeface="Tahoma"/>
              </a:rPr>
              <a:t>Charges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i="1">
                <a:latin typeface="Arial"/>
                <a:cs typeface="Arial"/>
              </a:rPr>
              <a:t>β</a:t>
            </a:r>
            <a:r>
              <a:rPr dirty="0" baseline="-13888" sz="1200">
                <a:latin typeface="Arial MT"/>
                <a:cs typeface="Arial MT"/>
              </a:rPr>
              <a:t>0</a:t>
            </a:r>
            <a:r>
              <a:rPr dirty="0" baseline="-13888" sz="1200" spc="142">
                <a:latin typeface="Arial MT"/>
                <a:cs typeface="Arial MT"/>
              </a:rPr>
              <a:t> </a:t>
            </a:r>
            <a:r>
              <a:rPr dirty="0" sz="1200">
                <a:latin typeface="Tahoma"/>
                <a:cs typeface="Tahoma"/>
              </a:rPr>
              <a:t>+</a:t>
            </a:r>
            <a:r>
              <a:rPr dirty="0" sz="1200" spc="-110">
                <a:latin typeface="Tahoma"/>
                <a:cs typeface="Tahoma"/>
              </a:rPr>
              <a:t> </a:t>
            </a:r>
            <a:r>
              <a:rPr dirty="0" sz="1200" i="1">
                <a:latin typeface="Arial"/>
                <a:cs typeface="Arial"/>
              </a:rPr>
              <a:t>β</a:t>
            </a:r>
            <a:r>
              <a:rPr dirty="0" baseline="-13888" sz="1200">
                <a:latin typeface="Arial MT"/>
                <a:cs typeface="Arial MT"/>
              </a:rPr>
              <a:t>1</a:t>
            </a:r>
            <a:r>
              <a:rPr dirty="0" baseline="-13888" sz="1200" spc="142">
                <a:latin typeface="Arial MT"/>
                <a:cs typeface="Arial MT"/>
              </a:rPr>
              <a:t> </a:t>
            </a:r>
            <a:r>
              <a:rPr dirty="0" sz="1200" i="1">
                <a:latin typeface="Georgia"/>
                <a:cs typeface="Georgia"/>
              </a:rPr>
              <a:t>·</a:t>
            </a:r>
            <a:r>
              <a:rPr dirty="0" sz="1200" spc="-25" i="1">
                <a:latin typeface="Georgia"/>
                <a:cs typeface="Georgia"/>
              </a:rPr>
              <a:t> </a:t>
            </a:r>
            <a:r>
              <a:rPr dirty="0" sz="1200" spc="-95">
                <a:latin typeface="Tahoma"/>
                <a:cs typeface="Tahoma"/>
              </a:rPr>
              <a:t>age</a:t>
            </a:r>
            <a:r>
              <a:rPr dirty="0" sz="1200" spc="-114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+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i="1">
                <a:latin typeface="Arial"/>
                <a:cs typeface="Arial"/>
              </a:rPr>
              <a:t>β</a:t>
            </a:r>
            <a:r>
              <a:rPr dirty="0" baseline="-13888" sz="1200">
                <a:latin typeface="Arial MT"/>
                <a:cs typeface="Arial MT"/>
              </a:rPr>
              <a:t>2</a:t>
            </a:r>
            <a:r>
              <a:rPr dirty="0" baseline="-13888" sz="1200" spc="135">
                <a:latin typeface="Arial MT"/>
                <a:cs typeface="Arial MT"/>
              </a:rPr>
              <a:t> </a:t>
            </a:r>
            <a:r>
              <a:rPr dirty="0" sz="1200" i="1">
                <a:latin typeface="Georgia"/>
                <a:cs typeface="Georgia"/>
              </a:rPr>
              <a:t>·</a:t>
            </a:r>
            <a:r>
              <a:rPr dirty="0" sz="1200" spc="-20" i="1">
                <a:latin typeface="Georgia"/>
                <a:cs typeface="Georgia"/>
              </a:rPr>
              <a:t> </a:t>
            </a:r>
            <a:r>
              <a:rPr dirty="0" sz="1200" spc="-60">
                <a:latin typeface="Tahoma"/>
                <a:cs typeface="Tahoma"/>
              </a:rPr>
              <a:t>bmi</a:t>
            </a:r>
            <a:r>
              <a:rPr dirty="0" sz="1200" spc="-1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+</a:t>
            </a:r>
            <a:r>
              <a:rPr dirty="0" sz="1200" spc="-110">
                <a:latin typeface="Tahoma"/>
                <a:cs typeface="Tahoma"/>
              </a:rPr>
              <a:t> </a:t>
            </a:r>
            <a:r>
              <a:rPr dirty="0" sz="1200" i="1">
                <a:latin typeface="Arial"/>
                <a:cs typeface="Arial"/>
              </a:rPr>
              <a:t>β</a:t>
            </a:r>
            <a:r>
              <a:rPr dirty="0" baseline="-13888" sz="1200">
                <a:latin typeface="Arial MT"/>
                <a:cs typeface="Arial MT"/>
              </a:rPr>
              <a:t>3</a:t>
            </a:r>
            <a:r>
              <a:rPr dirty="0" baseline="-13888" sz="1200" spc="142">
                <a:latin typeface="Arial MT"/>
                <a:cs typeface="Arial MT"/>
              </a:rPr>
              <a:t> </a:t>
            </a:r>
            <a:r>
              <a:rPr dirty="0" sz="1200" i="1">
                <a:latin typeface="Georgia"/>
                <a:cs typeface="Georgia"/>
              </a:rPr>
              <a:t>·</a:t>
            </a:r>
            <a:r>
              <a:rPr dirty="0" sz="1200" spc="-25" i="1">
                <a:latin typeface="Georgia"/>
                <a:cs typeface="Georgia"/>
              </a:rPr>
              <a:t> </a:t>
            </a:r>
            <a:r>
              <a:rPr dirty="0" sz="1200" spc="-90">
                <a:latin typeface="Tahoma"/>
                <a:cs typeface="Tahoma"/>
              </a:rPr>
              <a:t>smoker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+</a:t>
            </a:r>
            <a:r>
              <a:rPr dirty="0" sz="1200" spc="-110">
                <a:latin typeface="Tahoma"/>
                <a:cs typeface="Tahoma"/>
              </a:rPr>
              <a:t> </a:t>
            </a:r>
            <a:r>
              <a:rPr dirty="0" sz="1200" spc="-50" i="1">
                <a:latin typeface="Arial"/>
                <a:cs typeface="Arial"/>
              </a:rPr>
              <a:t>ε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346710" marR="193675" indent="-189230">
              <a:lnSpc>
                <a:spcPct val="115399"/>
              </a:lnSpc>
              <a:buFont typeface="Tahoma"/>
              <a:buChar char="•"/>
              <a:tabLst>
                <a:tab pos="347980" algn="l"/>
              </a:tabLst>
            </a:pPr>
            <a:r>
              <a:rPr dirty="0" sz="1200" spc="-150">
                <a:latin typeface="Arial Black"/>
                <a:cs typeface="Arial Black"/>
              </a:rPr>
              <a:t>Performance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55" i="1">
                <a:latin typeface="Trebuchet MS"/>
                <a:cs typeface="Trebuchet MS"/>
              </a:rPr>
              <a:t>R</a:t>
            </a:r>
            <a:r>
              <a:rPr dirty="0" baseline="31250" sz="1200" spc="82">
                <a:latin typeface="Arial MT"/>
                <a:cs typeface="Arial MT"/>
              </a:rPr>
              <a:t>2</a:t>
            </a:r>
            <a:r>
              <a:rPr dirty="0" baseline="31250" sz="1200" spc="209">
                <a:latin typeface="Arial MT"/>
                <a:cs typeface="Arial MT"/>
              </a:rPr>
              <a:t> </a:t>
            </a:r>
            <a:r>
              <a:rPr dirty="0" sz="1200" spc="155" i="1">
                <a:latin typeface="Georgia"/>
                <a:cs typeface="Georgia"/>
              </a:rPr>
              <a:t>≈</a:t>
            </a:r>
            <a:r>
              <a:rPr dirty="0" sz="1200" spc="20" i="1">
                <a:latin typeface="Georgia"/>
                <a:cs typeface="Georgia"/>
              </a:rPr>
              <a:t> </a:t>
            </a:r>
            <a:r>
              <a:rPr dirty="0" sz="1200" spc="-40">
                <a:latin typeface="Tahoma"/>
                <a:cs typeface="Tahoma"/>
              </a:rPr>
              <a:t>0</a:t>
            </a:r>
            <a:r>
              <a:rPr dirty="0" sz="1200" spc="-40" i="1">
                <a:latin typeface="Arial"/>
                <a:cs typeface="Arial"/>
              </a:rPr>
              <a:t>.</a:t>
            </a:r>
            <a:r>
              <a:rPr dirty="0" sz="1200" spc="-40">
                <a:latin typeface="Tahoma"/>
                <a:cs typeface="Tahoma"/>
              </a:rPr>
              <a:t>71,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indiquant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que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le modèle </a:t>
            </a:r>
            <a:r>
              <a:rPr dirty="0" sz="1200" spc="-10">
                <a:latin typeface="Tahoma"/>
                <a:cs typeface="Tahoma"/>
              </a:rPr>
              <a:t>	</a:t>
            </a:r>
            <a:r>
              <a:rPr dirty="0" sz="1200" spc="-70">
                <a:latin typeface="Tahoma"/>
                <a:cs typeface="Tahoma"/>
              </a:rPr>
              <a:t>explique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environ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71%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de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la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variance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95">
                <a:latin typeface="Tahoma"/>
                <a:cs typeface="Tahoma"/>
              </a:rPr>
              <a:t>des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frais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médicaux.</a:t>
            </a:r>
            <a:endParaRPr sz="1200">
              <a:latin typeface="Tahoma"/>
              <a:cs typeface="Tahoma"/>
            </a:endParaRPr>
          </a:p>
          <a:p>
            <a:pPr marL="346710" marR="43180" indent="-189230">
              <a:lnSpc>
                <a:spcPct val="115399"/>
              </a:lnSpc>
              <a:spcBef>
                <a:spcPts val="300"/>
              </a:spcBef>
              <a:buFont typeface="Tahoma"/>
              <a:buChar char="•"/>
              <a:tabLst>
                <a:tab pos="347980" algn="l"/>
              </a:tabLst>
            </a:pPr>
            <a:r>
              <a:rPr dirty="0" sz="1200" spc="-155">
                <a:latin typeface="Arial Black"/>
                <a:cs typeface="Arial Black"/>
              </a:rPr>
              <a:t>Diagnostics</a:t>
            </a:r>
            <a:r>
              <a:rPr dirty="0" sz="1200" spc="2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35">
                <a:latin typeface="Arial Black"/>
                <a:cs typeface="Arial Black"/>
              </a:rPr>
              <a:t> </a:t>
            </a:r>
            <a:r>
              <a:rPr dirty="0" sz="1200" spc="-45">
                <a:latin typeface="Tahoma"/>
                <a:cs typeface="Tahoma"/>
              </a:rPr>
              <a:t>Tests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de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Durbin-</a:t>
            </a:r>
            <a:r>
              <a:rPr dirty="0" sz="1200" spc="-65">
                <a:latin typeface="Tahoma"/>
                <a:cs typeface="Tahoma"/>
              </a:rPr>
              <a:t>Watson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et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VIF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confirment </a:t>
            </a:r>
            <a:r>
              <a:rPr dirty="0" sz="1200" spc="-40">
                <a:latin typeface="Tahoma"/>
                <a:cs typeface="Tahoma"/>
              </a:rPr>
              <a:t>	</a:t>
            </a:r>
            <a:r>
              <a:rPr dirty="0" sz="1200">
                <a:latin typeface="Tahoma"/>
                <a:cs typeface="Tahoma"/>
              </a:rPr>
              <a:t>la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validité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du </a:t>
            </a:r>
            <a:r>
              <a:rPr dirty="0" sz="1200" spc="-10">
                <a:latin typeface="Tahoma"/>
                <a:cs typeface="Tahoma"/>
              </a:rPr>
              <a:t>modèle.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724" y="80045"/>
            <a:ext cx="23164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5">
                <a:latin typeface="Arial Black"/>
                <a:cs typeface="Arial Black"/>
              </a:rPr>
              <a:t>Graphiques</a:t>
            </a:r>
            <a:r>
              <a:rPr dirty="0" sz="1400" spc="45">
                <a:latin typeface="Arial Black"/>
                <a:cs typeface="Arial Black"/>
              </a:rPr>
              <a:t> </a:t>
            </a:r>
            <a:r>
              <a:rPr dirty="0" sz="1400" spc="-165">
                <a:latin typeface="Arial Black"/>
                <a:cs typeface="Arial Black"/>
              </a:rPr>
              <a:t>Clés</a:t>
            </a:r>
            <a:r>
              <a:rPr dirty="0" sz="1400" spc="50">
                <a:latin typeface="Arial Black"/>
                <a:cs typeface="Arial Black"/>
              </a:rPr>
              <a:t> </a:t>
            </a:r>
            <a:r>
              <a:rPr dirty="0" sz="1400" spc="-114">
                <a:latin typeface="Arial Black"/>
                <a:cs typeface="Arial Black"/>
              </a:rPr>
              <a:t>du</a:t>
            </a:r>
            <a:r>
              <a:rPr dirty="0" sz="1400" spc="50">
                <a:latin typeface="Arial Black"/>
                <a:cs typeface="Arial Black"/>
              </a:rPr>
              <a:t> </a:t>
            </a:r>
            <a:r>
              <a:rPr dirty="0" sz="1400" spc="-85">
                <a:latin typeface="Arial Black"/>
                <a:cs typeface="Arial Black"/>
              </a:rPr>
              <a:t>Modèle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7304" y="702485"/>
            <a:ext cx="13068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5">
                <a:latin typeface="Arial Black"/>
                <a:cs typeface="Arial Black"/>
              </a:rPr>
              <a:t>Observé</a:t>
            </a:r>
            <a:r>
              <a:rPr dirty="0" sz="1200" spc="6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vs.</a:t>
            </a:r>
            <a:r>
              <a:rPr dirty="0" sz="1200" spc="70">
                <a:latin typeface="Arial Black"/>
                <a:cs typeface="Arial Black"/>
              </a:rPr>
              <a:t> </a:t>
            </a:r>
            <a:r>
              <a:rPr dirty="0" sz="1200" spc="-90">
                <a:latin typeface="Arial Black"/>
                <a:cs typeface="Arial Black"/>
              </a:rPr>
              <a:t>Prédit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04" y="879644"/>
            <a:ext cx="1944059" cy="192536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411298" y="702485"/>
            <a:ext cx="13347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75">
                <a:latin typeface="Arial Black"/>
                <a:cs typeface="Arial Black"/>
              </a:rPr>
              <a:t>Résidus</a:t>
            </a:r>
            <a:r>
              <a:rPr dirty="0" sz="1200" spc="6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vs.</a:t>
            </a:r>
            <a:r>
              <a:rPr dirty="0" sz="1200" spc="65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Prédits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3998" y="879639"/>
            <a:ext cx="1944022" cy="1953324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980" y="1357142"/>
            <a:ext cx="106045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00">
                <a:latin typeface="Arial Black"/>
                <a:cs typeface="Arial Black"/>
                <a:hlinkClick r:id="rId2" action="ppaction://hlinksldjump"/>
              </a:rPr>
              <a:t>Discussion</a:t>
            </a:r>
            <a:endParaRPr sz="17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8680" y="1803317"/>
            <a:ext cx="3270885" cy="5080"/>
            <a:chOff x="668680" y="1803317"/>
            <a:chExt cx="32708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668680" y="1803317"/>
              <a:ext cx="3270885" cy="5080"/>
            </a:xfrm>
            <a:custGeom>
              <a:avLst/>
              <a:gdLst/>
              <a:ahLst/>
              <a:cxnLst/>
              <a:rect l="l" t="t" r="r" b="b"/>
              <a:pathLst>
                <a:path w="3270885" h="5080">
                  <a:moveTo>
                    <a:pt x="0" y="5060"/>
                  </a:moveTo>
                  <a:lnTo>
                    <a:pt x="0" y="0"/>
                  </a:lnTo>
                  <a:lnTo>
                    <a:pt x="3270680" y="0"/>
                  </a:lnTo>
                  <a:lnTo>
                    <a:pt x="32706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8680" y="1803317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5060"/>
                  </a:moveTo>
                  <a:lnTo>
                    <a:pt x="0" y="0"/>
                  </a:lnTo>
                  <a:lnTo>
                    <a:pt x="1907880" y="0"/>
                  </a:lnTo>
                  <a:lnTo>
                    <a:pt x="19078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0"/>
              <a:t>Interprétation</a:t>
            </a:r>
            <a:r>
              <a:rPr dirty="0" spc="40"/>
              <a:t> </a:t>
            </a:r>
            <a:r>
              <a:rPr dirty="0" spc="-210"/>
              <a:t>des</a:t>
            </a:r>
            <a:r>
              <a:rPr dirty="0" spc="55"/>
              <a:t> </a:t>
            </a:r>
            <a:r>
              <a:rPr dirty="0" spc="-135"/>
              <a:t>Résultats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272" y="902678"/>
            <a:ext cx="3855720" cy="178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695" marR="30480" indent="-189230">
              <a:lnSpc>
                <a:spcPct val="115399"/>
              </a:lnSpc>
              <a:spcBef>
                <a:spcPts val="100"/>
              </a:spcBef>
              <a:buFont typeface="Tahoma"/>
              <a:buChar char="•"/>
              <a:tabLst>
                <a:tab pos="227965" algn="l"/>
              </a:tabLst>
            </a:pPr>
            <a:r>
              <a:rPr dirty="0" sz="1200" spc="-165">
                <a:latin typeface="Arial Black"/>
                <a:cs typeface="Arial Black"/>
              </a:rPr>
              <a:t>Facteurs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Significatifs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20">
                <a:latin typeface="Tahoma"/>
                <a:cs typeface="Tahoma"/>
              </a:rPr>
              <a:t>L’âge,</a:t>
            </a:r>
            <a:r>
              <a:rPr dirty="0" sz="1200" spc="-10">
                <a:latin typeface="Tahoma"/>
                <a:cs typeface="Tahoma"/>
              </a:rPr>
              <a:t> le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BMI </a:t>
            </a:r>
            <a:r>
              <a:rPr dirty="0" sz="1200" spc="-10">
                <a:latin typeface="Tahoma"/>
                <a:cs typeface="Tahoma"/>
              </a:rPr>
              <a:t>et </a:t>
            </a:r>
            <a:r>
              <a:rPr dirty="0" sz="1200" spc="-40">
                <a:latin typeface="Tahoma"/>
                <a:cs typeface="Tahoma"/>
              </a:rPr>
              <a:t>surtout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le 	statut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fumeur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influencent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fortement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les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frais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médicaux.</a:t>
            </a:r>
            <a:endParaRPr sz="1200">
              <a:latin typeface="Tahoma"/>
              <a:cs typeface="Tahoma"/>
            </a:endParaRPr>
          </a:p>
          <a:p>
            <a:pPr marL="226695" marR="73660" indent="-189230">
              <a:lnSpc>
                <a:spcPct val="115399"/>
              </a:lnSpc>
              <a:spcBef>
                <a:spcPts val="295"/>
              </a:spcBef>
              <a:buFont typeface="Tahoma"/>
              <a:buChar char="•"/>
              <a:tabLst>
                <a:tab pos="227965" algn="l"/>
              </a:tabLst>
            </a:pPr>
            <a:r>
              <a:rPr dirty="0" sz="1200" spc="-140">
                <a:latin typeface="Arial Black"/>
                <a:cs typeface="Arial Black"/>
              </a:rPr>
              <a:t>Impact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du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Fumeur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100">
                <a:latin typeface="Arial Black"/>
                <a:cs typeface="Arial Black"/>
              </a:rPr>
              <a:t> </a:t>
            </a:r>
            <a:r>
              <a:rPr dirty="0" sz="1200">
                <a:latin typeface="Tahoma"/>
                <a:cs typeface="Tahoma"/>
              </a:rPr>
              <a:t>Le </a:t>
            </a:r>
            <a:r>
              <a:rPr dirty="0" sz="1200" spc="-45">
                <a:latin typeface="Tahoma"/>
                <a:cs typeface="Tahoma"/>
              </a:rPr>
              <a:t>coefficient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très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élevé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pour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le 	statut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de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fumeur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souligne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son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importance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comme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facteur </a:t>
            </a:r>
            <a:r>
              <a:rPr dirty="0" sz="1200" spc="-30">
                <a:latin typeface="Tahoma"/>
                <a:cs typeface="Tahoma"/>
              </a:rPr>
              <a:t>	</a:t>
            </a:r>
            <a:r>
              <a:rPr dirty="0" sz="1200" spc="-80">
                <a:latin typeface="Tahoma"/>
                <a:cs typeface="Tahoma"/>
              </a:rPr>
              <a:t>de</a:t>
            </a:r>
            <a:r>
              <a:rPr dirty="0" sz="1200" spc="-10">
                <a:latin typeface="Tahoma"/>
                <a:cs typeface="Tahoma"/>
              </a:rPr>
              <a:t> risque.</a:t>
            </a:r>
            <a:endParaRPr sz="1200">
              <a:latin typeface="Tahoma"/>
              <a:cs typeface="Tahoma"/>
            </a:endParaRPr>
          </a:p>
          <a:p>
            <a:pPr marL="226695" marR="52705" indent="-189230">
              <a:lnSpc>
                <a:spcPct val="115399"/>
              </a:lnSpc>
              <a:spcBef>
                <a:spcPts val="300"/>
              </a:spcBef>
              <a:buFont typeface="Tahoma"/>
              <a:buChar char="•"/>
              <a:tabLst>
                <a:tab pos="227965" algn="l"/>
              </a:tabLst>
            </a:pPr>
            <a:r>
              <a:rPr dirty="0" sz="1200" spc="-150">
                <a:latin typeface="Arial Black"/>
                <a:cs typeface="Arial Black"/>
              </a:rPr>
              <a:t>Performance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 spc="-140">
                <a:latin typeface="Arial Black"/>
                <a:cs typeface="Arial Black"/>
              </a:rPr>
              <a:t>Globale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60">
                <a:latin typeface="Arial Black"/>
                <a:cs typeface="Arial Black"/>
              </a:rPr>
              <a:t> </a:t>
            </a:r>
            <a:r>
              <a:rPr dirty="0" sz="1200">
                <a:latin typeface="Tahoma"/>
                <a:cs typeface="Tahoma"/>
              </a:rPr>
              <a:t>Le </a:t>
            </a:r>
            <a:r>
              <a:rPr dirty="0" sz="1200" spc="-70">
                <a:latin typeface="Tahoma"/>
                <a:cs typeface="Tahoma"/>
              </a:rPr>
              <a:t>modèle,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avec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un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30" i="1">
                <a:latin typeface="Trebuchet MS"/>
                <a:cs typeface="Trebuchet MS"/>
              </a:rPr>
              <a:t>R</a:t>
            </a:r>
            <a:r>
              <a:rPr dirty="0" baseline="31250" sz="1200" spc="44">
                <a:latin typeface="Arial MT"/>
                <a:cs typeface="Arial MT"/>
              </a:rPr>
              <a:t>2</a:t>
            </a:r>
            <a:r>
              <a:rPr dirty="0" baseline="31250" sz="1200" spc="750">
                <a:latin typeface="Arial MT"/>
                <a:cs typeface="Arial MT"/>
              </a:rPr>
              <a:t> </a:t>
            </a:r>
            <a:r>
              <a:rPr dirty="0" baseline="31250" sz="1200" spc="750">
                <a:latin typeface="Arial MT"/>
                <a:cs typeface="Arial MT"/>
              </a:rPr>
              <a:t>	</a:t>
            </a:r>
            <a:r>
              <a:rPr dirty="0" sz="1200" spc="-45">
                <a:latin typeface="Tahoma"/>
                <a:cs typeface="Tahoma"/>
              </a:rPr>
              <a:t>d’environ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0.71,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est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satisfaisant,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110">
                <a:latin typeface="Tahoma"/>
                <a:cs typeface="Tahoma"/>
              </a:rPr>
              <a:t>même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s’il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reste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125">
                <a:latin typeface="Tahoma"/>
                <a:cs typeface="Tahoma"/>
              </a:rPr>
              <a:t>29%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de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la </a:t>
            </a:r>
            <a:r>
              <a:rPr dirty="0" sz="1200" spc="-25">
                <a:latin typeface="Tahoma"/>
                <a:cs typeface="Tahoma"/>
              </a:rPr>
              <a:t>	</a:t>
            </a:r>
            <a:r>
              <a:rPr dirty="0" sz="1200" spc="-60">
                <a:latin typeface="Tahoma"/>
                <a:cs typeface="Tahoma"/>
              </a:rPr>
              <a:t>variance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à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expliquer.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65"/>
              <a:t>Perspectives</a:t>
            </a:r>
            <a:r>
              <a:rPr dirty="0" spc="45"/>
              <a:t> </a:t>
            </a:r>
            <a:r>
              <a:rPr dirty="0" spc="-85"/>
              <a:t>et</a:t>
            </a:r>
            <a:r>
              <a:rPr dirty="0" spc="40"/>
              <a:t> </a:t>
            </a:r>
            <a:r>
              <a:rPr dirty="0" spc="-150"/>
              <a:t>Recommandations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4672" y="906235"/>
            <a:ext cx="3519170" cy="173863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60"/>
              </a:spcBef>
              <a:buFont typeface="Tahoma"/>
              <a:buChar char="•"/>
              <a:tabLst>
                <a:tab pos="201930" algn="l"/>
              </a:tabLst>
            </a:pPr>
            <a:r>
              <a:rPr dirty="0" sz="1200" spc="-130">
                <a:latin typeface="Arial Black"/>
                <a:cs typeface="Arial Black"/>
              </a:rPr>
              <a:t>Amélioration</a:t>
            </a:r>
            <a:r>
              <a:rPr dirty="0" sz="1200" spc="50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du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 spc="-114">
                <a:latin typeface="Arial Black"/>
                <a:cs typeface="Arial Black"/>
              </a:rPr>
              <a:t>Modèle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 spc="-50"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lvl="1" marL="499745" marR="66040" indent="-182245">
              <a:lnSpc>
                <a:spcPct val="118000"/>
              </a:lnSpc>
              <a:spcBef>
                <a:spcPts val="180"/>
              </a:spcBef>
              <a:buChar char="•"/>
              <a:tabLst>
                <a:tab pos="499745" algn="l"/>
              </a:tabLst>
            </a:pPr>
            <a:r>
              <a:rPr dirty="0" sz="1100" spc="-20">
                <a:latin typeface="Tahoma"/>
                <a:cs typeface="Tahoma"/>
              </a:rPr>
              <a:t>Ajouter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d’autres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explicatives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(ex.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données </a:t>
            </a:r>
            <a:r>
              <a:rPr dirty="0" sz="1100" spc="-40">
                <a:latin typeface="Tahoma"/>
                <a:cs typeface="Tahoma"/>
              </a:rPr>
              <a:t>cliniques,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socio-</a:t>
            </a:r>
            <a:r>
              <a:rPr dirty="0" sz="1100" spc="-10">
                <a:latin typeface="Tahoma"/>
                <a:cs typeface="Tahoma"/>
              </a:rPr>
              <a:t>économiques).</a:t>
            </a:r>
            <a:endParaRPr sz="1100">
              <a:latin typeface="Tahoma"/>
              <a:cs typeface="Tahoma"/>
            </a:endParaRPr>
          </a:p>
          <a:p>
            <a:pPr lvl="1" marL="499745" marR="18415" indent="-182245">
              <a:lnSpc>
                <a:spcPct val="118000"/>
              </a:lnSpc>
              <a:spcBef>
                <a:spcPts val="5"/>
              </a:spcBef>
              <a:buChar char="•"/>
              <a:tabLst>
                <a:tab pos="499745" algn="l"/>
              </a:tabLst>
            </a:pPr>
            <a:r>
              <a:rPr dirty="0" sz="1100" spc="-35">
                <a:latin typeface="Tahoma"/>
                <a:cs typeface="Tahoma"/>
              </a:rPr>
              <a:t>Tester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modèles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non</a:t>
            </a:r>
            <a:r>
              <a:rPr dirty="0" sz="1100" spc="-35">
                <a:latin typeface="Tahoma"/>
                <a:cs typeface="Tahoma"/>
              </a:rPr>
              <a:t> linéaires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ou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algorithmes </a:t>
            </a:r>
            <a:r>
              <a:rPr dirty="0" sz="1100" spc="-45">
                <a:latin typeface="Tahoma"/>
                <a:cs typeface="Tahoma"/>
              </a:rPr>
              <a:t>d’apprentissage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automatique.</a:t>
            </a:r>
            <a:endParaRPr sz="1100">
              <a:latin typeface="Tahoma"/>
              <a:cs typeface="Tahoma"/>
            </a:endParaRPr>
          </a:p>
          <a:p>
            <a:pPr marL="201930" indent="-189230">
              <a:lnSpc>
                <a:spcPct val="100000"/>
              </a:lnSpc>
              <a:spcBef>
                <a:spcPts val="434"/>
              </a:spcBef>
              <a:buFont typeface="Tahoma"/>
              <a:buChar char="•"/>
              <a:tabLst>
                <a:tab pos="201930" algn="l"/>
              </a:tabLst>
            </a:pPr>
            <a:r>
              <a:rPr dirty="0" sz="1200" spc="-140">
                <a:latin typeface="Arial Black"/>
                <a:cs typeface="Arial Black"/>
              </a:rPr>
              <a:t>Applications</a:t>
            </a:r>
            <a:r>
              <a:rPr dirty="0" sz="1200" spc="90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Pratiques</a:t>
            </a:r>
            <a:r>
              <a:rPr dirty="0" sz="1200" spc="90">
                <a:latin typeface="Arial Black"/>
                <a:cs typeface="Arial Black"/>
              </a:rPr>
              <a:t> </a:t>
            </a:r>
            <a:r>
              <a:rPr dirty="0" sz="1200" spc="-50"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lvl="1" marL="500380" indent="-182880">
              <a:lnSpc>
                <a:spcPct val="100000"/>
              </a:lnSpc>
              <a:spcBef>
                <a:spcPts val="415"/>
              </a:spcBef>
              <a:buChar char="•"/>
              <a:tabLst>
                <a:tab pos="500380" algn="l"/>
              </a:tabLst>
            </a:pPr>
            <a:r>
              <a:rPr dirty="0" sz="1100" spc="-25">
                <a:latin typeface="Tahoma"/>
                <a:cs typeface="Tahoma"/>
              </a:rPr>
              <a:t>Optimisation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tarification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assurances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santé.</a:t>
            </a:r>
            <a:endParaRPr sz="1100">
              <a:latin typeface="Tahoma"/>
              <a:cs typeface="Tahoma"/>
            </a:endParaRPr>
          </a:p>
          <a:p>
            <a:pPr lvl="1" marL="500380" indent="-182880">
              <a:lnSpc>
                <a:spcPct val="100000"/>
              </a:lnSpc>
              <a:spcBef>
                <a:spcPts val="240"/>
              </a:spcBef>
              <a:buChar char="•"/>
              <a:tabLst>
                <a:tab pos="500380" algn="l"/>
              </a:tabLst>
            </a:pPr>
            <a:r>
              <a:rPr dirty="0" sz="1100">
                <a:latin typeface="Tahoma"/>
                <a:cs typeface="Tahoma"/>
              </a:rPr>
              <a:t>Mise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en </a:t>
            </a:r>
            <a:r>
              <a:rPr dirty="0" sz="1100" spc="-30">
                <a:latin typeface="Tahoma"/>
                <a:cs typeface="Tahoma"/>
              </a:rPr>
              <a:t>place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 </a:t>
            </a:r>
            <a:r>
              <a:rPr dirty="0" sz="1100" spc="-40">
                <a:latin typeface="Tahoma"/>
                <a:cs typeface="Tahoma"/>
              </a:rPr>
              <a:t>stratégies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prévention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ciblées.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980" y="1357142"/>
            <a:ext cx="10991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90">
                <a:latin typeface="Arial Black"/>
                <a:cs typeface="Arial Black"/>
                <a:hlinkClick r:id="rId2" action="ppaction://hlinksldjump"/>
              </a:rPr>
              <a:t>Conclusion</a:t>
            </a:r>
            <a:endParaRPr sz="17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8680" y="1803317"/>
            <a:ext cx="3270885" cy="5080"/>
            <a:chOff x="668680" y="1803317"/>
            <a:chExt cx="32708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668680" y="1803317"/>
              <a:ext cx="3270885" cy="5080"/>
            </a:xfrm>
            <a:custGeom>
              <a:avLst/>
              <a:gdLst/>
              <a:ahLst/>
              <a:cxnLst/>
              <a:rect l="l" t="t" r="r" b="b"/>
              <a:pathLst>
                <a:path w="3270885" h="5080">
                  <a:moveTo>
                    <a:pt x="0" y="5060"/>
                  </a:moveTo>
                  <a:lnTo>
                    <a:pt x="0" y="0"/>
                  </a:lnTo>
                  <a:lnTo>
                    <a:pt x="3270680" y="0"/>
                  </a:lnTo>
                  <a:lnTo>
                    <a:pt x="32706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8680" y="1803317"/>
              <a:ext cx="2453005" cy="5080"/>
            </a:xfrm>
            <a:custGeom>
              <a:avLst/>
              <a:gdLst/>
              <a:ahLst/>
              <a:cxnLst/>
              <a:rect l="l" t="t" r="r" b="b"/>
              <a:pathLst>
                <a:path w="2453005" h="5080">
                  <a:moveTo>
                    <a:pt x="0" y="5060"/>
                  </a:moveTo>
                  <a:lnTo>
                    <a:pt x="0" y="0"/>
                  </a:lnTo>
                  <a:lnTo>
                    <a:pt x="2453010" y="0"/>
                  </a:lnTo>
                  <a:lnTo>
                    <a:pt x="24530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45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272" y="1113676"/>
            <a:ext cx="3856354" cy="136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695" marR="294005" indent="-189230">
              <a:lnSpc>
                <a:spcPct val="115399"/>
              </a:lnSpc>
              <a:spcBef>
                <a:spcPts val="100"/>
              </a:spcBef>
              <a:buChar char="•"/>
              <a:tabLst>
                <a:tab pos="227965" algn="l"/>
              </a:tabLst>
            </a:pPr>
            <a:r>
              <a:rPr dirty="0" sz="1200">
                <a:latin typeface="Tahoma"/>
                <a:cs typeface="Tahoma"/>
              </a:rPr>
              <a:t>La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régression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linéaire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multiple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permis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d’identifier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les </a:t>
            </a:r>
            <a:r>
              <a:rPr dirty="0" sz="1200" spc="-25">
                <a:latin typeface="Tahoma"/>
                <a:cs typeface="Tahoma"/>
              </a:rPr>
              <a:t>	</a:t>
            </a:r>
            <a:r>
              <a:rPr dirty="0" sz="1200" spc="-55">
                <a:latin typeface="Tahoma"/>
                <a:cs typeface="Tahoma"/>
              </a:rPr>
              <a:t>principaux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déterminants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des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frais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médicaux.</a:t>
            </a:r>
            <a:endParaRPr sz="1200">
              <a:latin typeface="Tahoma"/>
              <a:cs typeface="Tahoma"/>
            </a:endParaRPr>
          </a:p>
          <a:p>
            <a:pPr marL="227329" indent="-189230">
              <a:lnSpc>
                <a:spcPct val="100000"/>
              </a:lnSpc>
              <a:spcBef>
                <a:spcPts val="520"/>
              </a:spcBef>
              <a:buChar char="•"/>
              <a:tabLst>
                <a:tab pos="227329" algn="l"/>
              </a:tabLst>
            </a:pPr>
            <a:r>
              <a:rPr dirty="0" sz="1200">
                <a:latin typeface="Tahoma"/>
                <a:cs typeface="Tahoma"/>
              </a:rPr>
              <a:t>Le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modèle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montre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95">
                <a:latin typeface="Tahoma"/>
                <a:cs typeface="Tahoma"/>
              </a:rPr>
              <a:t>une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bonne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capacité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prédictive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avec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un</a:t>
            </a:r>
            <a:endParaRPr sz="1200">
              <a:latin typeface="Tahoma"/>
              <a:cs typeface="Tahoma"/>
            </a:endParaRPr>
          </a:p>
          <a:p>
            <a:pPr marL="227965">
              <a:lnSpc>
                <a:spcPct val="100000"/>
              </a:lnSpc>
              <a:spcBef>
                <a:spcPts val="220"/>
              </a:spcBef>
            </a:pPr>
            <a:r>
              <a:rPr dirty="0" sz="1200" spc="55" i="1">
                <a:latin typeface="Trebuchet MS"/>
                <a:cs typeface="Trebuchet MS"/>
              </a:rPr>
              <a:t>R</a:t>
            </a:r>
            <a:r>
              <a:rPr dirty="0" baseline="31250" sz="1200" spc="82">
                <a:latin typeface="Arial MT"/>
                <a:cs typeface="Arial MT"/>
              </a:rPr>
              <a:t>2</a:t>
            </a:r>
            <a:r>
              <a:rPr dirty="0" baseline="31250" sz="1200" spc="240">
                <a:latin typeface="Arial MT"/>
                <a:cs typeface="Arial MT"/>
              </a:rPr>
              <a:t> </a:t>
            </a:r>
            <a:r>
              <a:rPr dirty="0" sz="1200" spc="155" i="1">
                <a:latin typeface="Georgia"/>
                <a:cs typeface="Georgia"/>
              </a:rPr>
              <a:t>≈</a:t>
            </a:r>
            <a:r>
              <a:rPr dirty="0" sz="1200" spc="45" i="1">
                <a:latin typeface="Georgia"/>
                <a:cs typeface="Georgia"/>
              </a:rPr>
              <a:t> </a:t>
            </a:r>
            <a:r>
              <a:rPr dirty="0" sz="1200" spc="-10">
                <a:latin typeface="Tahoma"/>
                <a:cs typeface="Tahoma"/>
              </a:rPr>
              <a:t>0</a:t>
            </a:r>
            <a:r>
              <a:rPr dirty="0" sz="1200" spc="-10" i="1">
                <a:latin typeface="Arial"/>
                <a:cs typeface="Arial"/>
              </a:rPr>
              <a:t>.</a:t>
            </a:r>
            <a:r>
              <a:rPr dirty="0" sz="1200" spc="-10">
                <a:latin typeface="Tahoma"/>
                <a:cs typeface="Tahoma"/>
              </a:rPr>
              <a:t>71.</a:t>
            </a:r>
            <a:endParaRPr sz="1200">
              <a:latin typeface="Tahoma"/>
              <a:cs typeface="Tahoma"/>
            </a:endParaRPr>
          </a:p>
          <a:p>
            <a:pPr marL="226695" marR="30480" indent="-189230">
              <a:lnSpc>
                <a:spcPct val="115399"/>
              </a:lnSpc>
              <a:spcBef>
                <a:spcPts val="300"/>
              </a:spcBef>
              <a:buChar char="•"/>
              <a:tabLst>
                <a:tab pos="227965" algn="l"/>
              </a:tabLst>
            </a:pPr>
            <a:r>
              <a:rPr dirty="0" sz="1200" spc="-40">
                <a:latin typeface="Tahoma"/>
                <a:cs typeface="Tahoma"/>
              </a:rPr>
              <a:t>Des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axes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d’amélioration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ont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été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identifiés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pour</a:t>
            </a:r>
            <a:r>
              <a:rPr dirty="0" sz="1200" spc="500">
                <a:latin typeface="Tahoma"/>
                <a:cs typeface="Tahoma"/>
              </a:rPr>
              <a:t> </a:t>
            </a:r>
            <a:r>
              <a:rPr dirty="0" sz="1200" spc="500">
                <a:latin typeface="Tahoma"/>
                <a:cs typeface="Tahoma"/>
              </a:rPr>
              <a:t>	</a:t>
            </a:r>
            <a:r>
              <a:rPr dirty="0" sz="1200" spc="-60">
                <a:latin typeface="Tahoma"/>
                <a:cs typeface="Tahoma"/>
              </a:rPr>
              <a:t>approfondir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l’analyse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et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renforcer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la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robustesse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du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modèle.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980" y="1357142"/>
            <a:ext cx="11023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15">
                <a:latin typeface="Arial Black"/>
                <a:cs typeface="Arial Black"/>
                <a:hlinkClick r:id="rId2" action="ppaction://hlinksldjump"/>
              </a:rPr>
              <a:t>Références</a:t>
            </a:r>
            <a:endParaRPr sz="17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8680" y="1803317"/>
            <a:ext cx="3270885" cy="5080"/>
            <a:chOff x="668680" y="1803317"/>
            <a:chExt cx="32708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668680" y="1803317"/>
              <a:ext cx="3270885" cy="5080"/>
            </a:xfrm>
            <a:custGeom>
              <a:avLst/>
              <a:gdLst/>
              <a:ahLst/>
              <a:cxnLst/>
              <a:rect l="l" t="t" r="r" b="b"/>
              <a:pathLst>
                <a:path w="3270885" h="5080">
                  <a:moveTo>
                    <a:pt x="0" y="5060"/>
                  </a:moveTo>
                  <a:lnTo>
                    <a:pt x="0" y="0"/>
                  </a:lnTo>
                  <a:lnTo>
                    <a:pt x="3270680" y="0"/>
                  </a:lnTo>
                  <a:lnTo>
                    <a:pt x="32706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8680" y="1803317"/>
              <a:ext cx="2726055" cy="5080"/>
            </a:xfrm>
            <a:custGeom>
              <a:avLst/>
              <a:gdLst/>
              <a:ahLst/>
              <a:cxnLst/>
              <a:rect l="l" t="t" r="r" b="b"/>
              <a:pathLst>
                <a:path w="2726054" h="5080">
                  <a:moveTo>
                    <a:pt x="0" y="5060"/>
                  </a:moveTo>
                  <a:lnTo>
                    <a:pt x="0" y="0"/>
                  </a:lnTo>
                  <a:lnTo>
                    <a:pt x="2725550" y="0"/>
                  </a:lnTo>
                  <a:lnTo>
                    <a:pt x="27255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24" y="80045"/>
            <a:ext cx="25342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73960" algn="l"/>
              </a:tabLst>
            </a:pPr>
            <a:r>
              <a:rPr dirty="0" spc="-185"/>
              <a:t>Références</a:t>
            </a:r>
            <a:r>
              <a:rPr dirty="0" spc="110"/>
              <a:t> </a:t>
            </a:r>
            <a:r>
              <a:rPr dirty="0" spc="-70"/>
              <a:t>Bibliographiques</a:t>
            </a:r>
            <a:r>
              <a:rPr dirty="0"/>
              <a:t>	</a:t>
            </a:r>
            <a:r>
              <a:rPr dirty="0" spc="-50"/>
              <a:t>i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95414" y="825835"/>
            <a:ext cx="106680" cy="144780"/>
            <a:chOff x="395414" y="825835"/>
            <a:chExt cx="106680" cy="1447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828375"/>
              <a:ext cx="101219" cy="13917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97954" y="82837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10606" y="84735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3259" y="86633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10606" y="89796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894798"/>
              <a:ext cx="31635" cy="4428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54890" y="9485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3868" y="82837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98766" y="755257"/>
            <a:ext cx="3475354" cy="198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4460">
              <a:lnSpc>
                <a:spcPct val="115399"/>
              </a:lnSpc>
              <a:spcBef>
                <a:spcPts val="100"/>
              </a:spcBef>
            </a:pPr>
            <a:r>
              <a:rPr dirty="0" sz="1200" spc="-40">
                <a:latin typeface="Tahoma"/>
                <a:cs typeface="Tahoma"/>
              </a:rPr>
              <a:t>Draper,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N.R.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&amp;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Smith,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H.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(1998).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Applied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-60" i="1">
                <a:latin typeface="Trebuchet MS"/>
                <a:cs typeface="Trebuchet MS"/>
              </a:rPr>
              <a:t>Regression </a:t>
            </a:r>
            <a:r>
              <a:rPr dirty="0" sz="1200" spc="-50" i="1">
                <a:latin typeface="Trebuchet MS"/>
                <a:cs typeface="Trebuchet MS"/>
              </a:rPr>
              <a:t>Analysis</a:t>
            </a:r>
            <a:r>
              <a:rPr dirty="0" sz="1200" spc="-50">
                <a:latin typeface="Tahoma"/>
                <a:cs typeface="Tahoma"/>
              </a:rPr>
              <a:t>.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Wiley.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760"/>
              </a:spcBef>
            </a:pPr>
            <a:r>
              <a:rPr dirty="0" sz="1200" spc="-25">
                <a:latin typeface="Tahoma"/>
                <a:cs typeface="Tahoma"/>
              </a:rPr>
              <a:t>Kutner, </a:t>
            </a:r>
            <a:r>
              <a:rPr dirty="0" sz="1200">
                <a:latin typeface="Tahoma"/>
                <a:cs typeface="Tahoma"/>
              </a:rPr>
              <a:t>M.H.,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Nachtsheim,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C.J.,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Neter,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J.,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&amp;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Li,</a:t>
            </a:r>
            <a:r>
              <a:rPr dirty="0" sz="1200" spc="-25">
                <a:latin typeface="Tahoma"/>
                <a:cs typeface="Tahoma"/>
              </a:rPr>
              <a:t> W. </a:t>
            </a:r>
            <a:r>
              <a:rPr dirty="0" sz="1200" spc="-35">
                <a:latin typeface="Tahoma"/>
                <a:cs typeface="Tahoma"/>
              </a:rPr>
              <a:t>(2004).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Applied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-75" i="1">
                <a:latin typeface="Trebuchet MS"/>
                <a:cs typeface="Trebuchet MS"/>
              </a:rPr>
              <a:t>Linear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-55" i="1">
                <a:latin typeface="Trebuchet MS"/>
                <a:cs typeface="Trebuchet MS"/>
              </a:rPr>
              <a:t>Statistical</a:t>
            </a:r>
            <a:r>
              <a:rPr dirty="0" sz="1200" spc="-5" i="1">
                <a:latin typeface="Trebuchet MS"/>
                <a:cs typeface="Trebuchet MS"/>
              </a:rPr>
              <a:t> </a:t>
            </a:r>
            <a:r>
              <a:rPr dirty="0" sz="1200" spc="-45" i="1">
                <a:latin typeface="Trebuchet MS"/>
                <a:cs typeface="Trebuchet MS"/>
              </a:rPr>
              <a:t>Models</a:t>
            </a:r>
            <a:r>
              <a:rPr dirty="0" sz="1200" spc="-45">
                <a:latin typeface="Tahoma"/>
                <a:cs typeface="Tahoma"/>
              </a:rPr>
              <a:t>.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McGraw-</a:t>
            </a:r>
            <a:r>
              <a:rPr dirty="0" sz="1200" spc="-20">
                <a:latin typeface="Tahoma"/>
                <a:cs typeface="Tahoma"/>
              </a:rPr>
              <a:t>Hill.</a:t>
            </a:r>
            <a:endParaRPr sz="1200">
              <a:latin typeface="Tahoma"/>
              <a:cs typeface="Tahoma"/>
            </a:endParaRPr>
          </a:p>
          <a:p>
            <a:pPr marL="12700" marR="494665">
              <a:lnSpc>
                <a:spcPct val="115399"/>
              </a:lnSpc>
              <a:spcBef>
                <a:spcPts val="830"/>
              </a:spcBef>
            </a:pPr>
            <a:r>
              <a:rPr dirty="0" sz="1200" spc="-40">
                <a:latin typeface="Tahoma"/>
                <a:cs typeface="Tahoma"/>
              </a:rPr>
              <a:t>Fox,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J.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(2008).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Applied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-60" i="1">
                <a:latin typeface="Trebuchet MS"/>
                <a:cs typeface="Trebuchet MS"/>
              </a:rPr>
              <a:t>Regression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-55" i="1">
                <a:latin typeface="Trebuchet MS"/>
                <a:cs typeface="Trebuchet MS"/>
              </a:rPr>
              <a:t>Analysis</a:t>
            </a:r>
            <a:r>
              <a:rPr dirty="0" sz="1200" i="1">
                <a:latin typeface="Trebuchet MS"/>
                <a:cs typeface="Trebuchet MS"/>
              </a:rPr>
              <a:t> </a:t>
            </a:r>
            <a:r>
              <a:rPr dirty="0" sz="1200" spc="-35" i="1">
                <a:latin typeface="Trebuchet MS"/>
                <a:cs typeface="Trebuchet MS"/>
              </a:rPr>
              <a:t>and </a:t>
            </a:r>
            <a:r>
              <a:rPr dirty="0" sz="1200" spc="-95" i="1">
                <a:latin typeface="Trebuchet MS"/>
                <a:cs typeface="Trebuchet MS"/>
              </a:rPr>
              <a:t>Generalized</a:t>
            </a:r>
            <a:r>
              <a:rPr dirty="0" sz="1200" spc="25" i="1">
                <a:latin typeface="Trebuchet MS"/>
                <a:cs typeface="Trebuchet MS"/>
              </a:rPr>
              <a:t> </a:t>
            </a:r>
            <a:r>
              <a:rPr dirty="0" sz="1200" spc="-80" i="1">
                <a:latin typeface="Trebuchet MS"/>
                <a:cs typeface="Trebuchet MS"/>
              </a:rPr>
              <a:t>Linear</a:t>
            </a:r>
            <a:r>
              <a:rPr dirty="0" sz="1200" spc="30" i="1">
                <a:latin typeface="Trebuchet MS"/>
                <a:cs typeface="Trebuchet MS"/>
              </a:rPr>
              <a:t> </a:t>
            </a:r>
            <a:r>
              <a:rPr dirty="0" sz="1200" spc="-40" i="1">
                <a:latin typeface="Trebuchet MS"/>
                <a:cs typeface="Trebuchet MS"/>
              </a:rPr>
              <a:t>Models</a:t>
            </a:r>
            <a:r>
              <a:rPr dirty="0" sz="1200" spc="-40">
                <a:latin typeface="Tahoma"/>
                <a:cs typeface="Tahoma"/>
              </a:rPr>
              <a:t>.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SAGE.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200" spc="-65">
                <a:latin typeface="Tahoma"/>
                <a:cs typeface="Tahoma"/>
              </a:rPr>
              <a:t>Montgomery,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D.C.,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Peck,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E.A.,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70">
                <a:latin typeface="Tahoma"/>
                <a:cs typeface="Tahoma"/>
              </a:rPr>
              <a:t>&amp;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Vining,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G.G.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(2012).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200" spc="-60" i="1">
                <a:latin typeface="Trebuchet MS"/>
                <a:cs typeface="Trebuchet MS"/>
              </a:rPr>
              <a:t>Introduction</a:t>
            </a:r>
            <a:r>
              <a:rPr dirty="0" sz="1200" spc="-10" i="1">
                <a:latin typeface="Trebuchet MS"/>
                <a:cs typeface="Trebuchet MS"/>
              </a:rPr>
              <a:t> </a:t>
            </a:r>
            <a:r>
              <a:rPr dirty="0" sz="1200" spc="-45" i="1">
                <a:latin typeface="Trebuchet MS"/>
                <a:cs typeface="Trebuchet MS"/>
              </a:rPr>
              <a:t>to</a:t>
            </a:r>
            <a:r>
              <a:rPr dirty="0" sz="1200" spc="-5" i="1">
                <a:latin typeface="Trebuchet MS"/>
                <a:cs typeface="Trebuchet MS"/>
              </a:rPr>
              <a:t> </a:t>
            </a:r>
            <a:r>
              <a:rPr dirty="0" sz="1200" spc="-80" i="1">
                <a:latin typeface="Trebuchet MS"/>
                <a:cs typeface="Trebuchet MS"/>
              </a:rPr>
              <a:t>Linear</a:t>
            </a:r>
            <a:r>
              <a:rPr dirty="0" sz="1200" spc="-5" i="1">
                <a:latin typeface="Trebuchet MS"/>
                <a:cs typeface="Trebuchet MS"/>
              </a:rPr>
              <a:t> </a:t>
            </a:r>
            <a:r>
              <a:rPr dirty="0" sz="1200" spc="-60" i="1">
                <a:latin typeface="Trebuchet MS"/>
                <a:cs typeface="Trebuchet MS"/>
              </a:rPr>
              <a:t>Regression</a:t>
            </a:r>
            <a:r>
              <a:rPr dirty="0" sz="1200" spc="-5" i="1">
                <a:latin typeface="Trebuchet MS"/>
                <a:cs typeface="Trebuchet MS"/>
              </a:rPr>
              <a:t> </a:t>
            </a:r>
            <a:r>
              <a:rPr dirty="0" sz="1200" spc="-50" i="1">
                <a:latin typeface="Trebuchet MS"/>
                <a:cs typeface="Trebuchet MS"/>
              </a:rPr>
              <a:t>Analysis</a:t>
            </a:r>
            <a:r>
              <a:rPr dirty="0" sz="1200" spc="-50">
                <a:latin typeface="Tahoma"/>
                <a:cs typeface="Tahoma"/>
              </a:rPr>
              <a:t>.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Wiley.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95414" y="1344566"/>
            <a:ext cx="106680" cy="144780"/>
            <a:chOff x="395414" y="1344566"/>
            <a:chExt cx="106680" cy="14478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347106"/>
              <a:ext cx="101219" cy="13917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97954" y="134710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10606" y="136608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3259" y="138506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0606" y="141669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413530"/>
              <a:ext cx="31635" cy="4428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54890" y="146730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73868" y="134710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395414" y="1871731"/>
            <a:ext cx="106680" cy="144780"/>
            <a:chOff x="395414" y="1871731"/>
            <a:chExt cx="106680" cy="144780"/>
          </a:xfrm>
        </p:grpSpPr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874271"/>
              <a:ext cx="101219" cy="13917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97954" y="187427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10606" y="189324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23259" y="191222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10606" y="194385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940694"/>
              <a:ext cx="31635" cy="44283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54890" y="199446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73868" y="187427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395414" y="2360935"/>
            <a:ext cx="106680" cy="144780"/>
            <a:chOff x="395414" y="2360935"/>
            <a:chExt cx="106680" cy="144780"/>
          </a:xfrm>
        </p:grpSpPr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363475"/>
              <a:ext cx="101219" cy="13917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97954" y="236347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10606" y="238245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23259" y="240143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10606" y="243306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2429898"/>
              <a:ext cx="31635" cy="44283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54890" y="24836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 h="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73868" y="236347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724" y="80045"/>
            <a:ext cx="12979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60">
                <a:latin typeface="Arial Black"/>
                <a:cs typeface="Arial Black"/>
              </a:rPr>
              <a:t>Remerciements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95374" y="1710380"/>
            <a:ext cx="22174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40">
                <a:latin typeface="Tahoma"/>
                <a:cs typeface="Tahoma"/>
              </a:rPr>
              <a:t>Merci</a:t>
            </a:r>
            <a:r>
              <a:rPr dirty="0" sz="1700">
                <a:latin typeface="Tahoma"/>
                <a:cs typeface="Tahoma"/>
              </a:rPr>
              <a:t> </a:t>
            </a:r>
            <a:r>
              <a:rPr dirty="0" sz="1700" spc="-160">
                <a:latin typeface="Tahoma"/>
                <a:cs typeface="Tahoma"/>
              </a:rPr>
              <a:t>de</a:t>
            </a:r>
            <a:r>
              <a:rPr dirty="0" sz="1700" spc="5">
                <a:latin typeface="Tahoma"/>
                <a:cs typeface="Tahoma"/>
              </a:rPr>
              <a:t> </a:t>
            </a:r>
            <a:r>
              <a:rPr dirty="0" sz="1700" spc="-90">
                <a:latin typeface="Tahoma"/>
                <a:cs typeface="Tahoma"/>
              </a:rPr>
              <a:t>votre</a:t>
            </a:r>
            <a:r>
              <a:rPr dirty="0" sz="1700" spc="5">
                <a:latin typeface="Tahoma"/>
                <a:cs typeface="Tahoma"/>
              </a:rPr>
              <a:t> </a:t>
            </a:r>
            <a:r>
              <a:rPr dirty="0" sz="1700" spc="-80">
                <a:latin typeface="Tahoma"/>
                <a:cs typeface="Tahoma"/>
              </a:rPr>
              <a:t>attention</a:t>
            </a:r>
            <a:r>
              <a:rPr dirty="0" sz="1700" spc="-265">
                <a:latin typeface="Tahoma"/>
                <a:cs typeface="Tahoma"/>
              </a:rPr>
              <a:t> </a:t>
            </a:r>
            <a:r>
              <a:rPr dirty="0" sz="1700" spc="-50">
                <a:latin typeface="Tahoma"/>
                <a:cs typeface="Tahoma"/>
              </a:rPr>
              <a:t>!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pc="-25"/>
              <a:t>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Plan</a:t>
            </a:r>
            <a:r>
              <a:rPr dirty="0" spc="-30"/>
              <a:t> </a:t>
            </a:r>
            <a:r>
              <a:rPr dirty="0" spc="-170"/>
              <a:t>de</a:t>
            </a:r>
            <a:r>
              <a:rPr dirty="0" spc="55"/>
              <a:t> </a:t>
            </a:r>
            <a:r>
              <a:rPr dirty="0" spc="-110"/>
              <a:t>la</a:t>
            </a:r>
            <a:r>
              <a:rPr dirty="0" spc="5"/>
              <a:t> </a:t>
            </a:r>
            <a:r>
              <a:rPr dirty="0" spc="-125"/>
              <a:t>Présentation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697227"/>
            <a:ext cx="864235" cy="2110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Tahoma"/>
                <a:cs typeface="Tahoma"/>
                <a:hlinkClick r:id="rId2" action="ppaction://hlinksldjump"/>
              </a:rPr>
              <a:t>Introduction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208000"/>
              </a:lnSpc>
            </a:pPr>
            <a:r>
              <a:rPr dirty="0" sz="1200" spc="-50">
                <a:latin typeface="Tahoma"/>
                <a:cs typeface="Tahoma"/>
                <a:hlinkClick r:id="rId3" action="ppaction://hlinksldjump"/>
              </a:rPr>
              <a:t>Méthodologie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  <a:hlinkClick r:id="rId4" action="ppaction://hlinksldjump"/>
              </a:rPr>
              <a:t>Résultats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  <a:hlinkClick r:id="rId5" action="ppaction://hlinksldjump"/>
              </a:rPr>
              <a:t>Discussion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  <a:hlinkClick r:id="rId6" action="ppaction://hlinksldjump"/>
              </a:rPr>
              <a:t>Conclusion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  <a:hlinkClick r:id="rId7" action="ppaction://hlinksldjump"/>
              </a:rPr>
              <a:t>Références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980" y="1357142"/>
            <a:ext cx="125730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50">
                <a:latin typeface="Arial Black"/>
                <a:cs typeface="Arial Black"/>
                <a:hlinkClick r:id="rId2" action="ppaction://hlinksldjump"/>
              </a:rPr>
              <a:t>Introduction</a:t>
            </a:r>
            <a:endParaRPr sz="17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8680" y="1803317"/>
            <a:ext cx="3270885" cy="5080"/>
            <a:chOff x="668680" y="1803317"/>
            <a:chExt cx="32708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668680" y="1803317"/>
              <a:ext cx="3270885" cy="5080"/>
            </a:xfrm>
            <a:custGeom>
              <a:avLst/>
              <a:gdLst/>
              <a:ahLst/>
              <a:cxnLst/>
              <a:rect l="l" t="t" r="r" b="b"/>
              <a:pathLst>
                <a:path w="3270885" h="5080">
                  <a:moveTo>
                    <a:pt x="0" y="5060"/>
                  </a:moveTo>
                  <a:lnTo>
                    <a:pt x="0" y="0"/>
                  </a:lnTo>
                  <a:lnTo>
                    <a:pt x="3270680" y="0"/>
                  </a:lnTo>
                  <a:lnTo>
                    <a:pt x="32706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8680" y="1803317"/>
              <a:ext cx="273050" cy="5080"/>
            </a:xfrm>
            <a:custGeom>
              <a:avLst/>
              <a:gdLst/>
              <a:ahLst/>
              <a:cxnLst/>
              <a:rect l="l" t="t" r="r" b="b"/>
              <a:pathLst>
                <a:path w="273050" h="5080">
                  <a:moveTo>
                    <a:pt x="0" y="5060"/>
                  </a:moveTo>
                  <a:lnTo>
                    <a:pt x="0" y="0"/>
                  </a:lnTo>
                  <a:lnTo>
                    <a:pt x="272539" y="0"/>
                  </a:lnTo>
                  <a:lnTo>
                    <a:pt x="2725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40"/>
              <a:t>Contexte</a:t>
            </a:r>
            <a:r>
              <a:rPr dirty="0" spc="20"/>
              <a:t> </a:t>
            </a:r>
            <a:r>
              <a:rPr dirty="0" spc="-85"/>
              <a:t>et</a:t>
            </a:r>
            <a:r>
              <a:rPr dirty="0" spc="5"/>
              <a:t> </a:t>
            </a:r>
            <a:r>
              <a:rPr dirty="0" spc="-90"/>
              <a:t>Motivation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235" marR="80645" indent="-189230">
              <a:lnSpc>
                <a:spcPct val="115399"/>
              </a:lnSpc>
              <a:spcBef>
                <a:spcPts val="100"/>
              </a:spcBef>
              <a:buFont typeface="Tahoma"/>
              <a:buChar char="•"/>
              <a:tabLst>
                <a:tab pos="230504" algn="l"/>
              </a:tabLst>
            </a:pPr>
            <a:r>
              <a:rPr dirty="0" spc="-140">
                <a:latin typeface="Arial Black"/>
                <a:cs typeface="Arial Black"/>
              </a:rPr>
              <a:t>Contexte</a:t>
            </a:r>
            <a:r>
              <a:rPr dirty="0" spc="35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:</a:t>
            </a:r>
            <a:r>
              <a:rPr dirty="0" spc="-95">
                <a:latin typeface="Arial Black"/>
                <a:cs typeface="Arial Black"/>
              </a:rPr>
              <a:t> </a:t>
            </a:r>
            <a:r>
              <a:rPr dirty="0" spc="-35"/>
              <a:t>Dans</a:t>
            </a:r>
            <a:r>
              <a:rPr dirty="0" spc="-15"/>
              <a:t> </a:t>
            </a:r>
            <a:r>
              <a:rPr dirty="0" spc="-55"/>
              <a:t>un</a:t>
            </a:r>
            <a:r>
              <a:rPr dirty="0" spc="-15"/>
              <a:t> </a:t>
            </a:r>
            <a:r>
              <a:rPr dirty="0" spc="-85"/>
              <a:t>monde</a:t>
            </a:r>
            <a:r>
              <a:rPr dirty="0" spc="-10"/>
              <a:t> </a:t>
            </a:r>
            <a:r>
              <a:rPr dirty="0" spc="-80"/>
              <a:t>de</a:t>
            </a:r>
            <a:r>
              <a:rPr dirty="0" spc="-15"/>
              <a:t> </a:t>
            </a:r>
            <a:r>
              <a:rPr dirty="0" spc="-50"/>
              <a:t>plus</a:t>
            </a:r>
            <a:r>
              <a:rPr dirty="0" spc="-10"/>
              <a:t> </a:t>
            </a:r>
            <a:r>
              <a:rPr dirty="0" spc="-90"/>
              <a:t>en</a:t>
            </a:r>
            <a:r>
              <a:rPr dirty="0" spc="-5"/>
              <a:t> </a:t>
            </a:r>
            <a:r>
              <a:rPr dirty="0" spc="-50"/>
              <a:t>plus</a:t>
            </a:r>
            <a:r>
              <a:rPr dirty="0" spc="-15"/>
              <a:t> </a:t>
            </a:r>
            <a:r>
              <a:rPr dirty="0" spc="-55"/>
              <a:t>orienté</a:t>
            </a:r>
            <a:r>
              <a:rPr dirty="0" spc="-15"/>
              <a:t> </a:t>
            </a:r>
            <a:r>
              <a:rPr dirty="0" spc="-35"/>
              <a:t>par </a:t>
            </a:r>
            <a:r>
              <a:rPr dirty="0" spc="-35"/>
              <a:t>	</a:t>
            </a:r>
            <a:r>
              <a:rPr dirty="0" spc="-55"/>
              <a:t>les</a:t>
            </a:r>
            <a:r>
              <a:rPr dirty="0" spc="-35"/>
              <a:t> </a:t>
            </a:r>
            <a:r>
              <a:rPr dirty="0" spc="-85"/>
              <a:t>données,</a:t>
            </a:r>
            <a:r>
              <a:rPr dirty="0" spc="-5"/>
              <a:t> </a:t>
            </a:r>
            <a:r>
              <a:rPr dirty="0"/>
              <a:t>il</a:t>
            </a:r>
            <a:r>
              <a:rPr dirty="0" spc="-15"/>
              <a:t> </a:t>
            </a:r>
            <a:r>
              <a:rPr dirty="0" spc="-50"/>
              <a:t>est</a:t>
            </a:r>
            <a:r>
              <a:rPr dirty="0" spc="-15"/>
              <a:t> </a:t>
            </a:r>
            <a:r>
              <a:rPr dirty="0" spc="-30"/>
              <a:t>crucial</a:t>
            </a:r>
            <a:r>
              <a:rPr dirty="0" spc="-15"/>
              <a:t> </a:t>
            </a:r>
            <a:r>
              <a:rPr dirty="0" spc="-40"/>
              <a:t>d’extraire</a:t>
            </a:r>
            <a:r>
              <a:rPr dirty="0" spc="-15"/>
              <a:t> </a:t>
            </a:r>
            <a:r>
              <a:rPr dirty="0" spc="-90"/>
              <a:t>des</a:t>
            </a:r>
            <a:r>
              <a:rPr dirty="0" spc="-5"/>
              <a:t> </a:t>
            </a:r>
            <a:r>
              <a:rPr dirty="0" spc="-10"/>
              <a:t>informations </a:t>
            </a:r>
            <a:r>
              <a:rPr dirty="0" spc="-10"/>
              <a:t>	</a:t>
            </a:r>
            <a:r>
              <a:rPr dirty="0" spc="-55"/>
              <a:t>pertinentes</a:t>
            </a:r>
            <a:r>
              <a:rPr dirty="0" spc="-30"/>
              <a:t> </a:t>
            </a:r>
            <a:r>
              <a:rPr dirty="0" spc="-50"/>
              <a:t>pour</a:t>
            </a:r>
            <a:r>
              <a:rPr dirty="0" spc="-25"/>
              <a:t> </a:t>
            </a:r>
            <a:r>
              <a:rPr dirty="0" spc="-50"/>
              <a:t>éclairer</a:t>
            </a:r>
            <a:r>
              <a:rPr dirty="0" spc="-25"/>
              <a:t> </a:t>
            </a:r>
            <a:r>
              <a:rPr dirty="0"/>
              <a:t>la</a:t>
            </a:r>
            <a:r>
              <a:rPr dirty="0" spc="-25"/>
              <a:t> </a:t>
            </a:r>
            <a:r>
              <a:rPr dirty="0" spc="-70"/>
              <a:t>prise</a:t>
            </a:r>
            <a:r>
              <a:rPr dirty="0" spc="-20"/>
              <a:t> </a:t>
            </a:r>
            <a:r>
              <a:rPr dirty="0" spc="-80"/>
              <a:t>de</a:t>
            </a:r>
            <a:r>
              <a:rPr dirty="0" spc="-15"/>
              <a:t> </a:t>
            </a:r>
            <a:r>
              <a:rPr dirty="0" spc="-10"/>
              <a:t>décision.</a:t>
            </a:r>
          </a:p>
          <a:p>
            <a:pPr marL="229235" marR="5080" indent="-189230">
              <a:lnSpc>
                <a:spcPct val="115399"/>
              </a:lnSpc>
              <a:spcBef>
                <a:spcPts val="295"/>
              </a:spcBef>
              <a:buFont typeface="Tahoma"/>
              <a:buChar char="•"/>
              <a:tabLst>
                <a:tab pos="230504" algn="l"/>
              </a:tabLst>
            </a:pPr>
            <a:r>
              <a:rPr dirty="0" spc="-110">
                <a:latin typeface="Arial Black"/>
                <a:cs typeface="Arial Black"/>
              </a:rPr>
              <a:t>Motivation</a:t>
            </a:r>
            <a:r>
              <a:rPr dirty="0" spc="15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:</a:t>
            </a:r>
            <a:r>
              <a:rPr dirty="0" spc="-25">
                <a:latin typeface="Arial Black"/>
                <a:cs typeface="Arial Black"/>
              </a:rPr>
              <a:t> </a:t>
            </a:r>
            <a:r>
              <a:rPr dirty="0"/>
              <a:t>La</a:t>
            </a:r>
            <a:r>
              <a:rPr dirty="0" spc="-5"/>
              <a:t> </a:t>
            </a:r>
            <a:r>
              <a:rPr dirty="0" spc="-80"/>
              <a:t>régression</a:t>
            </a:r>
            <a:r>
              <a:rPr dirty="0"/>
              <a:t> </a:t>
            </a:r>
            <a:r>
              <a:rPr dirty="0" spc="-45"/>
              <a:t>linéaire</a:t>
            </a:r>
            <a:r>
              <a:rPr dirty="0"/>
              <a:t> </a:t>
            </a:r>
            <a:r>
              <a:rPr dirty="0" spc="-35"/>
              <a:t>multiple</a:t>
            </a:r>
            <a:r>
              <a:rPr dirty="0" spc="5"/>
              <a:t> </a:t>
            </a:r>
            <a:r>
              <a:rPr dirty="0" spc="-65"/>
              <a:t>permet</a:t>
            </a:r>
            <a:r>
              <a:rPr dirty="0"/>
              <a:t> </a:t>
            </a:r>
            <a:r>
              <a:rPr dirty="0" spc="-25"/>
              <a:t>de </a:t>
            </a:r>
            <a:r>
              <a:rPr dirty="0" spc="-25"/>
              <a:t>	</a:t>
            </a:r>
            <a:r>
              <a:rPr dirty="0" spc="-65"/>
              <a:t>modéliser</a:t>
            </a:r>
            <a:r>
              <a:rPr dirty="0" spc="-15"/>
              <a:t> </a:t>
            </a:r>
            <a:r>
              <a:rPr dirty="0"/>
              <a:t>la</a:t>
            </a:r>
            <a:r>
              <a:rPr dirty="0" spc="-15"/>
              <a:t> </a:t>
            </a:r>
            <a:r>
              <a:rPr dirty="0" spc="-40"/>
              <a:t>relation</a:t>
            </a:r>
            <a:r>
              <a:rPr dirty="0" spc="-10"/>
              <a:t> </a:t>
            </a:r>
            <a:r>
              <a:rPr dirty="0" spc="-65"/>
              <a:t>entre</a:t>
            </a:r>
            <a:r>
              <a:rPr dirty="0" spc="-10"/>
              <a:t> </a:t>
            </a:r>
            <a:r>
              <a:rPr dirty="0" spc="-60"/>
              <a:t>plusieurs</a:t>
            </a:r>
            <a:r>
              <a:rPr dirty="0" spc="-10"/>
              <a:t> </a:t>
            </a:r>
            <a:r>
              <a:rPr dirty="0" spc="-65"/>
              <a:t>variables</a:t>
            </a:r>
            <a:r>
              <a:rPr dirty="0" spc="-15"/>
              <a:t> </a:t>
            </a:r>
            <a:r>
              <a:rPr dirty="0" spc="-45"/>
              <a:t>explicatives </a:t>
            </a:r>
            <a:r>
              <a:rPr dirty="0" spc="-45"/>
              <a:t>	</a:t>
            </a:r>
            <a:r>
              <a:rPr dirty="0" spc="-10"/>
              <a:t>et</a:t>
            </a:r>
            <a:r>
              <a:rPr dirty="0" spc="-50"/>
              <a:t> </a:t>
            </a:r>
            <a:r>
              <a:rPr dirty="0" spc="-90"/>
              <a:t>une</a:t>
            </a:r>
            <a:r>
              <a:rPr dirty="0" spc="-5"/>
              <a:t> </a:t>
            </a:r>
            <a:r>
              <a:rPr dirty="0" spc="-60"/>
              <a:t>variable</a:t>
            </a:r>
            <a:r>
              <a:rPr dirty="0" spc="-20"/>
              <a:t> </a:t>
            </a:r>
            <a:r>
              <a:rPr dirty="0" spc="-30"/>
              <a:t>cible.</a:t>
            </a:r>
            <a:r>
              <a:rPr dirty="0" spc="-25"/>
              <a:t> </a:t>
            </a:r>
            <a:r>
              <a:rPr dirty="0" spc="-35"/>
              <a:t>Dans</a:t>
            </a:r>
            <a:r>
              <a:rPr dirty="0" spc="-20"/>
              <a:t> </a:t>
            </a:r>
            <a:r>
              <a:rPr dirty="0" spc="-50"/>
              <a:t>ce</a:t>
            </a:r>
            <a:r>
              <a:rPr dirty="0" spc="-25"/>
              <a:t> </a:t>
            </a:r>
            <a:r>
              <a:rPr dirty="0" spc="-55"/>
              <a:t>projet,</a:t>
            </a:r>
            <a:r>
              <a:rPr dirty="0" spc="-20"/>
              <a:t> </a:t>
            </a:r>
            <a:r>
              <a:rPr dirty="0" spc="-70"/>
              <a:t>nous</a:t>
            </a:r>
            <a:r>
              <a:rPr dirty="0" spc="-25"/>
              <a:t> </a:t>
            </a:r>
            <a:r>
              <a:rPr dirty="0" spc="-65"/>
              <a:t>analysons</a:t>
            </a:r>
            <a:r>
              <a:rPr dirty="0" spc="-25"/>
              <a:t> les </a:t>
            </a:r>
            <a:r>
              <a:rPr dirty="0" spc="-25"/>
              <a:t>	</a:t>
            </a:r>
            <a:r>
              <a:rPr dirty="0" spc="-30"/>
              <a:t>frais</a:t>
            </a:r>
            <a:r>
              <a:rPr dirty="0" spc="-20"/>
              <a:t> </a:t>
            </a:r>
            <a:r>
              <a:rPr dirty="0" spc="-70"/>
              <a:t>médicaux</a:t>
            </a:r>
            <a:r>
              <a:rPr dirty="0" spc="-25"/>
              <a:t> afin</a:t>
            </a:r>
            <a:r>
              <a:rPr dirty="0" spc="-15"/>
              <a:t> </a:t>
            </a:r>
            <a:r>
              <a:rPr dirty="0" spc="-40"/>
              <a:t>d’identifier</a:t>
            </a:r>
            <a:r>
              <a:rPr dirty="0" spc="-25"/>
              <a:t> </a:t>
            </a:r>
            <a:r>
              <a:rPr dirty="0" spc="-55"/>
              <a:t>les</a:t>
            </a:r>
            <a:r>
              <a:rPr dirty="0" spc="-20"/>
              <a:t> </a:t>
            </a:r>
            <a:r>
              <a:rPr dirty="0" spc="-55"/>
              <a:t>facteurs</a:t>
            </a:r>
            <a:r>
              <a:rPr dirty="0" spc="-15"/>
              <a:t> </a:t>
            </a:r>
            <a:r>
              <a:rPr dirty="0" spc="-45"/>
              <a:t>déterminants.</a:t>
            </a:r>
          </a:p>
          <a:p>
            <a:pPr marL="229870" indent="-189230">
              <a:lnSpc>
                <a:spcPct val="100000"/>
              </a:lnSpc>
              <a:spcBef>
                <a:spcPts val="520"/>
              </a:spcBef>
              <a:buFont typeface="Tahoma"/>
              <a:buChar char="•"/>
              <a:tabLst>
                <a:tab pos="229870" algn="l"/>
              </a:tabLst>
            </a:pPr>
            <a:r>
              <a:rPr dirty="0" spc="-160">
                <a:latin typeface="Arial Black"/>
                <a:cs typeface="Arial Black"/>
              </a:rPr>
              <a:t>Variables</a:t>
            </a:r>
            <a:r>
              <a:rPr dirty="0" spc="35">
                <a:latin typeface="Arial Black"/>
                <a:cs typeface="Arial Black"/>
              </a:rPr>
              <a:t> </a:t>
            </a:r>
            <a:r>
              <a:rPr dirty="0" spc="-195">
                <a:latin typeface="Arial Black"/>
                <a:cs typeface="Arial Black"/>
              </a:rPr>
              <a:t>clés</a:t>
            </a:r>
            <a:r>
              <a:rPr dirty="0" spc="35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:</a:t>
            </a:r>
            <a:r>
              <a:rPr dirty="0" spc="-75">
                <a:latin typeface="Arial Black"/>
                <a:cs typeface="Arial Black"/>
              </a:rPr>
              <a:t> </a:t>
            </a:r>
            <a:r>
              <a:rPr dirty="0" spc="-30"/>
              <a:t>Âge,</a:t>
            </a:r>
            <a:r>
              <a:rPr dirty="0" spc="-5"/>
              <a:t> </a:t>
            </a:r>
            <a:r>
              <a:rPr dirty="0"/>
              <a:t>IMC,</a:t>
            </a:r>
            <a:r>
              <a:rPr dirty="0" spc="-5"/>
              <a:t> </a:t>
            </a:r>
            <a:r>
              <a:rPr dirty="0" spc="-25"/>
              <a:t>statut</a:t>
            </a:r>
            <a:r>
              <a:rPr dirty="0" spc="-10"/>
              <a:t> </a:t>
            </a:r>
            <a:r>
              <a:rPr dirty="0" spc="-80"/>
              <a:t>de</a:t>
            </a:r>
            <a:r>
              <a:rPr dirty="0"/>
              <a:t> </a:t>
            </a:r>
            <a:r>
              <a:rPr dirty="0" spc="-75"/>
              <a:t>fumeur,</a:t>
            </a:r>
            <a:r>
              <a:rPr dirty="0" spc="-10"/>
              <a:t> </a:t>
            </a:r>
            <a:r>
              <a:rPr dirty="0" spc="-20"/>
              <a:t>etc.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30"/>
              <a:t>Objectifs</a:t>
            </a:r>
            <a:r>
              <a:rPr dirty="0" spc="50"/>
              <a:t> </a:t>
            </a:r>
            <a:r>
              <a:rPr dirty="0" spc="-85"/>
              <a:t>et</a:t>
            </a:r>
            <a:r>
              <a:rPr dirty="0" spc="50"/>
              <a:t> </a:t>
            </a:r>
            <a:r>
              <a:rPr dirty="0" spc="-155"/>
              <a:t>Questions</a:t>
            </a:r>
            <a:r>
              <a:rPr dirty="0" spc="55"/>
              <a:t> </a:t>
            </a:r>
            <a:r>
              <a:rPr dirty="0" spc="-170"/>
              <a:t>de</a:t>
            </a:r>
            <a:r>
              <a:rPr dirty="0" spc="55"/>
              <a:t> </a:t>
            </a:r>
            <a:r>
              <a:rPr dirty="0" spc="-155"/>
              <a:t>Recherche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77441"/>
            <a:ext cx="3823970" cy="2459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35">
                <a:latin typeface="Arial Black"/>
                <a:cs typeface="Arial Black"/>
              </a:rPr>
              <a:t>Objectifs</a:t>
            </a:r>
            <a:r>
              <a:rPr dirty="0" sz="1200" spc="80">
                <a:latin typeface="Arial Black"/>
                <a:cs typeface="Arial Black"/>
              </a:rPr>
              <a:t> </a:t>
            </a:r>
            <a:r>
              <a:rPr dirty="0" sz="1200" spc="-50"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marL="309245" indent="-189230">
              <a:lnSpc>
                <a:spcPct val="100000"/>
              </a:lnSpc>
              <a:spcBef>
                <a:spcPts val="1105"/>
              </a:spcBef>
              <a:buChar char="•"/>
              <a:tabLst>
                <a:tab pos="309245" algn="l"/>
              </a:tabLst>
            </a:pPr>
            <a:r>
              <a:rPr dirty="0" sz="1200" spc="-60">
                <a:latin typeface="Tahoma"/>
                <a:cs typeface="Tahoma"/>
              </a:rPr>
              <a:t>Identifier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les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principaux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déterminants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des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frais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médicaux.</a:t>
            </a:r>
            <a:endParaRPr sz="1200">
              <a:latin typeface="Tahoma"/>
              <a:cs typeface="Tahoma"/>
            </a:endParaRPr>
          </a:p>
          <a:p>
            <a:pPr marL="308610" marR="417195" indent="-189230">
              <a:lnSpc>
                <a:spcPct val="115399"/>
              </a:lnSpc>
              <a:spcBef>
                <a:spcPts val="300"/>
              </a:spcBef>
              <a:buChar char="•"/>
              <a:tabLst>
                <a:tab pos="309880" algn="l"/>
              </a:tabLst>
            </a:pPr>
            <a:r>
              <a:rPr dirty="0" sz="1200" spc="-45">
                <a:latin typeface="Tahoma"/>
                <a:cs typeface="Tahoma"/>
              </a:rPr>
              <a:t>Construire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un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modèle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prédictif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robuste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basé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sur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la </a:t>
            </a:r>
            <a:r>
              <a:rPr dirty="0" sz="1200" spc="-25">
                <a:latin typeface="Tahoma"/>
                <a:cs typeface="Tahoma"/>
              </a:rPr>
              <a:t>	</a:t>
            </a:r>
            <a:r>
              <a:rPr dirty="0" sz="1200" spc="-70">
                <a:latin typeface="Tahoma"/>
                <a:cs typeface="Tahoma"/>
              </a:rPr>
              <a:t>régression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linéaire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multiple.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Tahoma"/>
              <a:buChar char="•"/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150">
                <a:latin typeface="Arial Black"/>
                <a:cs typeface="Arial Black"/>
              </a:rPr>
              <a:t>Questions</a:t>
            </a:r>
            <a:r>
              <a:rPr dirty="0" sz="1200" spc="80">
                <a:latin typeface="Arial Black"/>
                <a:cs typeface="Arial Black"/>
              </a:rPr>
              <a:t> </a:t>
            </a:r>
            <a:r>
              <a:rPr dirty="0" sz="1200" spc="-160">
                <a:latin typeface="Arial Black"/>
                <a:cs typeface="Arial Black"/>
              </a:rPr>
              <a:t>de</a:t>
            </a:r>
            <a:r>
              <a:rPr dirty="0" sz="1200" spc="85">
                <a:latin typeface="Arial Black"/>
                <a:cs typeface="Arial Black"/>
              </a:rPr>
              <a:t> </a:t>
            </a:r>
            <a:r>
              <a:rPr dirty="0" sz="1200" spc="-175">
                <a:latin typeface="Arial Black"/>
                <a:cs typeface="Arial Black"/>
              </a:rPr>
              <a:t>Recherche</a:t>
            </a:r>
            <a:r>
              <a:rPr dirty="0" sz="1200" spc="80">
                <a:latin typeface="Arial Black"/>
                <a:cs typeface="Arial Black"/>
              </a:rPr>
              <a:t> </a:t>
            </a:r>
            <a:r>
              <a:rPr dirty="0" sz="1200" spc="-50"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marL="308610" marR="431165" indent="-189230">
              <a:lnSpc>
                <a:spcPct val="115399"/>
              </a:lnSpc>
              <a:spcBef>
                <a:spcPts val="885"/>
              </a:spcBef>
              <a:buChar char="•"/>
              <a:tabLst>
                <a:tab pos="309880" algn="l"/>
              </a:tabLst>
            </a:pPr>
            <a:r>
              <a:rPr dirty="0" sz="1200" spc="-55">
                <a:latin typeface="Tahoma"/>
                <a:cs typeface="Tahoma"/>
              </a:rPr>
              <a:t>Quels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sont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les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facteurs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qui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influencent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le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coût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des </a:t>
            </a:r>
            <a:r>
              <a:rPr dirty="0" sz="1200" spc="-45">
                <a:latin typeface="Tahoma"/>
                <a:cs typeface="Tahoma"/>
              </a:rPr>
              <a:t>	</a:t>
            </a:r>
            <a:r>
              <a:rPr dirty="0" sz="1200" spc="-75">
                <a:latin typeface="Tahoma"/>
                <a:cs typeface="Tahoma"/>
              </a:rPr>
              <a:t>assurances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médicales</a:t>
            </a:r>
            <a:r>
              <a:rPr dirty="0" sz="1200" spc="-16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  <a:p>
            <a:pPr marL="308610" marR="19685" indent="-189230">
              <a:lnSpc>
                <a:spcPct val="115399"/>
              </a:lnSpc>
              <a:spcBef>
                <a:spcPts val="295"/>
              </a:spcBef>
              <a:buChar char="•"/>
              <a:tabLst>
                <a:tab pos="309880" algn="l"/>
              </a:tabLst>
            </a:pPr>
            <a:r>
              <a:rPr dirty="0" sz="1200" spc="-35">
                <a:latin typeface="Tahoma"/>
                <a:cs typeface="Tahoma"/>
              </a:rPr>
              <a:t>Dans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quelle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95">
                <a:latin typeface="Tahoma"/>
                <a:cs typeface="Tahoma"/>
              </a:rPr>
              <a:t>mesure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notre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modèle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peut-</a:t>
            </a:r>
            <a:r>
              <a:rPr dirty="0" sz="1200">
                <a:latin typeface="Tahoma"/>
                <a:cs typeface="Tahoma"/>
              </a:rPr>
              <a:t>il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prédire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les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frais </a:t>
            </a:r>
            <a:r>
              <a:rPr dirty="0" sz="1200" spc="-20">
                <a:latin typeface="Tahoma"/>
                <a:cs typeface="Tahoma"/>
              </a:rPr>
              <a:t>	</a:t>
            </a:r>
            <a:r>
              <a:rPr dirty="0" sz="1200" spc="-75">
                <a:latin typeface="Tahoma"/>
                <a:cs typeface="Tahoma"/>
              </a:rPr>
              <a:t>médicaux</a:t>
            </a:r>
            <a:r>
              <a:rPr dirty="0" sz="1200" spc="-12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980" y="1357142"/>
            <a:ext cx="13963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50">
                <a:latin typeface="Arial Black"/>
                <a:cs typeface="Arial Black"/>
                <a:hlinkClick r:id="rId2" action="ppaction://hlinksldjump"/>
              </a:rPr>
              <a:t>Méthodologie</a:t>
            </a:r>
            <a:endParaRPr sz="17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8680" y="1803317"/>
            <a:ext cx="3270885" cy="5080"/>
            <a:chOff x="668680" y="1803317"/>
            <a:chExt cx="32708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668680" y="1803317"/>
              <a:ext cx="3270885" cy="5080"/>
            </a:xfrm>
            <a:custGeom>
              <a:avLst/>
              <a:gdLst/>
              <a:ahLst/>
              <a:cxnLst/>
              <a:rect l="l" t="t" r="r" b="b"/>
              <a:pathLst>
                <a:path w="3270885" h="5080">
                  <a:moveTo>
                    <a:pt x="0" y="5060"/>
                  </a:moveTo>
                  <a:lnTo>
                    <a:pt x="0" y="0"/>
                  </a:lnTo>
                  <a:lnTo>
                    <a:pt x="3270680" y="0"/>
                  </a:lnTo>
                  <a:lnTo>
                    <a:pt x="32706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8680" y="1803317"/>
              <a:ext cx="817880" cy="5080"/>
            </a:xfrm>
            <a:custGeom>
              <a:avLst/>
              <a:gdLst/>
              <a:ahLst/>
              <a:cxnLst/>
              <a:rect l="l" t="t" r="r" b="b"/>
              <a:pathLst>
                <a:path w="817880" h="5080">
                  <a:moveTo>
                    <a:pt x="0" y="5060"/>
                  </a:moveTo>
                  <a:lnTo>
                    <a:pt x="0" y="0"/>
                  </a:lnTo>
                  <a:lnTo>
                    <a:pt x="817669" y="0"/>
                  </a:lnTo>
                  <a:lnTo>
                    <a:pt x="8176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0"/>
              <a:t>Approche</a:t>
            </a:r>
            <a:r>
              <a:rPr dirty="0" spc="80"/>
              <a:t> </a:t>
            </a:r>
            <a:r>
              <a:rPr dirty="0" spc="-114"/>
              <a:t>Méthodologique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1972" y="484518"/>
            <a:ext cx="380428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 marR="125095" indent="-189230">
              <a:lnSpc>
                <a:spcPct val="115399"/>
              </a:lnSpc>
              <a:spcBef>
                <a:spcPts val="100"/>
              </a:spcBef>
              <a:buFont typeface="Tahoma"/>
              <a:buAutoNum type="arabicPeriod"/>
              <a:tabLst>
                <a:tab pos="215265" algn="l"/>
              </a:tabLst>
            </a:pPr>
            <a:r>
              <a:rPr dirty="0" sz="1200" spc="-125">
                <a:latin typeface="Arial Black"/>
                <a:cs typeface="Arial Black"/>
              </a:rPr>
              <a:t>Prétraitement</a:t>
            </a:r>
            <a:r>
              <a:rPr dirty="0" sz="1200" spc="45">
                <a:latin typeface="Arial Black"/>
                <a:cs typeface="Arial Black"/>
              </a:rPr>
              <a:t> </a:t>
            </a:r>
            <a:r>
              <a:rPr dirty="0" sz="1200" spc="-200">
                <a:latin typeface="Arial Black"/>
                <a:cs typeface="Arial Black"/>
              </a:rPr>
              <a:t>des</a:t>
            </a:r>
            <a:r>
              <a:rPr dirty="0" sz="1200" spc="45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Données</a:t>
            </a:r>
            <a:r>
              <a:rPr dirty="0" sz="1200" spc="4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 </a:t>
            </a:r>
            <a:r>
              <a:rPr dirty="0" sz="1200" spc="-55">
                <a:latin typeface="Tahoma"/>
                <a:cs typeface="Tahoma"/>
              </a:rPr>
              <a:t>Nettoyage,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gestion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des </a:t>
            </a:r>
            <a:r>
              <a:rPr dirty="0" sz="1200" spc="-35">
                <a:latin typeface="Tahoma"/>
                <a:cs typeface="Tahoma"/>
              </a:rPr>
              <a:t>	</a:t>
            </a:r>
            <a:r>
              <a:rPr dirty="0" sz="1200" spc="-65">
                <a:latin typeface="Tahoma"/>
                <a:cs typeface="Tahoma"/>
              </a:rPr>
              <a:t>valeurs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manquantes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et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standardisation.</a:t>
            </a:r>
            <a:endParaRPr sz="1200">
              <a:latin typeface="Tahoma"/>
              <a:cs typeface="Tahoma"/>
            </a:endParaRPr>
          </a:p>
          <a:p>
            <a:pPr marL="213995" marR="320040" indent="-189230">
              <a:lnSpc>
                <a:spcPct val="115399"/>
              </a:lnSpc>
              <a:buFont typeface="Tahoma"/>
              <a:buAutoNum type="arabicPeriod"/>
              <a:tabLst>
                <a:tab pos="215265" algn="l"/>
              </a:tabLst>
            </a:pPr>
            <a:r>
              <a:rPr dirty="0" sz="1200" spc="-155">
                <a:latin typeface="Arial Black"/>
                <a:cs typeface="Arial Black"/>
              </a:rPr>
              <a:t>Encodage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15">
                <a:latin typeface="Arial Black"/>
                <a:cs typeface="Arial Black"/>
              </a:rPr>
              <a:t> </a:t>
            </a:r>
            <a:r>
              <a:rPr dirty="0" sz="1200" spc="-55">
                <a:latin typeface="Tahoma"/>
                <a:cs typeface="Tahoma"/>
              </a:rPr>
              <a:t>Conversion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95">
                <a:latin typeface="Tahoma"/>
                <a:cs typeface="Tahoma"/>
              </a:rPr>
              <a:t>des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variables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qualitatives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en </a:t>
            </a:r>
            <a:r>
              <a:rPr dirty="0" sz="1200" spc="-50">
                <a:latin typeface="Tahoma"/>
                <a:cs typeface="Tahoma"/>
              </a:rPr>
              <a:t>	</a:t>
            </a:r>
            <a:r>
              <a:rPr dirty="0" sz="1200" spc="-80">
                <a:latin typeface="Tahoma"/>
                <a:cs typeface="Tahoma"/>
              </a:rPr>
              <a:t>numériques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(One-</a:t>
            </a:r>
            <a:r>
              <a:rPr dirty="0" sz="1200" spc="-10">
                <a:latin typeface="Tahoma"/>
                <a:cs typeface="Tahoma"/>
              </a:rPr>
              <a:t>Hot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Encoding,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Label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Encoding).</a:t>
            </a:r>
            <a:endParaRPr sz="1200">
              <a:latin typeface="Tahoma"/>
              <a:cs typeface="Tahoma"/>
            </a:endParaRPr>
          </a:p>
          <a:p>
            <a:pPr marL="213995" marR="301625" indent="-189230">
              <a:lnSpc>
                <a:spcPct val="115399"/>
              </a:lnSpc>
              <a:buFont typeface="Tahoma"/>
              <a:buAutoNum type="arabicPeriod"/>
              <a:tabLst>
                <a:tab pos="215265" algn="l"/>
              </a:tabLst>
            </a:pPr>
            <a:r>
              <a:rPr dirty="0" sz="1200" spc="-155">
                <a:latin typeface="Arial Black"/>
                <a:cs typeface="Arial Black"/>
              </a:rPr>
              <a:t>Analyse</a:t>
            </a:r>
            <a:r>
              <a:rPr dirty="0" sz="1200" spc="4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Exploratoire</a:t>
            </a:r>
            <a:r>
              <a:rPr dirty="0" sz="1200" spc="4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5">
                <a:latin typeface="Arial Black"/>
                <a:cs typeface="Arial Black"/>
              </a:rPr>
              <a:t> </a:t>
            </a:r>
            <a:r>
              <a:rPr dirty="0" sz="1200" spc="-40">
                <a:latin typeface="Tahoma"/>
                <a:cs typeface="Tahoma"/>
              </a:rPr>
              <a:t>Statistiques</a:t>
            </a:r>
            <a:r>
              <a:rPr dirty="0" sz="1200" spc="3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descriptives, </a:t>
            </a:r>
            <a:r>
              <a:rPr dirty="0" sz="1200" spc="-10">
                <a:latin typeface="Tahoma"/>
                <a:cs typeface="Tahoma"/>
              </a:rPr>
              <a:t>	</a:t>
            </a:r>
            <a:r>
              <a:rPr dirty="0" sz="1200" spc="-50">
                <a:latin typeface="Tahoma"/>
                <a:cs typeface="Tahoma"/>
              </a:rPr>
              <a:t>visualisations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60">
                <a:latin typeface="Tahoma"/>
                <a:cs typeface="Tahoma"/>
              </a:rPr>
              <a:t>(histogrammes,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boxplots)</a:t>
            </a:r>
            <a:r>
              <a:rPr dirty="0" sz="1200" spc="-10">
                <a:latin typeface="Tahoma"/>
                <a:cs typeface="Tahoma"/>
              </a:rPr>
              <a:t> et </a:t>
            </a:r>
            <a:r>
              <a:rPr dirty="0" sz="1200" spc="-70">
                <a:latin typeface="Tahoma"/>
                <a:cs typeface="Tahoma"/>
              </a:rPr>
              <a:t>analyse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de </a:t>
            </a:r>
            <a:r>
              <a:rPr dirty="0" sz="1200" spc="-35">
                <a:latin typeface="Tahoma"/>
                <a:cs typeface="Tahoma"/>
              </a:rPr>
              <a:t>	</a:t>
            </a:r>
            <a:r>
              <a:rPr dirty="0" sz="1200" spc="-10">
                <a:latin typeface="Tahoma"/>
                <a:cs typeface="Tahoma"/>
              </a:rPr>
              <a:t>corrélation.</a:t>
            </a:r>
            <a:endParaRPr sz="1200">
              <a:latin typeface="Tahoma"/>
              <a:cs typeface="Tahoma"/>
            </a:endParaRPr>
          </a:p>
          <a:p>
            <a:pPr marL="213995" marR="52069" indent="-189230">
              <a:lnSpc>
                <a:spcPct val="115399"/>
              </a:lnSpc>
              <a:buFont typeface="Tahoma"/>
              <a:buAutoNum type="arabicPeriod"/>
              <a:tabLst>
                <a:tab pos="215265" algn="l"/>
              </a:tabLst>
            </a:pPr>
            <a:r>
              <a:rPr dirty="0" sz="1200" spc="-135">
                <a:latin typeface="Arial Black"/>
                <a:cs typeface="Arial Black"/>
              </a:rPr>
              <a:t>Construction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 spc="-145">
                <a:latin typeface="Arial Black"/>
                <a:cs typeface="Arial Black"/>
              </a:rPr>
              <a:t>du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 spc="-114">
                <a:latin typeface="Arial Black"/>
                <a:cs typeface="Arial Black"/>
              </a:rPr>
              <a:t>Modèle</a:t>
            </a:r>
            <a:r>
              <a:rPr dirty="0" sz="1200" spc="30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15">
                <a:latin typeface="Arial Black"/>
                <a:cs typeface="Arial Black"/>
              </a:rPr>
              <a:t> </a:t>
            </a:r>
            <a:r>
              <a:rPr dirty="0" sz="1200" spc="-50">
                <a:latin typeface="Tahoma"/>
                <a:cs typeface="Tahoma"/>
              </a:rPr>
              <a:t>Séparation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en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jeux </a:t>
            </a:r>
            <a:r>
              <a:rPr dirty="0" sz="1200" spc="-20">
                <a:latin typeface="Tahoma"/>
                <a:cs typeface="Tahoma"/>
              </a:rPr>
              <a:t>	</a:t>
            </a:r>
            <a:r>
              <a:rPr dirty="0" sz="1200" spc="-55">
                <a:latin typeface="Tahoma"/>
                <a:cs typeface="Tahoma"/>
              </a:rPr>
              <a:t>d’entraînement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et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80">
                <a:latin typeface="Tahoma"/>
                <a:cs typeface="Tahoma"/>
              </a:rPr>
              <a:t>de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test,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estimation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par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la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méthode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des </a:t>
            </a:r>
            <a:r>
              <a:rPr dirty="0" sz="1200" spc="-35">
                <a:latin typeface="Tahoma"/>
                <a:cs typeface="Tahoma"/>
              </a:rPr>
              <a:t>	</a:t>
            </a:r>
            <a:r>
              <a:rPr dirty="0" sz="1200" spc="-70">
                <a:latin typeface="Tahoma"/>
                <a:cs typeface="Tahoma"/>
              </a:rPr>
              <a:t>moindres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carrés.</a:t>
            </a:r>
            <a:endParaRPr sz="1200">
              <a:latin typeface="Tahoma"/>
              <a:cs typeface="Tahoma"/>
            </a:endParaRPr>
          </a:p>
          <a:p>
            <a:pPr marL="213995" marR="17780" indent="-189230">
              <a:lnSpc>
                <a:spcPct val="115399"/>
              </a:lnSpc>
              <a:buFont typeface="Tahoma"/>
              <a:buAutoNum type="arabicPeriod"/>
              <a:tabLst>
                <a:tab pos="215265" algn="l"/>
              </a:tabLst>
            </a:pPr>
            <a:r>
              <a:rPr dirty="0" sz="1200" spc="-130">
                <a:latin typeface="Arial Black"/>
                <a:cs typeface="Arial Black"/>
              </a:rPr>
              <a:t>Évaluation</a:t>
            </a:r>
            <a:r>
              <a:rPr dirty="0" sz="1200" spc="30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25">
                <a:latin typeface="Arial Black"/>
                <a:cs typeface="Arial Black"/>
              </a:rPr>
              <a:t> </a:t>
            </a:r>
            <a:r>
              <a:rPr dirty="0" sz="1200" spc="-55">
                <a:latin typeface="Tahoma"/>
                <a:cs typeface="Tahoma"/>
              </a:rPr>
              <a:t>Mesures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de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performance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(R</a:t>
            </a:r>
            <a:r>
              <a:rPr dirty="0" baseline="31250" sz="1200">
                <a:latin typeface="Arial MT"/>
                <a:cs typeface="Arial MT"/>
              </a:rPr>
              <a:t>2</a:t>
            </a:r>
            <a:r>
              <a:rPr dirty="0" sz="1200">
                <a:latin typeface="Tahoma"/>
                <a:cs typeface="Tahoma"/>
              </a:rPr>
              <a:t>,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MSE,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RMSE, </a:t>
            </a:r>
            <a:r>
              <a:rPr dirty="0" sz="1200" spc="-10">
                <a:latin typeface="Tahoma"/>
                <a:cs typeface="Tahoma"/>
              </a:rPr>
              <a:t>	</a:t>
            </a:r>
            <a:r>
              <a:rPr dirty="0" sz="1200">
                <a:latin typeface="Tahoma"/>
                <a:cs typeface="Tahoma"/>
              </a:rPr>
              <a:t>MAE) et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diagnostic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des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70">
                <a:latin typeface="Tahoma"/>
                <a:cs typeface="Tahoma"/>
              </a:rPr>
              <a:t>résidus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(test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Durbin-</a:t>
            </a:r>
            <a:r>
              <a:rPr dirty="0" sz="1200" spc="-10">
                <a:latin typeface="Tahoma"/>
                <a:cs typeface="Tahoma"/>
              </a:rPr>
              <a:t>Watson, 	VIF).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980" y="1357142"/>
            <a:ext cx="94488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85">
                <a:latin typeface="Arial Black"/>
                <a:cs typeface="Arial Black"/>
                <a:hlinkClick r:id="rId2" action="ppaction://hlinksldjump"/>
              </a:rPr>
              <a:t>Résultats</a:t>
            </a:r>
            <a:endParaRPr sz="17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8680" y="1803317"/>
            <a:ext cx="3270885" cy="5080"/>
            <a:chOff x="668680" y="1803317"/>
            <a:chExt cx="32708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668680" y="1803317"/>
              <a:ext cx="3270885" cy="5080"/>
            </a:xfrm>
            <a:custGeom>
              <a:avLst/>
              <a:gdLst/>
              <a:ahLst/>
              <a:cxnLst/>
              <a:rect l="l" t="t" r="r" b="b"/>
              <a:pathLst>
                <a:path w="3270885" h="5080">
                  <a:moveTo>
                    <a:pt x="0" y="5060"/>
                  </a:moveTo>
                  <a:lnTo>
                    <a:pt x="0" y="0"/>
                  </a:lnTo>
                  <a:lnTo>
                    <a:pt x="3270680" y="0"/>
                  </a:lnTo>
                  <a:lnTo>
                    <a:pt x="32706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8680" y="1803317"/>
              <a:ext cx="1090295" cy="5080"/>
            </a:xfrm>
            <a:custGeom>
              <a:avLst/>
              <a:gdLst/>
              <a:ahLst/>
              <a:cxnLst/>
              <a:rect l="l" t="t" r="r" b="b"/>
              <a:pathLst>
                <a:path w="1090295" h="5080">
                  <a:moveTo>
                    <a:pt x="0" y="5060"/>
                  </a:moveTo>
                  <a:lnTo>
                    <a:pt x="0" y="0"/>
                  </a:lnTo>
                  <a:lnTo>
                    <a:pt x="1090209" y="0"/>
                  </a:lnTo>
                  <a:lnTo>
                    <a:pt x="10902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40"/>
              <a:t>Exploration</a:t>
            </a:r>
            <a:r>
              <a:rPr dirty="0" spc="85"/>
              <a:t> </a:t>
            </a:r>
            <a:r>
              <a:rPr dirty="0" spc="-210"/>
              <a:t>des</a:t>
            </a:r>
            <a:r>
              <a:rPr dirty="0" spc="90"/>
              <a:t> </a:t>
            </a:r>
            <a:r>
              <a:rPr dirty="0" spc="-130"/>
              <a:t>Données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4672" y="484518"/>
            <a:ext cx="3664585" cy="1291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295" marR="177800" indent="-189230">
              <a:lnSpc>
                <a:spcPct val="115399"/>
              </a:lnSpc>
              <a:spcBef>
                <a:spcPts val="100"/>
              </a:spcBef>
              <a:buFont typeface="Tahoma"/>
              <a:buChar char="•"/>
              <a:tabLst>
                <a:tab pos="202565" algn="l"/>
              </a:tabLst>
            </a:pPr>
            <a:r>
              <a:rPr dirty="0" sz="1200" spc="-145">
                <a:latin typeface="Arial Black"/>
                <a:cs typeface="Arial Black"/>
              </a:rPr>
              <a:t>Statistiques</a:t>
            </a:r>
            <a:r>
              <a:rPr dirty="0" sz="1200" spc="40">
                <a:latin typeface="Arial Black"/>
                <a:cs typeface="Arial Black"/>
              </a:rPr>
              <a:t> </a:t>
            </a:r>
            <a:r>
              <a:rPr dirty="0" sz="1200" spc="-155">
                <a:latin typeface="Arial Black"/>
                <a:cs typeface="Arial Black"/>
              </a:rPr>
              <a:t>Descriptives</a:t>
            </a:r>
            <a:r>
              <a:rPr dirty="0" sz="1200" spc="4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5">
                <a:latin typeface="Arial Black"/>
                <a:cs typeface="Arial Black"/>
              </a:rPr>
              <a:t> </a:t>
            </a:r>
            <a:r>
              <a:rPr dirty="0" sz="1200" spc="-10">
                <a:latin typeface="Tahoma"/>
                <a:cs typeface="Tahoma"/>
              </a:rPr>
              <a:t>Calcul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95">
                <a:latin typeface="Tahoma"/>
                <a:cs typeface="Tahoma"/>
              </a:rPr>
              <a:t>des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moyennes, </a:t>
            </a:r>
            <a:r>
              <a:rPr dirty="0" sz="1200" spc="-10">
                <a:latin typeface="Tahoma"/>
                <a:cs typeface="Tahoma"/>
              </a:rPr>
              <a:t>	</a:t>
            </a:r>
            <a:r>
              <a:rPr dirty="0" sz="1200" spc="-65">
                <a:latin typeface="Tahoma"/>
                <a:cs typeface="Tahoma"/>
              </a:rPr>
              <a:t>écarts-</a:t>
            </a:r>
            <a:r>
              <a:rPr dirty="0" sz="1200" spc="-70">
                <a:latin typeface="Tahoma"/>
                <a:cs typeface="Tahoma"/>
              </a:rPr>
              <a:t>types,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et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plages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pour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l’âge,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le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BMI,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et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les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frais </a:t>
            </a:r>
            <a:r>
              <a:rPr dirty="0" sz="1200" spc="-20">
                <a:latin typeface="Tahoma"/>
                <a:cs typeface="Tahoma"/>
              </a:rPr>
              <a:t>	</a:t>
            </a:r>
            <a:r>
              <a:rPr dirty="0" sz="1200" spc="-10">
                <a:latin typeface="Tahoma"/>
                <a:cs typeface="Tahoma"/>
              </a:rPr>
              <a:t>médicaux.</a:t>
            </a:r>
            <a:endParaRPr sz="1200">
              <a:latin typeface="Tahoma"/>
              <a:cs typeface="Tahoma"/>
            </a:endParaRPr>
          </a:p>
          <a:p>
            <a:pPr marL="201295" marR="5080" indent="-189230">
              <a:lnSpc>
                <a:spcPct val="115399"/>
              </a:lnSpc>
              <a:buFont typeface="Tahoma"/>
              <a:buChar char="•"/>
              <a:tabLst>
                <a:tab pos="202565" algn="l"/>
              </a:tabLst>
            </a:pPr>
            <a:r>
              <a:rPr dirty="0" sz="1200" spc="-150">
                <a:latin typeface="Arial Black"/>
                <a:cs typeface="Arial Black"/>
              </a:rPr>
              <a:t>Visualisations</a:t>
            </a:r>
            <a:r>
              <a:rPr dirty="0" sz="1200" spc="35">
                <a:latin typeface="Arial Black"/>
                <a:cs typeface="Arial Black"/>
              </a:rPr>
              <a:t> </a:t>
            </a:r>
            <a:r>
              <a:rPr dirty="0" sz="1200">
                <a:latin typeface="Arial Black"/>
                <a:cs typeface="Arial Black"/>
              </a:rPr>
              <a:t>:</a:t>
            </a:r>
            <a:r>
              <a:rPr dirty="0" sz="1200" spc="-35">
                <a:latin typeface="Arial Black"/>
                <a:cs typeface="Arial Black"/>
              </a:rPr>
              <a:t> </a:t>
            </a:r>
            <a:r>
              <a:rPr dirty="0" sz="1200" spc="-55">
                <a:latin typeface="Tahoma"/>
                <a:cs typeface="Tahoma"/>
              </a:rPr>
              <a:t>Histogrammes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pour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75">
                <a:latin typeface="Tahoma"/>
                <a:cs typeface="Tahoma"/>
              </a:rPr>
              <a:t>observer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la </a:t>
            </a:r>
            <a:r>
              <a:rPr dirty="0" sz="1200" spc="-25">
                <a:latin typeface="Tahoma"/>
                <a:cs typeface="Tahoma"/>
              </a:rPr>
              <a:t>	</a:t>
            </a:r>
            <a:r>
              <a:rPr dirty="0" sz="1200" spc="-40">
                <a:latin typeface="Tahoma"/>
                <a:cs typeface="Tahoma"/>
              </a:rPr>
              <a:t>distribution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des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30">
                <a:latin typeface="Tahoma"/>
                <a:cs typeface="Tahoma"/>
              </a:rPr>
              <a:t>frais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médicaux,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boxplots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pour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étudier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la </a:t>
            </a:r>
            <a:r>
              <a:rPr dirty="0" sz="1200" spc="-25">
                <a:latin typeface="Tahoma"/>
                <a:cs typeface="Tahoma"/>
              </a:rPr>
              <a:t>	</a:t>
            </a:r>
            <a:r>
              <a:rPr dirty="0" sz="1200" spc="-40">
                <a:latin typeface="Tahoma"/>
                <a:cs typeface="Tahoma"/>
              </a:rPr>
              <a:t>relation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entre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les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variables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et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les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charges.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578" y="1916589"/>
            <a:ext cx="1724442" cy="153941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 HILALI ANAS  &amp;  ILYAS FAQIR Encadré par : Prof. Abdelkamel ALJ</dc:creator>
  <dc:title>Analyse des Frais Médicaux   par Régression Linéaire Multiple - Une étude statistique appliquée à l'assurance santé</dc:title>
  <dcterms:created xsi:type="dcterms:W3CDTF">2025-02-01T22:38:00Z</dcterms:created>
  <dcterms:modified xsi:type="dcterms:W3CDTF">2025-02-01T22:38:00Z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2025-02-01T00:00:00Z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