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72" r:id="rId4"/>
    <p:sldId id="274" r:id="rId5"/>
    <p:sldId id="275" r:id="rId6"/>
    <p:sldId id="276" r:id="rId7"/>
    <p:sldId id="277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732" autoAdjust="0"/>
  </p:normalViewPr>
  <p:slideViewPr>
    <p:cSldViewPr snapToGrid="0">
      <p:cViewPr varScale="1">
        <p:scale>
          <a:sx n="70" d="100"/>
          <a:sy n="70" d="100"/>
        </p:scale>
        <p:origin x="56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8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6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9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63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public.tableau.com/profile/ilya.i#!/vizhome/Yandex_Zen_II/Dashboard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ru-RU" sz="5400" dirty="0">
                <a:solidFill>
                  <a:schemeClr val="tx2"/>
                </a:solidFill>
              </a:rPr>
              <a:t>Проект Спринта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3610575" cy="3654082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Автоматизация	</a:t>
            </a:r>
          </a:p>
          <a:p>
            <a:endParaRPr lang="ru-RU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225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Описание проекта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algn="l"/>
            <a:endParaRPr lang="ru-RU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Мы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решили подготовить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Dashboard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для менеджеров по анализу контента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Дениса и Валерии </a:t>
            </a:r>
          </a:p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Бизнес-задача: анализ взаимодействия пользователей с карточками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Яндекс.Дзен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Часто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ипользования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Dashboard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: не реже, чем раз в неделю;</a:t>
            </a:r>
          </a:p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Основные пользователи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Dashboard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: менеджеры по анализу контента;</a:t>
            </a:r>
            <a:br>
              <a:rPr lang="ru-RU" dirty="0"/>
            </a:br>
            <a:endParaRPr lang="ru-RU" dirty="0"/>
          </a:p>
        </p:txBody>
      </p:sp>
      <p:pic>
        <p:nvPicPr>
          <p:cNvPr id="7" name="Picture 6" descr="Two cute robots">
            <a:extLst>
              <a:ext uri="{FF2B5EF4-FFF2-40B4-BE49-F238E27FC236}">
                <a16:creationId xmlns:a16="http://schemas.microsoft.com/office/drawing/2014/main" id="{308B9F8B-2A83-4390-B2CA-75FA87DD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3" y="260348"/>
            <a:ext cx="4594578" cy="25844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5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282E-2F36-44D0-A5CC-D2AF73B6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ru-RU" dirty="0"/>
              <a:t>Состав данных для </a:t>
            </a:r>
            <a:r>
              <a:rPr lang="ru-RU" dirty="0" err="1"/>
              <a:t>дашборда</a:t>
            </a:r>
            <a:r>
              <a:rPr lang="ru-RU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79CB-C93D-4EB8-82B2-94532DC133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A1B22"/>
                </a:solidFill>
                <a:effectLst/>
                <a:latin typeface="Yandex Sans"/>
              </a:rPr>
              <a:t>История событий по темам карточек (два графика - абсолютные числа и процентное соотношение);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A1B22"/>
                </a:solidFill>
                <a:effectLst/>
                <a:latin typeface="Yandex Sans"/>
              </a:rPr>
              <a:t>Разбивка событий по темам источников;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A1B22"/>
                </a:solidFill>
                <a:effectLst/>
                <a:latin typeface="Yandex Sans"/>
              </a:rPr>
              <a:t>Таблица соответствия тем источников темам карточек;</a:t>
            </a:r>
            <a:endParaRPr lang="en-US" b="0" i="0" dirty="0">
              <a:solidFill>
                <a:srgbClr val="1A1B22"/>
              </a:solidFill>
              <a:effectLst/>
              <a:latin typeface="Yandex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rgbClr val="1A1B22"/>
                </a:solidFill>
                <a:latin typeface="Yandex Sans"/>
              </a:rPr>
              <a:t>Источники данных для </a:t>
            </a:r>
            <a:r>
              <a:rPr lang="ru-RU" sz="1900" dirty="0" err="1">
                <a:solidFill>
                  <a:srgbClr val="1A1B22"/>
                </a:solidFill>
                <a:latin typeface="Yandex Sans"/>
              </a:rPr>
              <a:t>дашборда</a:t>
            </a:r>
            <a:r>
              <a:rPr lang="ru-RU" sz="1900" dirty="0">
                <a:solidFill>
                  <a:srgbClr val="1A1B22"/>
                </a:solidFill>
                <a:latin typeface="Yandex Sans"/>
              </a:rPr>
              <a:t>: </a:t>
            </a:r>
            <a:r>
              <a:rPr lang="ru-RU" sz="1900" dirty="0" err="1">
                <a:solidFill>
                  <a:srgbClr val="1A1B22"/>
                </a:solidFill>
                <a:latin typeface="Yandex Sans"/>
              </a:rPr>
              <a:t>cырые</a:t>
            </a:r>
            <a:r>
              <a:rPr lang="ru-RU" sz="1900" dirty="0">
                <a:solidFill>
                  <a:srgbClr val="1A1B22"/>
                </a:solidFill>
                <a:latin typeface="Yandex Sans"/>
              </a:rPr>
              <a:t> данные о событиях взаимодействия пользователей с карточками (таблица </a:t>
            </a:r>
            <a:r>
              <a:rPr lang="ru-RU" sz="1900" dirty="0" err="1">
                <a:solidFill>
                  <a:srgbClr val="1A1B22"/>
                </a:solidFill>
                <a:latin typeface="Yandex Sans"/>
              </a:rPr>
              <a:t>log_raw</a:t>
            </a:r>
            <a:r>
              <a:rPr lang="ru-RU" sz="1900" dirty="0">
                <a:solidFill>
                  <a:srgbClr val="1A1B22"/>
                </a:solidFill>
                <a:latin typeface="Yandex Sans"/>
              </a:rPr>
              <a:t>);</a:t>
            </a:r>
            <a:endParaRPr lang="en-US" sz="1900" dirty="0">
              <a:solidFill>
                <a:srgbClr val="1A1B22"/>
              </a:solidFill>
              <a:latin typeface="Yandex Sans"/>
            </a:endParaRPr>
          </a:p>
          <a:p>
            <a:pPr marL="0" indent="0">
              <a:buNone/>
            </a:pPr>
            <a:r>
              <a:rPr lang="ru-RU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Таблица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dash_visit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dirty="0" err="1"/>
              <a:t>record_id</a:t>
            </a:r>
            <a:r>
              <a:rPr lang="en-US" dirty="0"/>
              <a:t> – </a:t>
            </a:r>
            <a:r>
              <a:rPr lang="ru-RU" dirty="0"/>
              <a:t>порядковый номер </a:t>
            </a:r>
            <a:r>
              <a:rPr lang="ru-RU" dirty="0" err="1"/>
              <a:t>запииси</a:t>
            </a:r>
            <a:endParaRPr lang="en-US" dirty="0"/>
          </a:p>
          <a:p>
            <a:r>
              <a:rPr lang="en-US" dirty="0" err="1"/>
              <a:t>item_topic</a:t>
            </a:r>
            <a:r>
              <a:rPr lang="ru-RU" dirty="0"/>
              <a:t> – Тема карточки </a:t>
            </a:r>
            <a:endParaRPr lang="en-US" dirty="0"/>
          </a:p>
          <a:p>
            <a:r>
              <a:rPr lang="en-US" dirty="0" err="1"/>
              <a:t>source_topic</a:t>
            </a:r>
            <a:r>
              <a:rPr lang="ru-RU" dirty="0"/>
              <a:t> – Тема источника</a:t>
            </a:r>
            <a:endParaRPr lang="en-US" dirty="0"/>
          </a:p>
          <a:p>
            <a:r>
              <a:rPr lang="en-US" dirty="0" err="1"/>
              <a:t>age_segment</a:t>
            </a:r>
            <a:r>
              <a:rPr lang="ru-RU" dirty="0"/>
              <a:t> – Возрастной сегмент</a:t>
            </a:r>
            <a:endParaRPr lang="en-US" dirty="0"/>
          </a:p>
          <a:p>
            <a:r>
              <a:rPr lang="en-US" dirty="0"/>
              <a:t>dt</a:t>
            </a:r>
            <a:r>
              <a:rPr lang="ru-RU" dirty="0"/>
              <a:t> – время посещения</a:t>
            </a:r>
            <a:endParaRPr lang="en-US" dirty="0"/>
          </a:p>
          <a:p>
            <a:r>
              <a:rPr lang="en-US" dirty="0"/>
              <a:t>visits</a:t>
            </a:r>
            <a:r>
              <a:rPr lang="ru-RU" dirty="0"/>
              <a:t> – кол-во посещений в минуту</a:t>
            </a:r>
          </a:p>
        </p:txBody>
      </p:sp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0095D015-5E79-4B1C-8D97-737E49B01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340" y="803590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2EABDE-6F8A-476E-AB4A-F0B94A7D5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40" y="2192210"/>
            <a:ext cx="5482243" cy="3114911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B1AE0E-1A2E-49D7-BE62-E717D67C1D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1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FAE4-CFBC-4AF4-824F-BBF24FAE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ru-RU" dirty="0"/>
              <a:t>Задачи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1796-7476-46C4-B17B-83486C9E25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Бизнес-задача: анализ взаимодействия пользователей с карточками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Яндекс.Дзен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ru-RU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Построить </a:t>
            </a:r>
            <a:r>
              <a:rPr lang="ru-RU" sz="1800" dirty="0" err="1">
                <a:solidFill>
                  <a:srgbClr val="1A1B22"/>
                </a:solidFill>
                <a:latin typeface="Yandex Sans"/>
              </a:rPr>
              <a:t>дашборда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по согласованному с заказчиком проекту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Ответить на следующие вопросы менеджеров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A1B22"/>
                </a:solidFill>
                <a:effectLst/>
                <a:latin typeface="Yandex Sans"/>
              </a:rPr>
              <a:t>Cколько</a:t>
            </a:r>
            <a:r>
              <a:rPr lang="ru-RU" b="0" i="0" dirty="0">
                <a:solidFill>
                  <a:srgbClr val="1A1B22"/>
                </a:solidFill>
                <a:effectLst/>
                <a:latin typeface="Yandex Sans"/>
              </a:rPr>
              <a:t> взаимодействий пользователей с карточками происходит в системе с разбивкой по темам карточек?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A1B22"/>
                </a:solidFill>
                <a:effectLst/>
                <a:latin typeface="Yandex Sans"/>
              </a:rPr>
              <a:t>Как много карточек генерируют источники с разными темами?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A1B22"/>
                </a:solidFill>
                <a:effectLst/>
                <a:latin typeface="Yandex Sans"/>
              </a:rPr>
              <a:t>Как соотносятся темы карточек и темы источников?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pic>
        <p:nvPicPr>
          <p:cNvPr id="7" name="Graphic 6" descr="Clipboard Mixed">
            <a:extLst>
              <a:ext uri="{FF2B5EF4-FFF2-40B4-BE49-F238E27FC236}">
                <a16:creationId xmlns:a16="http://schemas.microsoft.com/office/drawing/2014/main" id="{B6099745-D1DC-4436-835F-EB29F08CC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203" y="862739"/>
            <a:ext cx="855251" cy="85525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48728C9-34AF-48D3-9FDA-B72EF9552CE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458411"/>
            <a:ext cx="5422900" cy="317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46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2405-B2D0-4B66-80DF-6EADCB34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13" y="729658"/>
            <a:ext cx="10140696" cy="988332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Cколько</a:t>
            </a:r>
            <a:r>
              <a:rPr lang="ru-RU" dirty="0"/>
              <a:t> взаимодействий пользователей с карточками происходит в системе с разбивкой по темам карточек?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BF0D3-162C-418F-8A6A-536C7E2A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3365" y="2228003"/>
            <a:ext cx="4137443" cy="3633047"/>
          </a:xfrm>
        </p:spPr>
        <p:txBody>
          <a:bodyPr>
            <a:normAutofit/>
          </a:bodyPr>
          <a:lstStyle/>
          <a:p>
            <a:r>
              <a:rPr lang="ru-RU" dirty="0"/>
              <a:t>Всего пользователи открывали карточки 310 207 раз за анализируемый период времени</a:t>
            </a:r>
            <a:endParaRPr lang="en-US" dirty="0"/>
          </a:p>
          <a:p>
            <a:r>
              <a:rPr lang="ru-RU" dirty="0"/>
              <a:t>Топ-3 темы карточек – это отношения, интересные факты и наука (что очень круто)</a:t>
            </a:r>
          </a:p>
          <a:p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A7A4F3-A55B-4F96-A89B-EDA4B8D3D8CC}"/>
              </a:ext>
            </a:extLst>
          </p:cNvPr>
          <p:cNvSpPr txBox="1">
            <a:spLocks/>
          </p:cNvSpPr>
          <p:nvPr/>
        </p:nvSpPr>
        <p:spPr>
          <a:xfrm>
            <a:off x="596964" y="735550"/>
            <a:ext cx="913564" cy="988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/>
              <a:t>1</a:t>
            </a:r>
            <a:endParaRPr lang="ru-RU" sz="6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8E1AD2-5119-4C15-A5BB-FD58260E6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73" y="2085821"/>
            <a:ext cx="6815463" cy="368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6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2405-B2D0-4B66-80DF-6EADCB34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13" y="729658"/>
            <a:ext cx="10140696" cy="988332"/>
          </a:xfrm>
        </p:spPr>
        <p:txBody>
          <a:bodyPr>
            <a:normAutofit/>
          </a:bodyPr>
          <a:lstStyle/>
          <a:p>
            <a:r>
              <a:rPr lang="ru-RU" dirty="0"/>
              <a:t>Как много карточек генерируют источники с разными темами?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BF0D3-162C-418F-8A6A-536C7E2A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8751" y="2228003"/>
            <a:ext cx="4602057" cy="36330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этого был построен график вида </a:t>
            </a:r>
            <a:r>
              <a:rPr lang="en-US" dirty="0" err="1"/>
              <a:t>Piechart</a:t>
            </a:r>
            <a:r>
              <a:rPr lang="ru-RU" dirty="0"/>
              <a:t>, который показывает сколько просмотров сгенерировал каждый источник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A7A4F3-A55B-4F96-A89B-EDA4B8D3D8CC}"/>
              </a:ext>
            </a:extLst>
          </p:cNvPr>
          <p:cNvSpPr txBox="1">
            <a:spLocks/>
          </p:cNvSpPr>
          <p:nvPr/>
        </p:nvSpPr>
        <p:spPr>
          <a:xfrm>
            <a:off x="596964" y="735550"/>
            <a:ext cx="913564" cy="988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/>
              <a:t>2</a:t>
            </a:r>
            <a:endParaRPr lang="ru-RU" sz="6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5BD3CE-AA9C-408C-8FFF-8893FFA77C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7777" y="2227263"/>
            <a:ext cx="4689396" cy="3633787"/>
          </a:xfrm>
        </p:spPr>
      </p:pic>
    </p:spTree>
    <p:extLst>
      <p:ext uri="{BB962C8B-B14F-4D97-AF65-F5344CB8AC3E}">
        <p14:creationId xmlns:p14="http://schemas.microsoft.com/office/powerpoint/2010/main" val="68566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2405-B2D0-4B66-80DF-6EADCB34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13" y="729658"/>
            <a:ext cx="10140696" cy="988332"/>
          </a:xfrm>
        </p:spPr>
        <p:txBody>
          <a:bodyPr>
            <a:normAutofit/>
          </a:bodyPr>
          <a:lstStyle/>
          <a:p>
            <a:r>
              <a:rPr lang="ru-RU" dirty="0"/>
              <a:t>Как соотносятся темы карточек и темы источников?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BF0D3-162C-418F-8A6A-536C7E2A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602" y="5401247"/>
            <a:ext cx="10908207" cy="768266"/>
          </a:xfrm>
        </p:spPr>
        <p:txBody>
          <a:bodyPr>
            <a:normAutofit/>
          </a:bodyPr>
          <a:lstStyle/>
          <a:p>
            <a:r>
              <a:rPr lang="ru-RU" dirty="0"/>
              <a:t>Для ответа на этот вопрос была построена таблица соотношений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A7A4F3-A55B-4F96-A89B-EDA4B8D3D8CC}"/>
              </a:ext>
            </a:extLst>
          </p:cNvPr>
          <p:cNvSpPr txBox="1">
            <a:spLocks/>
          </p:cNvSpPr>
          <p:nvPr/>
        </p:nvSpPr>
        <p:spPr>
          <a:xfrm>
            <a:off x="596964" y="735550"/>
            <a:ext cx="913564" cy="988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6000" dirty="0"/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2738C-0A45-4341-BB69-727B0A66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25" y="1965838"/>
            <a:ext cx="10908207" cy="351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2BC33F8-5102-41E6-9AA8-AA650AE7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A1F535-D9FE-4663-B399-D8304D549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564A6F-CD1C-4E21-8B7C-E52718BD1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43CAA9-3676-4D90-B6FE-13CDB2D31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5B95508-BB7A-4EFC-9E9A-9FD27B8EE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E6CF91-AB8C-4B0D-831B-A6438AD24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67E0F0-A82F-4C3F-9F47-C29120130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4C5C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B5B426-261C-4C95-BA3F-175E918CB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 descr="Nice Team Sasquatch">
            <a:extLst>
              <a:ext uri="{FF2B5EF4-FFF2-40B4-BE49-F238E27FC236}">
                <a16:creationId xmlns:a16="http://schemas.microsoft.com/office/drawing/2014/main" id="{ADF273F5-2A42-462D-9639-64964A1FCD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38" r="-2" b="3171"/>
          <a:stretch/>
        </p:blipFill>
        <p:spPr>
          <a:xfrm>
            <a:off x="446533" y="641102"/>
            <a:ext cx="3703322" cy="346590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A255389-FA8A-4C1B-B5A5-E49A13CDF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334837"/>
            <a:ext cx="1099354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Итоговый dashbord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4F5D8D3-DED3-4F5F-9546-18A5DF24724A}"/>
              </a:ext>
            </a:extLst>
          </p:cNvPr>
          <p:cNvSpPr txBox="1">
            <a:spLocks/>
          </p:cNvSpPr>
          <p:nvPr/>
        </p:nvSpPr>
        <p:spPr>
          <a:xfrm>
            <a:off x="581194" y="5475712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>
                <a:solidFill>
                  <a:srgbClr val="FD957B"/>
                </a:solidFill>
              </a:rPr>
              <a:t>Доступен по </a:t>
            </a:r>
            <a:r>
              <a:rPr lang="en-US" sz="1600" cap="all">
                <a:solidFill>
                  <a:srgbClr val="FD957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ссылке</a:t>
            </a:r>
            <a:endParaRPr lang="en-US" sz="1600" cap="all">
              <a:solidFill>
                <a:srgbClr val="FD957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6EEE5-C6DF-47C1-BAC7-86144B8EE4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781" r="-1" b="-1"/>
          <a:stretch/>
        </p:blipFill>
        <p:spPr>
          <a:xfrm>
            <a:off x="4241830" y="641102"/>
            <a:ext cx="7496845" cy="346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866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295</Words>
  <Application>Microsoft Office PowerPoint</Application>
  <PresentationFormat>Widescreen</PresentationFormat>
  <Paragraphs>41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Wingdings 2</vt:lpstr>
      <vt:lpstr>Yandex Sans</vt:lpstr>
      <vt:lpstr>Dividend</vt:lpstr>
      <vt:lpstr>Проект Спринта</vt:lpstr>
      <vt:lpstr>Описание проекта</vt:lpstr>
      <vt:lpstr>        Состав данных для дашборда:</vt:lpstr>
      <vt:lpstr>      Задачи </vt:lpstr>
      <vt:lpstr>Cколько взаимодействий пользователей с карточками происходит в системе с разбивкой по темам карточек?</vt:lpstr>
      <vt:lpstr>Как много карточек генерируют источники с разными темами?</vt:lpstr>
      <vt:lpstr>Как соотносятся темы карточек и темы источников?</vt:lpstr>
      <vt:lpstr>Итоговый dashbord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Спринта</dc:title>
  <dc:creator>cgoffice</dc:creator>
  <cp:lastModifiedBy>cgoffice</cp:lastModifiedBy>
  <cp:revision>1</cp:revision>
  <dcterms:created xsi:type="dcterms:W3CDTF">2020-10-03T19:44:11Z</dcterms:created>
  <dcterms:modified xsi:type="dcterms:W3CDTF">2020-10-03T19:46:08Z</dcterms:modified>
</cp:coreProperties>
</file>