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8" r:id="rId4"/>
    <p:sldId id="272" r:id="rId5"/>
    <p:sldId id="285" r:id="rId6"/>
    <p:sldId id="286" r:id="rId7"/>
    <p:sldId id="275" r:id="rId8"/>
    <p:sldId id="276" r:id="rId9"/>
    <p:sldId id="279" r:id="rId10"/>
    <p:sldId id="277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732" autoAdjust="0"/>
  </p:normalViewPr>
  <p:slideViewPr>
    <p:cSldViewPr snapToGrid="0">
      <p:cViewPr>
        <p:scale>
          <a:sx n="75" d="100"/>
          <a:sy n="75" d="100"/>
        </p:scale>
        <p:origin x="477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6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3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6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hub.praktikum-services.ru/user/user-0-688158562/notebooks/c9a6e23d-3dd9-484b-8ab7-78c16d037dcf.ipynb#4.1.-%D0%9F%D1%80%D0%BE%D0%B2%D0%B5%D1%80%D0%BA%D0%B0-%D0%B3%D0%B8%D0%BF%D0%BE%D1%82%D0%B5%D0%B7%D1%8B:-%D0%B2%D1%80%D0%B5%D0%BC%D1%8F-%D0%B7%D0%B0%D0%B2%D0%B5%D1%80%D1%88%D0%B5%D0%BD%D0%B8%D1%8F-%D1%83%D1%80%D0%BE%D0%B2%D0%BD%D1%8F-%D1%80%D0%B0%D0%B7%D0%BB%D0%B8%D1%87%D0%B0%D0%B5%D1%82%D1%81%D1%8F-%D0%B2-%D0%B7%D0%B0%D0%B2%D0%B8%D1%81%D0%B8%D0%BC%D0%BE%D1%81%D1%82%D0%B8-%D1%81%D0%BF%D0%BE%D1%81%D0%BE%D0%B1%D0%B0-%D0%BF%D1%80%D0%BE%D1%85%D0%BE%D0%B6%D0%B4%D0%B5%D0%BD%D0%B8%D1%8F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Анализ данных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D831BA-C381-436E-B6C6-ED39D00C7EA4}"/>
              </a:ext>
            </a:extLst>
          </p:cNvPr>
          <p:cNvGrpSpPr/>
          <p:nvPr/>
        </p:nvGrpSpPr>
        <p:grpSpPr>
          <a:xfrm>
            <a:off x="7593896" y="1161413"/>
            <a:ext cx="1970898" cy="1970898"/>
            <a:chOff x="3324874" y="844220"/>
            <a:chExt cx="2248541" cy="224854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4F689A-4E9B-4137-BB54-802B6A6E3C46}"/>
                </a:ext>
              </a:extLst>
            </p:cNvPr>
            <p:cNvSpPr/>
            <p:nvPr/>
          </p:nvSpPr>
          <p:spPr>
            <a:xfrm>
              <a:off x="3324874" y="844220"/>
              <a:ext cx="2248541" cy="2248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Graphic 17" descr="Rocket">
              <a:extLst>
                <a:ext uri="{FF2B5EF4-FFF2-40B4-BE49-F238E27FC236}">
                  <a16:creationId xmlns:a16="http://schemas.microsoft.com/office/drawing/2014/main" id="{13000D33-540C-4C50-935F-79D0BB5A5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0479" y="1209825"/>
              <a:ext cx="1517330" cy="1517330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CD807D19-1CB1-47E7-90CA-18F48D917701}"/>
              </a:ext>
            </a:extLst>
          </p:cNvPr>
          <p:cNvSpPr/>
          <p:nvPr/>
        </p:nvSpPr>
        <p:spPr>
          <a:xfrm>
            <a:off x="4851678" y="1915605"/>
            <a:ext cx="2634461" cy="2634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Graphic 13" descr="Stars">
            <a:extLst>
              <a:ext uri="{FF2B5EF4-FFF2-40B4-BE49-F238E27FC236}">
                <a16:creationId xmlns:a16="http://schemas.microsoft.com/office/drawing/2014/main" id="{996EC523-A128-4520-A576-0FE519979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8666" y="2217911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Финальный </a:t>
            </a:r>
            <a:r>
              <a:rPr lang="ru-RU" sz="5400" dirty="0">
                <a:solidFill>
                  <a:schemeClr val="bg1"/>
                </a:solidFill>
              </a:rPr>
              <a:t>проект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5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69202"/>
            <a:ext cx="10140696" cy="98833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поведения пользователей (по ключевым </a:t>
            </a:r>
            <a:r>
              <a:rPr lang="ru-RU" dirty="0" err="1"/>
              <a:t>дейтсвиям</a:t>
            </a:r>
            <a:r>
              <a:rPr lang="ru-RU" dirty="0"/>
              <a:t>) в зависимости от источника трафика</a:t>
            </a:r>
            <a:br>
              <a:rPr lang="ru-RU" dirty="0"/>
            </a:br>
            <a:r>
              <a:rPr lang="ru-RU" dirty="0"/>
              <a:t>Кол-во построек по источникам трафика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602" y="5047084"/>
            <a:ext cx="10908207" cy="16453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Исходя из графика можно сделать предположение, что пользователи, которые не завершили первый уровень, ушли из игры после 6 постройки.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Нужно сделать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deep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dive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поведения пользователей на этом этапе и возможно ввести мотивирующие действия в игре для предотвращения ухода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06ED1-D812-45CD-929C-AA4F36DB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4" y="2076520"/>
            <a:ext cx="4542324" cy="2938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80F9C-F8B4-4916-A179-39F97D9C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035" y="2044391"/>
            <a:ext cx="4438973" cy="300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69202"/>
            <a:ext cx="10140696" cy="988332"/>
          </a:xfrm>
        </p:spPr>
        <p:txBody>
          <a:bodyPr>
            <a:normAutofit/>
          </a:bodyPr>
          <a:lstStyle/>
          <a:p>
            <a:r>
              <a:rPr lang="ru-RU" dirty="0"/>
              <a:t>Анализ поведения пользователей (по ключевым </a:t>
            </a:r>
            <a:r>
              <a:rPr lang="ru-RU" dirty="0" err="1"/>
              <a:t>дейтсвиям</a:t>
            </a:r>
            <a:r>
              <a:rPr lang="ru-RU" dirty="0"/>
              <a:t>) - Время на завершение уровня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394" y="2303300"/>
            <a:ext cx="5102415" cy="386621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среднем, пользователи завершают первый уровень за 11,8 дней независимо от условия завершения.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Медианное значение по кол-ву дней для завершения первого уровня за счет проекта составляет 11 дней, а за счет первой победы 12 дней.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Стандартное отклонение времени на завершение уровня 1 по условию победы больше, чем через постройку проекта. Возможно, что нет баланса между слабыми и сильными противниками.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dirty="0"/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D07E-5408-4E91-858F-7C70C662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932597"/>
            <a:ext cx="5102415" cy="45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6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69202"/>
            <a:ext cx="10140696" cy="98833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поведения пользователей (по ключевым </a:t>
            </a:r>
            <a:r>
              <a:rPr lang="ru-RU" dirty="0" err="1"/>
              <a:t>дейтсвиям</a:t>
            </a:r>
            <a:r>
              <a:rPr lang="ru-RU" dirty="0"/>
              <a:t>) - Время на завершение первого уровня в зависимости от источника трафика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394" y="2303300"/>
            <a:ext cx="5102415" cy="386621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Данный график очень наглядный и говорит сам за себя буквально. Нет каких-либо видимых отличий в значении медианы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1,5*Q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всх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визуально одинаковый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Отличие в данных относится к выбросам, что является нормальным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AF5A6-47EE-430E-90E0-B9D3585C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4" y="1960696"/>
            <a:ext cx="4860580" cy="44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69202"/>
            <a:ext cx="10140696" cy="988332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Проверка гипотезы: время завершения уровня различается в зависимости способа прохождения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394" y="2303300"/>
            <a:ext cx="5102415" cy="3866214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Среднее время завершения первого уровня: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- Выполнение проекта, дни: 11.8.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 - Первая победа над врагом, дни: 11.8.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p-значение: 0.846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Не получилось отвергнуть нулевую гипотезу. Время завершения первого уровня не зависит от способа прохождения.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dirty="0"/>
              <a:t>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44B9B35-2F4A-45EE-B9AD-3C3DCADA1A3D}"/>
              </a:ext>
            </a:extLst>
          </p:cNvPr>
          <p:cNvSpPr txBox="1">
            <a:spLocks/>
          </p:cNvSpPr>
          <p:nvPr/>
        </p:nvSpPr>
        <p:spPr>
          <a:xfrm>
            <a:off x="729551" y="2256236"/>
            <a:ext cx="5102415" cy="386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rgbClr val="000000"/>
                </a:solidFill>
                <a:latin typeface="Helvetica Neue"/>
              </a:rPr>
              <a:t>Различие времени завершения уровня в зависимости способа прохождения через реализацию проекта или через победу над первым игроком должно быть проверено через гипотезу о равенстве средних двух генеральных совокупностей: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000000"/>
                </a:solidFill>
                <a:latin typeface="Helvetica Neue"/>
              </a:rPr>
              <a:t>H0</a:t>
            </a:r>
            <a:r>
              <a:rPr lang="ru-RU">
                <a:solidFill>
                  <a:srgbClr val="000000"/>
                </a:solidFill>
                <a:latin typeface="Helvetica Neue"/>
              </a:rPr>
              <a:t>: время завершения уровня не зависит от способа прохождения (среднее время через реализацию проекта равно среднему времени через победу над первым игроком).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000000"/>
                </a:solidFill>
                <a:latin typeface="Helvetica Neue"/>
              </a:rPr>
              <a:t>H1</a:t>
            </a:r>
            <a:r>
              <a:rPr lang="ru-RU">
                <a:solidFill>
                  <a:srgbClr val="000000"/>
                </a:solidFill>
                <a:latin typeface="Helvetica Neue"/>
              </a:rPr>
              <a:t>: время завершения уровня зависит от способа прохождения.</a:t>
            </a:r>
            <a:endParaRPr lang="ru-RU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2648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69202"/>
            <a:ext cx="10140696" cy="9883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гипотезы: собственная гипотеза (кол-во дней до завершения первого уровня различается в зависимости от источника трафика)</a:t>
            </a:r>
            <a:r>
              <a:rPr lang="en-US" dirty="0"/>
              <a:t> (1/2)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394" y="1986966"/>
            <a:ext cx="5102415" cy="4182548"/>
          </a:xfrm>
        </p:spPr>
        <p:txBody>
          <a:bodyPr>
            <a:normAutofit fontScale="55000" lnSpcReduction="20000"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Проверка равенства ср. времени прохождения уровня 1 пользователями, пришедших из 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Instagram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Facebook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время завершения первого уровня: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Instagram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дни: 11.9.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Facebook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дни: 11.8.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p-значение: 0.679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получилось отвергнуть нулевую гипотезу. Время завершения первого уровня не зависит от источника трафика.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=============================================================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Проверка равенства ср. времени прохождения уровня 1 пользователями, пришедших из 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Instagram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Яндекс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время завершения первого уровня: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Instagram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дни: 11.9.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Яндекс, дни: 11.7.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p-значение: 0.271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получилось отвергнуть нулевую гипотезу. Время завершения первого уровня не зависит от источника трафика.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dirty="0"/>
              <a:t>7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44B9B35-2F4A-45EE-B9AD-3C3DCADA1A3D}"/>
              </a:ext>
            </a:extLst>
          </p:cNvPr>
          <p:cNvSpPr txBox="1">
            <a:spLocks/>
          </p:cNvSpPr>
          <p:nvPr/>
        </p:nvSpPr>
        <p:spPr>
          <a:xfrm>
            <a:off x="729551" y="2256236"/>
            <a:ext cx="5102415" cy="386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Кол-во дней до завершения первого уровня в зависимости от источника трафика должно быть проверено через гипотезу о равенстве средних двух генеральных совокупностей: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H0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: количество дней до завершения первого уровня не зависит от источника трафика (среднее кол-во дней по источнику_1 равно среднему кол-во по источнику_2).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H1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: количество дней до завершения первого уровня зависит от источника трафика.</a:t>
            </a:r>
          </a:p>
        </p:txBody>
      </p:sp>
    </p:spTree>
    <p:extLst>
      <p:ext uri="{BB962C8B-B14F-4D97-AF65-F5344CB8AC3E}">
        <p14:creationId xmlns:p14="http://schemas.microsoft.com/office/powerpoint/2010/main" val="36513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69202"/>
            <a:ext cx="10140696" cy="9883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гипотезы: собственная гипотеза (кол-во дней до завершения первого уровня различается в зависимости от источника трафика)</a:t>
            </a:r>
            <a:r>
              <a:rPr lang="en-US" dirty="0"/>
              <a:t> (2/2)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394" y="2011680"/>
            <a:ext cx="5102415" cy="4512688"/>
          </a:xfrm>
        </p:spPr>
        <p:txBody>
          <a:bodyPr>
            <a:normAutofit fontScale="62500" lnSpcReduction="20000"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Проверка равенства ср. времени прохождения уровня 1 пользователями, пришедших из 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Facebook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YouTube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время завершения первого уровня: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Facebook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дни: 11.8.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YouTube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дни: 11.9.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p-значение: 0.483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получилось отвергнуть нулевую гипотезу. Время завершения первого уровня не зависит от источника трафика.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========================================================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Проверка равенства ср. времени прохождения уровня 1 пользователями, пришедших из  Яндекс и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YouTube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время завершения первого уровня: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Яндекс, дни: 11.7.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YouTube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дни: 11.9.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p-значение: 0.172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получилось отвергнуть нулевую гипотезу. Время завершения первого уровня не зависит от источника трафика.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dirty="0"/>
              <a:t>7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51B6337-87E7-40B3-BFE2-F9D955560976}"/>
              </a:ext>
            </a:extLst>
          </p:cNvPr>
          <p:cNvSpPr txBox="1">
            <a:spLocks/>
          </p:cNvSpPr>
          <p:nvPr/>
        </p:nvSpPr>
        <p:spPr>
          <a:xfrm>
            <a:off x="408275" y="1937539"/>
            <a:ext cx="5527911" cy="4621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Проверка равенства ср. времени прохождения уровня 1 пользователями, пришедших из 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Instagram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YouTube</a:t>
            </a:r>
            <a:endParaRPr lang="ru-RU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время завершения первого уровня: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Instagram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дни: 11.9.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YouTube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дни: 11.9.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p-значение: 0.738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получилось отвергнуть нулевую гипотезу. Время завершения первого уровня не зависит от источника трафика.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==============================================================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Проверка равенства ср. времени прохождения уровня 1 пользователями, пришедших из 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Facebook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Яндекс</a:t>
            </a:r>
            <a:endParaRPr lang="ru-RU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время завершения первого уровня: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Facebook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дни: 11.8.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Пользователей из источника Яндекс, дни: 11.7.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p-значение: 0.560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получилось отвергнуть нулевую гипотезу. Время завершения первого уровня не зависит от источника трафика.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7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Описание проекта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Мы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решили подготовить анализ поведения пользователей мобильной игры «Космические братья»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Цели: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Анализ влияние источника перехода в игру на поведение пользователя;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Проверка статистических гипотез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Время завершения уровня различается в зависимости способа прохождения: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Количество дней до завершения первого уровня различается в зависимости от источника трафика</a:t>
            </a:r>
          </a:p>
        </p:txBody>
      </p:sp>
      <p:pic>
        <p:nvPicPr>
          <p:cNvPr id="7" name="Picture 6" descr="Two cute robots">
            <a:extLst>
              <a:ext uri="{FF2B5EF4-FFF2-40B4-BE49-F238E27FC236}">
                <a16:creationId xmlns:a16="http://schemas.microsoft.com/office/drawing/2014/main" id="{308B9F8B-2A83-4390-B2CA-75FA87DD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3" y="260348"/>
            <a:ext cx="4594578" cy="25844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282E-2F36-44D0-A5CC-D2AF73B6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Данные</a:t>
            </a:r>
            <a:r>
              <a:rPr lang="en-US" dirty="0"/>
              <a:t> (1/2)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79CB-C93D-4EB8-82B2-94532DC1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29459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содержатся данные первых пользователей приложения — когорты пользователей, которые начали пользоваться приложением в период с 4 по 10 мая включительно.</a:t>
            </a:r>
          </a:p>
          <a:p>
            <a:pPr marL="324000" lvl="1" indent="0">
              <a:buNone/>
            </a:pPr>
            <a:r>
              <a:rPr lang="ru-RU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game_actions.csv: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`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event_datetime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время события;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`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одно из трёх событий: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1. `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 построен,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2. `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finished_stage_1`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первый уровень завершён,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3. `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проект завершён;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`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building_type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один из трёх типов здания: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1. `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assembly_shop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сборочный цех,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2. `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spaceport`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космопорт,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3. `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research_center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исследовательский центр;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`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 пользователя;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`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project_type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 реализованного проекта;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0095D015-5E79-4B1C-8D97-737E49B01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340" y="803590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AB8DC-FFAC-4A9D-BD68-2E4735C14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6" y="2170940"/>
            <a:ext cx="6029069" cy="13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7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282E-2F36-44D0-A5CC-D2AF73B6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Данные</a:t>
            </a:r>
            <a:r>
              <a:rPr lang="en-US" dirty="0"/>
              <a:t> (2/2)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79CB-C93D-4EB8-82B2-94532DC13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 err="1">
                <a:solidFill>
                  <a:srgbClr val="1A1B22"/>
                </a:solidFill>
                <a:effectLst/>
                <a:latin typeface="Yandex Sans"/>
              </a:rPr>
              <a:t>Датасет</a:t>
            </a:r>
            <a:r>
              <a:rPr lang="ru-RU" b="1" i="0" dirty="0">
                <a:solidFill>
                  <a:srgbClr val="1A1B22"/>
                </a:solidFill>
                <a:effectLst/>
                <a:latin typeface="Yandex Sans"/>
              </a:rPr>
              <a:t> ad_cost.csv: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- `</a:t>
            </a:r>
            <a:r>
              <a:rPr lang="ru-RU" b="0" i="0" dirty="0" err="1">
                <a:solidFill>
                  <a:srgbClr val="1A1B22"/>
                </a:solidFill>
                <a:effectLst/>
                <a:latin typeface="Yandex Sans"/>
              </a:rPr>
              <a:t>day</a:t>
            </a: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` - день, в который был совершен клик по объявлению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- `</a:t>
            </a:r>
            <a:r>
              <a:rPr lang="ru-RU" b="0" i="0" dirty="0" err="1">
                <a:solidFill>
                  <a:srgbClr val="1A1B22"/>
                </a:solidFill>
                <a:effectLst/>
                <a:latin typeface="Yandex Sans"/>
              </a:rPr>
              <a:t>source</a:t>
            </a: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` - источник трафика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- `</a:t>
            </a:r>
            <a:r>
              <a:rPr lang="ru-RU" b="0" i="0" dirty="0" err="1">
                <a:solidFill>
                  <a:srgbClr val="1A1B22"/>
                </a:solidFill>
                <a:effectLst/>
                <a:latin typeface="Yandex Sans"/>
              </a:rPr>
              <a:t>cost</a:t>
            </a: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` - стоимость кликов</a:t>
            </a:r>
            <a:endParaRPr lang="en-US" b="0" i="0" dirty="0">
              <a:solidFill>
                <a:srgbClr val="1A1B22"/>
              </a:solidFill>
              <a:effectLst/>
              <a:latin typeface="Yandex Sans"/>
            </a:endParaRPr>
          </a:p>
          <a:p>
            <a:pPr marL="0" indent="0" algn="l">
              <a:buNone/>
            </a:pPr>
            <a:r>
              <a:rPr lang="ru-RU" b="1" dirty="0" err="1"/>
              <a:t>Датасет</a:t>
            </a:r>
            <a:r>
              <a:rPr lang="ru-RU" b="1" dirty="0"/>
              <a:t> user_source.csv содержит колонки: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- `</a:t>
            </a:r>
            <a:r>
              <a:rPr lang="ru-RU" dirty="0" err="1"/>
              <a:t>user_id</a:t>
            </a:r>
            <a:r>
              <a:rPr lang="ru-RU" dirty="0"/>
              <a:t>` - идентификатор пользователя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- `</a:t>
            </a:r>
            <a:r>
              <a:rPr lang="ru-RU" dirty="0" err="1"/>
              <a:t>source</a:t>
            </a:r>
            <a:r>
              <a:rPr lang="ru-RU" dirty="0"/>
              <a:t>` - источников, с которого пришёл пользователь, установивший приложение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0095D015-5E79-4B1C-8D97-737E49B0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340" y="803590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C9F4F-5F41-49EC-987B-2A211E075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25" y="2023987"/>
            <a:ext cx="3199430" cy="2146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C035F-0E04-4FBF-8B44-A4A59D552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25" y="4254393"/>
            <a:ext cx="5520641" cy="20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282E-2F36-44D0-A5CC-D2AF73B6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Основные выводы и рекомендации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79CB-C93D-4EB8-82B2-94532DC1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653" y="2079722"/>
            <a:ext cx="5422392" cy="3633047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Маркетинговая кампания проводилась с 03.05.2020 по 09.05.2020.  </a:t>
            </a:r>
          </a:p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Ее период выпадает на майские праздники, когда люди обычно на отдыхе и могут меньше играть в игры</a:t>
            </a: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Источники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 Яндекс пришла наибольшая доля игроков. На втором месте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Instagram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далее идут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Youtube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ЦА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капмпании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русскоговорящая из-за большого трафика с Яндекса.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Минимальные САС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Youtube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— 0,4, что довольно странно, а самый дорогой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что ожидаемо, если наша ЦА молодые люди.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Необходимо скорректировать маркетинговую стратегию продвижения, уменьшив вливания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и перекинуть их на Яндекс.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Гипотеза, что источник трафика не зависит от способа завершения первого уровня подтверждена.</a:t>
            </a:r>
          </a:p>
        </p:txBody>
      </p:sp>
      <p:pic>
        <p:nvPicPr>
          <p:cNvPr id="3" name="Graphic 2" descr="Clipboard Mixed">
            <a:extLst>
              <a:ext uri="{FF2B5EF4-FFF2-40B4-BE49-F238E27FC236}">
                <a16:creationId xmlns:a16="http://schemas.microsoft.com/office/drawing/2014/main" id="{BF7F1628-1E3E-45F5-B95F-A80AA4E2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03" y="862739"/>
            <a:ext cx="855251" cy="855251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086E6E-2371-48DF-8CF3-5441B299EBED}"/>
              </a:ext>
            </a:extLst>
          </p:cNvPr>
          <p:cNvSpPr txBox="1">
            <a:spLocks/>
          </p:cNvSpPr>
          <p:nvPr/>
        </p:nvSpPr>
        <p:spPr>
          <a:xfrm>
            <a:off x="6188417" y="2044300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Кол-во пользователей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Среднее количество уникальных пользователей за исследуемый период: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день: 2 884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неделю: 6 120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После 12 дня в когортах активны не более 20% первоначального количества игроков.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Около половины игроков завершили уровень 1: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Пользователи, которые не завершили первый уровень, ушли из игры до того как сделают 7 построек.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Нужно сделать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deep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dive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поведения пользователей на этом этапе и возможно ввести мотивирующие действия в игре для предотвращения ухода.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27AE39-A206-4914-B85C-1C8F7FFD0258}"/>
              </a:ext>
            </a:extLst>
          </p:cNvPr>
          <p:cNvSpPr/>
          <p:nvPr/>
        </p:nvSpPr>
        <p:spPr>
          <a:xfrm>
            <a:off x="178492" y="2746269"/>
            <a:ext cx="603648" cy="60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E2FB7F-562B-455D-B12B-C980ACB30B5D}"/>
              </a:ext>
            </a:extLst>
          </p:cNvPr>
          <p:cNvSpPr/>
          <p:nvPr/>
        </p:nvSpPr>
        <p:spPr>
          <a:xfrm>
            <a:off x="5897045" y="1900243"/>
            <a:ext cx="603648" cy="60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484F3647-65F6-4DE4-BDF0-1337D2B24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4511" y="1975175"/>
            <a:ext cx="528716" cy="528716"/>
          </a:xfrm>
          <a:prstGeom prst="rect">
            <a:avLst/>
          </a:prstGeom>
        </p:spPr>
      </p:pic>
      <p:pic>
        <p:nvPicPr>
          <p:cNvPr id="22" name="Graphic 21" descr="Cycle with people">
            <a:extLst>
              <a:ext uri="{FF2B5EF4-FFF2-40B4-BE49-F238E27FC236}">
                <a16:creationId xmlns:a16="http://schemas.microsoft.com/office/drawing/2014/main" id="{89BFD0ED-DB49-46E9-9652-FBDB715D3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574" y="2693760"/>
            <a:ext cx="656157" cy="6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282E-2F36-44D0-A5CC-D2AF73B6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Основные выводы и рекомендации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79CB-C93D-4EB8-82B2-94532DC1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653" y="2079722"/>
            <a:ext cx="5422392" cy="363304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Время в игре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Среднее время до завершения уровня 1: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Победа над врагом, дни: 12.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Реализация проекта, дни: 12.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000000"/>
                </a:solidFill>
                <a:effectLst/>
                <a:latin typeface="Helvetica Neue"/>
              </a:rPr>
              <a:t>Гипотеза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 равенстве времени завершения уровня 1 в зависимости от способа прохождения не подтверждена. Отвергаем нулевую гипотезу. Время завершения уровня зависит от способа прохождения.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Стандартное отклонение времени на завершение уровня 1 по условию победы больше, чем через постройку проекта. Вероятно, слабым игрокам попадаются слишком сильные противники и наоборот.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Рекомендовал был провести анализ балансировки и подбора противников по уровню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прокаченности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Graphic 2" descr="Clipboard Mixed">
            <a:extLst>
              <a:ext uri="{FF2B5EF4-FFF2-40B4-BE49-F238E27FC236}">
                <a16:creationId xmlns:a16="http://schemas.microsoft.com/office/drawing/2014/main" id="{BF7F1628-1E3E-45F5-B95F-A80AA4E2B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203" y="862739"/>
            <a:ext cx="855251" cy="855251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086E6E-2371-48DF-8CF3-5441B299EBED}"/>
              </a:ext>
            </a:extLst>
          </p:cNvPr>
          <p:cNvSpPr txBox="1">
            <a:spLocks/>
          </p:cNvSpPr>
          <p:nvPr/>
        </p:nvSpPr>
        <p:spPr>
          <a:xfrm>
            <a:off x="6188417" y="2044300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Постройки в игре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Среднее количество построек до завершения первого уровня: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Для выполнивших первую победу над врагом: 10 шт.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Для тех, чтобы Реализация проекта: 13 шт.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Вероятно, что баланс построек на завершение уровня 1 не выдержан. Игроки смогут обойти систему прокачки и покупки зданий через победу над врагом.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Необходимо сбалансировать игровую систему до введения монетизации.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8B17A9-4A9C-4A0E-ABD4-975F798653B4}"/>
              </a:ext>
            </a:extLst>
          </p:cNvPr>
          <p:cNvGrpSpPr/>
          <p:nvPr/>
        </p:nvGrpSpPr>
        <p:grpSpPr>
          <a:xfrm>
            <a:off x="183281" y="1989930"/>
            <a:ext cx="603648" cy="603648"/>
            <a:chOff x="5005520" y="3392034"/>
            <a:chExt cx="988332" cy="988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696320-293C-4BC1-BCA5-B1120498834C}"/>
                </a:ext>
              </a:extLst>
            </p:cNvPr>
            <p:cNvSpPr/>
            <p:nvPr/>
          </p:nvSpPr>
          <p:spPr>
            <a:xfrm>
              <a:off x="5005520" y="3392034"/>
              <a:ext cx="988332" cy="988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Graphic 5" descr="Stopwatch">
              <a:extLst>
                <a:ext uri="{FF2B5EF4-FFF2-40B4-BE49-F238E27FC236}">
                  <a16:creationId xmlns:a16="http://schemas.microsoft.com/office/drawing/2014/main" id="{52FBF92B-56B8-4BFC-AC14-AAAED8104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2486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96544976-8271-4229-9E82-4BD5FD5FC95F}"/>
              </a:ext>
            </a:extLst>
          </p:cNvPr>
          <p:cNvSpPr/>
          <p:nvPr/>
        </p:nvSpPr>
        <p:spPr>
          <a:xfrm>
            <a:off x="5886593" y="1989930"/>
            <a:ext cx="603648" cy="60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Graphic 13" descr="Satellite">
            <a:extLst>
              <a:ext uri="{FF2B5EF4-FFF2-40B4-BE49-F238E27FC236}">
                <a16:creationId xmlns:a16="http://schemas.microsoft.com/office/drawing/2014/main" id="{D4D84FAF-4577-4233-AC3D-A00B54C55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20893" y="2024230"/>
            <a:ext cx="535048" cy="5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8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29658"/>
            <a:ext cx="10140696" cy="988332"/>
          </a:xfrm>
        </p:spPr>
        <p:txBody>
          <a:bodyPr>
            <a:normAutofit/>
          </a:bodyPr>
          <a:lstStyle/>
          <a:p>
            <a:r>
              <a:rPr lang="ru-RU" dirty="0"/>
              <a:t>Маркетинговые показатели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3535" y="2228003"/>
            <a:ext cx="5877273" cy="363304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Бюджет распределен пропорционально за исключением </a:t>
            </a:r>
            <a:r>
              <a:rPr lang="ru-RU" dirty="0" err="1"/>
              <a:t>YouTube</a:t>
            </a:r>
            <a:r>
              <a:rPr lang="ru-RU" dirty="0"/>
              <a:t>, на который потрачено меньше всего. Видимо нашей целевой аудитории там нет.</a:t>
            </a:r>
          </a:p>
          <a:p>
            <a:r>
              <a:rPr lang="ru-RU" dirty="0"/>
              <a:t>С </a:t>
            </a:r>
            <a:r>
              <a:rPr lang="ru-RU" dirty="0" err="1"/>
              <a:t>Ясндекса</a:t>
            </a:r>
            <a:r>
              <a:rPr lang="ru-RU" dirty="0"/>
              <a:t> пришла пришло больше всего игроков, наверное целевая аудитория скорее всего русскоязычная. После идет </a:t>
            </a:r>
            <a:r>
              <a:rPr lang="ru-RU" dirty="0" err="1"/>
              <a:t>Instagram</a:t>
            </a:r>
            <a:r>
              <a:rPr lang="ru-RU" dirty="0"/>
              <a:t> и на третьем месте </a:t>
            </a:r>
            <a:r>
              <a:rPr lang="ru-RU" dirty="0" err="1"/>
              <a:t>Facebook</a:t>
            </a:r>
            <a:r>
              <a:rPr lang="ru-RU" dirty="0"/>
              <a:t> и </a:t>
            </a:r>
            <a:r>
              <a:rPr lang="ru-RU" dirty="0" err="1"/>
              <a:t>Youtube</a:t>
            </a:r>
            <a:r>
              <a:rPr lang="ru-RU" dirty="0"/>
              <a:t> с примерно одинаковым количеством игроков</a:t>
            </a:r>
          </a:p>
          <a:p>
            <a:r>
              <a:rPr lang="ru-RU" dirty="0"/>
              <a:t>Наименьший показатель CAC по </a:t>
            </a:r>
            <a:r>
              <a:rPr lang="ru-RU" dirty="0" err="1"/>
              <a:t>Youtube</a:t>
            </a:r>
            <a:r>
              <a:rPr lang="ru-RU" dirty="0"/>
              <a:t>, что очень странно, обычно это самый дорогой канал в игровой индустрии с маленькой конверсией и как следствие высоким CAC</a:t>
            </a:r>
          </a:p>
          <a:p>
            <a:r>
              <a:rPr lang="ru-RU" dirty="0"/>
              <a:t>Так как ЦА у нас русскоязычная, то ожидаемо, что </a:t>
            </a:r>
            <a:r>
              <a:rPr lang="ru-RU" dirty="0" err="1"/>
              <a:t>Facebook</a:t>
            </a:r>
            <a:r>
              <a:rPr lang="ru-RU" dirty="0"/>
              <a:t> будет самым дорогим каналом. Плюс скорее всего по возрасту наша аудитория может быть ближе к ВК, чем FB. Это может быть причина </a:t>
            </a:r>
            <a:r>
              <a:rPr lang="ru-RU" dirty="0" err="1"/>
              <a:t>высыкого</a:t>
            </a:r>
            <a:r>
              <a:rPr lang="ru-RU" dirty="0"/>
              <a:t> САС по данном источнику.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1</a:t>
            </a:r>
            <a:endParaRPr lang="ru-RU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D7DFE-86D4-4691-9155-4F3519D8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8" y="2124390"/>
            <a:ext cx="4695568" cy="1823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26A100-0210-474F-9CD1-147F97C65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77" y="4105971"/>
            <a:ext cx="3742727" cy="24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29658"/>
            <a:ext cx="10140696" cy="988332"/>
          </a:xfrm>
        </p:spPr>
        <p:txBody>
          <a:bodyPr>
            <a:normAutofit/>
          </a:bodyPr>
          <a:lstStyle/>
          <a:p>
            <a:r>
              <a:rPr lang="ru-RU" dirty="0"/>
              <a:t>Анализ количества пользователей (MAU, DAU, </a:t>
            </a:r>
            <a:r>
              <a:rPr lang="ru-RU" dirty="0" err="1"/>
              <a:t>когорный</a:t>
            </a:r>
            <a:r>
              <a:rPr lang="ru-RU" dirty="0"/>
              <a:t> анализ и </a:t>
            </a:r>
            <a:r>
              <a:rPr lang="ru-RU" dirty="0" err="1"/>
              <a:t>lifitime</a:t>
            </a:r>
            <a:r>
              <a:rPr lang="ru-RU" dirty="0"/>
              <a:t>)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124" y="4471974"/>
            <a:ext cx="11056826" cy="197079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Все пользователи, которые установили игру, совершили хотя бы одно действие. Скорее всего у нас выгрузка только по пользователям, которые совершили хоть одно действие, а не по всем пользователям, которые скачали игры, т.к. слишком классные показатели.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Первую неделю рост пользовательской базы обеспечивает маркетинговая кампания. Пиковое значение 10 тыс. пользователей в день приходится на 10 день - это последний день кампании.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Пик снижения пользователей происходит на третью неделю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Также себя ведет и динамика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Sticky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factor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DAU/WAU. Небольшое увеличение в конце связано с колебаниями небольших абсолютных значений.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2</a:t>
            </a:r>
            <a:endParaRPr lang="ru-RU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3510E-6886-4E2F-BA0F-D64D377F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6" y="2017389"/>
            <a:ext cx="3216582" cy="2406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D0F838-3AA9-44AD-B0D9-F37CE3384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760" y="2228003"/>
            <a:ext cx="3141888" cy="1970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C16E47-B887-4602-A088-E6D041FDC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82" y="2228003"/>
            <a:ext cx="3372539" cy="22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6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29658"/>
            <a:ext cx="10140696" cy="988332"/>
          </a:xfrm>
        </p:spPr>
        <p:txBody>
          <a:bodyPr>
            <a:normAutofit/>
          </a:bodyPr>
          <a:lstStyle/>
          <a:p>
            <a:r>
              <a:rPr lang="ru-RU" dirty="0"/>
              <a:t>Анализ количества пользователей (MAU, DAU, </a:t>
            </a:r>
            <a:r>
              <a:rPr lang="ru-RU" dirty="0" err="1"/>
              <a:t>когорный</a:t>
            </a:r>
            <a:r>
              <a:rPr lang="ru-RU" dirty="0"/>
              <a:t> анализ и </a:t>
            </a:r>
            <a:r>
              <a:rPr lang="ru-RU" dirty="0" err="1"/>
              <a:t>lifitime</a:t>
            </a:r>
            <a:r>
              <a:rPr lang="ru-RU" dirty="0"/>
              <a:t>) 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124" y="4471974"/>
            <a:ext cx="11056826" cy="197079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первые 6 дней жизни уровень удержания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растет:Вероятно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что отчасти это связано, с проведением маркетинговой кампании. Посмотрим это ниже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Через 12 дней уровень удержания снижается до менее 20%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2</a:t>
            </a:r>
            <a:endParaRPr lang="ru-RU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BC29D-9CDC-4410-979E-98AF3034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5" y="1981342"/>
            <a:ext cx="10089704" cy="26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06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1750</Words>
  <Application>Microsoft Office PowerPoint</Application>
  <PresentationFormat>Widescreen</PresentationFormat>
  <Paragraphs>155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Gill Sans MT</vt:lpstr>
      <vt:lpstr>Helvetica Neue</vt:lpstr>
      <vt:lpstr>Wingdings 2</vt:lpstr>
      <vt:lpstr>Yandex Sans</vt:lpstr>
      <vt:lpstr>Dividend</vt:lpstr>
      <vt:lpstr>Финальный проект</vt:lpstr>
      <vt:lpstr>Описание проекта</vt:lpstr>
      <vt:lpstr>  Данные (1/2)</vt:lpstr>
      <vt:lpstr>  Данные (2/2)</vt:lpstr>
      <vt:lpstr>  Основные выводы и рекомендации</vt:lpstr>
      <vt:lpstr>  Основные выводы и рекомендации</vt:lpstr>
      <vt:lpstr>Маркетинговые показатели</vt:lpstr>
      <vt:lpstr>Анализ количества пользователей (MAU, DAU, когорный анализ и lifitime) (1/2)</vt:lpstr>
      <vt:lpstr>Анализ количества пользователей (MAU, DAU, когорный анализ и lifitime) (2/2)</vt:lpstr>
      <vt:lpstr>Анализ поведения пользователей (по ключевым дейтсвиям) в зависимости от источника трафика Кол-во построек по источникам трафика</vt:lpstr>
      <vt:lpstr>Анализ поведения пользователей (по ключевым дейтсвиям) - Время на завершение уровня 1</vt:lpstr>
      <vt:lpstr>Анализ поведения пользователей (по ключевым дейтсвиям) - Время на завершение первого уровня в зависимости от источника трафика</vt:lpstr>
      <vt:lpstr> Проверка гипотезы: время завершения уровня различается в зависимости способа прохождения¶</vt:lpstr>
      <vt:lpstr>Проверка гипотезы: собственная гипотеза (кол-во дней до завершения первого уровня различается в зависимости от источника трафика) (1/2)</vt:lpstr>
      <vt:lpstr>Проверка гипотезы: собственная гипотеза (кол-во дней до завершения первого уровня различается в зависимости от источника трафика)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Спринта</dc:title>
  <dc:creator>cgoffice</dc:creator>
  <cp:lastModifiedBy>cgoffice</cp:lastModifiedBy>
  <cp:revision>9</cp:revision>
  <dcterms:created xsi:type="dcterms:W3CDTF">2020-10-03T19:44:11Z</dcterms:created>
  <dcterms:modified xsi:type="dcterms:W3CDTF">2020-11-07T18:52:58Z</dcterms:modified>
</cp:coreProperties>
</file>