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Титульный слайд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Заголовок и вертикальный текст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Вертикальный заголовок и текст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Заголовок раздела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Два объекта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Сравнение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Пустой слай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Объект с подписью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Рисунок с подписью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7.png"/><Relationship Id="rId8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Relationship Id="rId11" Type="http://schemas.openxmlformats.org/officeDocument/2006/relationships/image" Target="../media/image00.png"/><Relationship Id="rId10" Type="http://schemas.openxmlformats.org/officeDocument/2006/relationships/image" Target="../media/image07.png"/><Relationship Id="rId9" Type="http://schemas.openxmlformats.org/officeDocument/2006/relationships/image" Target="../media/image02.png"/><Relationship Id="rId5" Type="http://schemas.openxmlformats.org/officeDocument/2006/relationships/image" Target="../media/image03.png"/><Relationship Id="rId6" Type="http://schemas.openxmlformats.org/officeDocument/2006/relationships/image" Target="../media/image08.png"/><Relationship Id="rId7" Type="http://schemas.openxmlformats.org/officeDocument/2006/relationships/image" Target="../media/image05.png"/><Relationship Id="rId8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11" Type="http://schemas.openxmlformats.org/officeDocument/2006/relationships/image" Target="../media/image19.png"/><Relationship Id="rId10" Type="http://schemas.openxmlformats.org/officeDocument/2006/relationships/image" Target="../media/image16.png"/><Relationship Id="rId12" Type="http://schemas.openxmlformats.org/officeDocument/2006/relationships/image" Target="../media/image18.png"/><Relationship Id="rId9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714347" y="1500174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3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Сравнительный анализ двух марковских подходов к статистическому моделированию двоичных полей</a:t>
            </a:r>
            <a:br>
              <a:rPr b="0" i="0" lang="ru-RU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Ивьев Илья Юрьевич</a:t>
            </a:r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 4 курса</a:t>
            </a:r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Кафедра ММАД</a:t>
            </a:r>
          </a:p>
          <a:p>
            <a:pPr indent="0" lvl="0" marL="0" marR="0" rtl="0" algn="r">
              <a:spcBef>
                <a:spcPts val="4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642910" y="142853"/>
            <a:ext cx="7772400" cy="714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Расстояние Кульбака-Лейбера между моделями. Cвободная энергия модели Изинга.</a:t>
            </a: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642900" y="916900"/>
            <a:ext cx="81636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Расстояние Кульбака-Лейбера: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Свободная энергия в случае линейной решетки: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Свободная энергия в случае квадратной решетки: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428595" y="6072205"/>
            <a:ext cx="85011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7-03-23 at 09.34.00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950" y="1712000"/>
            <a:ext cx="2775608" cy="714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8.57.03.png"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125" y="1888224"/>
            <a:ext cx="4953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8.57.08.png"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5600" y="3510674"/>
            <a:ext cx="5143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9.36.35.png" id="188" name="Shape 1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9400" y="3329689"/>
            <a:ext cx="2758703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9.41.15.png" id="189" name="Shape 1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8600" y="4812425"/>
            <a:ext cx="7998250" cy="856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9.37.43.png" id="190" name="Shape 1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53475" y="5021450"/>
            <a:ext cx="4762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604510" y="97853"/>
            <a:ext cx="7772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Численные эксперименты</a:t>
            </a:r>
          </a:p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642900" y="916900"/>
            <a:ext cx="81636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428595" y="6072205"/>
            <a:ext cx="85011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центрированных оценок максимального правдоподобия для построчной развертки и развертки Пеано для 1-го класса изображений</a:t>
            </a:r>
          </a:p>
        </p:txBody>
      </p:sp>
      <p:pic>
        <p:nvPicPr>
          <p:cNvPr descr="class1_row_peano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400" y="640672"/>
            <a:ext cx="5058599" cy="5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ctrTitle"/>
          </p:nvPr>
        </p:nvSpPr>
        <p:spPr>
          <a:xfrm>
            <a:off x="642910" y="142853"/>
            <a:ext cx="7772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Численные эксперименты</a:t>
            </a:r>
          </a:p>
        </p:txBody>
      </p:sp>
      <p:sp>
        <p:nvSpPr>
          <p:cNvPr id="204" name="Shape 204"/>
          <p:cNvSpPr txBox="1"/>
          <p:nvPr>
            <p:ph idx="1" type="subTitle"/>
          </p:nvPr>
        </p:nvSpPr>
        <p:spPr>
          <a:xfrm>
            <a:off x="642900" y="916900"/>
            <a:ext cx="81636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428595" y="6072205"/>
            <a:ext cx="85011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центрированных оценок максимального правдоподобия для развертки “змейка”  и развертки Пеано для 1-го класса изображений</a:t>
            </a:r>
          </a:p>
        </p:txBody>
      </p:sp>
      <p:pic>
        <p:nvPicPr>
          <p:cNvPr descr="class1_snake_vs_piano.png"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219" y="916900"/>
            <a:ext cx="4937779" cy="501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642910" y="142853"/>
            <a:ext cx="7772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Численные эксперименты</a:t>
            </a:r>
          </a:p>
        </p:txBody>
      </p:sp>
      <p:sp>
        <p:nvSpPr>
          <p:cNvPr id="212" name="Shape 212"/>
          <p:cNvSpPr txBox="1"/>
          <p:nvPr>
            <p:ph idx="1" type="subTitle"/>
          </p:nvPr>
        </p:nvSpPr>
        <p:spPr>
          <a:xfrm>
            <a:off x="642900" y="916900"/>
            <a:ext cx="81636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28595" y="6072205"/>
            <a:ext cx="85011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центрированных оценок максимального правдоподобия для  спиральной развертки и развертки Пеано для 1-го класса изображений</a:t>
            </a:r>
          </a:p>
        </p:txBody>
      </p:sp>
      <p:pic>
        <p:nvPicPr>
          <p:cNvPr descr="class1_sprial_vs_piano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300" y="857147"/>
            <a:ext cx="5247600" cy="490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ctrTitle"/>
          </p:nvPr>
        </p:nvSpPr>
        <p:spPr>
          <a:xfrm>
            <a:off x="642910" y="142853"/>
            <a:ext cx="7772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Численные эксперименты</a:t>
            </a:r>
          </a:p>
        </p:txBody>
      </p:sp>
      <p:sp>
        <p:nvSpPr>
          <p:cNvPr id="220" name="Shape 220"/>
          <p:cNvSpPr txBox="1"/>
          <p:nvPr>
            <p:ph idx="1" type="subTitle"/>
          </p:nvPr>
        </p:nvSpPr>
        <p:spPr>
          <a:xfrm>
            <a:off x="642900" y="916900"/>
            <a:ext cx="81636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28595" y="6072205"/>
            <a:ext cx="85011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центрированных оценок максимального правдоподобия для 2-мерной модели Изинга и развертки Пеано для 1-го класса изображений</a:t>
            </a:r>
          </a:p>
        </p:txBody>
      </p:sp>
      <p:pic>
        <p:nvPicPr>
          <p:cNvPr descr="class1_ising_vs_piano.png"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400" y="1035498"/>
            <a:ext cx="5022600" cy="465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ctrTitle"/>
          </p:nvPr>
        </p:nvSpPr>
        <p:spPr>
          <a:xfrm>
            <a:off x="642910" y="142853"/>
            <a:ext cx="7772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Численные эксперименты</a:t>
            </a:r>
          </a:p>
        </p:txBody>
      </p:sp>
      <p:sp>
        <p:nvSpPr>
          <p:cNvPr id="228" name="Shape 228"/>
          <p:cNvSpPr txBox="1"/>
          <p:nvPr>
            <p:ph idx="1" type="subTitle"/>
          </p:nvPr>
        </p:nvSpPr>
        <p:spPr>
          <a:xfrm>
            <a:off x="642900" y="916900"/>
            <a:ext cx="81636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428595" y="6072205"/>
            <a:ext cx="85011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центрированных оценок максимального правдоподобия для построчной развертки и развертки Пеано для 2-го класса изображений</a:t>
            </a:r>
          </a:p>
        </p:txBody>
      </p:sp>
      <p:pic>
        <p:nvPicPr>
          <p:cNvPr descr="class_2_row_peano.png"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200" y="794147"/>
            <a:ext cx="4941005" cy="506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ctrTitle"/>
          </p:nvPr>
        </p:nvSpPr>
        <p:spPr>
          <a:xfrm>
            <a:off x="642910" y="142853"/>
            <a:ext cx="7772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Численные эксперименты</a:t>
            </a:r>
          </a:p>
        </p:txBody>
      </p:sp>
      <p:sp>
        <p:nvSpPr>
          <p:cNvPr id="236" name="Shape 236"/>
          <p:cNvSpPr txBox="1"/>
          <p:nvPr>
            <p:ph idx="1" type="subTitle"/>
          </p:nvPr>
        </p:nvSpPr>
        <p:spPr>
          <a:xfrm>
            <a:off x="642900" y="916900"/>
            <a:ext cx="81636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428595" y="6072205"/>
            <a:ext cx="85011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центрированных оценок максимального правдоподобия для развертки “змейка” и развертки Пеано для 2-го класса изображений</a:t>
            </a:r>
          </a:p>
        </p:txBody>
      </p:sp>
      <p:pic>
        <p:nvPicPr>
          <p:cNvPr descr="class2_snake_peano.png"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862" y="916897"/>
            <a:ext cx="4838580" cy="50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ctrTitle"/>
          </p:nvPr>
        </p:nvSpPr>
        <p:spPr>
          <a:xfrm>
            <a:off x="642910" y="142853"/>
            <a:ext cx="7772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Численные эксперименты</a:t>
            </a:r>
          </a:p>
        </p:txBody>
      </p:sp>
      <p:sp>
        <p:nvSpPr>
          <p:cNvPr id="244" name="Shape 244"/>
          <p:cNvSpPr txBox="1"/>
          <p:nvPr>
            <p:ph idx="1" type="subTitle"/>
          </p:nvPr>
        </p:nvSpPr>
        <p:spPr>
          <a:xfrm>
            <a:off x="642900" y="916900"/>
            <a:ext cx="81636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428595" y="6072205"/>
            <a:ext cx="85011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центрированных оценок максимального правдоподобия для спиральной развертки и развертки Пеано для 2-го класса изображений</a:t>
            </a:r>
          </a:p>
        </p:txBody>
      </p:sp>
      <p:pic>
        <p:nvPicPr>
          <p:cNvPr descr="class2_spiral_peano.png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400" y="857147"/>
            <a:ext cx="5194411" cy="49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642910" y="142853"/>
            <a:ext cx="7772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Численные эксперименты</a:t>
            </a:r>
          </a:p>
        </p:txBody>
      </p:sp>
      <p:sp>
        <p:nvSpPr>
          <p:cNvPr id="252" name="Shape 252"/>
          <p:cNvSpPr txBox="1"/>
          <p:nvPr>
            <p:ph idx="1" type="subTitle"/>
          </p:nvPr>
        </p:nvSpPr>
        <p:spPr>
          <a:xfrm>
            <a:off x="642900" y="916900"/>
            <a:ext cx="81636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428595" y="6072205"/>
            <a:ext cx="85011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центрированных оценок максимального правдоподобия для 2-мерной модели Изинга и развертки Пеано для 2-го класса изображений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lass2_ising_peano.png"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350" y="1041248"/>
            <a:ext cx="4671599" cy="4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x="642910" y="142853"/>
            <a:ext cx="7772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Численные эксперименты</a:t>
            </a:r>
          </a:p>
        </p:txBody>
      </p:sp>
      <p:sp>
        <p:nvSpPr>
          <p:cNvPr id="260" name="Shape 260"/>
          <p:cNvSpPr txBox="1"/>
          <p:nvPr>
            <p:ph idx="1" type="subTitle"/>
          </p:nvPr>
        </p:nvSpPr>
        <p:spPr>
          <a:xfrm>
            <a:off x="642900" y="916900"/>
            <a:ext cx="81636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428595" y="6072205"/>
            <a:ext cx="85011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центрированных оценок максимального правдоподобия для построчной развертки и развертки Пеано для 3-го класса изображений</a:t>
            </a:r>
          </a:p>
        </p:txBody>
      </p:sp>
      <p:pic>
        <p:nvPicPr>
          <p:cNvPr descr="class3_row_peano.png"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800" y="972675"/>
            <a:ext cx="4788599" cy="43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642910" y="28572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Описание данных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714347" y="1142983"/>
            <a:ext cx="7786800" cy="5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Двоичное поле спинов                                 (1), заданное на  стандартной прямоугольной решетке размера              :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(2)</a:t>
            </a:r>
          </a:p>
          <a:p>
            <a:pPr lvl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                                      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cнабженной графовой структурой с множеством ребер: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Спиновое значение, принимаемое двоичным полем (1) в точке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                                   : </a:t>
            </a:r>
          </a:p>
          <a:p>
            <a:pPr indent="-69850" lvl="0" marL="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indent="-69850" lvl="0" marL="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indent="-69850" lvl="0" marL="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indent="-69850" lvl="0" marL="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indent="-69850" lvl="0" marL="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5143503" y="2500306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7-03-23 at 06.35.08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500" y="1522300"/>
            <a:ext cx="1806275" cy="369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6.39.10.pn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050" y="1948908"/>
            <a:ext cx="726575" cy="1953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6.43.40.png"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674" y="2201524"/>
            <a:ext cx="6264925" cy="49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6.44.52.png"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7949" y="3245637"/>
            <a:ext cx="6562300" cy="100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6.46.53.png" id="97" name="Shape 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2112" y="2316038"/>
            <a:ext cx="433963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6.49.06.png" id="98" name="Shape 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900" y="4713025"/>
            <a:ext cx="1942848" cy="369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6.50.15.png" id="99" name="Shape 9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5150" y="4713024"/>
            <a:ext cx="2233949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8.24.18.png" id="100" name="Shape 1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65575" y="3585850"/>
            <a:ext cx="286974" cy="329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8.47.27.png" id="101" name="Shape 10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37300" y="4767142"/>
            <a:ext cx="321975" cy="261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ctrTitle"/>
          </p:nvPr>
        </p:nvSpPr>
        <p:spPr>
          <a:xfrm>
            <a:off x="642910" y="142853"/>
            <a:ext cx="7772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Численные эксперименты</a:t>
            </a:r>
          </a:p>
        </p:txBody>
      </p:sp>
      <p:sp>
        <p:nvSpPr>
          <p:cNvPr id="268" name="Shape 268"/>
          <p:cNvSpPr txBox="1"/>
          <p:nvPr>
            <p:ph idx="1" type="subTitle"/>
          </p:nvPr>
        </p:nvSpPr>
        <p:spPr>
          <a:xfrm>
            <a:off x="642900" y="916900"/>
            <a:ext cx="81636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428595" y="6072205"/>
            <a:ext cx="85011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центрированных оценок максимального правдоподобия для развертки “змейка” и развертки Пеано для 3-го класса изображений</a:t>
            </a:r>
          </a:p>
        </p:txBody>
      </p:sp>
      <p:pic>
        <p:nvPicPr>
          <p:cNvPr descr="class3_snake_peano.png"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850" y="1048285"/>
            <a:ext cx="4662599" cy="476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ctrTitle"/>
          </p:nvPr>
        </p:nvSpPr>
        <p:spPr>
          <a:xfrm>
            <a:off x="642910" y="142853"/>
            <a:ext cx="7772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Численные эксперименты</a:t>
            </a:r>
          </a:p>
        </p:txBody>
      </p:sp>
      <p:sp>
        <p:nvSpPr>
          <p:cNvPr id="276" name="Shape 276"/>
          <p:cNvSpPr txBox="1"/>
          <p:nvPr>
            <p:ph idx="1" type="subTitle"/>
          </p:nvPr>
        </p:nvSpPr>
        <p:spPr>
          <a:xfrm>
            <a:off x="642900" y="916900"/>
            <a:ext cx="81636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428595" y="6072205"/>
            <a:ext cx="85011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центрированных оценок максимального правдоподобия для спиральной развертки и развертки Пеано для 3-го класса изображений</a:t>
            </a:r>
          </a:p>
        </p:txBody>
      </p:sp>
      <p:pic>
        <p:nvPicPr>
          <p:cNvPr descr="class3_spiral_peano.png"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350" y="961297"/>
            <a:ext cx="4869599" cy="479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642910" y="142853"/>
            <a:ext cx="7772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Численные эксперименты</a:t>
            </a:r>
          </a:p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x="642900" y="916900"/>
            <a:ext cx="81636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1800">
                <a:solidFill>
                  <a:srgbClr val="000000"/>
                </a:solidFill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428595" y="6072205"/>
            <a:ext cx="85011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центрированных оценок максимального правдоподобия для 2-мерной модели Изинга и развертки Пеано для 3-го класса изображений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lass3_ising_peano.png"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075" y="1095500"/>
            <a:ext cx="5117262" cy="4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3-23 at 06.52.41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575" y="1437799"/>
            <a:ext cx="4594699" cy="45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ctrTitle"/>
          </p:nvPr>
        </p:nvSpPr>
        <p:spPr>
          <a:xfrm>
            <a:off x="642910" y="28572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Двумерная прямоугольная решетка 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711925" y="4861750"/>
            <a:ext cx="32511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642910" y="28572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Стандартная построчная развертка двумерной прямоугольной решетки</a:t>
            </a:r>
          </a:p>
        </p:txBody>
      </p:sp>
      <p:pic>
        <p:nvPicPr>
          <p:cNvPr descr="zscan.jp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624" y="1673375"/>
            <a:ext cx="4317750" cy="426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3524075" y="5893750"/>
            <a:ext cx="58269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42910" y="285728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Понятие развертки </a:t>
            </a: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714347" y="1142983"/>
            <a:ext cx="7786741" cy="5214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Взаимно однозначное отображение                        двумерной решетки  на одномерную решетку:                            </a:t>
            </a: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Любая развертка (2) превращает двоичное поле (m x n) в двоичную последовательность длины N:</a:t>
            </a: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  </a:t>
            </a: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Преобразование для стандартной построчной развертки, представленной на рисунке (2):</a:t>
            </a: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  </a:t>
            </a: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 </a:t>
            </a: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 Непрерывная развертка:    </a:t>
            </a:r>
            <a:br>
              <a:rPr lang="ru-RU" sz="2000">
                <a:solidFill>
                  <a:schemeClr val="dk1"/>
                </a:solidFill>
              </a:rPr>
            </a:br>
            <a:r>
              <a:rPr lang="ru-RU" sz="20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7901734" y="2130962"/>
            <a:ext cx="7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143503" y="2500306"/>
            <a:ext cx="457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7-03-23 at 08.15.26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824" y="1535662"/>
            <a:ext cx="1323649" cy="44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8.21.19.png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575" y="2302049"/>
            <a:ext cx="6747449" cy="441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8.27.03.png"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5050" y="4977649"/>
            <a:ext cx="2664675" cy="441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8.32.47.png" id="127" name="Shape 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8237" y="6018250"/>
            <a:ext cx="19621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8.48.00.png" id="128" name="Shape 1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04487" y="1571599"/>
            <a:ext cx="359844" cy="369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8.52.10.png" id="129" name="Shape 1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57375" y="3507562"/>
            <a:ext cx="47434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8.53.27.png" id="130" name="Shape 1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17725" y="2400400"/>
            <a:ext cx="3333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8.56.17.png" id="131" name="Shape 1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19775" y="3639237"/>
            <a:ext cx="338110" cy="309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8.56.24.png" id="132" name="Shape 1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29725" y="5095050"/>
            <a:ext cx="3238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8.56.30.png" id="133" name="Shape 1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34400" y="6113499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642910" y="285728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Примеры непрервыных разверток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403697" y="4634025"/>
            <a:ext cx="82404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-RU" sz="2800" u="sng">
                <a:solidFill>
                  <a:schemeClr val="dk1"/>
                </a:solidFill>
              </a:rPr>
              <a:t>Рисунок 3 - Непрерывные развертки двумерной прямоугольной решетки - а - Пеано, б - спиральная, в - Змейка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608114" y="5019505"/>
            <a:ext cx="785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7608114" y="3887421"/>
            <a:ext cx="9376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scans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62" y="1414349"/>
            <a:ext cx="8677474" cy="31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642910" y="28572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Учет вертикальных и горизонтальных связей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451797" y="4977900"/>
            <a:ext cx="82404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-RU" sz="2800" u="sng">
                <a:solidFill>
                  <a:schemeClr val="dk1"/>
                </a:solidFill>
              </a:rPr>
              <a:t>Рисунок 4 - вертикальные и горизонтальные связи в развертке Пеано и спиральной развертке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7608114" y="5019505"/>
            <a:ext cx="7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608114" y="3887421"/>
            <a:ext cx="93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nake_vs_Peano.jp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524" y="1480174"/>
            <a:ext cx="6580099" cy="325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642910" y="357165"/>
            <a:ext cx="7772400" cy="727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Модель Изинга</a:t>
            </a:r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714347" y="1285859"/>
            <a:ext cx="7058052" cy="435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1704">
                <a:solidFill>
                  <a:schemeClr val="dk1"/>
                </a:solidFill>
              </a:rPr>
              <a:t>Для произвольного графа G = (V, E) модель Изинга с нулевым внешним полем приписывает каждой конфигурации спинов                         вероятность: </a:t>
            </a:r>
          </a:p>
          <a:p>
            <a:pPr indent="0" lvl="0" marL="0" marR="0" rtl="0" algn="just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704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1704">
                <a:solidFill>
                  <a:schemeClr val="dk1"/>
                </a:solidFill>
              </a:rPr>
              <a:t> </a:t>
            </a: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2000">
                <a:solidFill>
                  <a:srgbClr val="000000"/>
                </a:solidFill>
              </a:rPr>
              <a:t>где              - единственный параметр модели, </a:t>
            </a:r>
          </a:p>
          <a:p>
            <a:pPr indent="-355600" lvl="0" marL="457200" marR="0" rtl="0" algn="l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100000"/>
              <a:buChar char="-"/>
            </a:pPr>
            <a:r>
              <a:rPr lang="ru-RU" sz="2000">
                <a:solidFill>
                  <a:srgbClr val="000000"/>
                </a:solidFill>
              </a:rPr>
              <a:t>                                     </a:t>
            </a:r>
          </a:p>
          <a:p>
            <a:pPr indent="-355600" lvl="0" marL="457200" marR="0" rtl="0" algn="l">
              <a:lnSpc>
                <a:spcPct val="80000"/>
              </a:lnSpc>
              <a:spcBef>
                <a:spcPts val="496"/>
              </a:spcBef>
              <a:buClr>
                <a:srgbClr val="000000"/>
              </a:buClr>
              <a:buSzPct val="100000"/>
              <a:buChar char="-"/>
            </a:pPr>
            <a:r>
              <a:rPr lang="ru-RU" sz="2000">
                <a:solidFill>
                  <a:srgbClr val="000000"/>
                </a:solidFill>
              </a:rPr>
              <a:t>                                   (11)  -  Гамольтониан,    </a:t>
            </a:r>
          </a:p>
          <a:p>
            <a:pPr lv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lv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rPr lang="ru-RU" sz="2000">
                <a:solidFill>
                  <a:srgbClr val="000000"/>
                </a:solidFill>
              </a:rPr>
              <a:t>                                            (12) - статсумма модели</a:t>
            </a:r>
          </a:p>
          <a:p>
            <a:pPr lv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lv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lv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rPr lang="ru-RU" sz="2000">
                <a:solidFill>
                  <a:srgbClr val="000000"/>
                </a:solidFill>
              </a:rPr>
              <a:t>Случай линейного графа (2):</a:t>
            </a:r>
          </a:p>
          <a:p>
            <a:pPr lvl="0" marR="0" rtl="0" algn="l">
              <a:lnSpc>
                <a:spcPct val="80000"/>
              </a:lnSpc>
              <a:spcBef>
                <a:spcPts val="496"/>
              </a:spcBef>
              <a:buNone/>
            </a:pPr>
            <a:r>
              <a:rPr lang="ru-RU" sz="2000">
                <a:solidFill>
                  <a:srgbClr val="000000"/>
                </a:solidFill>
              </a:rPr>
              <a:t>  </a:t>
            </a: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21050"/>
            <a:ext cx="114300" cy="21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21050"/>
            <a:ext cx="114300" cy="21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7-03-23 at 09.06.47.png"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775" y="1631500"/>
            <a:ext cx="1041550" cy="33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9.07.29.png" id="164" name="Shape 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3450" y="2148624"/>
            <a:ext cx="2239648" cy="72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9.10.29.png" id="165" name="Shape 1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4425" y="2875675"/>
            <a:ext cx="716774" cy="29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9.11.57.png" id="166" name="Shape 1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675" y="3321050"/>
            <a:ext cx="2447200" cy="68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9.13.54.png" id="167" name="Shape 1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4674" y="4211622"/>
            <a:ext cx="2621200" cy="7761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9.16.43.png" id="168" name="Shape 1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8675" y="5773775"/>
            <a:ext cx="5641149" cy="8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8.56.38.png" id="169" name="Shape 16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84100" y="2382836"/>
            <a:ext cx="4953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3 at 08.56.57.png" id="170" name="Shape 17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72975" y="6039586"/>
            <a:ext cx="4191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642910" y="214290"/>
            <a:ext cx="777240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2800" u="sng"/>
              <a:t>Цели работы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776210" y="1345548"/>
            <a:ext cx="7858200" cy="4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AutoNum type="arabicParenR"/>
            </a:pPr>
            <a:r>
              <a:rPr lang="ru-RU" sz="1800">
                <a:solidFill>
                  <a:srgbClr val="000000"/>
                </a:solidFill>
              </a:rPr>
              <a:t>Применение двух подходов к моделированию случайного поля: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ru-RU" sz="1800">
                <a:solidFill>
                  <a:srgbClr val="000000"/>
                </a:solidFill>
              </a:rPr>
              <a:t>         а)  </a:t>
            </a:r>
            <a:r>
              <a:rPr lang="ru-RU" sz="1400">
                <a:solidFill>
                  <a:srgbClr val="000000"/>
                </a:solidFill>
              </a:rPr>
              <a:t>Моделирование случайных двоичных последовательностей с помощью                                           о</a:t>
            </a:r>
            <a:r>
              <a:rPr lang="ru-RU" sz="1400">
                <a:solidFill>
                  <a:schemeClr val="dk1"/>
                </a:solidFill>
              </a:rPr>
              <a:t>дномерной модели Изинга (13) и разверток (7)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         б) </a:t>
            </a:r>
            <a:r>
              <a:rPr lang="ru-RU" sz="1400">
                <a:solidFill>
                  <a:schemeClr val="dk1"/>
                </a:solidFill>
              </a:rPr>
              <a:t>Непосредственное использование двумерной модели Изинга для графа (2)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2)    Исследование ущерба от описанного выше упрощения модели Изинга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3)    Сравнение различных разверток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4)    Нахождение оптимальной развертки(оптимальной развертки в некотором    классе)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ru-RU" sz="1800">
                <a:solidFill>
                  <a:schemeClr val="dk1"/>
                </a:solidFill>
              </a:rPr>
              <a:t>         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28595" y="5786453"/>
            <a:ext cx="83582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