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slides/slide89.xml" ContentType="application/vnd.openxmlformats-officedocument.presentationml.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9" r:id="rId3"/>
    <p:sldId id="339" r:id="rId4"/>
    <p:sldId id="355" r:id="rId5"/>
    <p:sldId id="266" r:id="rId6"/>
    <p:sldId id="258" r:id="rId7"/>
    <p:sldId id="260" r:id="rId8"/>
    <p:sldId id="356" r:id="rId9"/>
    <p:sldId id="357" r:id="rId10"/>
    <p:sldId id="263" r:id="rId11"/>
    <p:sldId id="264" r:id="rId12"/>
    <p:sldId id="324" r:id="rId13"/>
    <p:sldId id="383" r:id="rId14"/>
    <p:sldId id="300" r:id="rId15"/>
    <p:sldId id="382" r:id="rId16"/>
    <p:sldId id="358" r:id="rId17"/>
    <p:sldId id="340" r:id="rId18"/>
    <p:sldId id="268" r:id="rId19"/>
    <p:sldId id="332" r:id="rId20"/>
    <p:sldId id="309" r:id="rId21"/>
    <p:sldId id="269" r:id="rId22"/>
    <p:sldId id="270" r:id="rId23"/>
    <p:sldId id="271" r:id="rId24"/>
    <p:sldId id="374" r:id="rId25"/>
    <p:sldId id="384" r:id="rId26"/>
    <p:sldId id="375" r:id="rId27"/>
    <p:sldId id="273" r:id="rId28"/>
    <p:sldId id="274" r:id="rId29"/>
    <p:sldId id="275" r:id="rId30"/>
    <p:sldId id="276" r:id="rId31"/>
    <p:sldId id="277" r:id="rId32"/>
    <p:sldId id="341" r:id="rId33"/>
    <p:sldId id="282" r:id="rId34"/>
    <p:sldId id="283" r:id="rId35"/>
    <p:sldId id="284" r:id="rId36"/>
    <p:sldId id="285" r:id="rId37"/>
    <p:sldId id="333" r:id="rId38"/>
    <p:sldId id="334" r:id="rId39"/>
    <p:sldId id="335" r:id="rId40"/>
    <p:sldId id="336" r:id="rId41"/>
    <p:sldId id="337" r:id="rId42"/>
    <p:sldId id="338" r:id="rId43"/>
    <p:sldId id="306" r:id="rId44"/>
    <p:sldId id="311" r:id="rId45"/>
    <p:sldId id="312" r:id="rId46"/>
    <p:sldId id="313" r:id="rId47"/>
    <p:sldId id="314" r:id="rId48"/>
    <p:sldId id="315" r:id="rId49"/>
    <p:sldId id="322" r:id="rId50"/>
    <p:sldId id="288" r:id="rId51"/>
    <p:sldId id="289" r:id="rId52"/>
    <p:sldId id="304" r:id="rId53"/>
    <p:sldId id="303" r:id="rId54"/>
    <p:sldId id="302" r:id="rId55"/>
    <p:sldId id="317" r:id="rId56"/>
    <p:sldId id="316" r:id="rId57"/>
    <p:sldId id="318" r:id="rId58"/>
    <p:sldId id="360" r:id="rId59"/>
    <p:sldId id="342" r:id="rId60"/>
    <p:sldId id="290" r:id="rId61"/>
    <p:sldId id="361" r:id="rId62"/>
    <p:sldId id="362" r:id="rId63"/>
    <p:sldId id="326" r:id="rId64"/>
    <p:sldId id="367" r:id="rId65"/>
    <p:sldId id="328" r:id="rId66"/>
    <p:sldId id="329" r:id="rId67"/>
    <p:sldId id="376" r:id="rId68"/>
    <p:sldId id="321" r:id="rId69"/>
    <p:sldId id="296" r:id="rId70"/>
    <p:sldId id="297" r:id="rId71"/>
    <p:sldId id="343" r:id="rId72"/>
    <p:sldId id="344" r:id="rId73"/>
    <p:sldId id="377" r:id="rId74"/>
    <p:sldId id="385" r:id="rId75"/>
    <p:sldId id="378" r:id="rId76"/>
    <p:sldId id="363" r:id="rId77"/>
    <p:sldId id="366" r:id="rId78"/>
    <p:sldId id="368" r:id="rId79"/>
    <p:sldId id="370" r:id="rId80"/>
    <p:sldId id="369" r:id="rId81"/>
    <p:sldId id="371" r:id="rId82"/>
    <p:sldId id="354" r:id="rId83"/>
    <p:sldId id="347" r:id="rId84"/>
    <p:sldId id="379" r:id="rId85"/>
    <p:sldId id="386" r:id="rId86"/>
    <p:sldId id="387" r:id="rId87"/>
    <p:sldId id="381" r:id="rId88"/>
    <p:sldId id="352" r:id="rId89"/>
    <p:sldId id="351" r:id="rId90"/>
    <p:sldId id="365" r:id="rId91"/>
    <p:sldId id="294" r:id="rId92"/>
    <p:sldId id="295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CC66"/>
    <a:srgbClr val="CC9900"/>
    <a:srgbClr val="420882"/>
    <a:srgbClr val="B45895"/>
    <a:srgbClr val="FF66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62"/>
    <p:restoredTop sz="90821" autoAdjust="0"/>
  </p:normalViewPr>
  <p:slideViewPr>
    <p:cSldViewPr>
      <p:cViewPr>
        <p:scale>
          <a:sx n="80" d="100"/>
          <a:sy n="80" d="100"/>
        </p:scale>
        <p:origin x="-15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BC38F9-C075-4D62-9F2D-0649CB926FCE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9603F9-2C0C-42DB-925B-AD8A954492DE}">
      <dgm:prSet phldrT="[Text]"/>
      <dgm:spPr/>
      <dgm:t>
        <a:bodyPr/>
        <a:lstStyle/>
        <a:p>
          <a:r>
            <a:rPr lang="en-US" dirty="0" smtClean="0"/>
            <a:t>CEP Applications</a:t>
          </a:r>
          <a:endParaRPr lang="en-US" dirty="0"/>
        </a:p>
      </dgm:t>
    </dgm:pt>
    <dgm:pt modelId="{E7FCB87D-08FD-475B-BE96-831D9816C0B0}" type="parTrans" cxnId="{6C500D0F-67CC-468C-8634-B8424FCF6DA2}">
      <dgm:prSet/>
      <dgm:spPr/>
      <dgm:t>
        <a:bodyPr/>
        <a:lstStyle/>
        <a:p>
          <a:endParaRPr lang="en-US"/>
        </a:p>
      </dgm:t>
    </dgm:pt>
    <dgm:pt modelId="{86200FA2-E29B-48E4-9E58-83443D1EE5C0}" type="sibTrans" cxnId="{6C500D0F-67CC-468C-8634-B8424FCF6DA2}">
      <dgm:prSet/>
      <dgm:spPr/>
      <dgm:t>
        <a:bodyPr/>
        <a:lstStyle/>
        <a:p>
          <a:endParaRPr lang="en-US"/>
        </a:p>
      </dgm:t>
    </dgm:pt>
    <dgm:pt modelId="{132B0980-D7EA-419E-8DF3-CC227BAB3A29}">
      <dgm:prSet phldrT="[Text]"/>
      <dgm:spPr/>
      <dgm:t>
        <a:bodyPr/>
        <a:lstStyle/>
        <a:p>
          <a:r>
            <a:rPr lang="en-US" dirty="0" smtClean="0"/>
            <a:t>Online Finance</a:t>
          </a:r>
          <a:endParaRPr lang="en-US" dirty="0"/>
        </a:p>
      </dgm:t>
    </dgm:pt>
    <dgm:pt modelId="{F81CAA2D-6CE6-4B9A-A069-B0941B32D8ED}" type="parTrans" cxnId="{CC60AA35-9879-4365-8BA0-BF5679FD7307}">
      <dgm:prSet/>
      <dgm:spPr/>
      <dgm:t>
        <a:bodyPr/>
        <a:lstStyle/>
        <a:p>
          <a:endParaRPr lang="en-US"/>
        </a:p>
      </dgm:t>
    </dgm:pt>
    <dgm:pt modelId="{83DE2FC8-9CF1-4C57-80D2-60988E112333}" type="sibTrans" cxnId="{CC60AA35-9879-4365-8BA0-BF5679FD7307}">
      <dgm:prSet/>
      <dgm:spPr/>
      <dgm:t>
        <a:bodyPr/>
        <a:lstStyle/>
        <a:p>
          <a:endParaRPr lang="en-US"/>
        </a:p>
      </dgm:t>
    </dgm:pt>
    <dgm:pt modelId="{62F1165F-9B0B-43EE-AF99-939D0C4E5BF5}">
      <dgm:prSet/>
      <dgm:spPr/>
      <dgm:t>
        <a:bodyPr/>
        <a:lstStyle/>
        <a:p>
          <a:r>
            <a:rPr lang="en-US" smtClean="0"/>
            <a:t>Fraud Detection</a:t>
          </a:r>
          <a:endParaRPr lang="en-US" dirty="0"/>
        </a:p>
      </dgm:t>
    </dgm:pt>
    <dgm:pt modelId="{1D575B07-91C8-4DCA-B872-B5A26884D6AC}" type="parTrans" cxnId="{53DBDE1C-7EFB-47D3-B227-4FB4C8F84193}">
      <dgm:prSet/>
      <dgm:spPr/>
      <dgm:t>
        <a:bodyPr/>
        <a:lstStyle/>
        <a:p>
          <a:endParaRPr lang="en-US"/>
        </a:p>
      </dgm:t>
    </dgm:pt>
    <dgm:pt modelId="{4AAD841B-6FA0-4302-82F4-F6F6A64D4F90}" type="sibTrans" cxnId="{53DBDE1C-7EFB-47D3-B227-4FB4C8F84193}">
      <dgm:prSet/>
      <dgm:spPr/>
      <dgm:t>
        <a:bodyPr/>
        <a:lstStyle/>
        <a:p>
          <a:endParaRPr lang="en-US"/>
        </a:p>
      </dgm:t>
    </dgm:pt>
    <dgm:pt modelId="{B3DA41DC-7D5E-45A4-80AD-6662226018EC}">
      <dgm:prSet/>
      <dgm:spPr/>
      <dgm:t>
        <a:bodyPr/>
        <a:lstStyle/>
        <a:p>
          <a:r>
            <a:rPr lang="en-US" smtClean="0"/>
            <a:t>Network Security Monitoring</a:t>
          </a:r>
          <a:endParaRPr lang="en-US" dirty="0"/>
        </a:p>
      </dgm:t>
    </dgm:pt>
    <dgm:pt modelId="{8A9F1245-0424-4626-81C3-A562D5C46B93}" type="parTrans" cxnId="{923060D3-93CE-4739-B36C-57269CF3B5C6}">
      <dgm:prSet/>
      <dgm:spPr/>
      <dgm:t>
        <a:bodyPr/>
        <a:lstStyle/>
        <a:p>
          <a:endParaRPr lang="en-US"/>
        </a:p>
      </dgm:t>
    </dgm:pt>
    <dgm:pt modelId="{DFCA0D80-BDE4-443A-8DB9-53A91F28C357}" type="sibTrans" cxnId="{923060D3-93CE-4739-B36C-57269CF3B5C6}">
      <dgm:prSet/>
      <dgm:spPr/>
      <dgm:t>
        <a:bodyPr/>
        <a:lstStyle/>
        <a:p>
          <a:endParaRPr lang="en-US"/>
        </a:p>
      </dgm:t>
    </dgm:pt>
    <dgm:pt modelId="{0FC7B5C6-BC3C-49FA-B47E-A16A7005908F}">
      <dgm:prSet/>
      <dgm:spPr/>
      <dgm:t>
        <a:bodyPr/>
        <a:lstStyle/>
        <a:p>
          <a:r>
            <a:rPr lang="en-US" smtClean="0"/>
            <a:t>Sensor Networks</a:t>
          </a:r>
          <a:endParaRPr lang="en-US" dirty="0"/>
        </a:p>
      </dgm:t>
    </dgm:pt>
    <dgm:pt modelId="{F7F2AEC8-E499-4D70-B0F9-F839E0F6D4EE}" type="parTrans" cxnId="{DD834819-9CBE-416B-AF2C-C0498648CF07}">
      <dgm:prSet/>
      <dgm:spPr/>
      <dgm:t>
        <a:bodyPr/>
        <a:lstStyle/>
        <a:p>
          <a:endParaRPr lang="en-US"/>
        </a:p>
      </dgm:t>
    </dgm:pt>
    <dgm:pt modelId="{64813BFC-1EB2-42B0-B33A-5A683FC5ADAF}" type="sibTrans" cxnId="{DD834819-9CBE-416B-AF2C-C0498648CF07}">
      <dgm:prSet/>
      <dgm:spPr/>
      <dgm:t>
        <a:bodyPr/>
        <a:lstStyle/>
        <a:p>
          <a:endParaRPr lang="en-US"/>
        </a:p>
      </dgm:t>
    </dgm:pt>
    <dgm:pt modelId="{D15D1FA2-0AF6-4E92-94C7-22686CB67E01}">
      <dgm:prSet/>
      <dgm:spPr/>
      <dgm:t>
        <a:bodyPr/>
        <a:lstStyle/>
        <a:p>
          <a:r>
            <a:rPr lang="en-US" smtClean="0"/>
            <a:t>Algorithmic Trading</a:t>
          </a:r>
          <a:endParaRPr lang="en-US" dirty="0"/>
        </a:p>
      </dgm:t>
    </dgm:pt>
    <dgm:pt modelId="{41C5D4BC-24A1-4F01-8C18-A0419968FCDF}" type="parTrans" cxnId="{148CFA05-4612-4A03-AB4F-3CE200909C7B}">
      <dgm:prSet/>
      <dgm:spPr/>
      <dgm:t>
        <a:bodyPr/>
        <a:lstStyle/>
        <a:p>
          <a:endParaRPr lang="en-US"/>
        </a:p>
      </dgm:t>
    </dgm:pt>
    <dgm:pt modelId="{D0FD0BE6-FAB0-4649-8632-FCFEABF72DCD}" type="sibTrans" cxnId="{148CFA05-4612-4A03-AB4F-3CE200909C7B}">
      <dgm:prSet/>
      <dgm:spPr/>
      <dgm:t>
        <a:bodyPr/>
        <a:lstStyle/>
        <a:p>
          <a:endParaRPr lang="en-US"/>
        </a:p>
      </dgm:t>
    </dgm:pt>
    <dgm:pt modelId="{E15339A8-A092-4772-8D2B-65DD57762E40}">
      <dgm:prSet/>
      <dgm:spPr/>
      <dgm:t>
        <a:bodyPr/>
        <a:lstStyle/>
        <a:p>
          <a:r>
            <a:rPr lang="en-US" smtClean="0"/>
            <a:t>Internet of Things</a:t>
          </a:r>
          <a:endParaRPr lang="en-US" dirty="0"/>
        </a:p>
      </dgm:t>
    </dgm:pt>
    <dgm:pt modelId="{6D99A90A-71CB-42D4-A916-0902F9B00CC0}" type="parTrans" cxnId="{E3886535-75CA-4388-92FD-0F125CD780BA}">
      <dgm:prSet/>
      <dgm:spPr/>
      <dgm:t>
        <a:bodyPr/>
        <a:lstStyle/>
        <a:p>
          <a:endParaRPr lang="en-US"/>
        </a:p>
      </dgm:t>
    </dgm:pt>
    <dgm:pt modelId="{3FEC2D9E-BC7D-4F16-90E3-603520461949}" type="sibTrans" cxnId="{E3886535-75CA-4388-92FD-0F125CD780BA}">
      <dgm:prSet/>
      <dgm:spPr/>
      <dgm:t>
        <a:bodyPr/>
        <a:lstStyle/>
        <a:p>
          <a:endParaRPr lang="en-US"/>
        </a:p>
      </dgm:t>
    </dgm:pt>
    <dgm:pt modelId="{6DF33F68-1358-4DB5-9CFC-B5CD2B331610}">
      <dgm:prSet phldrT="[Text]"/>
      <dgm:spPr/>
      <dgm:t>
        <a:bodyPr/>
        <a:lstStyle/>
        <a:p>
          <a:r>
            <a:rPr lang="en-US" dirty="0" smtClean="0"/>
            <a:t>Stock Monitoring</a:t>
          </a:r>
          <a:endParaRPr lang="en-US" dirty="0"/>
        </a:p>
      </dgm:t>
    </dgm:pt>
    <dgm:pt modelId="{53850A89-730F-4825-9315-A04A50FDAF36}" type="parTrans" cxnId="{8BB60A47-9BEC-4792-9984-E8FA7A79C9E6}">
      <dgm:prSet/>
      <dgm:spPr/>
      <dgm:t>
        <a:bodyPr/>
        <a:lstStyle/>
        <a:p>
          <a:endParaRPr lang="en-US"/>
        </a:p>
      </dgm:t>
    </dgm:pt>
    <dgm:pt modelId="{7CCE6C8C-0C5D-4C29-A93E-C886193A547C}" type="sibTrans" cxnId="{8BB60A47-9BEC-4792-9984-E8FA7A79C9E6}">
      <dgm:prSet/>
      <dgm:spPr/>
      <dgm:t>
        <a:bodyPr/>
        <a:lstStyle/>
        <a:p>
          <a:endParaRPr lang="en-US"/>
        </a:p>
      </dgm:t>
    </dgm:pt>
    <dgm:pt modelId="{B94EAF59-D4A9-4FA0-8B27-F5B4EBA90D75}">
      <dgm:prSet phldrT="[Text]"/>
      <dgm:spPr/>
      <dgm:t>
        <a:bodyPr/>
        <a:lstStyle/>
        <a:p>
          <a:r>
            <a:rPr lang="en-US" dirty="0" smtClean="0"/>
            <a:t>Surveillance Systems</a:t>
          </a:r>
          <a:endParaRPr lang="en-US" dirty="0"/>
        </a:p>
      </dgm:t>
    </dgm:pt>
    <dgm:pt modelId="{6FB14267-C07C-426B-AB49-6421374A5216}" type="parTrans" cxnId="{22C989C6-DF13-4FC5-9E16-E61C7B5F6131}">
      <dgm:prSet/>
      <dgm:spPr/>
      <dgm:t>
        <a:bodyPr/>
        <a:lstStyle/>
        <a:p>
          <a:endParaRPr lang="en-US"/>
        </a:p>
      </dgm:t>
    </dgm:pt>
    <dgm:pt modelId="{D7FCC8E7-A631-4F65-B992-6F4A1ACAADB1}" type="sibTrans" cxnId="{22C989C6-DF13-4FC5-9E16-E61C7B5F6131}">
      <dgm:prSet/>
      <dgm:spPr/>
      <dgm:t>
        <a:bodyPr/>
        <a:lstStyle/>
        <a:p>
          <a:endParaRPr lang="en-US"/>
        </a:p>
      </dgm:t>
    </dgm:pt>
    <dgm:pt modelId="{EDEEBED8-2B9F-4AD6-A2B6-1C32AE927592}" type="pres">
      <dgm:prSet presAssocID="{E2BC38F9-C075-4D62-9F2D-0649CB926FC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62672D-C246-4B3F-8305-DFB89092C199}" type="pres">
      <dgm:prSet presAssocID="{DE9603F9-2C0C-42DB-925B-AD8A954492DE}" presName="centerShape" presStyleLbl="node0" presStyleIdx="0" presStyleCnt="1"/>
      <dgm:spPr/>
      <dgm:t>
        <a:bodyPr/>
        <a:lstStyle/>
        <a:p>
          <a:endParaRPr lang="en-US"/>
        </a:p>
      </dgm:t>
    </dgm:pt>
    <dgm:pt modelId="{78B6767F-FE70-4298-B398-242F24F583B2}" type="pres">
      <dgm:prSet presAssocID="{6FB14267-C07C-426B-AB49-6421374A5216}" presName="parTrans" presStyleLbl="sibTrans2D1" presStyleIdx="0" presStyleCnt="8"/>
      <dgm:spPr/>
      <dgm:t>
        <a:bodyPr/>
        <a:lstStyle/>
        <a:p>
          <a:endParaRPr lang="en-US"/>
        </a:p>
      </dgm:t>
    </dgm:pt>
    <dgm:pt modelId="{E31A4D1E-4E37-4CA4-8777-BC6760B0E9AC}" type="pres">
      <dgm:prSet presAssocID="{6FB14267-C07C-426B-AB49-6421374A5216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CEDB133A-BBE4-4F9B-88DB-9F6F579C8527}" type="pres">
      <dgm:prSet presAssocID="{B94EAF59-D4A9-4FA0-8B27-F5B4EBA90D7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0B918-62E1-4F16-A452-E2DF0C329AA9}" type="pres">
      <dgm:prSet presAssocID="{53850A89-730F-4825-9315-A04A50FDAF36}" presName="parTrans" presStyleLbl="sibTrans2D1" presStyleIdx="1" presStyleCnt="8"/>
      <dgm:spPr/>
      <dgm:t>
        <a:bodyPr/>
        <a:lstStyle/>
        <a:p>
          <a:endParaRPr lang="en-US"/>
        </a:p>
      </dgm:t>
    </dgm:pt>
    <dgm:pt modelId="{C583BF9E-8953-47DA-A226-2CB7AA4B7B7B}" type="pres">
      <dgm:prSet presAssocID="{53850A89-730F-4825-9315-A04A50FDAF36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66C58A59-B11C-4C71-BBE0-CFFA3987568C}" type="pres">
      <dgm:prSet presAssocID="{6DF33F68-1358-4DB5-9CFC-B5CD2B33161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5476E-06A4-41C5-BA0E-000F50B280B6}" type="pres">
      <dgm:prSet presAssocID="{F81CAA2D-6CE6-4B9A-A069-B0941B32D8ED}" presName="parTrans" presStyleLbl="sibTrans2D1" presStyleIdx="2" presStyleCnt="8"/>
      <dgm:spPr/>
      <dgm:t>
        <a:bodyPr/>
        <a:lstStyle/>
        <a:p>
          <a:endParaRPr lang="en-US"/>
        </a:p>
      </dgm:t>
    </dgm:pt>
    <dgm:pt modelId="{C47A40D5-F670-46E7-98DD-7A920AF28142}" type="pres">
      <dgm:prSet presAssocID="{F81CAA2D-6CE6-4B9A-A069-B0941B32D8ED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2F5D294-1127-4EA9-8C2B-6AC94E4C58B7}" type="pres">
      <dgm:prSet presAssocID="{132B0980-D7EA-419E-8DF3-CC227BAB3A2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ED6-1D65-4B8E-A232-DD83E9D4C2E6}" type="pres">
      <dgm:prSet presAssocID="{1D575B07-91C8-4DCA-B872-B5A26884D6AC}" presName="parTrans" presStyleLbl="sibTrans2D1" presStyleIdx="3" presStyleCnt="8"/>
      <dgm:spPr/>
      <dgm:t>
        <a:bodyPr/>
        <a:lstStyle/>
        <a:p>
          <a:endParaRPr lang="en-US"/>
        </a:p>
      </dgm:t>
    </dgm:pt>
    <dgm:pt modelId="{133059EB-B47B-49C8-8815-7A68ED153C0C}" type="pres">
      <dgm:prSet presAssocID="{1D575B07-91C8-4DCA-B872-B5A26884D6AC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BDD6213C-B6BE-4404-B645-C24B87C88697}" type="pres">
      <dgm:prSet presAssocID="{62F1165F-9B0B-43EE-AF99-939D0C4E5BF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BB664-DDD7-4BE9-BE71-48CB0FC46BA6}" type="pres">
      <dgm:prSet presAssocID="{8A9F1245-0424-4626-81C3-A562D5C46B93}" presName="parTrans" presStyleLbl="sibTrans2D1" presStyleIdx="4" presStyleCnt="8"/>
      <dgm:spPr/>
      <dgm:t>
        <a:bodyPr/>
        <a:lstStyle/>
        <a:p>
          <a:endParaRPr lang="en-US"/>
        </a:p>
      </dgm:t>
    </dgm:pt>
    <dgm:pt modelId="{10BA7C0D-F2B3-44AB-9592-A0E69B0C98ED}" type="pres">
      <dgm:prSet presAssocID="{8A9F1245-0424-4626-81C3-A562D5C46B93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9E670AC-BA2F-4712-B8C6-DF9307C9CAC9}" type="pres">
      <dgm:prSet presAssocID="{B3DA41DC-7D5E-45A4-80AD-6662226018E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9E18D-ECC5-473F-B6DA-231625C7424E}" type="pres">
      <dgm:prSet presAssocID="{F7F2AEC8-E499-4D70-B0F9-F839E0F6D4EE}" presName="parTrans" presStyleLbl="sibTrans2D1" presStyleIdx="5" presStyleCnt="8"/>
      <dgm:spPr/>
      <dgm:t>
        <a:bodyPr/>
        <a:lstStyle/>
        <a:p>
          <a:endParaRPr lang="en-US"/>
        </a:p>
      </dgm:t>
    </dgm:pt>
    <dgm:pt modelId="{CA1DE9EC-0CEB-475C-AC04-B3926A5B7927}" type="pres">
      <dgm:prSet presAssocID="{F7F2AEC8-E499-4D70-B0F9-F839E0F6D4EE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01A6593F-69DD-4D7B-A0F8-D3AB7786461B}" type="pres">
      <dgm:prSet presAssocID="{0FC7B5C6-BC3C-49FA-B47E-A16A7005908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495B5-DBE2-45EA-A0F5-6E6484B7767F}" type="pres">
      <dgm:prSet presAssocID="{41C5D4BC-24A1-4F01-8C18-A0419968FCDF}" presName="parTrans" presStyleLbl="sibTrans2D1" presStyleIdx="6" presStyleCnt="8"/>
      <dgm:spPr/>
      <dgm:t>
        <a:bodyPr/>
        <a:lstStyle/>
        <a:p>
          <a:endParaRPr lang="en-US"/>
        </a:p>
      </dgm:t>
    </dgm:pt>
    <dgm:pt modelId="{41D822FF-A7A9-4785-835C-35ED67DA241A}" type="pres">
      <dgm:prSet presAssocID="{41C5D4BC-24A1-4F01-8C18-A0419968FCDF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6C7684D4-B149-4527-B827-2D76DA7DB730}" type="pres">
      <dgm:prSet presAssocID="{D15D1FA2-0AF6-4E92-94C7-22686CB67E0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365A4-25FF-4603-A817-42C2FE2914E5}" type="pres">
      <dgm:prSet presAssocID="{6D99A90A-71CB-42D4-A916-0902F9B00CC0}" presName="parTrans" presStyleLbl="sibTrans2D1" presStyleIdx="7" presStyleCnt="8"/>
      <dgm:spPr/>
      <dgm:t>
        <a:bodyPr/>
        <a:lstStyle/>
        <a:p>
          <a:endParaRPr lang="en-US"/>
        </a:p>
      </dgm:t>
    </dgm:pt>
    <dgm:pt modelId="{01EE1659-8AB0-433F-9DBA-18E7A92AC199}" type="pres">
      <dgm:prSet presAssocID="{6D99A90A-71CB-42D4-A916-0902F9B00CC0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10F1852A-BACB-425A-9215-6F3A60BFCA05}" type="pres">
      <dgm:prSet presAssocID="{E15339A8-A092-4772-8D2B-65DD57762E4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393BD0-8450-4215-8FB7-E1AD2D63FDC5}" type="presOf" srcId="{8A9F1245-0424-4626-81C3-A562D5C46B93}" destId="{215BB664-DDD7-4BE9-BE71-48CB0FC46BA6}" srcOrd="0" destOrd="0" presId="urn:microsoft.com/office/officeart/2005/8/layout/radial5"/>
    <dgm:cxn modelId="{00E06793-5600-4AD6-95E7-96BDDE50F69D}" type="presOf" srcId="{8A9F1245-0424-4626-81C3-A562D5C46B93}" destId="{10BA7C0D-F2B3-44AB-9592-A0E69B0C98ED}" srcOrd="1" destOrd="0" presId="urn:microsoft.com/office/officeart/2005/8/layout/radial5"/>
    <dgm:cxn modelId="{BAB9441A-CF3A-4776-80A6-862D025E1307}" type="presOf" srcId="{F7F2AEC8-E499-4D70-B0F9-F839E0F6D4EE}" destId="{F3F9E18D-ECC5-473F-B6DA-231625C7424E}" srcOrd="0" destOrd="0" presId="urn:microsoft.com/office/officeart/2005/8/layout/radial5"/>
    <dgm:cxn modelId="{DD834819-9CBE-416B-AF2C-C0498648CF07}" srcId="{DE9603F9-2C0C-42DB-925B-AD8A954492DE}" destId="{0FC7B5C6-BC3C-49FA-B47E-A16A7005908F}" srcOrd="5" destOrd="0" parTransId="{F7F2AEC8-E499-4D70-B0F9-F839E0F6D4EE}" sibTransId="{64813BFC-1EB2-42B0-B33A-5A683FC5ADAF}"/>
    <dgm:cxn modelId="{7801C2C7-0515-4AE3-9D48-9F7241137D2C}" type="presOf" srcId="{F81CAA2D-6CE6-4B9A-A069-B0941B32D8ED}" destId="{1F55476E-06A4-41C5-BA0E-000F50B280B6}" srcOrd="0" destOrd="0" presId="urn:microsoft.com/office/officeart/2005/8/layout/radial5"/>
    <dgm:cxn modelId="{6C500D0F-67CC-468C-8634-B8424FCF6DA2}" srcId="{E2BC38F9-C075-4D62-9F2D-0649CB926FCE}" destId="{DE9603F9-2C0C-42DB-925B-AD8A954492DE}" srcOrd="0" destOrd="0" parTransId="{E7FCB87D-08FD-475B-BE96-831D9816C0B0}" sibTransId="{86200FA2-E29B-48E4-9E58-83443D1EE5C0}"/>
    <dgm:cxn modelId="{7553B6C4-4B99-456A-8DED-5948F404F837}" type="presOf" srcId="{6FB14267-C07C-426B-AB49-6421374A5216}" destId="{78B6767F-FE70-4298-B398-242F24F583B2}" srcOrd="0" destOrd="0" presId="urn:microsoft.com/office/officeart/2005/8/layout/radial5"/>
    <dgm:cxn modelId="{923060D3-93CE-4739-B36C-57269CF3B5C6}" srcId="{DE9603F9-2C0C-42DB-925B-AD8A954492DE}" destId="{B3DA41DC-7D5E-45A4-80AD-6662226018EC}" srcOrd="4" destOrd="0" parTransId="{8A9F1245-0424-4626-81C3-A562D5C46B93}" sibTransId="{DFCA0D80-BDE4-443A-8DB9-53A91F28C357}"/>
    <dgm:cxn modelId="{EF347282-3F53-4FAE-B1A1-045D80E570B7}" type="presOf" srcId="{F81CAA2D-6CE6-4B9A-A069-B0941B32D8ED}" destId="{C47A40D5-F670-46E7-98DD-7A920AF28142}" srcOrd="1" destOrd="0" presId="urn:microsoft.com/office/officeart/2005/8/layout/radial5"/>
    <dgm:cxn modelId="{4674E897-FB54-4ED4-BB28-F16B313DC66B}" type="presOf" srcId="{6D99A90A-71CB-42D4-A916-0902F9B00CC0}" destId="{988365A4-25FF-4603-A817-42C2FE2914E5}" srcOrd="0" destOrd="0" presId="urn:microsoft.com/office/officeart/2005/8/layout/radial5"/>
    <dgm:cxn modelId="{06A8C5E8-A869-4B83-8189-BAF416C27CB7}" type="presOf" srcId="{132B0980-D7EA-419E-8DF3-CC227BAB3A29}" destId="{62F5D294-1127-4EA9-8C2B-6AC94E4C58B7}" srcOrd="0" destOrd="0" presId="urn:microsoft.com/office/officeart/2005/8/layout/radial5"/>
    <dgm:cxn modelId="{52181C55-A9D0-49CB-B371-0D7976DB0638}" type="presOf" srcId="{F7F2AEC8-E499-4D70-B0F9-F839E0F6D4EE}" destId="{CA1DE9EC-0CEB-475C-AC04-B3926A5B7927}" srcOrd="1" destOrd="0" presId="urn:microsoft.com/office/officeart/2005/8/layout/radial5"/>
    <dgm:cxn modelId="{86746B80-7B0F-4903-8B42-809AFA2C637D}" type="presOf" srcId="{53850A89-730F-4825-9315-A04A50FDAF36}" destId="{C583BF9E-8953-47DA-A226-2CB7AA4B7B7B}" srcOrd="1" destOrd="0" presId="urn:microsoft.com/office/officeart/2005/8/layout/radial5"/>
    <dgm:cxn modelId="{CC60AA35-9879-4365-8BA0-BF5679FD7307}" srcId="{DE9603F9-2C0C-42DB-925B-AD8A954492DE}" destId="{132B0980-D7EA-419E-8DF3-CC227BAB3A29}" srcOrd="2" destOrd="0" parTransId="{F81CAA2D-6CE6-4B9A-A069-B0941B32D8ED}" sibTransId="{83DE2FC8-9CF1-4C57-80D2-60988E112333}"/>
    <dgm:cxn modelId="{E1DE6389-2EF5-49E3-BB69-1875CC0C9A8E}" type="presOf" srcId="{6DF33F68-1358-4DB5-9CFC-B5CD2B331610}" destId="{66C58A59-B11C-4C71-BBE0-CFFA3987568C}" srcOrd="0" destOrd="0" presId="urn:microsoft.com/office/officeart/2005/8/layout/radial5"/>
    <dgm:cxn modelId="{E8781932-7463-494A-8B3E-517B24037ABE}" type="presOf" srcId="{6D99A90A-71CB-42D4-A916-0902F9B00CC0}" destId="{01EE1659-8AB0-433F-9DBA-18E7A92AC199}" srcOrd="1" destOrd="0" presId="urn:microsoft.com/office/officeart/2005/8/layout/radial5"/>
    <dgm:cxn modelId="{F5F24AC9-58D6-4A9E-8A4F-0F4E4348A291}" type="presOf" srcId="{1D575B07-91C8-4DCA-B872-B5A26884D6AC}" destId="{133059EB-B47B-49C8-8815-7A68ED153C0C}" srcOrd="1" destOrd="0" presId="urn:microsoft.com/office/officeart/2005/8/layout/radial5"/>
    <dgm:cxn modelId="{32C58FA5-277F-4DA0-8473-A2FC9BB0F10C}" type="presOf" srcId="{E2BC38F9-C075-4D62-9F2D-0649CB926FCE}" destId="{EDEEBED8-2B9F-4AD6-A2B6-1C32AE927592}" srcOrd="0" destOrd="0" presId="urn:microsoft.com/office/officeart/2005/8/layout/radial5"/>
    <dgm:cxn modelId="{E8C4579C-786D-413A-B9CC-B3FC4529E628}" type="presOf" srcId="{6FB14267-C07C-426B-AB49-6421374A5216}" destId="{E31A4D1E-4E37-4CA4-8777-BC6760B0E9AC}" srcOrd="1" destOrd="0" presId="urn:microsoft.com/office/officeart/2005/8/layout/radial5"/>
    <dgm:cxn modelId="{22C989C6-DF13-4FC5-9E16-E61C7B5F6131}" srcId="{DE9603F9-2C0C-42DB-925B-AD8A954492DE}" destId="{B94EAF59-D4A9-4FA0-8B27-F5B4EBA90D75}" srcOrd="0" destOrd="0" parTransId="{6FB14267-C07C-426B-AB49-6421374A5216}" sibTransId="{D7FCC8E7-A631-4F65-B992-6F4A1ACAADB1}"/>
    <dgm:cxn modelId="{9C821016-2217-4A33-AB18-14D17904CA63}" type="presOf" srcId="{B94EAF59-D4A9-4FA0-8B27-F5B4EBA90D75}" destId="{CEDB133A-BBE4-4F9B-88DB-9F6F579C8527}" srcOrd="0" destOrd="0" presId="urn:microsoft.com/office/officeart/2005/8/layout/radial5"/>
    <dgm:cxn modelId="{4E4B1EA4-A2FC-4C21-8C74-0F4AB48820F3}" type="presOf" srcId="{0FC7B5C6-BC3C-49FA-B47E-A16A7005908F}" destId="{01A6593F-69DD-4D7B-A0F8-D3AB7786461B}" srcOrd="0" destOrd="0" presId="urn:microsoft.com/office/officeart/2005/8/layout/radial5"/>
    <dgm:cxn modelId="{02F82687-63A6-4FC9-A5DE-B517FD0428E8}" type="presOf" srcId="{62F1165F-9B0B-43EE-AF99-939D0C4E5BF5}" destId="{BDD6213C-B6BE-4404-B645-C24B87C88697}" srcOrd="0" destOrd="0" presId="urn:microsoft.com/office/officeart/2005/8/layout/radial5"/>
    <dgm:cxn modelId="{53DBDE1C-7EFB-47D3-B227-4FB4C8F84193}" srcId="{DE9603F9-2C0C-42DB-925B-AD8A954492DE}" destId="{62F1165F-9B0B-43EE-AF99-939D0C4E5BF5}" srcOrd="3" destOrd="0" parTransId="{1D575B07-91C8-4DCA-B872-B5A26884D6AC}" sibTransId="{4AAD841B-6FA0-4302-82F4-F6F6A64D4F90}"/>
    <dgm:cxn modelId="{53B9E827-FE01-4DA8-BAF6-94C23F1AE2E4}" type="presOf" srcId="{41C5D4BC-24A1-4F01-8C18-A0419968FCDF}" destId="{41D822FF-A7A9-4785-835C-35ED67DA241A}" srcOrd="1" destOrd="0" presId="urn:microsoft.com/office/officeart/2005/8/layout/radial5"/>
    <dgm:cxn modelId="{E3886535-75CA-4388-92FD-0F125CD780BA}" srcId="{DE9603F9-2C0C-42DB-925B-AD8A954492DE}" destId="{E15339A8-A092-4772-8D2B-65DD57762E40}" srcOrd="7" destOrd="0" parTransId="{6D99A90A-71CB-42D4-A916-0902F9B00CC0}" sibTransId="{3FEC2D9E-BC7D-4F16-90E3-603520461949}"/>
    <dgm:cxn modelId="{FAB4EE1E-EB89-45E4-9423-575242D0DFE7}" type="presOf" srcId="{1D575B07-91C8-4DCA-B872-B5A26884D6AC}" destId="{6319CED6-1D65-4B8E-A232-DD83E9D4C2E6}" srcOrd="0" destOrd="0" presId="urn:microsoft.com/office/officeart/2005/8/layout/radial5"/>
    <dgm:cxn modelId="{AA574690-A43F-4CD9-B0DE-A3CCABE711B4}" type="presOf" srcId="{B3DA41DC-7D5E-45A4-80AD-6662226018EC}" destId="{49E670AC-BA2F-4712-B8C6-DF9307C9CAC9}" srcOrd="0" destOrd="0" presId="urn:microsoft.com/office/officeart/2005/8/layout/radial5"/>
    <dgm:cxn modelId="{148CFA05-4612-4A03-AB4F-3CE200909C7B}" srcId="{DE9603F9-2C0C-42DB-925B-AD8A954492DE}" destId="{D15D1FA2-0AF6-4E92-94C7-22686CB67E01}" srcOrd="6" destOrd="0" parTransId="{41C5D4BC-24A1-4F01-8C18-A0419968FCDF}" sibTransId="{D0FD0BE6-FAB0-4649-8632-FCFEABF72DCD}"/>
    <dgm:cxn modelId="{E34761AF-9BCB-4A87-AF46-59C965EAF9E4}" type="presOf" srcId="{41C5D4BC-24A1-4F01-8C18-A0419968FCDF}" destId="{AB1495B5-DBE2-45EA-A0F5-6E6484B7767F}" srcOrd="0" destOrd="0" presId="urn:microsoft.com/office/officeart/2005/8/layout/radial5"/>
    <dgm:cxn modelId="{962F23C7-1FE4-4575-94C5-4E750701439A}" type="presOf" srcId="{E15339A8-A092-4772-8D2B-65DD57762E40}" destId="{10F1852A-BACB-425A-9215-6F3A60BFCA05}" srcOrd="0" destOrd="0" presId="urn:microsoft.com/office/officeart/2005/8/layout/radial5"/>
    <dgm:cxn modelId="{1025487F-2B01-4BCB-BACF-F5D55ADC0683}" type="presOf" srcId="{DE9603F9-2C0C-42DB-925B-AD8A954492DE}" destId="{CE62672D-C246-4B3F-8305-DFB89092C199}" srcOrd="0" destOrd="0" presId="urn:microsoft.com/office/officeart/2005/8/layout/radial5"/>
    <dgm:cxn modelId="{29FA5182-0AB2-43DE-AE4F-8C7016974890}" type="presOf" srcId="{53850A89-730F-4825-9315-A04A50FDAF36}" destId="{CED0B918-62E1-4F16-A452-E2DF0C329AA9}" srcOrd="0" destOrd="0" presId="urn:microsoft.com/office/officeart/2005/8/layout/radial5"/>
    <dgm:cxn modelId="{8BB60A47-9BEC-4792-9984-E8FA7A79C9E6}" srcId="{DE9603F9-2C0C-42DB-925B-AD8A954492DE}" destId="{6DF33F68-1358-4DB5-9CFC-B5CD2B331610}" srcOrd="1" destOrd="0" parTransId="{53850A89-730F-4825-9315-A04A50FDAF36}" sibTransId="{7CCE6C8C-0C5D-4C29-A93E-C886193A547C}"/>
    <dgm:cxn modelId="{8948BCE1-B3A8-4930-8D48-03D690FFF175}" type="presOf" srcId="{D15D1FA2-0AF6-4E92-94C7-22686CB67E01}" destId="{6C7684D4-B149-4527-B827-2D76DA7DB730}" srcOrd="0" destOrd="0" presId="urn:microsoft.com/office/officeart/2005/8/layout/radial5"/>
    <dgm:cxn modelId="{C800CCD5-E5FB-477F-8324-F94747C975CD}" type="presParOf" srcId="{EDEEBED8-2B9F-4AD6-A2B6-1C32AE927592}" destId="{CE62672D-C246-4B3F-8305-DFB89092C199}" srcOrd="0" destOrd="0" presId="urn:microsoft.com/office/officeart/2005/8/layout/radial5"/>
    <dgm:cxn modelId="{1DB88893-7891-488C-B2EA-F1E5A54F6003}" type="presParOf" srcId="{EDEEBED8-2B9F-4AD6-A2B6-1C32AE927592}" destId="{78B6767F-FE70-4298-B398-242F24F583B2}" srcOrd="1" destOrd="0" presId="urn:microsoft.com/office/officeart/2005/8/layout/radial5"/>
    <dgm:cxn modelId="{0BFF4087-884B-4B70-B0D1-C0D699304E2E}" type="presParOf" srcId="{78B6767F-FE70-4298-B398-242F24F583B2}" destId="{E31A4D1E-4E37-4CA4-8777-BC6760B0E9AC}" srcOrd="0" destOrd="0" presId="urn:microsoft.com/office/officeart/2005/8/layout/radial5"/>
    <dgm:cxn modelId="{59E5CAC0-B9DE-43F7-84B4-A6F960A9E7B6}" type="presParOf" srcId="{EDEEBED8-2B9F-4AD6-A2B6-1C32AE927592}" destId="{CEDB133A-BBE4-4F9B-88DB-9F6F579C8527}" srcOrd="2" destOrd="0" presId="urn:microsoft.com/office/officeart/2005/8/layout/radial5"/>
    <dgm:cxn modelId="{A05C2194-B216-4A9F-B94C-F2539CBF5BED}" type="presParOf" srcId="{EDEEBED8-2B9F-4AD6-A2B6-1C32AE927592}" destId="{CED0B918-62E1-4F16-A452-E2DF0C329AA9}" srcOrd="3" destOrd="0" presId="urn:microsoft.com/office/officeart/2005/8/layout/radial5"/>
    <dgm:cxn modelId="{0D523286-A25A-4BD3-A9B7-67ADB610CAD6}" type="presParOf" srcId="{CED0B918-62E1-4F16-A452-E2DF0C329AA9}" destId="{C583BF9E-8953-47DA-A226-2CB7AA4B7B7B}" srcOrd="0" destOrd="0" presId="urn:microsoft.com/office/officeart/2005/8/layout/radial5"/>
    <dgm:cxn modelId="{F0531EF8-CC32-43C1-B276-0B03AEB1AD75}" type="presParOf" srcId="{EDEEBED8-2B9F-4AD6-A2B6-1C32AE927592}" destId="{66C58A59-B11C-4C71-BBE0-CFFA3987568C}" srcOrd="4" destOrd="0" presId="urn:microsoft.com/office/officeart/2005/8/layout/radial5"/>
    <dgm:cxn modelId="{0148824F-B0A5-4A7C-9F6B-CD47EB22C509}" type="presParOf" srcId="{EDEEBED8-2B9F-4AD6-A2B6-1C32AE927592}" destId="{1F55476E-06A4-41C5-BA0E-000F50B280B6}" srcOrd="5" destOrd="0" presId="urn:microsoft.com/office/officeart/2005/8/layout/radial5"/>
    <dgm:cxn modelId="{E1146F5D-2079-4F92-A131-304AC40309B3}" type="presParOf" srcId="{1F55476E-06A4-41C5-BA0E-000F50B280B6}" destId="{C47A40D5-F670-46E7-98DD-7A920AF28142}" srcOrd="0" destOrd="0" presId="urn:microsoft.com/office/officeart/2005/8/layout/radial5"/>
    <dgm:cxn modelId="{DF3223D4-A128-4097-A82B-BF8E56D770F4}" type="presParOf" srcId="{EDEEBED8-2B9F-4AD6-A2B6-1C32AE927592}" destId="{62F5D294-1127-4EA9-8C2B-6AC94E4C58B7}" srcOrd="6" destOrd="0" presId="urn:microsoft.com/office/officeart/2005/8/layout/radial5"/>
    <dgm:cxn modelId="{CFF88CDA-7439-4B7B-9F66-A793782E9778}" type="presParOf" srcId="{EDEEBED8-2B9F-4AD6-A2B6-1C32AE927592}" destId="{6319CED6-1D65-4B8E-A232-DD83E9D4C2E6}" srcOrd="7" destOrd="0" presId="urn:microsoft.com/office/officeart/2005/8/layout/radial5"/>
    <dgm:cxn modelId="{42BE4AB1-3CDE-4F23-92EA-BB1BBEF6CD40}" type="presParOf" srcId="{6319CED6-1D65-4B8E-A232-DD83E9D4C2E6}" destId="{133059EB-B47B-49C8-8815-7A68ED153C0C}" srcOrd="0" destOrd="0" presId="urn:microsoft.com/office/officeart/2005/8/layout/radial5"/>
    <dgm:cxn modelId="{B6DEA968-9DD4-4B53-9477-A99504B515F1}" type="presParOf" srcId="{EDEEBED8-2B9F-4AD6-A2B6-1C32AE927592}" destId="{BDD6213C-B6BE-4404-B645-C24B87C88697}" srcOrd="8" destOrd="0" presId="urn:microsoft.com/office/officeart/2005/8/layout/radial5"/>
    <dgm:cxn modelId="{AC1D4019-4E4F-427F-BAD6-BB90AD9ADCE2}" type="presParOf" srcId="{EDEEBED8-2B9F-4AD6-A2B6-1C32AE927592}" destId="{215BB664-DDD7-4BE9-BE71-48CB0FC46BA6}" srcOrd="9" destOrd="0" presId="urn:microsoft.com/office/officeart/2005/8/layout/radial5"/>
    <dgm:cxn modelId="{1C0C8CF8-A535-452F-B079-DAE3F684B489}" type="presParOf" srcId="{215BB664-DDD7-4BE9-BE71-48CB0FC46BA6}" destId="{10BA7C0D-F2B3-44AB-9592-A0E69B0C98ED}" srcOrd="0" destOrd="0" presId="urn:microsoft.com/office/officeart/2005/8/layout/radial5"/>
    <dgm:cxn modelId="{1286ADE9-EDE1-4024-9094-59E69F226EF6}" type="presParOf" srcId="{EDEEBED8-2B9F-4AD6-A2B6-1C32AE927592}" destId="{49E670AC-BA2F-4712-B8C6-DF9307C9CAC9}" srcOrd="10" destOrd="0" presId="urn:microsoft.com/office/officeart/2005/8/layout/radial5"/>
    <dgm:cxn modelId="{C7D3A5CB-23D2-4F96-AD4E-81968F653158}" type="presParOf" srcId="{EDEEBED8-2B9F-4AD6-A2B6-1C32AE927592}" destId="{F3F9E18D-ECC5-473F-B6DA-231625C7424E}" srcOrd="11" destOrd="0" presId="urn:microsoft.com/office/officeart/2005/8/layout/radial5"/>
    <dgm:cxn modelId="{0DBE8927-2001-4868-AB09-E6C408390136}" type="presParOf" srcId="{F3F9E18D-ECC5-473F-B6DA-231625C7424E}" destId="{CA1DE9EC-0CEB-475C-AC04-B3926A5B7927}" srcOrd="0" destOrd="0" presId="urn:microsoft.com/office/officeart/2005/8/layout/radial5"/>
    <dgm:cxn modelId="{BBBF9815-4B30-4EF0-81AC-95BE97D7DC8D}" type="presParOf" srcId="{EDEEBED8-2B9F-4AD6-A2B6-1C32AE927592}" destId="{01A6593F-69DD-4D7B-A0F8-D3AB7786461B}" srcOrd="12" destOrd="0" presId="urn:microsoft.com/office/officeart/2005/8/layout/radial5"/>
    <dgm:cxn modelId="{81D6AD06-D1F3-4325-8A4D-403F56D2BAFA}" type="presParOf" srcId="{EDEEBED8-2B9F-4AD6-A2B6-1C32AE927592}" destId="{AB1495B5-DBE2-45EA-A0F5-6E6484B7767F}" srcOrd="13" destOrd="0" presId="urn:microsoft.com/office/officeart/2005/8/layout/radial5"/>
    <dgm:cxn modelId="{338BAF2F-AA41-4ECC-9DC3-BB44BD84B23D}" type="presParOf" srcId="{AB1495B5-DBE2-45EA-A0F5-6E6484B7767F}" destId="{41D822FF-A7A9-4785-835C-35ED67DA241A}" srcOrd="0" destOrd="0" presId="urn:microsoft.com/office/officeart/2005/8/layout/radial5"/>
    <dgm:cxn modelId="{316E612D-6EC8-4F47-BBE4-B881D90B0235}" type="presParOf" srcId="{EDEEBED8-2B9F-4AD6-A2B6-1C32AE927592}" destId="{6C7684D4-B149-4527-B827-2D76DA7DB730}" srcOrd="14" destOrd="0" presId="urn:microsoft.com/office/officeart/2005/8/layout/radial5"/>
    <dgm:cxn modelId="{A5E8C04C-F8F6-4169-B490-C977A98F90A8}" type="presParOf" srcId="{EDEEBED8-2B9F-4AD6-A2B6-1C32AE927592}" destId="{988365A4-25FF-4603-A817-42C2FE2914E5}" srcOrd="15" destOrd="0" presId="urn:microsoft.com/office/officeart/2005/8/layout/radial5"/>
    <dgm:cxn modelId="{E0B1DB7E-24B4-4A62-A741-A5498ADF33C6}" type="presParOf" srcId="{988365A4-25FF-4603-A817-42C2FE2914E5}" destId="{01EE1659-8AB0-433F-9DBA-18E7A92AC199}" srcOrd="0" destOrd="0" presId="urn:microsoft.com/office/officeart/2005/8/layout/radial5"/>
    <dgm:cxn modelId="{A5762CD2-1BF2-4918-B94F-46C1D009F207}" type="presParOf" srcId="{EDEEBED8-2B9F-4AD6-A2B6-1C32AE927592}" destId="{10F1852A-BACB-425A-9215-6F3A60BFCA05}" srcOrd="16" destOrd="0" presId="urn:microsoft.com/office/officeart/2005/8/layout/radial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2BF21-E9EF-47A0-8A72-EFA31275C4F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798847-C078-4F98-B307-B95F32325B6F}">
      <dgm:prSet/>
      <dgm:spPr/>
      <dgm:t>
        <a:bodyPr/>
        <a:lstStyle/>
        <a:p>
          <a:r>
            <a:rPr lang="en-US" dirty="0"/>
            <a:t>Conjunctions</a:t>
          </a:r>
        </a:p>
      </dgm:t>
    </dgm:pt>
    <dgm:pt modelId="{EA4294BA-16B5-4119-AC5D-CD3E81326820}" type="parTrans" cxnId="{44A9A8D3-AA93-405C-965E-0428A3EFF60E}">
      <dgm:prSet/>
      <dgm:spPr/>
      <dgm:t>
        <a:bodyPr/>
        <a:lstStyle/>
        <a:p>
          <a:endParaRPr lang="en-US"/>
        </a:p>
      </dgm:t>
    </dgm:pt>
    <dgm:pt modelId="{B7DBA318-2598-4BF8-8156-F1915C9C5EC0}" type="sibTrans" cxnId="{44A9A8D3-AA93-405C-965E-0428A3EFF60E}">
      <dgm:prSet/>
      <dgm:spPr/>
      <dgm:t>
        <a:bodyPr/>
        <a:lstStyle/>
        <a:p>
          <a:endParaRPr lang="en-US"/>
        </a:p>
      </dgm:t>
    </dgm:pt>
    <dgm:pt modelId="{05B24876-0B01-4A7A-963A-A38E14F4DCEC}">
      <dgm:prSet/>
      <dgm:spPr/>
      <dgm:t>
        <a:bodyPr/>
        <a:lstStyle/>
        <a:p>
          <a:r>
            <a:rPr lang="en-US" dirty="0"/>
            <a:t>all events specified in the pattern must occur</a:t>
          </a:r>
        </a:p>
      </dgm:t>
    </dgm:pt>
    <dgm:pt modelId="{7D8B326B-0DA9-47BD-AAC0-1FD534AEF23E}" type="parTrans" cxnId="{3DB172B9-CF93-43D7-983E-A81B2C4C2C57}">
      <dgm:prSet/>
      <dgm:spPr/>
      <dgm:t>
        <a:bodyPr/>
        <a:lstStyle/>
        <a:p>
          <a:endParaRPr lang="en-US"/>
        </a:p>
      </dgm:t>
    </dgm:pt>
    <dgm:pt modelId="{E2CACCA3-5D8A-440B-8929-A4F44C350805}" type="sibTrans" cxnId="{3DB172B9-CF93-43D7-983E-A81B2C4C2C57}">
      <dgm:prSet/>
      <dgm:spPr/>
      <dgm:t>
        <a:bodyPr/>
        <a:lstStyle/>
        <a:p>
          <a:endParaRPr lang="en-US"/>
        </a:p>
      </dgm:t>
    </dgm:pt>
    <dgm:pt modelId="{4B03793A-2814-4DAD-807C-4D802078CFDC}">
      <dgm:prSet/>
      <dgm:spPr/>
      <dgm:t>
        <a:bodyPr/>
        <a:lstStyle/>
        <a:p>
          <a:r>
            <a:rPr lang="en-US" dirty="0"/>
            <a:t>Disjunctions</a:t>
          </a:r>
        </a:p>
      </dgm:t>
    </dgm:pt>
    <dgm:pt modelId="{357C2842-4DC5-4D9F-8397-8BCD58E9F85D}" type="parTrans" cxnId="{D06CFB4C-0794-45DF-8506-4291D6103772}">
      <dgm:prSet/>
      <dgm:spPr/>
      <dgm:t>
        <a:bodyPr/>
        <a:lstStyle/>
        <a:p>
          <a:endParaRPr lang="en-US"/>
        </a:p>
      </dgm:t>
    </dgm:pt>
    <dgm:pt modelId="{8F145528-2F52-4A4A-BF65-730211093B28}" type="sibTrans" cxnId="{D06CFB4C-0794-45DF-8506-4291D6103772}">
      <dgm:prSet/>
      <dgm:spPr/>
      <dgm:t>
        <a:bodyPr/>
        <a:lstStyle/>
        <a:p>
          <a:endParaRPr lang="en-US"/>
        </a:p>
      </dgm:t>
    </dgm:pt>
    <dgm:pt modelId="{6D15D53E-495B-4839-84F5-90A2850B69DC}">
      <dgm:prSet/>
      <dgm:spPr/>
      <dgm:t>
        <a:bodyPr/>
        <a:lstStyle/>
        <a:p>
          <a:r>
            <a:rPr lang="en-US" dirty="0"/>
            <a:t>at least one of the specified events must occur</a:t>
          </a:r>
        </a:p>
      </dgm:t>
    </dgm:pt>
    <dgm:pt modelId="{03FD49FD-148B-429B-88AC-FAE17C624661}" type="parTrans" cxnId="{1E440D74-B883-40F1-B2FB-855A23BF1269}">
      <dgm:prSet/>
      <dgm:spPr/>
      <dgm:t>
        <a:bodyPr/>
        <a:lstStyle/>
        <a:p>
          <a:endParaRPr lang="en-US"/>
        </a:p>
      </dgm:t>
    </dgm:pt>
    <dgm:pt modelId="{01F34629-570C-4837-8F2B-CF2A17AB9817}" type="sibTrans" cxnId="{1E440D74-B883-40F1-B2FB-855A23BF1269}">
      <dgm:prSet/>
      <dgm:spPr/>
      <dgm:t>
        <a:bodyPr/>
        <a:lstStyle/>
        <a:p>
          <a:endParaRPr lang="en-US"/>
        </a:p>
      </dgm:t>
    </dgm:pt>
    <dgm:pt modelId="{33228C5E-4E15-4DF8-941C-FE58BFDB7178}">
      <dgm:prSet phldrT="[Text]"/>
      <dgm:spPr/>
      <dgm:t>
        <a:bodyPr/>
        <a:lstStyle/>
        <a:p>
          <a:r>
            <a:rPr lang="en-US" dirty="0"/>
            <a:t>Sequences</a:t>
          </a:r>
        </a:p>
      </dgm:t>
    </dgm:pt>
    <dgm:pt modelId="{3838217F-2F2E-4D51-BF36-3918F82C4E01}" type="parTrans" cxnId="{A7A39C71-ED2B-4B73-B3D8-DD6C0AB62841}">
      <dgm:prSet/>
      <dgm:spPr/>
      <dgm:t>
        <a:bodyPr/>
        <a:lstStyle/>
        <a:p>
          <a:endParaRPr lang="en-US"/>
        </a:p>
      </dgm:t>
    </dgm:pt>
    <dgm:pt modelId="{CB1AA795-32ED-452C-91FF-E8BB54DE5A4F}" type="sibTrans" cxnId="{A7A39C71-ED2B-4B73-B3D8-DD6C0AB62841}">
      <dgm:prSet/>
      <dgm:spPr/>
      <dgm:t>
        <a:bodyPr/>
        <a:lstStyle/>
        <a:p>
          <a:endParaRPr lang="en-US"/>
        </a:p>
      </dgm:t>
    </dgm:pt>
    <dgm:pt modelId="{0C3F6F1D-4683-42DC-A51C-5731EBC18C2F}">
      <dgm:prSet phldrT="[Text]"/>
      <dgm:spPr/>
      <dgm:t>
        <a:bodyPr/>
        <a:lstStyle/>
        <a:p>
          <a:r>
            <a:rPr lang="en-US" dirty="0"/>
            <a:t>all events must occur in the predefined order</a:t>
          </a:r>
        </a:p>
      </dgm:t>
    </dgm:pt>
    <dgm:pt modelId="{12F33F2F-BDE7-4758-851F-75E0DCAF75E3}" type="parTrans" cxnId="{FBC49AC2-FA90-45A4-8F69-90C5B90F71BA}">
      <dgm:prSet/>
      <dgm:spPr/>
      <dgm:t>
        <a:bodyPr/>
        <a:lstStyle/>
        <a:p>
          <a:endParaRPr lang="en-US"/>
        </a:p>
      </dgm:t>
    </dgm:pt>
    <dgm:pt modelId="{48586D93-464C-4860-8E93-36C9C7D1C442}" type="sibTrans" cxnId="{FBC49AC2-FA90-45A4-8F69-90C5B90F71BA}">
      <dgm:prSet/>
      <dgm:spPr/>
      <dgm:t>
        <a:bodyPr/>
        <a:lstStyle/>
        <a:p>
          <a:endParaRPr lang="en-US"/>
        </a:p>
      </dgm:t>
    </dgm:pt>
    <dgm:pt modelId="{8C2752CE-3D28-4C28-B363-89B2F59E6044}" type="pres">
      <dgm:prSet presAssocID="{26F2BF21-E9EF-47A0-8A72-EFA31275C4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85710D-5740-4641-89A7-CACCE5749FE5}" type="pres">
      <dgm:prSet presAssocID="{4B03793A-2814-4DAD-807C-4D802078CFDC}" presName="composite" presStyleCnt="0"/>
      <dgm:spPr/>
    </dgm:pt>
    <dgm:pt modelId="{F027F304-BEE4-4150-9749-AF2715084642}" type="pres">
      <dgm:prSet presAssocID="{4B03793A-2814-4DAD-807C-4D802078CFD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73E43-1EA7-421F-8D23-67AE0300BE06}" type="pres">
      <dgm:prSet presAssocID="{4B03793A-2814-4DAD-807C-4D802078CFD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20C4E-F187-41E6-9CE0-4176333CAE37}" type="pres">
      <dgm:prSet presAssocID="{8F145528-2F52-4A4A-BF65-730211093B28}" presName="space" presStyleCnt="0"/>
      <dgm:spPr/>
    </dgm:pt>
    <dgm:pt modelId="{4ED0A623-338B-4FB5-9A90-8C32D5ACF741}" type="pres">
      <dgm:prSet presAssocID="{C4798847-C078-4F98-B307-B95F32325B6F}" presName="composite" presStyleCnt="0"/>
      <dgm:spPr/>
    </dgm:pt>
    <dgm:pt modelId="{9F21F366-4C16-4B44-AB9B-452F19E5BDB6}" type="pres">
      <dgm:prSet presAssocID="{C4798847-C078-4F98-B307-B95F32325B6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D4025-4690-4092-9334-EE74CE86654F}" type="pres">
      <dgm:prSet presAssocID="{C4798847-C078-4F98-B307-B95F32325B6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6A740-90EC-492E-B488-4577E358C5F7}" type="pres">
      <dgm:prSet presAssocID="{B7DBA318-2598-4BF8-8156-F1915C9C5EC0}" presName="space" presStyleCnt="0"/>
      <dgm:spPr/>
    </dgm:pt>
    <dgm:pt modelId="{0A9539F4-9689-44FD-8E4F-000A5A94E71E}" type="pres">
      <dgm:prSet presAssocID="{33228C5E-4E15-4DF8-941C-FE58BFDB7178}" presName="composite" presStyleCnt="0"/>
      <dgm:spPr/>
    </dgm:pt>
    <dgm:pt modelId="{A2A770E9-29CF-4379-B933-1DA31464D4F3}" type="pres">
      <dgm:prSet presAssocID="{33228C5E-4E15-4DF8-941C-FE58BFDB71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ABD7A-CDA7-4098-B6AD-8C3D1378A853}" type="pres">
      <dgm:prSet presAssocID="{33228C5E-4E15-4DF8-941C-FE58BFDB717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A9A8D3-AA93-405C-965E-0428A3EFF60E}" srcId="{26F2BF21-E9EF-47A0-8A72-EFA31275C4F4}" destId="{C4798847-C078-4F98-B307-B95F32325B6F}" srcOrd="1" destOrd="0" parTransId="{EA4294BA-16B5-4119-AC5D-CD3E81326820}" sibTransId="{B7DBA318-2598-4BF8-8156-F1915C9C5EC0}"/>
    <dgm:cxn modelId="{A7A39C71-ED2B-4B73-B3D8-DD6C0AB62841}" srcId="{26F2BF21-E9EF-47A0-8A72-EFA31275C4F4}" destId="{33228C5E-4E15-4DF8-941C-FE58BFDB7178}" srcOrd="2" destOrd="0" parTransId="{3838217F-2F2E-4D51-BF36-3918F82C4E01}" sibTransId="{CB1AA795-32ED-452C-91FF-E8BB54DE5A4F}"/>
    <dgm:cxn modelId="{9B7E5249-135D-4C8C-BEE3-BE60817FABE1}" type="presOf" srcId="{33228C5E-4E15-4DF8-941C-FE58BFDB7178}" destId="{A2A770E9-29CF-4379-B933-1DA31464D4F3}" srcOrd="0" destOrd="0" presId="urn:microsoft.com/office/officeart/2005/8/layout/hList1"/>
    <dgm:cxn modelId="{6BC31146-AC48-4A79-BAF4-7517899D4AAD}" type="presOf" srcId="{0C3F6F1D-4683-42DC-A51C-5731EBC18C2F}" destId="{6C8ABD7A-CDA7-4098-B6AD-8C3D1378A853}" srcOrd="0" destOrd="0" presId="urn:microsoft.com/office/officeart/2005/8/layout/hList1"/>
    <dgm:cxn modelId="{1C2CA9BC-4AE8-4A57-A0AE-E3EB87AF60FB}" type="presOf" srcId="{26F2BF21-E9EF-47A0-8A72-EFA31275C4F4}" destId="{8C2752CE-3D28-4C28-B363-89B2F59E6044}" srcOrd="0" destOrd="0" presId="urn:microsoft.com/office/officeart/2005/8/layout/hList1"/>
    <dgm:cxn modelId="{A4810D54-C0E5-43D1-B4D1-61157E2F8DA5}" type="presOf" srcId="{4B03793A-2814-4DAD-807C-4D802078CFDC}" destId="{F027F304-BEE4-4150-9749-AF2715084642}" srcOrd="0" destOrd="0" presId="urn:microsoft.com/office/officeart/2005/8/layout/hList1"/>
    <dgm:cxn modelId="{B2E0D1DD-8A2B-47A5-B520-449DB25075A8}" type="presOf" srcId="{05B24876-0B01-4A7A-963A-A38E14F4DCEC}" destId="{699D4025-4690-4092-9334-EE74CE86654F}" srcOrd="0" destOrd="0" presId="urn:microsoft.com/office/officeart/2005/8/layout/hList1"/>
    <dgm:cxn modelId="{D06CFB4C-0794-45DF-8506-4291D6103772}" srcId="{26F2BF21-E9EF-47A0-8A72-EFA31275C4F4}" destId="{4B03793A-2814-4DAD-807C-4D802078CFDC}" srcOrd="0" destOrd="0" parTransId="{357C2842-4DC5-4D9F-8397-8BCD58E9F85D}" sibTransId="{8F145528-2F52-4A4A-BF65-730211093B28}"/>
    <dgm:cxn modelId="{1E440D74-B883-40F1-B2FB-855A23BF1269}" srcId="{4B03793A-2814-4DAD-807C-4D802078CFDC}" destId="{6D15D53E-495B-4839-84F5-90A2850B69DC}" srcOrd="0" destOrd="0" parTransId="{03FD49FD-148B-429B-88AC-FAE17C624661}" sibTransId="{01F34629-570C-4837-8F2B-CF2A17AB9817}"/>
    <dgm:cxn modelId="{AC180766-0652-41ED-B1E9-4634CAF36FE1}" type="presOf" srcId="{6D15D53E-495B-4839-84F5-90A2850B69DC}" destId="{BAC73E43-1EA7-421F-8D23-67AE0300BE06}" srcOrd="0" destOrd="0" presId="urn:microsoft.com/office/officeart/2005/8/layout/hList1"/>
    <dgm:cxn modelId="{50FA62A4-B066-455A-8012-CAF8F9463737}" type="presOf" srcId="{C4798847-C078-4F98-B307-B95F32325B6F}" destId="{9F21F366-4C16-4B44-AB9B-452F19E5BDB6}" srcOrd="0" destOrd="0" presId="urn:microsoft.com/office/officeart/2005/8/layout/hList1"/>
    <dgm:cxn modelId="{3DB172B9-CF93-43D7-983E-A81B2C4C2C57}" srcId="{C4798847-C078-4F98-B307-B95F32325B6F}" destId="{05B24876-0B01-4A7A-963A-A38E14F4DCEC}" srcOrd="0" destOrd="0" parTransId="{7D8B326B-0DA9-47BD-AAC0-1FD534AEF23E}" sibTransId="{E2CACCA3-5D8A-440B-8929-A4F44C350805}"/>
    <dgm:cxn modelId="{FBC49AC2-FA90-45A4-8F69-90C5B90F71BA}" srcId="{33228C5E-4E15-4DF8-941C-FE58BFDB7178}" destId="{0C3F6F1D-4683-42DC-A51C-5731EBC18C2F}" srcOrd="0" destOrd="0" parTransId="{12F33F2F-BDE7-4758-851F-75E0DCAF75E3}" sibTransId="{48586D93-464C-4860-8E93-36C9C7D1C442}"/>
    <dgm:cxn modelId="{1EFA0742-424C-42E9-A1A5-F286DE2C1BBF}" type="presParOf" srcId="{8C2752CE-3D28-4C28-B363-89B2F59E6044}" destId="{A085710D-5740-4641-89A7-CACCE5749FE5}" srcOrd="0" destOrd="0" presId="urn:microsoft.com/office/officeart/2005/8/layout/hList1"/>
    <dgm:cxn modelId="{8A02EE71-7F5E-4D58-94E5-FB6F7AB777F2}" type="presParOf" srcId="{A085710D-5740-4641-89A7-CACCE5749FE5}" destId="{F027F304-BEE4-4150-9749-AF2715084642}" srcOrd="0" destOrd="0" presId="urn:microsoft.com/office/officeart/2005/8/layout/hList1"/>
    <dgm:cxn modelId="{52C64A24-5A0D-4A8A-8AA8-ADF6E5DBB40E}" type="presParOf" srcId="{A085710D-5740-4641-89A7-CACCE5749FE5}" destId="{BAC73E43-1EA7-421F-8D23-67AE0300BE06}" srcOrd="1" destOrd="0" presId="urn:microsoft.com/office/officeart/2005/8/layout/hList1"/>
    <dgm:cxn modelId="{530E9389-3785-4EDF-B836-CBE98155E0C6}" type="presParOf" srcId="{8C2752CE-3D28-4C28-B363-89B2F59E6044}" destId="{C1C20C4E-F187-41E6-9CE0-4176333CAE37}" srcOrd="1" destOrd="0" presId="urn:microsoft.com/office/officeart/2005/8/layout/hList1"/>
    <dgm:cxn modelId="{38D776B2-7937-4206-9384-E6B224D01321}" type="presParOf" srcId="{8C2752CE-3D28-4C28-B363-89B2F59E6044}" destId="{4ED0A623-338B-4FB5-9A90-8C32D5ACF741}" srcOrd="2" destOrd="0" presId="urn:microsoft.com/office/officeart/2005/8/layout/hList1"/>
    <dgm:cxn modelId="{E920A9BF-4E83-4B3F-B771-C522C538E10D}" type="presParOf" srcId="{4ED0A623-338B-4FB5-9A90-8C32D5ACF741}" destId="{9F21F366-4C16-4B44-AB9B-452F19E5BDB6}" srcOrd="0" destOrd="0" presId="urn:microsoft.com/office/officeart/2005/8/layout/hList1"/>
    <dgm:cxn modelId="{5C2BBC2A-4355-4374-97D7-409D77846C8B}" type="presParOf" srcId="{4ED0A623-338B-4FB5-9A90-8C32D5ACF741}" destId="{699D4025-4690-4092-9334-EE74CE86654F}" srcOrd="1" destOrd="0" presId="urn:microsoft.com/office/officeart/2005/8/layout/hList1"/>
    <dgm:cxn modelId="{20B5D447-2791-4F27-81E0-7A1FC413882C}" type="presParOf" srcId="{8C2752CE-3D28-4C28-B363-89B2F59E6044}" destId="{6F56A740-90EC-492E-B488-4577E358C5F7}" srcOrd="3" destOrd="0" presId="urn:microsoft.com/office/officeart/2005/8/layout/hList1"/>
    <dgm:cxn modelId="{C7BB02B8-C601-42BA-AAB9-E1583B8A52E9}" type="presParOf" srcId="{8C2752CE-3D28-4C28-B363-89B2F59E6044}" destId="{0A9539F4-9689-44FD-8E4F-000A5A94E71E}" srcOrd="4" destOrd="0" presId="urn:microsoft.com/office/officeart/2005/8/layout/hList1"/>
    <dgm:cxn modelId="{9F3A5869-D2D4-4258-9EF5-A26791B4C178}" type="presParOf" srcId="{0A9539F4-9689-44FD-8E4F-000A5A94E71E}" destId="{A2A770E9-29CF-4379-B933-1DA31464D4F3}" srcOrd="0" destOrd="0" presId="urn:microsoft.com/office/officeart/2005/8/layout/hList1"/>
    <dgm:cxn modelId="{B066ACF0-FC10-423F-A70D-7DE3BC5D7446}" type="presParOf" srcId="{0A9539F4-9689-44FD-8E4F-000A5A94E71E}" destId="{6C8ABD7A-CDA7-4098-B6AD-8C3D1378A853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2BF21-E9EF-47A0-8A72-EFA31275C4F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798847-C078-4F98-B307-B95F32325B6F}">
      <dgm:prSet/>
      <dgm:spPr/>
      <dgm:t>
        <a:bodyPr/>
        <a:lstStyle/>
        <a:p>
          <a:r>
            <a:rPr lang="en-US" dirty="0"/>
            <a:t>Kleene closure</a:t>
          </a:r>
        </a:p>
      </dgm:t>
    </dgm:pt>
    <dgm:pt modelId="{EA4294BA-16B5-4119-AC5D-CD3E81326820}" type="parTrans" cxnId="{44A9A8D3-AA93-405C-965E-0428A3EFF60E}">
      <dgm:prSet/>
      <dgm:spPr/>
      <dgm:t>
        <a:bodyPr/>
        <a:lstStyle/>
        <a:p>
          <a:endParaRPr lang="en-US"/>
        </a:p>
      </dgm:t>
    </dgm:pt>
    <dgm:pt modelId="{B7DBA318-2598-4BF8-8156-F1915C9C5EC0}" type="sibTrans" cxnId="{44A9A8D3-AA93-405C-965E-0428A3EFF60E}">
      <dgm:prSet/>
      <dgm:spPr/>
      <dgm:t>
        <a:bodyPr/>
        <a:lstStyle/>
        <a:p>
          <a:endParaRPr lang="en-US"/>
        </a:p>
      </dgm:t>
    </dgm:pt>
    <dgm:pt modelId="{05B24876-0B01-4A7A-963A-A38E14F4DCEC}">
      <dgm:prSet/>
      <dgm:spPr/>
      <dgm:t>
        <a:bodyPr/>
        <a:lstStyle/>
        <a:p>
          <a:r>
            <a:rPr lang="en-US" dirty="0"/>
            <a:t>some events may appear an unlimited number of times</a:t>
          </a:r>
        </a:p>
      </dgm:t>
    </dgm:pt>
    <dgm:pt modelId="{7D8B326B-0DA9-47BD-AAC0-1FD534AEF23E}" type="parTrans" cxnId="{3DB172B9-CF93-43D7-983E-A81B2C4C2C57}">
      <dgm:prSet/>
      <dgm:spPr/>
      <dgm:t>
        <a:bodyPr/>
        <a:lstStyle/>
        <a:p>
          <a:endParaRPr lang="en-US"/>
        </a:p>
      </dgm:t>
    </dgm:pt>
    <dgm:pt modelId="{E2CACCA3-5D8A-440B-8929-A4F44C350805}" type="sibTrans" cxnId="{3DB172B9-CF93-43D7-983E-A81B2C4C2C57}">
      <dgm:prSet/>
      <dgm:spPr/>
      <dgm:t>
        <a:bodyPr/>
        <a:lstStyle/>
        <a:p>
          <a:endParaRPr lang="en-US"/>
        </a:p>
      </dgm:t>
    </dgm:pt>
    <dgm:pt modelId="{4B03793A-2814-4DAD-807C-4D802078CFDC}">
      <dgm:prSet/>
      <dgm:spPr/>
      <dgm:t>
        <a:bodyPr/>
        <a:lstStyle/>
        <a:p>
          <a:r>
            <a:rPr lang="en-US" dirty="0"/>
            <a:t>Negations</a:t>
          </a:r>
        </a:p>
      </dgm:t>
    </dgm:pt>
    <dgm:pt modelId="{357C2842-4DC5-4D9F-8397-8BCD58E9F85D}" type="parTrans" cxnId="{D06CFB4C-0794-45DF-8506-4291D6103772}">
      <dgm:prSet/>
      <dgm:spPr/>
      <dgm:t>
        <a:bodyPr/>
        <a:lstStyle/>
        <a:p>
          <a:endParaRPr lang="en-US"/>
        </a:p>
      </dgm:t>
    </dgm:pt>
    <dgm:pt modelId="{8F145528-2F52-4A4A-BF65-730211093B28}" type="sibTrans" cxnId="{D06CFB4C-0794-45DF-8506-4291D6103772}">
      <dgm:prSet/>
      <dgm:spPr/>
      <dgm:t>
        <a:bodyPr/>
        <a:lstStyle/>
        <a:p>
          <a:endParaRPr lang="en-US"/>
        </a:p>
      </dgm:t>
    </dgm:pt>
    <dgm:pt modelId="{6D15D53E-495B-4839-84F5-90A2850B69DC}">
      <dgm:prSet/>
      <dgm:spPr/>
      <dgm:t>
        <a:bodyPr/>
        <a:lstStyle/>
        <a:p>
          <a:r>
            <a:rPr lang="en-US" dirty="0"/>
            <a:t>some events are prohibited from occurring at the specified positions</a:t>
          </a:r>
        </a:p>
      </dgm:t>
    </dgm:pt>
    <dgm:pt modelId="{03FD49FD-148B-429B-88AC-FAE17C624661}" type="parTrans" cxnId="{1E440D74-B883-40F1-B2FB-855A23BF1269}">
      <dgm:prSet/>
      <dgm:spPr/>
      <dgm:t>
        <a:bodyPr/>
        <a:lstStyle/>
        <a:p>
          <a:endParaRPr lang="en-US"/>
        </a:p>
      </dgm:t>
    </dgm:pt>
    <dgm:pt modelId="{01F34629-570C-4837-8F2B-CF2A17AB9817}" type="sibTrans" cxnId="{1E440D74-B883-40F1-B2FB-855A23BF1269}">
      <dgm:prSet/>
      <dgm:spPr/>
      <dgm:t>
        <a:bodyPr/>
        <a:lstStyle/>
        <a:p>
          <a:endParaRPr lang="en-US"/>
        </a:p>
      </dgm:t>
    </dgm:pt>
    <dgm:pt modelId="{33228C5E-4E15-4DF8-941C-FE58BFDB7178}">
      <dgm:prSet phldrT="[Text]"/>
      <dgm:spPr/>
      <dgm:t>
        <a:bodyPr/>
        <a:lstStyle/>
        <a:p>
          <a:r>
            <a:rPr lang="en-US" dirty="0"/>
            <a:t>Nested patterns</a:t>
          </a:r>
        </a:p>
      </dgm:t>
    </dgm:pt>
    <dgm:pt modelId="{3838217F-2F2E-4D51-BF36-3918F82C4E01}" type="parTrans" cxnId="{A7A39C71-ED2B-4B73-B3D8-DD6C0AB62841}">
      <dgm:prSet/>
      <dgm:spPr/>
      <dgm:t>
        <a:bodyPr/>
        <a:lstStyle/>
        <a:p>
          <a:endParaRPr lang="en-US"/>
        </a:p>
      </dgm:t>
    </dgm:pt>
    <dgm:pt modelId="{CB1AA795-32ED-452C-91FF-E8BB54DE5A4F}" type="sibTrans" cxnId="{A7A39C71-ED2B-4B73-B3D8-DD6C0AB62841}">
      <dgm:prSet/>
      <dgm:spPr/>
      <dgm:t>
        <a:bodyPr/>
        <a:lstStyle/>
        <a:p>
          <a:endParaRPr lang="en-US"/>
        </a:p>
      </dgm:t>
    </dgm:pt>
    <dgm:pt modelId="{0C3F6F1D-4683-42DC-A51C-5731EBC18C2F}">
      <dgm:prSet phldrT="[Text]"/>
      <dgm:spPr/>
      <dgm:t>
        <a:bodyPr/>
        <a:lstStyle/>
        <a:p>
          <a:r>
            <a:rPr lang="en-US" dirty="0"/>
            <a:t>arbitrary combinations of all of the above</a:t>
          </a:r>
        </a:p>
      </dgm:t>
    </dgm:pt>
    <dgm:pt modelId="{12F33F2F-BDE7-4758-851F-75E0DCAF75E3}" type="parTrans" cxnId="{FBC49AC2-FA90-45A4-8F69-90C5B90F71BA}">
      <dgm:prSet/>
      <dgm:spPr/>
      <dgm:t>
        <a:bodyPr/>
        <a:lstStyle/>
        <a:p>
          <a:endParaRPr lang="en-US"/>
        </a:p>
      </dgm:t>
    </dgm:pt>
    <dgm:pt modelId="{48586D93-464C-4860-8E93-36C9C7D1C442}" type="sibTrans" cxnId="{FBC49AC2-FA90-45A4-8F69-90C5B90F71BA}">
      <dgm:prSet/>
      <dgm:spPr/>
      <dgm:t>
        <a:bodyPr/>
        <a:lstStyle/>
        <a:p>
          <a:endParaRPr lang="en-US"/>
        </a:p>
      </dgm:t>
    </dgm:pt>
    <dgm:pt modelId="{8C2752CE-3D28-4C28-B363-89B2F59E6044}" type="pres">
      <dgm:prSet presAssocID="{26F2BF21-E9EF-47A0-8A72-EFA31275C4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85710D-5740-4641-89A7-CACCE5749FE5}" type="pres">
      <dgm:prSet presAssocID="{4B03793A-2814-4DAD-807C-4D802078CFDC}" presName="composite" presStyleCnt="0"/>
      <dgm:spPr/>
    </dgm:pt>
    <dgm:pt modelId="{F027F304-BEE4-4150-9749-AF2715084642}" type="pres">
      <dgm:prSet presAssocID="{4B03793A-2814-4DAD-807C-4D802078CFD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73E43-1EA7-421F-8D23-67AE0300BE06}" type="pres">
      <dgm:prSet presAssocID="{4B03793A-2814-4DAD-807C-4D802078CFD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20C4E-F187-41E6-9CE0-4176333CAE37}" type="pres">
      <dgm:prSet presAssocID="{8F145528-2F52-4A4A-BF65-730211093B28}" presName="space" presStyleCnt="0"/>
      <dgm:spPr/>
    </dgm:pt>
    <dgm:pt modelId="{4ED0A623-338B-4FB5-9A90-8C32D5ACF741}" type="pres">
      <dgm:prSet presAssocID="{C4798847-C078-4F98-B307-B95F32325B6F}" presName="composite" presStyleCnt="0"/>
      <dgm:spPr/>
    </dgm:pt>
    <dgm:pt modelId="{9F21F366-4C16-4B44-AB9B-452F19E5BDB6}" type="pres">
      <dgm:prSet presAssocID="{C4798847-C078-4F98-B307-B95F32325B6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D4025-4690-4092-9334-EE74CE86654F}" type="pres">
      <dgm:prSet presAssocID="{C4798847-C078-4F98-B307-B95F32325B6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6A740-90EC-492E-B488-4577E358C5F7}" type="pres">
      <dgm:prSet presAssocID="{B7DBA318-2598-4BF8-8156-F1915C9C5EC0}" presName="space" presStyleCnt="0"/>
      <dgm:spPr/>
    </dgm:pt>
    <dgm:pt modelId="{0A9539F4-9689-44FD-8E4F-000A5A94E71E}" type="pres">
      <dgm:prSet presAssocID="{33228C5E-4E15-4DF8-941C-FE58BFDB7178}" presName="composite" presStyleCnt="0"/>
      <dgm:spPr/>
    </dgm:pt>
    <dgm:pt modelId="{A2A770E9-29CF-4379-B933-1DA31464D4F3}" type="pres">
      <dgm:prSet presAssocID="{33228C5E-4E15-4DF8-941C-FE58BFDB71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ABD7A-CDA7-4098-B6AD-8C3D1378A853}" type="pres">
      <dgm:prSet presAssocID="{33228C5E-4E15-4DF8-941C-FE58BFDB717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A9A8D3-AA93-405C-965E-0428A3EFF60E}" srcId="{26F2BF21-E9EF-47A0-8A72-EFA31275C4F4}" destId="{C4798847-C078-4F98-B307-B95F32325B6F}" srcOrd="1" destOrd="0" parTransId="{EA4294BA-16B5-4119-AC5D-CD3E81326820}" sibTransId="{B7DBA318-2598-4BF8-8156-F1915C9C5EC0}"/>
    <dgm:cxn modelId="{05354E34-D026-497D-95F7-59049067E4D7}" type="presOf" srcId="{33228C5E-4E15-4DF8-941C-FE58BFDB7178}" destId="{A2A770E9-29CF-4379-B933-1DA31464D4F3}" srcOrd="0" destOrd="0" presId="urn:microsoft.com/office/officeart/2005/8/layout/hList1"/>
    <dgm:cxn modelId="{A7A39C71-ED2B-4B73-B3D8-DD6C0AB62841}" srcId="{26F2BF21-E9EF-47A0-8A72-EFA31275C4F4}" destId="{33228C5E-4E15-4DF8-941C-FE58BFDB7178}" srcOrd="2" destOrd="0" parTransId="{3838217F-2F2E-4D51-BF36-3918F82C4E01}" sibTransId="{CB1AA795-32ED-452C-91FF-E8BB54DE5A4F}"/>
    <dgm:cxn modelId="{4F34962A-5E5D-4B08-ABB8-17BA1A0E44D2}" type="presOf" srcId="{0C3F6F1D-4683-42DC-A51C-5731EBC18C2F}" destId="{6C8ABD7A-CDA7-4098-B6AD-8C3D1378A853}" srcOrd="0" destOrd="0" presId="urn:microsoft.com/office/officeart/2005/8/layout/hList1"/>
    <dgm:cxn modelId="{D06CFB4C-0794-45DF-8506-4291D6103772}" srcId="{26F2BF21-E9EF-47A0-8A72-EFA31275C4F4}" destId="{4B03793A-2814-4DAD-807C-4D802078CFDC}" srcOrd="0" destOrd="0" parTransId="{357C2842-4DC5-4D9F-8397-8BCD58E9F85D}" sibTransId="{8F145528-2F52-4A4A-BF65-730211093B28}"/>
    <dgm:cxn modelId="{1E440D74-B883-40F1-B2FB-855A23BF1269}" srcId="{4B03793A-2814-4DAD-807C-4D802078CFDC}" destId="{6D15D53E-495B-4839-84F5-90A2850B69DC}" srcOrd="0" destOrd="0" parTransId="{03FD49FD-148B-429B-88AC-FAE17C624661}" sibTransId="{01F34629-570C-4837-8F2B-CF2A17AB9817}"/>
    <dgm:cxn modelId="{CBEC2D04-FB4D-415D-94BC-20B28C68B6F6}" type="presOf" srcId="{6D15D53E-495B-4839-84F5-90A2850B69DC}" destId="{BAC73E43-1EA7-421F-8D23-67AE0300BE06}" srcOrd="0" destOrd="0" presId="urn:microsoft.com/office/officeart/2005/8/layout/hList1"/>
    <dgm:cxn modelId="{8DEB8895-F498-4185-BED8-B5BEC18E3381}" type="presOf" srcId="{C4798847-C078-4F98-B307-B95F32325B6F}" destId="{9F21F366-4C16-4B44-AB9B-452F19E5BDB6}" srcOrd="0" destOrd="0" presId="urn:microsoft.com/office/officeart/2005/8/layout/hList1"/>
    <dgm:cxn modelId="{0D39B974-DA28-4C35-BCBD-3EE60F9CF653}" type="presOf" srcId="{26F2BF21-E9EF-47A0-8A72-EFA31275C4F4}" destId="{8C2752CE-3D28-4C28-B363-89B2F59E6044}" srcOrd="0" destOrd="0" presId="urn:microsoft.com/office/officeart/2005/8/layout/hList1"/>
    <dgm:cxn modelId="{3DB172B9-CF93-43D7-983E-A81B2C4C2C57}" srcId="{C4798847-C078-4F98-B307-B95F32325B6F}" destId="{05B24876-0B01-4A7A-963A-A38E14F4DCEC}" srcOrd="0" destOrd="0" parTransId="{7D8B326B-0DA9-47BD-AAC0-1FD534AEF23E}" sibTransId="{E2CACCA3-5D8A-440B-8929-A4F44C350805}"/>
    <dgm:cxn modelId="{FBC49AC2-FA90-45A4-8F69-90C5B90F71BA}" srcId="{33228C5E-4E15-4DF8-941C-FE58BFDB7178}" destId="{0C3F6F1D-4683-42DC-A51C-5731EBC18C2F}" srcOrd="0" destOrd="0" parTransId="{12F33F2F-BDE7-4758-851F-75E0DCAF75E3}" sibTransId="{48586D93-464C-4860-8E93-36C9C7D1C442}"/>
    <dgm:cxn modelId="{3FC85C0F-1C08-4AEC-ADF3-14C648506B40}" type="presOf" srcId="{4B03793A-2814-4DAD-807C-4D802078CFDC}" destId="{F027F304-BEE4-4150-9749-AF2715084642}" srcOrd="0" destOrd="0" presId="urn:microsoft.com/office/officeart/2005/8/layout/hList1"/>
    <dgm:cxn modelId="{999F77DC-3D90-4766-B484-59AA8D347456}" type="presOf" srcId="{05B24876-0B01-4A7A-963A-A38E14F4DCEC}" destId="{699D4025-4690-4092-9334-EE74CE86654F}" srcOrd="0" destOrd="0" presId="urn:microsoft.com/office/officeart/2005/8/layout/hList1"/>
    <dgm:cxn modelId="{D60B2B95-A1CF-40EE-B55B-89FFB6055E0F}" type="presParOf" srcId="{8C2752CE-3D28-4C28-B363-89B2F59E6044}" destId="{A085710D-5740-4641-89A7-CACCE5749FE5}" srcOrd="0" destOrd="0" presId="urn:microsoft.com/office/officeart/2005/8/layout/hList1"/>
    <dgm:cxn modelId="{3DA6A96B-5722-43D6-A253-2D2BCC945BEC}" type="presParOf" srcId="{A085710D-5740-4641-89A7-CACCE5749FE5}" destId="{F027F304-BEE4-4150-9749-AF2715084642}" srcOrd="0" destOrd="0" presId="urn:microsoft.com/office/officeart/2005/8/layout/hList1"/>
    <dgm:cxn modelId="{FF71CC1F-AA92-49E2-A7A4-CBE3C6E27B76}" type="presParOf" srcId="{A085710D-5740-4641-89A7-CACCE5749FE5}" destId="{BAC73E43-1EA7-421F-8D23-67AE0300BE06}" srcOrd="1" destOrd="0" presId="urn:microsoft.com/office/officeart/2005/8/layout/hList1"/>
    <dgm:cxn modelId="{C7F9CA01-A0A0-45C0-B185-3EDBBB1A0712}" type="presParOf" srcId="{8C2752CE-3D28-4C28-B363-89B2F59E6044}" destId="{C1C20C4E-F187-41E6-9CE0-4176333CAE37}" srcOrd="1" destOrd="0" presId="urn:microsoft.com/office/officeart/2005/8/layout/hList1"/>
    <dgm:cxn modelId="{B2DEEB48-F809-40BC-AB12-2BD75FD13936}" type="presParOf" srcId="{8C2752CE-3D28-4C28-B363-89B2F59E6044}" destId="{4ED0A623-338B-4FB5-9A90-8C32D5ACF741}" srcOrd="2" destOrd="0" presId="urn:microsoft.com/office/officeart/2005/8/layout/hList1"/>
    <dgm:cxn modelId="{3F780406-B2B2-4A37-BED9-C4A6BD739553}" type="presParOf" srcId="{4ED0A623-338B-4FB5-9A90-8C32D5ACF741}" destId="{9F21F366-4C16-4B44-AB9B-452F19E5BDB6}" srcOrd="0" destOrd="0" presId="urn:microsoft.com/office/officeart/2005/8/layout/hList1"/>
    <dgm:cxn modelId="{9F92FE95-5C50-474B-A52A-892398021C50}" type="presParOf" srcId="{4ED0A623-338B-4FB5-9A90-8C32D5ACF741}" destId="{699D4025-4690-4092-9334-EE74CE86654F}" srcOrd="1" destOrd="0" presId="urn:microsoft.com/office/officeart/2005/8/layout/hList1"/>
    <dgm:cxn modelId="{88A36B68-49B4-44B3-B11C-B1A527FD8727}" type="presParOf" srcId="{8C2752CE-3D28-4C28-B363-89B2F59E6044}" destId="{6F56A740-90EC-492E-B488-4577E358C5F7}" srcOrd="3" destOrd="0" presId="urn:microsoft.com/office/officeart/2005/8/layout/hList1"/>
    <dgm:cxn modelId="{D530B90D-7D2B-484E-B5E5-29BA42862027}" type="presParOf" srcId="{8C2752CE-3D28-4C28-B363-89B2F59E6044}" destId="{0A9539F4-9689-44FD-8E4F-000A5A94E71E}" srcOrd="4" destOrd="0" presId="urn:microsoft.com/office/officeart/2005/8/layout/hList1"/>
    <dgm:cxn modelId="{E577A11C-4D48-4DC1-8262-DA880CB35FF5}" type="presParOf" srcId="{0A9539F4-9689-44FD-8E4F-000A5A94E71E}" destId="{A2A770E9-29CF-4379-B933-1DA31464D4F3}" srcOrd="0" destOrd="0" presId="urn:microsoft.com/office/officeart/2005/8/layout/hList1"/>
    <dgm:cxn modelId="{B51F48D7-AB74-4C1B-9689-B7C77363409F}" type="presParOf" srcId="{0A9539F4-9689-44FD-8E4F-000A5A94E71E}" destId="{6C8ABD7A-CDA7-4098-B6AD-8C3D1378A853}" srcOrd="1" destOrd="0" presId="urn:microsoft.com/office/officeart/2005/8/layout/h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BC38F9-C075-4D62-9F2D-0649CB926FCE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9603F9-2C0C-42DB-925B-AD8A954492DE}">
      <dgm:prSet phldrT="[Text]"/>
      <dgm:spPr/>
      <dgm:t>
        <a:bodyPr/>
        <a:lstStyle/>
        <a:p>
          <a:r>
            <a:rPr lang="en-US" dirty="0" smtClean="0"/>
            <a:t>Join Plan Generation Algorithms</a:t>
          </a:r>
          <a:endParaRPr lang="en-US" dirty="0"/>
        </a:p>
      </dgm:t>
    </dgm:pt>
    <dgm:pt modelId="{E7FCB87D-08FD-475B-BE96-831D9816C0B0}" type="parTrans" cxnId="{6C500D0F-67CC-468C-8634-B8424FCF6DA2}">
      <dgm:prSet/>
      <dgm:spPr/>
      <dgm:t>
        <a:bodyPr/>
        <a:lstStyle/>
        <a:p>
          <a:endParaRPr lang="en-US"/>
        </a:p>
      </dgm:t>
    </dgm:pt>
    <dgm:pt modelId="{86200FA2-E29B-48E4-9E58-83443D1EE5C0}" type="sibTrans" cxnId="{6C500D0F-67CC-468C-8634-B8424FCF6DA2}">
      <dgm:prSet/>
      <dgm:spPr/>
      <dgm:t>
        <a:bodyPr/>
        <a:lstStyle/>
        <a:p>
          <a:endParaRPr lang="en-US"/>
        </a:p>
      </dgm:t>
    </dgm:pt>
    <dgm:pt modelId="{D50D7094-963E-43C4-9FC0-C3D9F32D3A38}">
      <dgm:prSet phldrT="[Text]"/>
      <dgm:spPr/>
      <dgm:t>
        <a:bodyPr/>
        <a:lstStyle/>
        <a:p>
          <a:r>
            <a:rPr lang="en-US" dirty="0" smtClean="0"/>
            <a:t>Greedy</a:t>
          </a:r>
          <a:endParaRPr lang="en-US" dirty="0"/>
        </a:p>
      </dgm:t>
    </dgm:pt>
    <dgm:pt modelId="{BDC14E3E-3FF4-4FE4-B94D-A88C86969FF1}" type="parTrans" cxnId="{6856AF34-E015-47C7-BB34-075538A36A8F}">
      <dgm:prSet/>
      <dgm:spPr/>
      <dgm:t>
        <a:bodyPr/>
        <a:lstStyle/>
        <a:p>
          <a:endParaRPr lang="en-US"/>
        </a:p>
      </dgm:t>
    </dgm:pt>
    <dgm:pt modelId="{DEAC034D-6136-47B6-9454-42600E203A33}" type="sibTrans" cxnId="{6856AF34-E015-47C7-BB34-075538A36A8F}">
      <dgm:prSet/>
      <dgm:spPr/>
      <dgm:t>
        <a:bodyPr/>
        <a:lstStyle/>
        <a:p>
          <a:endParaRPr lang="en-US"/>
        </a:p>
      </dgm:t>
    </dgm:pt>
    <dgm:pt modelId="{B387F1A2-4CC4-4D19-9F59-0F8FF9E536ED}">
      <dgm:prSet/>
      <dgm:spPr/>
      <dgm:t>
        <a:bodyPr/>
        <a:lstStyle/>
        <a:p>
          <a:r>
            <a:rPr lang="en-US" dirty="0" smtClean="0"/>
            <a:t>Dynamic Programming</a:t>
          </a:r>
          <a:endParaRPr lang="en-US" dirty="0"/>
        </a:p>
      </dgm:t>
    </dgm:pt>
    <dgm:pt modelId="{23DB3C25-44E5-47F5-A681-2AF0B7DD183B}" type="parTrans" cxnId="{417CCEB3-764C-4336-82EA-0C7663311A63}">
      <dgm:prSet/>
      <dgm:spPr/>
      <dgm:t>
        <a:bodyPr/>
        <a:lstStyle/>
        <a:p>
          <a:endParaRPr lang="en-US"/>
        </a:p>
      </dgm:t>
    </dgm:pt>
    <dgm:pt modelId="{45C2A708-DB63-4350-90AC-9FB5E3444D3F}" type="sibTrans" cxnId="{417CCEB3-764C-4336-82EA-0C7663311A63}">
      <dgm:prSet/>
      <dgm:spPr/>
      <dgm:t>
        <a:bodyPr/>
        <a:lstStyle/>
        <a:p>
          <a:endParaRPr lang="en-US"/>
        </a:p>
      </dgm:t>
    </dgm:pt>
    <dgm:pt modelId="{CFF91075-60E3-43AA-8496-A4F592723D56}">
      <dgm:prSet/>
      <dgm:spPr/>
      <dgm:t>
        <a:bodyPr/>
        <a:lstStyle/>
        <a:p>
          <a:r>
            <a:rPr lang="en-US" dirty="0" smtClean="0"/>
            <a:t>Local Search</a:t>
          </a:r>
          <a:endParaRPr lang="en-US" dirty="0"/>
        </a:p>
      </dgm:t>
    </dgm:pt>
    <dgm:pt modelId="{3F5FC2BD-665E-43AA-AC4A-C25EC151DD55}" type="parTrans" cxnId="{B82BE66A-D364-40CD-99AC-CC49C16DACF2}">
      <dgm:prSet/>
      <dgm:spPr/>
      <dgm:t>
        <a:bodyPr/>
        <a:lstStyle/>
        <a:p>
          <a:endParaRPr lang="en-US"/>
        </a:p>
      </dgm:t>
    </dgm:pt>
    <dgm:pt modelId="{4A74D0CE-A9FA-4F23-8317-A207D9CF18DD}" type="sibTrans" cxnId="{B82BE66A-D364-40CD-99AC-CC49C16DACF2}">
      <dgm:prSet/>
      <dgm:spPr/>
      <dgm:t>
        <a:bodyPr/>
        <a:lstStyle/>
        <a:p>
          <a:endParaRPr lang="en-US"/>
        </a:p>
      </dgm:t>
    </dgm:pt>
    <dgm:pt modelId="{88194EA3-7DA8-48A3-B83A-4E5353E716D3}">
      <dgm:prSet/>
      <dgm:spPr/>
      <dgm:t>
        <a:bodyPr/>
        <a:lstStyle/>
        <a:p>
          <a:r>
            <a:rPr lang="en-US" dirty="0" smtClean="0"/>
            <a:t>Graph Theory-based</a:t>
          </a:r>
          <a:endParaRPr lang="en-US" dirty="0"/>
        </a:p>
      </dgm:t>
    </dgm:pt>
    <dgm:pt modelId="{5894E50B-2B4A-485B-BAE5-890CDA06E49F}" type="parTrans" cxnId="{69D540B0-0155-4C82-A807-EEA3A94840E9}">
      <dgm:prSet/>
      <dgm:spPr/>
      <dgm:t>
        <a:bodyPr/>
        <a:lstStyle/>
        <a:p>
          <a:endParaRPr lang="en-US"/>
        </a:p>
      </dgm:t>
    </dgm:pt>
    <dgm:pt modelId="{587BFF6F-7126-4640-9B7B-6EC5948943FC}" type="sibTrans" cxnId="{69D540B0-0155-4C82-A807-EEA3A94840E9}">
      <dgm:prSet/>
      <dgm:spPr/>
      <dgm:t>
        <a:bodyPr/>
        <a:lstStyle/>
        <a:p>
          <a:endParaRPr lang="en-US"/>
        </a:p>
      </dgm:t>
    </dgm:pt>
    <dgm:pt modelId="{3CCA2E7C-BEDE-487E-AE7D-40CDAC81E67E}">
      <dgm:prSet/>
      <dgm:spPr/>
      <dgm:t>
        <a:bodyPr/>
        <a:lstStyle/>
        <a:p>
          <a:r>
            <a:rPr lang="en-US" dirty="0" smtClean="0"/>
            <a:t>Genetic Algorithms</a:t>
          </a:r>
          <a:endParaRPr lang="en-US" dirty="0"/>
        </a:p>
      </dgm:t>
    </dgm:pt>
    <dgm:pt modelId="{909431D8-1140-4F9B-B1B4-A2B0FE3FCA5C}" type="parTrans" cxnId="{002944B7-79B4-460B-A8F7-505AEB17E08D}">
      <dgm:prSet/>
      <dgm:spPr/>
      <dgm:t>
        <a:bodyPr/>
        <a:lstStyle/>
        <a:p>
          <a:endParaRPr lang="en-US"/>
        </a:p>
      </dgm:t>
    </dgm:pt>
    <dgm:pt modelId="{F4CF6A3D-6F96-4BC3-8760-E71045806E0B}" type="sibTrans" cxnId="{002944B7-79B4-460B-A8F7-505AEB17E08D}">
      <dgm:prSet/>
      <dgm:spPr/>
      <dgm:t>
        <a:bodyPr/>
        <a:lstStyle/>
        <a:p>
          <a:endParaRPr lang="en-US"/>
        </a:p>
      </dgm:t>
    </dgm:pt>
    <dgm:pt modelId="{52D31BAE-87BB-4C11-95EE-305C808BB1CD}">
      <dgm:prSet/>
      <dgm:spPr/>
      <dgm:t>
        <a:bodyPr/>
        <a:lstStyle/>
        <a:p>
          <a:r>
            <a:rPr lang="en-US" dirty="0" smtClean="0"/>
            <a:t>Hybrid</a:t>
          </a:r>
          <a:endParaRPr lang="en-US" dirty="0"/>
        </a:p>
      </dgm:t>
    </dgm:pt>
    <dgm:pt modelId="{A5B69EAB-B456-4B19-8AA8-0005209FCF97}" type="parTrans" cxnId="{9ACAC706-59AE-4FE1-BDE5-B2A9345C3CC2}">
      <dgm:prSet/>
      <dgm:spPr/>
      <dgm:t>
        <a:bodyPr/>
        <a:lstStyle/>
        <a:p>
          <a:endParaRPr lang="en-US"/>
        </a:p>
      </dgm:t>
    </dgm:pt>
    <dgm:pt modelId="{AD725580-99CC-4B88-B0DF-70E8D2F28878}" type="sibTrans" cxnId="{9ACAC706-59AE-4FE1-BDE5-B2A9345C3CC2}">
      <dgm:prSet/>
      <dgm:spPr/>
      <dgm:t>
        <a:bodyPr/>
        <a:lstStyle/>
        <a:p>
          <a:endParaRPr lang="en-US"/>
        </a:p>
      </dgm:t>
    </dgm:pt>
    <dgm:pt modelId="{AF8CA0F9-817F-48DC-8393-518CAA8A346A}">
      <dgm:prSet/>
      <dgm:spPr/>
      <dgm:t>
        <a:bodyPr/>
        <a:lstStyle/>
        <a:p>
          <a:r>
            <a:rPr lang="en-US" dirty="0" smtClean="0"/>
            <a:t>Mixed Integer Programming</a:t>
          </a:r>
          <a:endParaRPr lang="en-US" dirty="0"/>
        </a:p>
      </dgm:t>
    </dgm:pt>
    <dgm:pt modelId="{1C8DBCA7-2EF9-402C-AA43-BC5FB122DC14}" type="parTrans" cxnId="{40F31389-D133-46CF-B69D-3A5BE72A3E92}">
      <dgm:prSet/>
      <dgm:spPr/>
      <dgm:t>
        <a:bodyPr/>
        <a:lstStyle/>
        <a:p>
          <a:endParaRPr lang="en-US"/>
        </a:p>
      </dgm:t>
    </dgm:pt>
    <dgm:pt modelId="{B5D076AD-145A-4AAE-9C6E-23976A7A4B5A}" type="sibTrans" cxnId="{40F31389-D133-46CF-B69D-3A5BE72A3E92}">
      <dgm:prSet/>
      <dgm:spPr/>
      <dgm:t>
        <a:bodyPr/>
        <a:lstStyle/>
        <a:p>
          <a:endParaRPr lang="en-US"/>
        </a:p>
      </dgm:t>
    </dgm:pt>
    <dgm:pt modelId="{EDEEBED8-2B9F-4AD6-A2B6-1C32AE927592}" type="pres">
      <dgm:prSet presAssocID="{E2BC38F9-C075-4D62-9F2D-0649CB926FC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62672D-C246-4B3F-8305-DFB89092C199}" type="pres">
      <dgm:prSet presAssocID="{DE9603F9-2C0C-42DB-925B-AD8A954492DE}" presName="centerShape" presStyleLbl="node0" presStyleIdx="0" presStyleCnt="1"/>
      <dgm:spPr/>
      <dgm:t>
        <a:bodyPr/>
        <a:lstStyle/>
        <a:p>
          <a:endParaRPr lang="en-US"/>
        </a:p>
      </dgm:t>
    </dgm:pt>
    <dgm:pt modelId="{4E9A7F35-3734-41AC-8872-E77EABB8C077}" type="pres">
      <dgm:prSet presAssocID="{BDC14E3E-3FF4-4FE4-B94D-A88C86969FF1}" presName="parTrans" presStyleLbl="sibTrans2D1" presStyleIdx="0" presStyleCnt="7"/>
      <dgm:spPr/>
      <dgm:t>
        <a:bodyPr/>
        <a:lstStyle/>
        <a:p>
          <a:endParaRPr lang="en-US"/>
        </a:p>
      </dgm:t>
    </dgm:pt>
    <dgm:pt modelId="{49AB348F-5813-494F-A689-55D0B3A8000F}" type="pres">
      <dgm:prSet presAssocID="{BDC14E3E-3FF4-4FE4-B94D-A88C86969FF1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33F583BA-E1AB-4DA8-8981-97EDFF22502A}" type="pres">
      <dgm:prSet presAssocID="{D50D7094-963E-43C4-9FC0-C3D9F32D3A3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85EB9-7D98-4727-8B8A-F71CDB7E8DB6}" type="pres">
      <dgm:prSet presAssocID="{23DB3C25-44E5-47F5-A681-2AF0B7DD183B}" presName="parTrans" presStyleLbl="sibTrans2D1" presStyleIdx="1" presStyleCnt="7"/>
      <dgm:spPr/>
      <dgm:t>
        <a:bodyPr/>
        <a:lstStyle/>
        <a:p>
          <a:endParaRPr lang="en-US"/>
        </a:p>
      </dgm:t>
    </dgm:pt>
    <dgm:pt modelId="{533A272C-D9C1-4D43-B84D-BF10DA3121FD}" type="pres">
      <dgm:prSet presAssocID="{23DB3C25-44E5-47F5-A681-2AF0B7DD183B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FB4F7C3E-4E60-474E-BEC5-27D54B13F6BC}" type="pres">
      <dgm:prSet presAssocID="{B387F1A2-4CC4-4D19-9F59-0F8FF9E536E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7BA2B-B592-4BA2-9923-D963CF18F197}" type="pres">
      <dgm:prSet presAssocID="{3F5FC2BD-665E-43AA-AC4A-C25EC151DD55}" presName="parTrans" presStyleLbl="sibTrans2D1" presStyleIdx="2" presStyleCnt="7"/>
      <dgm:spPr/>
      <dgm:t>
        <a:bodyPr/>
        <a:lstStyle/>
        <a:p>
          <a:endParaRPr lang="en-US"/>
        </a:p>
      </dgm:t>
    </dgm:pt>
    <dgm:pt modelId="{F7353076-0A73-4DB2-984A-B627AB0571FF}" type="pres">
      <dgm:prSet presAssocID="{3F5FC2BD-665E-43AA-AC4A-C25EC151DD55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05E3BC2E-4B74-430A-9CBB-8B417C84BCEB}" type="pres">
      <dgm:prSet presAssocID="{CFF91075-60E3-43AA-8496-A4F592723D5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51DC7-79B6-48F5-98BA-1FC36F49FB0B}" type="pres">
      <dgm:prSet presAssocID="{5894E50B-2B4A-485B-BAE5-890CDA06E49F}" presName="parTrans" presStyleLbl="sibTrans2D1" presStyleIdx="3" presStyleCnt="7"/>
      <dgm:spPr/>
      <dgm:t>
        <a:bodyPr/>
        <a:lstStyle/>
        <a:p>
          <a:endParaRPr lang="en-US"/>
        </a:p>
      </dgm:t>
    </dgm:pt>
    <dgm:pt modelId="{44073AE2-B5BB-4F21-BAC0-5F70FEC81360}" type="pres">
      <dgm:prSet presAssocID="{5894E50B-2B4A-485B-BAE5-890CDA06E49F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797450F2-5639-4964-A439-8F9507B407AF}" type="pres">
      <dgm:prSet presAssocID="{88194EA3-7DA8-48A3-B83A-4E5353E716D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C62267-EBD2-4BF5-8664-07E43B499BD9}" type="pres">
      <dgm:prSet presAssocID="{909431D8-1140-4F9B-B1B4-A2B0FE3FCA5C}" presName="parTrans" presStyleLbl="sibTrans2D1" presStyleIdx="4" presStyleCnt="7"/>
      <dgm:spPr/>
      <dgm:t>
        <a:bodyPr/>
        <a:lstStyle/>
        <a:p>
          <a:endParaRPr lang="en-US"/>
        </a:p>
      </dgm:t>
    </dgm:pt>
    <dgm:pt modelId="{1E8A5EF9-9957-49B8-9CFD-D1FE1212F2DF}" type="pres">
      <dgm:prSet presAssocID="{909431D8-1140-4F9B-B1B4-A2B0FE3FCA5C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01B86555-9947-4B01-9AC7-22862AC39941}" type="pres">
      <dgm:prSet presAssocID="{3CCA2E7C-BEDE-487E-AE7D-40CDAC81E67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3044C-74A9-43A7-9605-997801FA94EB}" type="pres">
      <dgm:prSet presAssocID="{1C8DBCA7-2EF9-402C-AA43-BC5FB122DC14}" presName="parTrans" presStyleLbl="sibTrans2D1" presStyleIdx="5" presStyleCnt="7"/>
      <dgm:spPr/>
      <dgm:t>
        <a:bodyPr/>
        <a:lstStyle/>
        <a:p>
          <a:endParaRPr lang="en-US"/>
        </a:p>
      </dgm:t>
    </dgm:pt>
    <dgm:pt modelId="{3B5B1DB3-591F-4023-A3A3-254226E7E6E1}" type="pres">
      <dgm:prSet presAssocID="{1C8DBCA7-2EF9-402C-AA43-BC5FB122DC14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38DE4116-3069-4294-B52B-F0452F5AA3A9}" type="pres">
      <dgm:prSet presAssocID="{AF8CA0F9-817F-48DC-8393-518CAA8A346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A13BF-BC14-4892-B937-33DC24C32982}" type="pres">
      <dgm:prSet presAssocID="{A5B69EAB-B456-4B19-8AA8-0005209FCF97}" presName="parTrans" presStyleLbl="sibTrans2D1" presStyleIdx="6" presStyleCnt="7"/>
      <dgm:spPr/>
      <dgm:t>
        <a:bodyPr/>
        <a:lstStyle/>
        <a:p>
          <a:endParaRPr lang="en-US"/>
        </a:p>
      </dgm:t>
    </dgm:pt>
    <dgm:pt modelId="{36FCDDB9-7F71-4A95-8397-D9728C5EA505}" type="pres">
      <dgm:prSet presAssocID="{A5B69EAB-B456-4B19-8AA8-0005209FCF97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8A646846-08DB-42D9-9B2A-6E52A2DB445E}" type="pres">
      <dgm:prSet presAssocID="{52D31BAE-87BB-4C11-95EE-305C808BB1C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DDFF6E-E6D9-4AD0-A8BA-6CAC919AC180}" type="presOf" srcId="{23DB3C25-44E5-47F5-A681-2AF0B7DD183B}" destId="{533A272C-D9C1-4D43-B84D-BF10DA3121FD}" srcOrd="1" destOrd="0" presId="urn:microsoft.com/office/officeart/2005/8/layout/radial5"/>
    <dgm:cxn modelId="{69D540B0-0155-4C82-A807-EEA3A94840E9}" srcId="{DE9603F9-2C0C-42DB-925B-AD8A954492DE}" destId="{88194EA3-7DA8-48A3-B83A-4E5353E716D3}" srcOrd="3" destOrd="0" parTransId="{5894E50B-2B4A-485B-BAE5-890CDA06E49F}" sibTransId="{587BFF6F-7126-4640-9B7B-6EC5948943FC}"/>
    <dgm:cxn modelId="{4C0A7F7D-E1C2-417C-A13B-53D4BF87E238}" type="presOf" srcId="{3F5FC2BD-665E-43AA-AC4A-C25EC151DD55}" destId="{1B77BA2B-B592-4BA2-9923-D963CF18F197}" srcOrd="0" destOrd="0" presId="urn:microsoft.com/office/officeart/2005/8/layout/radial5"/>
    <dgm:cxn modelId="{417CCEB3-764C-4336-82EA-0C7663311A63}" srcId="{DE9603F9-2C0C-42DB-925B-AD8A954492DE}" destId="{B387F1A2-4CC4-4D19-9F59-0F8FF9E536ED}" srcOrd="1" destOrd="0" parTransId="{23DB3C25-44E5-47F5-A681-2AF0B7DD183B}" sibTransId="{45C2A708-DB63-4350-90AC-9FB5E3444D3F}"/>
    <dgm:cxn modelId="{6C500D0F-67CC-468C-8634-B8424FCF6DA2}" srcId="{E2BC38F9-C075-4D62-9F2D-0649CB926FCE}" destId="{DE9603F9-2C0C-42DB-925B-AD8A954492DE}" srcOrd="0" destOrd="0" parTransId="{E7FCB87D-08FD-475B-BE96-831D9816C0B0}" sibTransId="{86200FA2-E29B-48E4-9E58-83443D1EE5C0}"/>
    <dgm:cxn modelId="{51871A3A-C564-4FA6-B277-E1004693E308}" type="presOf" srcId="{BDC14E3E-3FF4-4FE4-B94D-A88C86969FF1}" destId="{49AB348F-5813-494F-A689-55D0B3A8000F}" srcOrd="1" destOrd="0" presId="urn:microsoft.com/office/officeart/2005/8/layout/radial5"/>
    <dgm:cxn modelId="{002944B7-79B4-460B-A8F7-505AEB17E08D}" srcId="{DE9603F9-2C0C-42DB-925B-AD8A954492DE}" destId="{3CCA2E7C-BEDE-487E-AE7D-40CDAC81E67E}" srcOrd="4" destOrd="0" parTransId="{909431D8-1140-4F9B-B1B4-A2B0FE3FCA5C}" sibTransId="{F4CF6A3D-6F96-4BC3-8760-E71045806E0B}"/>
    <dgm:cxn modelId="{FC896173-6E14-4308-8550-0D3A917C005D}" type="presOf" srcId="{CFF91075-60E3-43AA-8496-A4F592723D56}" destId="{05E3BC2E-4B74-430A-9CBB-8B417C84BCEB}" srcOrd="0" destOrd="0" presId="urn:microsoft.com/office/officeart/2005/8/layout/radial5"/>
    <dgm:cxn modelId="{40F31389-D133-46CF-B69D-3A5BE72A3E92}" srcId="{DE9603F9-2C0C-42DB-925B-AD8A954492DE}" destId="{AF8CA0F9-817F-48DC-8393-518CAA8A346A}" srcOrd="5" destOrd="0" parTransId="{1C8DBCA7-2EF9-402C-AA43-BC5FB122DC14}" sibTransId="{B5D076AD-145A-4AAE-9C6E-23976A7A4B5A}"/>
    <dgm:cxn modelId="{1652D92B-91BB-4581-A9F0-C195D7AA060B}" type="presOf" srcId="{E2BC38F9-C075-4D62-9F2D-0649CB926FCE}" destId="{EDEEBED8-2B9F-4AD6-A2B6-1C32AE927592}" srcOrd="0" destOrd="0" presId="urn:microsoft.com/office/officeart/2005/8/layout/radial5"/>
    <dgm:cxn modelId="{840CBC71-CE54-4A39-A284-36776ADFCF9D}" type="presOf" srcId="{23DB3C25-44E5-47F5-A681-2AF0B7DD183B}" destId="{EA885EB9-7D98-4727-8B8A-F71CDB7E8DB6}" srcOrd="0" destOrd="0" presId="urn:microsoft.com/office/officeart/2005/8/layout/radial5"/>
    <dgm:cxn modelId="{3C7534AC-1EA0-4F08-996D-04764771E665}" type="presOf" srcId="{B387F1A2-4CC4-4D19-9F59-0F8FF9E536ED}" destId="{FB4F7C3E-4E60-474E-BEC5-27D54B13F6BC}" srcOrd="0" destOrd="0" presId="urn:microsoft.com/office/officeart/2005/8/layout/radial5"/>
    <dgm:cxn modelId="{9ACAC706-59AE-4FE1-BDE5-B2A9345C3CC2}" srcId="{DE9603F9-2C0C-42DB-925B-AD8A954492DE}" destId="{52D31BAE-87BB-4C11-95EE-305C808BB1CD}" srcOrd="6" destOrd="0" parTransId="{A5B69EAB-B456-4B19-8AA8-0005209FCF97}" sibTransId="{AD725580-99CC-4B88-B0DF-70E8D2F28878}"/>
    <dgm:cxn modelId="{D3B6CB96-10D3-4A07-A7B6-E9F465B90235}" type="presOf" srcId="{A5B69EAB-B456-4B19-8AA8-0005209FCF97}" destId="{FBBA13BF-BC14-4892-B937-33DC24C32982}" srcOrd="0" destOrd="0" presId="urn:microsoft.com/office/officeart/2005/8/layout/radial5"/>
    <dgm:cxn modelId="{B82BE66A-D364-40CD-99AC-CC49C16DACF2}" srcId="{DE9603F9-2C0C-42DB-925B-AD8A954492DE}" destId="{CFF91075-60E3-43AA-8496-A4F592723D56}" srcOrd="2" destOrd="0" parTransId="{3F5FC2BD-665E-43AA-AC4A-C25EC151DD55}" sibTransId="{4A74D0CE-A9FA-4F23-8317-A207D9CF18DD}"/>
    <dgm:cxn modelId="{D2F8334A-789C-4015-B048-97C3CEFCBF00}" type="presOf" srcId="{D50D7094-963E-43C4-9FC0-C3D9F32D3A38}" destId="{33F583BA-E1AB-4DA8-8981-97EDFF22502A}" srcOrd="0" destOrd="0" presId="urn:microsoft.com/office/officeart/2005/8/layout/radial5"/>
    <dgm:cxn modelId="{CA47EF4B-1D6D-4DBC-B7DF-9251A5441B1C}" type="presOf" srcId="{909431D8-1140-4F9B-B1B4-A2B0FE3FCA5C}" destId="{1E8A5EF9-9957-49B8-9CFD-D1FE1212F2DF}" srcOrd="1" destOrd="0" presId="urn:microsoft.com/office/officeart/2005/8/layout/radial5"/>
    <dgm:cxn modelId="{B156A81F-098A-4E4F-9339-FEB121DFA5C4}" type="presOf" srcId="{3CCA2E7C-BEDE-487E-AE7D-40CDAC81E67E}" destId="{01B86555-9947-4B01-9AC7-22862AC39941}" srcOrd="0" destOrd="0" presId="urn:microsoft.com/office/officeart/2005/8/layout/radial5"/>
    <dgm:cxn modelId="{A1BC3433-AA44-4251-8317-02498A7DC1EB}" type="presOf" srcId="{3F5FC2BD-665E-43AA-AC4A-C25EC151DD55}" destId="{F7353076-0A73-4DB2-984A-B627AB0571FF}" srcOrd="1" destOrd="0" presId="urn:microsoft.com/office/officeart/2005/8/layout/radial5"/>
    <dgm:cxn modelId="{E034D83A-0E33-47E7-9942-088638FAAB02}" type="presOf" srcId="{909431D8-1140-4F9B-B1B4-A2B0FE3FCA5C}" destId="{B6C62267-EBD2-4BF5-8664-07E43B499BD9}" srcOrd="0" destOrd="0" presId="urn:microsoft.com/office/officeart/2005/8/layout/radial5"/>
    <dgm:cxn modelId="{21000B50-EAC4-43E7-897A-DF57ED9DCD21}" type="presOf" srcId="{52D31BAE-87BB-4C11-95EE-305C808BB1CD}" destId="{8A646846-08DB-42D9-9B2A-6E52A2DB445E}" srcOrd="0" destOrd="0" presId="urn:microsoft.com/office/officeart/2005/8/layout/radial5"/>
    <dgm:cxn modelId="{14B471BF-DB50-46A4-88DA-36541105170E}" type="presOf" srcId="{1C8DBCA7-2EF9-402C-AA43-BC5FB122DC14}" destId="{3B5B1DB3-591F-4023-A3A3-254226E7E6E1}" srcOrd="1" destOrd="0" presId="urn:microsoft.com/office/officeart/2005/8/layout/radial5"/>
    <dgm:cxn modelId="{F173E4A7-9298-4DE3-BF11-86D5B52E7511}" type="presOf" srcId="{1C8DBCA7-2EF9-402C-AA43-BC5FB122DC14}" destId="{F7F3044C-74A9-43A7-9605-997801FA94EB}" srcOrd="0" destOrd="0" presId="urn:microsoft.com/office/officeart/2005/8/layout/radial5"/>
    <dgm:cxn modelId="{A628A213-6814-47DF-8A19-F344E874C202}" type="presOf" srcId="{AF8CA0F9-817F-48DC-8393-518CAA8A346A}" destId="{38DE4116-3069-4294-B52B-F0452F5AA3A9}" srcOrd="0" destOrd="0" presId="urn:microsoft.com/office/officeart/2005/8/layout/radial5"/>
    <dgm:cxn modelId="{E78E1504-852D-40B3-94AD-76C6652EE705}" type="presOf" srcId="{88194EA3-7DA8-48A3-B83A-4E5353E716D3}" destId="{797450F2-5639-4964-A439-8F9507B407AF}" srcOrd="0" destOrd="0" presId="urn:microsoft.com/office/officeart/2005/8/layout/radial5"/>
    <dgm:cxn modelId="{6D859A17-4947-4AD2-91D1-E0863011F5AA}" type="presOf" srcId="{BDC14E3E-3FF4-4FE4-B94D-A88C86969FF1}" destId="{4E9A7F35-3734-41AC-8872-E77EABB8C077}" srcOrd="0" destOrd="0" presId="urn:microsoft.com/office/officeart/2005/8/layout/radial5"/>
    <dgm:cxn modelId="{D5C21D59-0357-499D-8DAC-2BED3669FC3E}" type="presOf" srcId="{5894E50B-2B4A-485B-BAE5-890CDA06E49F}" destId="{2A251DC7-79B6-48F5-98BA-1FC36F49FB0B}" srcOrd="0" destOrd="0" presId="urn:microsoft.com/office/officeart/2005/8/layout/radial5"/>
    <dgm:cxn modelId="{6856AF34-E015-47C7-BB34-075538A36A8F}" srcId="{DE9603F9-2C0C-42DB-925B-AD8A954492DE}" destId="{D50D7094-963E-43C4-9FC0-C3D9F32D3A38}" srcOrd="0" destOrd="0" parTransId="{BDC14E3E-3FF4-4FE4-B94D-A88C86969FF1}" sibTransId="{DEAC034D-6136-47B6-9454-42600E203A33}"/>
    <dgm:cxn modelId="{6F1C597E-D097-4466-86FF-E2ECB3D2FFED}" type="presOf" srcId="{5894E50B-2B4A-485B-BAE5-890CDA06E49F}" destId="{44073AE2-B5BB-4F21-BAC0-5F70FEC81360}" srcOrd="1" destOrd="0" presId="urn:microsoft.com/office/officeart/2005/8/layout/radial5"/>
    <dgm:cxn modelId="{52624E93-6A93-495B-9E60-6844664753B0}" type="presOf" srcId="{DE9603F9-2C0C-42DB-925B-AD8A954492DE}" destId="{CE62672D-C246-4B3F-8305-DFB89092C199}" srcOrd="0" destOrd="0" presId="urn:microsoft.com/office/officeart/2005/8/layout/radial5"/>
    <dgm:cxn modelId="{2879A2B1-A77A-4A70-B6A5-855ED0EE3A91}" type="presOf" srcId="{A5B69EAB-B456-4B19-8AA8-0005209FCF97}" destId="{36FCDDB9-7F71-4A95-8397-D9728C5EA505}" srcOrd="1" destOrd="0" presId="urn:microsoft.com/office/officeart/2005/8/layout/radial5"/>
    <dgm:cxn modelId="{B3440E25-C855-44C0-AE37-ADF1F7DE8FA7}" type="presParOf" srcId="{EDEEBED8-2B9F-4AD6-A2B6-1C32AE927592}" destId="{CE62672D-C246-4B3F-8305-DFB89092C199}" srcOrd="0" destOrd="0" presId="urn:microsoft.com/office/officeart/2005/8/layout/radial5"/>
    <dgm:cxn modelId="{C0B2E5C5-60BD-4D92-99E6-1E282787F4A7}" type="presParOf" srcId="{EDEEBED8-2B9F-4AD6-A2B6-1C32AE927592}" destId="{4E9A7F35-3734-41AC-8872-E77EABB8C077}" srcOrd="1" destOrd="0" presId="urn:microsoft.com/office/officeart/2005/8/layout/radial5"/>
    <dgm:cxn modelId="{6C9C6E84-2AE1-4C6E-A518-5DF1B8834EAD}" type="presParOf" srcId="{4E9A7F35-3734-41AC-8872-E77EABB8C077}" destId="{49AB348F-5813-494F-A689-55D0B3A8000F}" srcOrd="0" destOrd="0" presId="urn:microsoft.com/office/officeart/2005/8/layout/radial5"/>
    <dgm:cxn modelId="{72027ECB-82E3-4DF8-962C-0A66BB15CC06}" type="presParOf" srcId="{EDEEBED8-2B9F-4AD6-A2B6-1C32AE927592}" destId="{33F583BA-E1AB-4DA8-8981-97EDFF22502A}" srcOrd="2" destOrd="0" presId="urn:microsoft.com/office/officeart/2005/8/layout/radial5"/>
    <dgm:cxn modelId="{D1B25A78-53C3-4E06-83A1-4A2235BD7B31}" type="presParOf" srcId="{EDEEBED8-2B9F-4AD6-A2B6-1C32AE927592}" destId="{EA885EB9-7D98-4727-8B8A-F71CDB7E8DB6}" srcOrd="3" destOrd="0" presId="urn:microsoft.com/office/officeart/2005/8/layout/radial5"/>
    <dgm:cxn modelId="{1087C6BD-308D-4443-A465-900B073F95BE}" type="presParOf" srcId="{EA885EB9-7D98-4727-8B8A-F71CDB7E8DB6}" destId="{533A272C-D9C1-4D43-B84D-BF10DA3121FD}" srcOrd="0" destOrd="0" presId="urn:microsoft.com/office/officeart/2005/8/layout/radial5"/>
    <dgm:cxn modelId="{90475D90-EDCF-4413-9ED8-6258C4B65A34}" type="presParOf" srcId="{EDEEBED8-2B9F-4AD6-A2B6-1C32AE927592}" destId="{FB4F7C3E-4E60-474E-BEC5-27D54B13F6BC}" srcOrd="4" destOrd="0" presId="urn:microsoft.com/office/officeart/2005/8/layout/radial5"/>
    <dgm:cxn modelId="{256F8415-1DBF-4055-A5F5-49E1A6EC6636}" type="presParOf" srcId="{EDEEBED8-2B9F-4AD6-A2B6-1C32AE927592}" destId="{1B77BA2B-B592-4BA2-9923-D963CF18F197}" srcOrd="5" destOrd="0" presId="urn:microsoft.com/office/officeart/2005/8/layout/radial5"/>
    <dgm:cxn modelId="{25A58E97-D1EF-48AF-9C3D-A91C69E87F48}" type="presParOf" srcId="{1B77BA2B-B592-4BA2-9923-D963CF18F197}" destId="{F7353076-0A73-4DB2-984A-B627AB0571FF}" srcOrd="0" destOrd="0" presId="urn:microsoft.com/office/officeart/2005/8/layout/radial5"/>
    <dgm:cxn modelId="{B1B6CB8C-29A2-49EC-8ECD-5F0D704CE5CA}" type="presParOf" srcId="{EDEEBED8-2B9F-4AD6-A2B6-1C32AE927592}" destId="{05E3BC2E-4B74-430A-9CBB-8B417C84BCEB}" srcOrd="6" destOrd="0" presId="urn:microsoft.com/office/officeart/2005/8/layout/radial5"/>
    <dgm:cxn modelId="{562B61BF-3AA7-40BA-B153-153F5433CDBC}" type="presParOf" srcId="{EDEEBED8-2B9F-4AD6-A2B6-1C32AE927592}" destId="{2A251DC7-79B6-48F5-98BA-1FC36F49FB0B}" srcOrd="7" destOrd="0" presId="urn:microsoft.com/office/officeart/2005/8/layout/radial5"/>
    <dgm:cxn modelId="{CB221180-2D40-43E2-BCAC-02398DF74D8E}" type="presParOf" srcId="{2A251DC7-79B6-48F5-98BA-1FC36F49FB0B}" destId="{44073AE2-B5BB-4F21-BAC0-5F70FEC81360}" srcOrd="0" destOrd="0" presId="urn:microsoft.com/office/officeart/2005/8/layout/radial5"/>
    <dgm:cxn modelId="{151F5470-5ED3-4222-88D2-9E2EB7196EEF}" type="presParOf" srcId="{EDEEBED8-2B9F-4AD6-A2B6-1C32AE927592}" destId="{797450F2-5639-4964-A439-8F9507B407AF}" srcOrd="8" destOrd="0" presId="urn:microsoft.com/office/officeart/2005/8/layout/radial5"/>
    <dgm:cxn modelId="{2489DC38-8893-47EB-A6DA-F49C40E92A35}" type="presParOf" srcId="{EDEEBED8-2B9F-4AD6-A2B6-1C32AE927592}" destId="{B6C62267-EBD2-4BF5-8664-07E43B499BD9}" srcOrd="9" destOrd="0" presId="urn:microsoft.com/office/officeart/2005/8/layout/radial5"/>
    <dgm:cxn modelId="{0193D1C8-921A-47CB-A9D7-C8776839BF1C}" type="presParOf" srcId="{B6C62267-EBD2-4BF5-8664-07E43B499BD9}" destId="{1E8A5EF9-9957-49B8-9CFD-D1FE1212F2DF}" srcOrd="0" destOrd="0" presId="urn:microsoft.com/office/officeart/2005/8/layout/radial5"/>
    <dgm:cxn modelId="{C67304D8-9DF6-4136-A4DF-720023D87E23}" type="presParOf" srcId="{EDEEBED8-2B9F-4AD6-A2B6-1C32AE927592}" destId="{01B86555-9947-4B01-9AC7-22862AC39941}" srcOrd="10" destOrd="0" presId="urn:microsoft.com/office/officeart/2005/8/layout/radial5"/>
    <dgm:cxn modelId="{C8E32CD3-8032-43DE-BC7E-751E171C6CD9}" type="presParOf" srcId="{EDEEBED8-2B9F-4AD6-A2B6-1C32AE927592}" destId="{F7F3044C-74A9-43A7-9605-997801FA94EB}" srcOrd="11" destOrd="0" presId="urn:microsoft.com/office/officeart/2005/8/layout/radial5"/>
    <dgm:cxn modelId="{D372F578-685D-4BE5-B842-2B5265DB4785}" type="presParOf" srcId="{F7F3044C-74A9-43A7-9605-997801FA94EB}" destId="{3B5B1DB3-591F-4023-A3A3-254226E7E6E1}" srcOrd="0" destOrd="0" presId="urn:microsoft.com/office/officeart/2005/8/layout/radial5"/>
    <dgm:cxn modelId="{6429AB77-E7CE-49C0-828E-BF9550E61A0D}" type="presParOf" srcId="{EDEEBED8-2B9F-4AD6-A2B6-1C32AE927592}" destId="{38DE4116-3069-4294-B52B-F0452F5AA3A9}" srcOrd="12" destOrd="0" presId="urn:microsoft.com/office/officeart/2005/8/layout/radial5"/>
    <dgm:cxn modelId="{DEA4819A-58DE-468C-922C-4AB00C43D5B2}" type="presParOf" srcId="{EDEEBED8-2B9F-4AD6-A2B6-1C32AE927592}" destId="{FBBA13BF-BC14-4892-B937-33DC24C32982}" srcOrd="13" destOrd="0" presId="urn:microsoft.com/office/officeart/2005/8/layout/radial5"/>
    <dgm:cxn modelId="{8E7BF9DF-DB23-4644-AFF3-FD84BCF2DB24}" type="presParOf" srcId="{FBBA13BF-BC14-4892-B937-33DC24C32982}" destId="{36FCDDB9-7F71-4A95-8397-D9728C5EA505}" srcOrd="0" destOrd="0" presId="urn:microsoft.com/office/officeart/2005/8/layout/radial5"/>
    <dgm:cxn modelId="{C14FA765-D2DF-4F0A-8039-C53CE8ECD2A9}" type="presParOf" srcId="{EDEEBED8-2B9F-4AD6-A2B6-1C32AE927592}" destId="{8A646846-08DB-42D9-9B2A-6E52A2DB445E}" srcOrd="14" destOrd="0" presId="urn:microsoft.com/office/officeart/2005/8/layout/radial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CDD575-FB48-4D8E-AE44-83A077394DA3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08BEEAD5-6119-477C-BED6-B669788E0A0B}">
      <dgm:prSet phldrT="[Text]"/>
      <dgm:spPr/>
      <dgm:t>
        <a:bodyPr/>
        <a:lstStyle/>
        <a:p>
          <a:r>
            <a:rPr lang="en-US" dirty="0" smtClean="0"/>
            <a:t>Conjunctive CEP Plan Generation</a:t>
          </a:r>
          <a:endParaRPr lang="en-US" dirty="0"/>
        </a:p>
      </dgm:t>
    </dgm:pt>
    <dgm:pt modelId="{A5A7A835-865C-4733-90B9-7BF4828F08CD}" type="parTrans" cxnId="{0C441EDE-46D4-4A86-B183-2AAE6D44FAF3}">
      <dgm:prSet/>
      <dgm:spPr/>
      <dgm:t>
        <a:bodyPr/>
        <a:lstStyle/>
        <a:p>
          <a:endParaRPr lang="en-US"/>
        </a:p>
      </dgm:t>
    </dgm:pt>
    <dgm:pt modelId="{C83A3269-680D-4179-90A2-964825909FF9}" type="sibTrans" cxnId="{0C441EDE-46D4-4A86-B183-2AAE6D44FAF3}">
      <dgm:prSet/>
      <dgm:spPr/>
      <dgm:t>
        <a:bodyPr/>
        <a:lstStyle/>
        <a:p>
          <a:endParaRPr lang="en-US"/>
        </a:p>
      </dgm:t>
    </dgm:pt>
    <dgm:pt modelId="{55CF6636-7C7B-46C8-8993-205588C172FF}">
      <dgm:prSet phldrT="[Text]"/>
      <dgm:spPr/>
      <dgm:t>
        <a:bodyPr/>
        <a:lstStyle/>
        <a:p>
          <a:r>
            <a:rPr lang="en-US" dirty="0" smtClean="0"/>
            <a:t>Join Plan Generation</a:t>
          </a:r>
          <a:endParaRPr lang="en-US" dirty="0"/>
        </a:p>
      </dgm:t>
    </dgm:pt>
    <dgm:pt modelId="{7F82A0B1-C4C4-4E61-AD73-46C767074F9C}" type="parTrans" cxnId="{1ACCEDA0-697A-4026-9371-7498322C8552}">
      <dgm:prSet/>
      <dgm:spPr/>
      <dgm:t>
        <a:bodyPr/>
        <a:lstStyle/>
        <a:p>
          <a:endParaRPr lang="en-US"/>
        </a:p>
      </dgm:t>
    </dgm:pt>
    <dgm:pt modelId="{5D703A36-EF8E-4895-AF81-073ABE858AD9}" type="sibTrans" cxnId="{1ACCEDA0-697A-4026-9371-7498322C8552}">
      <dgm:prSet/>
      <dgm:spPr/>
      <dgm:t>
        <a:bodyPr/>
        <a:lstStyle/>
        <a:p>
          <a:endParaRPr lang="en-US"/>
        </a:p>
      </dgm:t>
    </dgm:pt>
    <dgm:pt modelId="{D4AAD3E7-19C7-47ED-B4D0-4CD1F67F3C62}" type="pres">
      <dgm:prSet presAssocID="{99CDD575-FB48-4D8E-AE44-83A077394DA3}" presName="linearFlow" presStyleCnt="0">
        <dgm:presLayoutVars>
          <dgm:dir/>
          <dgm:resizeHandles val="exact"/>
        </dgm:presLayoutVars>
      </dgm:prSet>
      <dgm:spPr/>
    </dgm:pt>
    <dgm:pt modelId="{30CDA68D-E68A-45E1-B02B-3578FB8D40C6}" type="pres">
      <dgm:prSet presAssocID="{08BEEAD5-6119-477C-BED6-B669788E0A0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3611A-363C-4272-A2BF-F6DB2418ACBA}" type="pres">
      <dgm:prSet presAssocID="{C83A3269-680D-4179-90A2-964825909FF9}" presName="spacerL" presStyleCnt="0"/>
      <dgm:spPr/>
    </dgm:pt>
    <dgm:pt modelId="{02788B53-A63D-4F37-804D-F5B419084132}" type="pres">
      <dgm:prSet presAssocID="{C83A3269-680D-4179-90A2-964825909FF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5AFB4915-EE25-4622-9972-1E82EA361E6D}" type="pres">
      <dgm:prSet presAssocID="{C83A3269-680D-4179-90A2-964825909FF9}" presName="spacerR" presStyleCnt="0"/>
      <dgm:spPr/>
    </dgm:pt>
    <dgm:pt modelId="{C1881CB1-F70F-41BE-B9AF-C79A5BF95050}" type="pres">
      <dgm:prSet presAssocID="{55CF6636-7C7B-46C8-8993-205588C172F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CCEDA0-697A-4026-9371-7498322C8552}" srcId="{99CDD575-FB48-4D8E-AE44-83A077394DA3}" destId="{55CF6636-7C7B-46C8-8993-205588C172FF}" srcOrd="1" destOrd="0" parTransId="{7F82A0B1-C4C4-4E61-AD73-46C767074F9C}" sibTransId="{5D703A36-EF8E-4895-AF81-073ABE858AD9}"/>
    <dgm:cxn modelId="{0C441EDE-46D4-4A86-B183-2AAE6D44FAF3}" srcId="{99CDD575-FB48-4D8E-AE44-83A077394DA3}" destId="{08BEEAD5-6119-477C-BED6-B669788E0A0B}" srcOrd="0" destOrd="0" parTransId="{A5A7A835-865C-4733-90B9-7BF4828F08CD}" sibTransId="{C83A3269-680D-4179-90A2-964825909FF9}"/>
    <dgm:cxn modelId="{FCB9B386-8108-4B57-8FA2-940393E10A0B}" type="presOf" srcId="{08BEEAD5-6119-477C-BED6-B669788E0A0B}" destId="{30CDA68D-E68A-45E1-B02B-3578FB8D40C6}" srcOrd="0" destOrd="0" presId="urn:microsoft.com/office/officeart/2005/8/layout/equation1"/>
    <dgm:cxn modelId="{E4181E94-5926-488C-9C0D-D714D7B92B29}" type="presOf" srcId="{99CDD575-FB48-4D8E-AE44-83A077394DA3}" destId="{D4AAD3E7-19C7-47ED-B4D0-4CD1F67F3C62}" srcOrd="0" destOrd="0" presId="urn:microsoft.com/office/officeart/2005/8/layout/equation1"/>
    <dgm:cxn modelId="{EF190ED7-72C7-4BE3-BC37-B06FE2903C2A}" type="presOf" srcId="{55CF6636-7C7B-46C8-8993-205588C172FF}" destId="{C1881CB1-F70F-41BE-B9AF-C79A5BF95050}" srcOrd="0" destOrd="0" presId="urn:microsoft.com/office/officeart/2005/8/layout/equation1"/>
    <dgm:cxn modelId="{97B16E12-BC3C-4C9A-BD41-59A7C4E11707}" type="presOf" srcId="{C83A3269-680D-4179-90A2-964825909FF9}" destId="{02788B53-A63D-4F37-804D-F5B419084132}" srcOrd="0" destOrd="0" presId="urn:microsoft.com/office/officeart/2005/8/layout/equation1"/>
    <dgm:cxn modelId="{A2BD4D26-DB58-47F5-93E5-AEBBA88114EA}" type="presParOf" srcId="{D4AAD3E7-19C7-47ED-B4D0-4CD1F67F3C62}" destId="{30CDA68D-E68A-45E1-B02B-3578FB8D40C6}" srcOrd="0" destOrd="0" presId="urn:microsoft.com/office/officeart/2005/8/layout/equation1"/>
    <dgm:cxn modelId="{59165716-1B58-43C4-B7C3-0BE5C7CA3C56}" type="presParOf" srcId="{D4AAD3E7-19C7-47ED-B4D0-4CD1F67F3C62}" destId="{4E83611A-363C-4272-A2BF-F6DB2418ACBA}" srcOrd="1" destOrd="0" presId="urn:microsoft.com/office/officeart/2005/8/layout/equation1"/>
    <dgm:cxn modelId="{986843D6-F0B5-4C8A-91B0-EF517332F260}" type="presParOf" srcId="{D4AAD3E7-19C7-47ED-B4D0-4CD1F67F3C62}" destId="{02788B53-A63D-4F37-804D-F5B419084132}" srcOrd="2" destOrd="0" presId="urn:microsoft.com/office/officeart/2005/8/layout/equation1"/>
    <dgm:cxn modelId="{2B3338C9-275A-4A73-82BB-4A5B4B915402}" type="presParOf" srcId="{D4AAD3E7-19C7-47ED-B4D0-4CD1F67F3C62}" destId="{5AFB4915-EE25-4622-9972-1E82EA361E6D}" srcOrd="3" destOrd="0" presId="urn:microsoft.com/office/officeart/2005/8/layout/equation1"/>
    <dgm:cxn modelId="{08D4A484-0741-4B47-9B59-81F64066D4EF}" type="presParOf" srcId="{D4AAD3E7-19C7-47ED-B4D0-4CD1F67F3C62}" destId="{C1881CB1-F70F-41BE-B9AF-C79A5BF95050}" srcOrd="4" destOrd="0" presId="urn:microsoft.com/office/officeart/2005/8/layout/equation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F2BF21-E9EF-47A0-8A72-EFA31275C4F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03793A-2814-4DAD-807C-4D802078CFDC}">
      <dgm:prSet/>
      <dgm:spPr/>
      <dgm:t>
        <a:bodyPr/>
        <a:lstStyle/>
        <a:p>
          <a:r>
            <a:rPr lang="en-US" dirty="0" smtClean="0"/>
            <a:t>Disjunction</a:t>
          </a:r>
          <a:endParaRPr lang="en-US" dirty="0"/>
        </a:p>
      </dgm:t>
    </dgm:pt>
    <dgm:pt modelId="{357C2842-4DC5-4D9F-8397-8BCD58E9F85D}" type="parTrans" cxnId="{D06CFB4C-0794-45DF-8506-4291D6103772}">
      <dgm:prSet/>
      <dgm:spPr/>
      <dgm:t>
        <a:bodyPr/>
        <a:lstStyle/>
        <a:p>
          <a:endParaRPr lang="en-US"/>
        </a:p>
      </dgm:t>
    </dgm:pt>
    <dgm:pt modelId="{8F145528-2F52-4A4A-BF65-730211093B28}" type="sibTrans" cxnId="{D06CFB4C-0794-45DF-8506-4291D6103772}">
      <dgm:prSet/>
      <dgm:spPr/>
      <dgm:t>
        <a:bodyPr/>
        <a:lstStyle/>
        <a:p>
          <a:endParaRPr lang="en-US"/>
        </a:p>
      </dgm:t>
    </dgm:pt>
    <dgm:pt modelId="{6D15D53E-495B-4839-84F5-90A2850B69DC}">
      <dgm:prSet/>
      <dgm:spPr/>
      <dgm:t>
        <a:bodyPr/>
        <a:lstStyle/>
        <a:p>
          <a:r>
            <a:rPr lang="en-US" dirty="0" smtClean="0"/>
            <a:t>at least one of the specified events must occur</a:t>
          </a:r>
          <a:endParaRPr lang="en-US" dirty="0"/>
        </a:p>
      </dgm:t>
    </dgm:pt>
    <dgm:pt modelId="{03FD49FD-148B-429B-88AC-FAE17C624661}" type="parTrans" cxnId="{1E440D74-B883-40F1-B2FB-855A23BF1269}">
      <dgm:prSet/>
      <dgm:spPr/>
      <dgm:t>
        <a:bodyPr/>
        <a:lstStyle/>
        <a:p>
          <a:endParaRPr lang="en-US"/>
        </a:p>
      </dgm:t>
    </dgm:pt>
    <dgm:pt modelId="{01F34629-570C-4837-8F2B-CF2A17AB9817}" type="sibTrans" cxnId="{1E440D74-B883-40F1-B2FB-855A23BF1269}">
      <dgm:prSet/>
      <dgm:spPr/>
      <dgm:t>
        <a:bodyPr/>
        <a:lstStyle/>
        <a:p>
          <a:endParaRPr lang="en-US"/>
        </a:p>
      </dgm:t>
    </dgm:pt>
    <dgm:pt modelId="{E10AE904-B868-43F0-9B82-9C5E5DC7C7E2}">
      <dgm:prSet phldrT="[Text]"/>
      <dgm:spPr/>
      <dgm:t>
        <a:bodyPr/>
        <a:lstStyle/>
        <a:p>
          <a:r>
            <a:rPr lang="en-US" dirty="0" smtClean="0"/>
            <a:t>Sequence</a:t>
          </a:r>
          <a:endParaRPr lang="en-US" dirty="0"/>
        </a:p>
      </dgm:t>
    </dgm:pt>
    <dgm:pt modelId="{87507443-3210-45D3-BB78-B997EEADAA73}" type="parTrans" cxnId="{7D059C81-713B-4F1B-9483-821F30E1EEC6}">
      <dgm:prSet/>
      <dgm:spPr/>
      <dgm:t>
        <a:bodyPr/>
        <a:lstStyle/>
        <a:p>
          <a:endParaRPr lang="en-US"/>
        </a:p>
      </dgm:t>
    </dgm:pt>
    <dgm:pt modelId="{7FCE15D3-8B0E-4CB2-B51B-9946446274E7}" type="sibTrans" cxnId="{7D059C81-713B-4F1B-9483-821F30E1EEC6}">
      <dgm:prSet/>
      <dgm:spPr/>
      <dgm:t>
        <a:bodyPr/>
        <a:lstStyle/>
        <a:p>
          <a:endParaRPr lang="en-US"/>
        </a:p>
      </dgm:t>
    </dgm:pt>
    <dgm:pt modelId="{40EB5447-2CDF-4DDE-86F7-50AFD8E5B572}">
      <dgm:prSet phldrT="[Text]"/>
      <dgm:spPr/>
      <dgm:t>
        <a:bodyPr/>
        <a:lstStyle/>
        <a:p>
          <a:r>
            <a:rPr lang="en-US" dirty="0" smtClean="0"/>
            <a:t>all events must occur in the predefined order</a:t>
          </a:r>
          <a:endParaRPr lang="en-US" dirty="0"/>
        </a:p>
      </dgm:t>
    </dgm:pt>
    <dgm:pt modelId="{3367F6E7-11F8-426D-8975-4DD2538534CB}" type="parTrans" cxnId="{8628DE6E-8908-4C08-8452-491EF1E5C622}">
      <dgm:prSet/>
      <dgm:spPr/>
      <dgm:t>
        <a:bodyPr/>
        <a:lstStyle/>
        <a:p>
          <a:endParaRPr lang="en-US"/>
        </a:p>
      </dgm:t>
    </dgm:pt>
    <dgm:pt modelId="{C8C6F0C6-9C91-4639-8134-3E3CB96672C6}" type="sibTrans" cxnId="{8628DE6E-8908-4C08-8452-491EF1E5C622}">
      <dgm:prSet/>
      <dgm:spPr/>
      <dgm:t>
        <a:bodyPr/>
        <a:lstStyle/>
        <a:p>
          <a:endParaRPr lang="en-US"/>
        </a:p>
      </dgm:t>
    </dgm:pt>
    <dgm:pt modelId="{FE2D17CE-2AA3-4EDA-BAAB-7C8B86C9CBDB}">
      <dgm:prSet phldrT="[Text]"/>
      <dgm:spPr/>
      <dgm:t>
        <a:bodyPr/>
        <a:lstStyle/>
        <a:p>
          <a:r>
            <a:rPr lang="en-US" dirty="0" smtClean="0"/>
            <a:t>Time Window</a:t>
          </a:r>
          <a:endParaRPr lang="en-US" dirty="0"/>
        </a:p>
      </dgm:t>
    </dgm:pt>
    <dgm:pt modelId="{D2150E01-352E-4CA7-A004-AB473209593C}" type="parTrans" cxnId="{2F9279EF-9028-4B53-B6F8-3B7B180AA572}">
      <dgm:prSet/>
      <dgm:spPr/>
      <dgm:t>
        <a:bodyPr/>
        <a:lstStyle/>
        <a:p>
          <a:endParaRPr lang="en-US"/>
        </a:p>
      </dgm:t>
    </dgm:pt>
    <dgm:pt modelId="{9F52DE64-AC39-4981-96C4-DD373778D40E}" type="sibTrans" cxnId="{2F9279EF-9028-4B53-B6F8-3B7B180AA572}">
      <dgm:prSet/>
      <dgm:spPr/>
      <dgm:t>
        <a:bodyPr/>
        <a:lstStyle/>
        <a:p>
          <a:endParaRPr lang="en-US"/>
        </a:p>
      </dgm:t>
    </dgm:pt>
    <dgm:pt modelId="{59FF8B80-1234-41CB-8797-3A1B9D978342}">
      <dgm:prSet phldrT="[Text]"/>
      <dgm:spPr/>
      <dgm:t>
        <a:bodyPr/>
        <a:lstStyle/>
        <a:p>
          <a:r>
            <a:rPr lang="en-US" dirty="0" smtClean="0"/>
            <a:t>all events must occur within a predefined time period</a:t>
          </a:r>
          <a:endParaRPr lang="en-US" dirty="0"/>
        </a:p>
      </dgm:t>
    </dgm:pt>
    <dgm:pt modelId="{97BECD1D-FA96-4EAB-BE4D-E0A6C17172DD}" type="parTrans" cxnId="{C7A15732-BBCC-437D-A95F-03F130CC3902}">
      <dgm:prSet/>
      <dgm:spPr/>
      <dgm:t>
        <a:bodyPr/>
        <a:lstStyle/>
        <a:p>
          <a:endParaRPr lang="en-US"/>
        </a:p>
      </dgm:t>
    </dgm:pt>
    <dgm:pt modelId="{186F2A00-ABBB-408C-9F45-539B7F4BF7C5}" type="sibTrans" cxnId="{C7A15732-BBCC-437D-A95F-03F130CC3902}">
      <dgm:prSet/>
      <dgm:spPr/>
      <dgm:t>
        <a:bodyPr/>
        <a:lstStyle/>
        <a:p>
          <a:endParaRPr lang="en-US"/>
        </a:p>
      </dgm:t>
    </dgm:pt>
    <dgm:pt modelId="{2CA5B00A-5C46-4191-8FBD-90B13AB7AE45}">
      <dgm:prSet/>
      <dgm:spPr/>
      <dgm:t>
        <a:bodyPr/>
        <a:lstStyle/>
        <a:p>
          <a:r>
            <a:rPr lang="en-US" dirty="0" smtClean="0"/>
            <a:t>Negation</a:t>
          </a:r>
          <a:endParaRPr lang="en-US" dirty="0"/>
        </a:p>
      </dgm:t>
    </dgm:pt>
    <dgm:pt modelId="{FD9D03BA-A88E-426B-A31E-FE241E431FC9}" type="parTrans" cxnId="{E9E3A09B-DBA6-43C3-B74D-D7412C60AB6A}">
      <dgm:prSet/>
      <dgm:spPr/>
      <dgm:t>
        <a:bodyPr/>
        <a:lstStyle/>
        <a:p>
          <a:endParaRPr lang="en-US"/>
        </a:p>
      </dgm:t>
    </dgm:pt>
    <dgm:pt modelId="{8FDD613F-E916-42E6-855E-34A653A38FDD}" type="sibTrans" cxnId="{E9E3A09B-DBA6-43C3-B74D-D7412C60AB6A}">
      <dgm:prSet/>
      <dgm:spPr/>
      <dgm:t>
        <a:bodyPr/>
        <a:lstStyle/>
        <a:p>
          <a:endParaRPr lang="en-US"/>
        </a:p>
      </dgm:t>
    </dgm:pt>
    <dgm:pt modelId="{5B7B43CC-F459-4C5A-9B5B-CF76D43C0B61}">
      <dgm:prSet/>
      <dgm:spPr/>
      <dgm:t>
        <a:bodyPr/>
        <a:lstStyle/>
        <a:p>
          <a:r>
            <a:rPr lang="en-US" dirty="0" smtClean="0"/>
            <a:t>some events cannot appear at specified positions</a:t>
          </a:r>
          <a:endParaRPr lang="en-US" dirty="0"/>
        </a:p>
      </dgm:t>
    </dgm:pt>
    <dgm:pt modelId="{A6FBD4F5-411E-42AC-AB6E-144B4423FBD9}" type="parTrans" cxnId="{1DF6DDEE-52E0-4F3B-B568-848F32439FA8}">
      <dgm:prSet/>
      <dgm:spPr/>
      <dgm:t>
        <a:bodyPr/>
        <a:lstStyle/>
        <a:p>
          <a:endParaRPr lang="en-US"/>
        </a:p>
      </dgm:t>
    </dgm:pt>
    <dgm:pt modelId="{484DFB15-4545-42CE-A4BC-722F8CC58EBF}" type="sibTrans" cxnId="{1DF6DDEE-52E0-4F3B-B568-848F32439FA8}">
      <dgm:prSet/>
      <dgm:spPr/>
      <dgm:t>
        <a:bodyPr/>
        <a:lstStyle/>
        <a:p>
          <a:endParaRPr lang="en-US"/>
        </a:p>
      </dgm:t>
    </dgm:pt>
    <dgm:pt modelId="{8C2752CE-3D28-4C28-B363-89B2F59E6044}" type="pres">
      <dgm:prSet presAssocID="{26F2BF21-E9EF-47A0-8A72-EFA31275C4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D8341A-946E-4C92-8BA6-F0E2C8033D1C}" type="pres">
      <dgm:prSet presAssocID="{E10AE904-B868-43F0-9B82-9C5E5DC7C7E2}" presName="composite" presStyleCnt="0"/>
      <dgm:spPr/>
    </dgm:pt>
    <dgm:pt modelId="{B9D768BC-E9A2-432A-B470-47C8FD468425}" type="pres">
      <dgm:prSet presAssocID="{E10AE904-B868-43F0-9B82-9C5E5DC7C7E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D60D3-0D2E-425B-9F13-3D2CF0D1E903}" type="pres">
      <dgm:prSet presAssocID="{E10AE904-B868-43F0-9B82-9C5E5DC7C7E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1ABDD-04D0-4650-9F4A-984B4EA6D658}" type="pres">
      <dgm:prSet presAssocID="{7FCE15D3-8B0E-4CB2-B51B-9946446274E7}" presName="space" presStyleCnt="0"/>
      <dgm:spPr/>
    </dgm:pt>
    <dgm:pt modelId="{E1E3CFA1-5B63-4277-A0C3-AE31576163E1}" type="pres">
      <dgm:prSet presAssocID="{FE2D17CE-2AA3-4EDA-BAAB-7C8B86C9CBDB}" presName="composite" presStyleCnt="0"/>
      <dgm:spPr/>
    </dgm:pt>
    <dgm:pt modelId="{5587C22C-3262-4D12-A44D-77D4FCB3EDF9}" type="pres">
      <dgm:prSet presAssocID="{FE2D17CE-2AA3-4EDA-BAAB-7C8B86C9CBD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14845-32EE-4B64-B80F-0D1FA5C52272}" type="pres">
      <dgm:prSet presAssocID="{FE2D17CE-2AA3-4EDA-BAAB-7C8B86C9CBDB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DA3E1-9998-4E81-83B4-564039F70E50}" type="pres">
      <dgm:prSet presAssocID="{9F52DE64-AC39-4981-96C4-DD373778D40E}" presName="space" presStyleCnt="0"/>
      <dgm:spPr/>
    </dgm:pt>
    <dgm:pt modelId="{A085710D-5740-4641-89A7-CACCE5749FE5}" type="pres">
      <dgm:prSet presAssocID="{4B03793A-2814-4DAD-807C-4D802078CFDC}" presName="composite" presStyleCnt="0"/>
      <dgm:spPr/>
    </dgm:pt>
    <dgm:pt modelId="{F027F304-BEE4-4150-9749-AF2715084642}" type="pres">
      <dgm:prSet presAssocID="{4B03793A-2814-4DAD-807C-4D802078CFD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73E43-1EA7-421F-8D23-67AE0300BE06}" type="pres">
      <dgm:prSet presAssocID="{4B03793A-2814-4DAD-807C-4D802078CFDC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20C4E-F187-41E6-9CE0-4176333CAE37}" type="pres">
      <dgm:prSet presAssocID="{8F145528-2F52-4A4A-BF65-730211093B28}" presName="space" presStyleCnt="0"/>
      <dgm:spPr/>
    </dgm:pt>
    <dgm:pt modelId="{1DDE4636-5268-45DD-AA90-90376EE6CEA4}" type="pres">
      <dgm:prSet presAssocID="{2CA5B00A-5C46-4191-8FBD-90B13AB7AE45}" presName="composite" presStyleCnt="0"/>
      <dgm:spPr/>
    </dgm:pt>
    <dgm:pt modelId="{7FBC1D2C-3CF6-46D9-8940-2AA135B28301}" type="pres">
      <dgm:prSet presAssocID="{2CA5B00A-5C46-4191-8FBD-90B13AB7AE4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A59D6-E4D7-41D9-BFBC-EEE804927E0F}" type="pres">
      <dgm:prSet presAssocID="{2CA5B00A-5C46-4191-8FBD-90B13AB7AE45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F6DDEE-52E0-4F3B-B568-848F32439FA8}" srcId="{2CA5B00A-5C46-4191-8FBD-90B13AB7AE45}" destId="{5B7B43CC-F459-4C5A-9B5B-CF76D43C0B61}" srcOrd="0" destOrd="0" parTransId="{A6FBD4F5-411E-42AC-AB6E-144B4423FBD9}" sibTransId="{484DFB15-4545-42CE-A4BC-722F8CC58EBF}"/>
    <dgm:cxn modelId="{26BBD439-FC9D-4D90-B27E-8DA82C9E79CE}" type="presOf" srcId="{26F2BF21-E9EF-47A0-8A72-EFA31275C4F4}" destId="{8C2752CE-3D28-4C28-B363-89B2F59E6044}" srcOrd="0" destOrd="0" presId="urn:microsoft.com/office/officeart/2005/8/layout/hList1"/>
    <dgm:cxn modelId="{7D059C81-713B-4F1B-9483-821F30E1EEC6}" srcId="{26F2BF21-E9EF-47A0-8A72-EFA31275C4F4}" destId="{E10AE904-B868-43F0-9B82-9C5E5DC7C7E2}" srcOrd="0" destOrd="0" parTransId="{87507443-3210-45D3-BB78-B997EEADAA73}" sibTransId="{7FCE15D3-8B0E-4CB2-B51B-9946446274E7}"/>
    <dgm:cxn modelId="{5D3784BB-242B-4D49-8118-2694637AE495}" type="presOf" srcId="{6D15D53E-495B-4839-84F5-90A2850B69DC}" destId="{BAC73E43-1EA7-421F-8D23-67AE0300BE06}" srcOrd="0" destOrd="0" presId="urn:microsoft.com/office/officeart/2005/8/layout/hList1"/>
    <dgm:cxn modelId="{3CA25743-FEBE-4089-B282-2DCD75F5CEB8}" type="presOf" srcId="{59FF8B80-1234-41CB-8797-3A1B9D978342}" destId="{AED14845-32EE-4B64-B80F-0D1FA5C52272}" srcOrd="0" destOrd="0" presId="urn:microsoft.com/office/officeart/2005/8/layout/hList1"/>
    <dgm:cxn modelId="{E9E3A09B-DBA6-43C3-B74D-D7412C60AB6A}" srcId="{26F2BF21-E9EF-47A0-8A72-EFA31275C4F4}" destId="{2CA5B00A-5C46-4191-8FBD-90B13AB7AE45}" srcOrd="3" destOrd="0" parTransId="{FD9D03BA-A88E-426B-A31E-FE241E431FC9}" sibTransId="{8FDD613F-E916-42E6-855E-34A653A38FDD}"/>
    <dgm:cxn modelId="{E8C66F2A-5479-4992-BCEB-CC9D88566196}" type="presOf" srcId="{2CA5B00A-5C46-4191-8FBD-90B13AB7AE45}" destId="{7FBC1D2C-3CF6-46D9-8940-2AA135B28301}" srcOrd="0" destOrd="0" presId="urn:microsoft.com/office/officeart/2005/8/layout/hList1"/>
    <dgm:cxn modelId="{1E440D74-B883-40F1-B2FB-855A23BF1269}" srcId="{4B03793A-2814-4DAD-807C-4D802078CFDC}" destId="{6D15D53E-495B-4839-84F5-90A2850B69DC}" srcOrd="0" destOrd="0" parTransId="{03FD49FD-148B-429B-88AC-FAE17C624661}" sibTransId="{01F34629-570C-4837-8F2B-CF2A17AB9817}"/>
    <dgm:cxn modelId="{601CFBE6-CCCA-4932-ABCC-8DC9113AC4A9}" type="presOf" srcId="{5B7B43CC-F459-4C5A-9B5B-CF76D43C0B61}" destId="{BDCA59D6-E4D7-41D9-BFBC-EEE804927E0F}" srcOrd="0" destOrd="0" presId="urn:microsoft.com/office/officeart/2005/8/layout/hList1"/>
    <dgm:cxn modelId="{07827FF1-1755-4CDB-AB90-D42BC976EDB2}" type="presOf" srcId="{40EB5447-2CDF-4DDE-86F7-50AFD8E5B572}" destId="{E88D60D3-0D2E-425B-9F13-3D2CF0D1E903}" srcOrd="0" destOrd="0" presId="urn:microsoft.com/office/officeart/2005/8/layout/hList1"/>
    <dgm:cxn modelId="{D06CFB4C-0794-45DF-8506-4291D6103772}" srcId="{26F2BF21-E9EF-47A0-8A72-EFA31275C4F4}" destId="{4B03793A-2814-4DAD-807C-4D802078CFDC}" srcOrd="2" destOrd="0" parTransId="{357C2842-4DC5-4D9F-8397-8BCD58E9F85D}" sibTransId="{8F145528-2F52-4A4A-BF65-730211093B28}"/>
    <dgm:cxn modelId="{8628DE6E-8908-4C08-8452-491EF1E5C622}" srcId="{E10AE904-B868-43F0-9B82-9C5E5DC7C7E2}" destId="{40EB5447-2CDF-4DDE-86F7-50AFD8E5B572}" srcOrd="0" destOrd="0" parTransId="{3367F6E7-11F8-426D-8975-4DD2538534CB}" sibTransId="{C8C6F0C6-9C91-4639-8134-3E3CB96672C6}"/>
    <dgm:cxn modelId="{988E7B2D-3515-417C-92D9-3DA641D86E99}" type="presOf" srcId="{4B03793A-2814-4DAD-807C-4D802078CFDC}" destId="{F027F304-BEE4-4150-9749-AF2715084642}" srcOrd="0" destOrd="0" presId="urn:microsoft.com/office/officeart/2005/8/layout/hList1"/>
    <dgm:cxn modelId="{4AC44B16-CC19-4182-A8BF-E199241EC6B4}" type="presOf" srcId="{E10AE904-B868-43F0-9B82-9C5E5DC7C7E2}" destId="{B9D768BC-E9A2-432A-B470-47C8FD468425}" srcOrd="0" destOrd="0" presId="urn:microsoft.com/office/officeart/2005/8/layout/hList1"/>
    <dgm:cxn modelId="{C7A15732-BBCC-437D-A95F-03F130CC3902}" srcId="{FE2D17CE-2AA3-4EDA-BAAB-7C8B86C9CBDB}" destId="{59FF8B80-1234-41CB-8797-3A1B9D978342}" srcOrd="0" destOrd="0" parTransId="{97BECD1D-FA96-4EAB-BE4D-E0A6C17172DD}" sibTransId="{186F2A00-ABBB-408C-9F45-539B7F4BF7C5}"/>
    <dgm:cxn modelId="{2F9279EF-9028-4B53-B6F8-3B7B180AA572}" srcId="{26F2BF21-E9EF-47A0-8A72-EFA31275C4F4}" destId="{FE2D17CE-2AA3-4EDA-BAAB-7C8B86C9CBDB}" srcOrd="1" destOrd="0" parTransId="{D2150E01-352E-4CA7-A004-AB473209593C}" sibTransId="{9F52DE64-AC39-4981-96C4-DD373778D40E}"/>
    <dgm:cxn modelId="{D3356A37-F476-4F23-B712-A99E0629C155}" type="presOf" srcId="{FE2D17CE-2AA3-4EDA-BAAB-7C8B86C9CBDB}" destId="{5587C22C-3262-4D12-A44D-77D4FCB3EDF9}" srcOrd="0" destOrd="0" presId="urn:microsoft.com/office/officeart/2005/8/layout/hList1"/>
    <dgm:cxn modelId="{493818F8-9C55-4FAE-B906-2AF3F6D9B9BB}" type="presParOf" srcId="{8C2752CE-3D28-4C28-B363-89B2F59E6044}" destId="{ECD8341A-946E-4C92-8BA6-F0E2C8033D1C}" srcOrd="0" destOrd="0" presId="urn:microsoft.com/office/officeart/2005/8/layout/hList1"/>
    <dgm:cxn modelId="{1CADD3EE-C76E-4655-9743-14C5F0524961}" type="presParOf" srcId="{ECD8341A-946E-4C92-8BA6-F0E2C8033D1C}" destId="{B9D768BC-E9A2-432A-B470-47C8FD468425}" srcOrd="0" destOrd="0" presId="urn:microsoft.com/office/officeart/2005/8/layout/hList1"/>
    <dgm:cxn modelId="{EA959630-285F-49E4-84EE-230D2114FC75}" type="presParOf" srcId="{ECD8341A-946E-4C92-8BA6-F0E2C8033D1C}" destId="{E88D60D3-0D2E-425B-9F13-3D2CF0D1E903}" srcOrd="1" destOrd="0" presId="urn:microsoft.com/office/officeart/2005/8/layout/hList1"/>
    <dgm:cxn modelId="{625BD1B4-891D-4D5A-AC54-822CBFA58DFA}" type="presParOf" srcId="{8C2752CE-3D28-4C28-B363-89B2F59E6044}" destId="{8551ABDD-04D0-4650-9F4A-984B4EA6D658}" srcOrd="1" destOrd="0" presId="urn:microsoft.com/office/officeart/2005/8/layout/hList1"/>
    <dgm:cxn modelId="{BE8B0AA4-E4CF-4C12-8E48-EDE41233CC3A}" type="presParOf" srcId="{8C2752CE-3D28-4C28-B363-89B2F59E6044}" destId="{E1E3CFA1-5B63-4277-A0C3-AE31576163E1}" srcOrd="2" destOrd="0" presId="urn:microsoft.com/office/officeart/2005/8/layout/hList1"/>
    <dgm:cxn modelId="{781CF4AC-19D2-407D-B270-6B3D5520BBED}" type="presParOf" srcId="{E1E3CFA1-5B63-4277-A0C3-AE31576163E1}" destId="{5587C22C-3262-4D12-A44D-77D4FCB3EDF9}" srcOrd="0" destOrd="0" presId="urn:microsoft.com/office/officeart/2005/8/layout/hList1"/>
    <dgm:cxn modelId="{CFD62916-6154-463B-AB0C-B831EA58397B}" type="presParOf" srcId="{E1E3CFA1-5B63-4277-A0C3-AE31576163E1}" destId="{AED14845-32EE-4B64-B80F-0D1FA5C52272}" srcOrd="1" destOrd="0" presId="urn:microsoft.com/office/officeart/2005/8/layout/hList1"/>
    <dgm:cxn modelId="{7ED74571-0469-4886-A866-E9C6038D18AA}" type="presParOf" srcId="{8C2752CE-3D28-4C28-B363-89B2F59E6044}" destId="{720DA3E1-9998-4E81-83B4-564039F70E50}" srcOrd="3" destOrd="0" presId="urn:microsoft.com/office/officeart/2005/8/layout/hList1"/>
    <dgm:cxn modelId="{CC963379-4144-4196-AF1D-82372B514730}" type="presParOf" srcId="{8C2752CE-3D28-4C28-B363-89B2F59E6044}" destId="{A085710D-5740-4641-89A7-CACCE5749FE5}" srcOrd="4" destOrd="0" presId="urn:microsoft.com/office/officeart/2005/8/layout/hList1"/>
    <dgm:cxn modelId="{57B082BB-F66D-41D3-AA1E-55045BEE397C}" type="presParOf" srcId="{A085710D-5740-4641-89A7-CACCE5749FE5}" destId="{F027F304-BEE4-4150-9749-AF2715084642}" srcOrd="0" destOrd="0" presId="urn:microsoft.com/office/officeart/2005/8/layout/hList1"/>
    <dgm:cxn modelId="{350885ED-06F6-459D-A134-7900A17013E4}" type="presParOf" srcId="{A085710D-5740-4641-89A7-CACCE5749FE5}" destId="{BAC73E43-1EA7-421F-8D23-67AE0300BE06}" srcOrd="1" destOrd="0" presId="urn:microsoft.com/office/officeart/2005/8/layout/hList1"/>
    <dgm:cxn modelId="{33A99767-5524-453B-97AD-22B022717A54}" type="presParOf" srcId="{8C2752CE-3D28-4C28-B363-89B2F59E6044}" destId="{C1C20C4E-F187-41E6-9CE0-4176333CAE37}" srcOrd="5" destOrd="0" presId="urn:microsoft.com/office/officeart/2005/8/layout/hList1"/>
    <dgm:cxn modelId="{284400ED-5AC7-4238-A606-7A4C041E9035}" type="presParOf" srcId="{8C2752CE-3D28-4C28-B363-89B2F59E6044}" destId="{1DDE4636-5268-45DD-AA90-90376EE6CEA4}" srcOrd="6" destOrd="0" presId="urn:microsoft.com/office/officeart/2005/8/layout/hList1"/>
    <dgm:cxn modelId="{9EEA2C7C-26CB-47B1-9286-F5398B5FE8BA}" type="presParOf" srcId="{1DDE4636-5268-45DD-AA90-90376EE6CEA4}" destId="{7FBC1D2C-3CF6-46D9-8940-2AA135B28301}" srcOrd="0" destOrd="0" presId="urn:microsoft.com/office/officeart/2005/8/layout/hList1"/>
    <dgm:cxn modelId="{3F80D900-6080-42F7-8424-F1577BE37767}" type="presParOf" srcId="{1DDE4636-5268-45DD-AA90-90376EE6CEA4}" destId="{BDCA59D6-E4D7-41D9-BFBC-EEE804927E0F}" srcOrd="1" destOrd="0" presId="urn:microsoft.com/office/officeart/2005/8/layout/hLis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F2BF21-E9EF-47A0-8A72-EFA31275C4F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0AE904-B868-43F0-9B82-9C5E5DC7C7E2}">
      <dgm:prSet phldrT="[Text]" custT="1"/>
      <dgm:spPr/>
      <dgm:t>
        <a:bodyPr/>
        <a:lstStyle/>
        <a:p>
          <a:r>
            <a:rPr lang="en-US" sz="1800" dirty="0" smtClean="0"/>
            <a:t>Kleene closure</a:t>
          </a:r>
          <a:endParaRPr lang="en-US" sz="1800" dirty="0"/>
        </a:p>
      </dgm:t>
    </dgm:pt>
    <dgm:pt modelId="{87507443-3210-45D3-BB78-B997EEADAA73}" type="parTrans" cxnId="{7D059C81-713B-4F1B-9483-821F30E1EEC6}">
      <dgm:prSet/>
      <dgm:spPr/>
      <dgm:t>
        <a:bodyPr/>
        <a:lstStyle/>
        <a:p>
          <a:endParaRPr lang="en-US"/>
        </a:p>
      </dgm:t>
    </dgm:pt>
    <dgm:pt modelId="{7FCE15D3-8B0E-4CB2-B51B-9946446274E7}" type="sibTrans" cxnId="{7D059C81-713B-4F1B-9483-821F30E1EEC6}">
      <dgm:prSet/>
      <dgm:spPr/>
      <dgm:t>
        <a:bodyPr/>
        <a:lstStyle/>
        <a:p>
          <a:endParaRPr lang="en-US"/>
        </a:p>
      </dgm:t>
    </dgm:pt>
    <dgm:pt modelId="{0CBC0CE9-583B-4ACB-AD0C-D28994FA4B2E}">
      <dgm:prSet custT="1"/>
      <dgm:spPr/>
      <dgm:t>
        <a:bodyPr/>
        <a:lstStyle/>
        <a:p>
          <a:r>
            <a:rPr lang="en-US" sz="1800" dirty="0" smtClean="0"/>
            <a:t>some events may occur an unlimited number of times</a:t>
          </a:r>
          <a:endParaRPr lang="en-US" sz="1800" dirty="0"/>
        </a:p>
      </dgm:t>
    </dgm:pt>
    <dgm:pt modelId="{80029D58-FF27-43BF-A5BF-E3A1C4F0B57D}" type="parTrans" cxnId="{76C2679B-E352-4945-B487-E9D7A75715EB}">
      <dgm:prSet/>
      <dgm:spPr/>
      <dgm:t>
        <a:bodyPr/>
        <a:lstStyle/>
        <a:p>
          <a:endParaRPr lang="en-US"/>
        </a:p>
      </dgm:t>
    </dgm:pt>
    <dgm:pt modelId="{8DF04621-6A9A-42C3-A2E4-3048798E977D}" type="sibTrans" cxnId="{76C2679B-E352-4945-B487-E9D7A75715EB}">
      <dgm:prSet/>
      <dgm:spPr/>
      <dgm:t>
        <a:bodyPr/>
        <a:lstStyle/>
        <a:p>
          <a:endParaRPr lang="en-US"/>
        </a:p>
      </dgm:t>
    </dgm:pt>
    <dgm:pt modelId="{5F2D900D-74DF-432F-B936-81A083589A10}">
      <dgm:prSet custT="1"/>
      <dgm:spPr/>
      <dgm:t>
        <a:bodyPr/>
        <a:lstStyle/>
        <a:p>
          <a:r>
            <a:rPr lang="en-US" sz="1800" dirty="0" smtClean="0"/>
            <a:t>Skip-Till-Next</a:t>
          </a:r>
          <a:endParaRPr lang="en-US" sz="1800" dirty="0"/>
        </a:p>
      </dgm:t>
    </dgm:pt>
    <dgm:pt modelId="{22E8C08C-3539-4E95-8B3C-85614DB2B8AC}" type="parTrans" cxnId="{B86F09A5-BCFC-486D-A221-1241F189B192}">
      <dgm:prSet/>
      <dgm:spPr/>
      <dgm:t>
        <a:bodyPr/>
        <a:lstStyle/>
        <a:p>
          <a:endParaRPr lang="en-US"/>
        </a:p>
      </dgm:t>
    </dgm:pt>
    <dgm:pt modelId="{212B3893-9D4E-4D3A-AA5E-22C9BEF60834}" type="sibTrans" cxnId="{B86F09A5-BCFC-486D-A221-1241F189B192}">
      <dgm:prSet/>
      <dgm:spPr/>
      <dgm:t>
        <a:bodyPr/>
        <a:lstStyle/>
        <a:p>
          <a:endParaRPr lang="en-US"/>
        </a:p>
      </dgm:t>
    </dgm:pt>
    <dgm:pt modelId="{9A183AED-0D99-4F18-9B7E-3622D5F31675}">
      <dgm:prSet custT="1"/>
      <dgm:spPr/>
      <dgm:t>
        <a:bodyPr/>
        <a:lstStyle/>
        <a:p>
          <a:r>
            <a:rPr lang="en-US" sz="1800" dirty="0" smtClean="0"/>
            <a:t>an event can only participate in a single pattern match</a:t>
          </a:r>
          <a:endParaRPr lang="en-US" sz="1800" dirty="0"/>
        </a:p>
      </dgm:t>
    </dgm:pt>
    <dgm:pt modelId="{31FB7A81-5A59-42E2-8955-5453BE3D503B}" type="parTrans" cxnId="{3F7FF595-9C1C-4759-8527-AB89A1477B98}">
      <dgm:prSet/>
      <dgm:spPr/>
      <dgm:t>
        <a:bodyPr/>
        <a:lstStyle/>
        <a:p>
          <a:endParaRPr lang="en-US"/>
        </a:p>
      </dgm:t>
    </dgm:pt>
    <dgm:pt modelId="{6583EE04-A2AE-4499-AA58-D8E3AD93877D}" type="sibTrans" cxnId="{3F7FF595-9C1C-4759-8527-AB89A1477B98}">
      <dgm:prSet/>
      <dgm:spPr/>
      <dgm:t>
        <a:bodyPr/>
        <a:lstStyle/>
        <a:p>
          <a:endParaRPr lang="en-US"/>
        </a:p>
      </dgm:t>
    </dgm:pt>
    <dgm:pt modelId="{C4F254E8-9563-4A37-BB64-F29672461B58}">
      <dgm:prSet custT="1"/>
      <dgm:spPr/>
      <dgm:t>
        <a:bodyPr/>
        <a:lstStyle/>
        <a:p>
          <a:r>
            <a:rPr lang="en-US" sz="1800" dirty="0" smtClean="0"/>
            <a:t>Contiguity</a:t>
          </a:r>
          <a:endParaRPr lang="en-US" sz="1800" dirty="0"/>
        </a:p>
      </dgm:t>
    </dgm:pt>
    <dgm:pt modelId="{F843267C-277A-400B-B35E-A5129E3EB638}" type="parTrans" cxnId="{9BA82AA1-42CB-478C-B122-1D936E3B954A}">
      <dgm:prSet/>
      <dgm:spPr/>
      <dgm:t>
        <a:bodyPr/>
        <a:lstStyle/>
        <a:p>
          <a:endParaRPr lang="en-US"/>
        </a:p>
      </dgm:t>
    </dgm:pt>
    <dgm:pt modelId="{3EFE8DCE-08A6-4726-AC5F-D10BF0F091EA}" type="sibTrans" cxnId="{9BA82AA1-42CB-478C-B122-1D936E3B954A}">
      <dgm:prSet/>
      <dgm:spPr/>
      <dgm:t>
        <a:bodyPr/>
        <a:lstStyle/>
        <a:p>
          <a:endParaRPr lang="en-US"/>
        </a:p>
      </dgm:t>
    </dgm:pt>
    <dgm:pt modelId="{901802B6-C45D-4673-825D-80E996EA51E2}">
      <dgm:prSet custT="1"/>
      <dgm:spPr/>
      <dgm:t>
        <a:bodyPr/>
        <a:lstStyle/>
        <a:p>
          <a:r>
            <a:rPr lang="en-US" sz="1800" dirty="0" smtClean="0"/>
            <a:t>all events must be contiguous in the input stream</a:t>
          </a:r>
          <a:endParaRPr lang="en-US" sz="1800" dirty="0"/>
        </a:p>
      </dgm:t>
    </dgm:pt>
    <dgm:pt modelId="{96368A94-890A-46D3-9515-D22117612DE4}" type="parTrans" cxnId="{23BC5091-9631-4DB6-ADB7-A291C76965BF}">
      <dgm:prSet/>
      <dgm:spPr/>
      <dgm:t>
        <a:bodyPr/>
        <a:lstStyle/>
        <a:p>
          <a:endParaRPr lang="en-US"/>
        </a:p>
      </dgm:t>
    </dgm:pt>
    <dgm:pt modelId="{B3CA65AF-D596-494A-AFF0-BBC401895683}" type="sibTrans" cxnId="{23BC5091-9631-4DB6-ADB7-A291C76965BF}">
      <dgm:prSet/>
      <dgm:spPr/>
      <dgm:t>
        <a:bodyPr/>
        <a:lstStyle/>
        <a:p>
          <a:endParaRPr lang="en-US"/>
        </a:p>
      </dgm:t>
    </dgm:pt>
    <dgm:pt modelId="{0D40DF64-6871-4E9A-ACB3-67BD94DC63FC}">
      <dgm:prSet phldrT="[Text]" custT="1"/>
      <dgm:spPr/>
      <dgm:t>
        <a:bodyPr/>
        <a:lstStyle/>
        <a:p>
          <a:r>
            <a:rPr lang="en-US" sz="1800" dirty="0" smtClean="0"/>
            <a:t>Composition</a:t>
          </a:r>
          <a:endParaRPr lang="en-US" sz="1800" dirty="0"/>
        </a:p>
      </dgm:t>
    </dgm:pt>
    <dgm:pt modelId="{F93F8A31-AF0B-468C-AF44-AFC503B09BA9}" type="parTrans" cxnId="{5D88A7E3-08C0-4185-A045-32A419B75BD4}">
      <dgm:prSet/>
      <dgm:spPr/>
      <dgm:t>
        <a:bodyPr/>
        <a:lstStyle/>
        <a:p>
          <a:endParaRPr lang="en-US"/>
        </a:p>
      </dgm:t>
    </dgm:pt>
    <dgm:pt modelId="{8FED3C84-FACC-4022-A69B-A8AF9B4A244A}" type="sibTrans" cxnId="{5D88A7E3-08C0-4185-A045-32A419B75BD4}">
      <dgm:prSet/>
      <dgm:spPr/>
      <dgm:t>
        <a:bodyPr/>
        <a:lstStyle/>
        <a:p>
          <a:endParaRPr lang="en-US"/>
        </a:p>
      </dgm:t>
    </dgm:pt>
    <dgm:pt modelId="{D6427E46-528C-4AE5-9D48-0E4D91D44076}">
      <dgm:prSet phldrT="[Text]" custT="1"/>
      <dgm:spPr/>
      <dgm:t>
        <a:bodyPr/>
        <a:lstStyle/>
        <a:p>
          <a:r>
            <a:rPr lang="en-US" sz="1800" dirty="0" smtClean="0"/>
            <a:t>arbitrary combinations of all of the above</a:t>
          </a:r>
          <a:endParaRPr lang="en-US" sz="1800" dirty="0"/>
        </a:p>
      </dgm:t>
    </dgm:pt>
    <dgm:pt modelId="{4E935D4D-915C-4DD9-91F2-337333959075}" type="parTrans" cxnId="{B37A02C4-3A17-46EE-91EA-AE29D6F3B194}">
      <dgm:prSet/>
      <dgm:spPr/>
      <dgm:t>
        <a:bodyPr/>
        <a:lstStyle/>
        <a:p>
          <a:endParaRPr lang="en-US"/>
        </a:p>
      </dgm:t>
    </dgm:pt>
    <dgm:pt modelId="{FE1E2DD5-FEB4-4324-A2A8-D3A84BE3BDDC}" type="sibTrans" cxnId="{B37A02C4-3A17-46EE-91EA-AE29D6F3B194}">
      <dgm:prSet/>
      <dgm:spPr/>
      <dgm:t>
        <a:bodyPr/>
        <a:lstStyle/>
        <a:p>
          <a:endParaRPr lang="en-US"/>
        </a:p>
      </dgm:t>
    </dgm:pt>
    <dgm:pt modelId="{8C2752CE-3D28-4C28-B363-89B2F59E6044}" type="pres">
      <dgm:prSet presAssocID="{26F2BF21-E9EF-47A0-8A72-EFA31275C4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D8341A-946E-4C92-8BA6-F0E2C8033D1C}" type="pres">
      <dgm:prSet presAssocID="{E10AE904-B868-43F0-9B82-9C5E5DC7C7E2}" presName="composite" presStyleCnt="0"/>
      <dgm:spPr/>
    </dgm:pt>
    <dgm:pt modelId="{B9D768BC-E9A2-432A-B470-47C8FD468425}" type="pres">
      <dgm:prSet presAssocID="{E10AE904-B868-43F0-9B82-9C5E5DC7C7E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D60D3-0D2E-425B-9F13-3D2CF0D1E903}" type="pres">
      <dgm:prSet presAssocID="{E10AE904-B868-43F0-9B82-9C5E5DC7C7E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1ABDD-04D0-4650-9F4A-984B4EA6D658}" type="pres">
      <dgm:prSet presAssocID="{7FCE15D3-8B0E-4CB2-B51B-9946446274E7}" presName="space" presStyleCnt="0"/>
      <dgm:spPr/>
    </dgm:pt>
    <dgm:pt modelId="{A9CA900A-E71D-4C7C-80B2-B9B360516531}" type="pres">
      <dgm:prSet presAssocID="{5F2D900D-74DF-432F-B936-81A083589A10}" presName="composite" presStyleCnt="0"/>
      <dgm:spPr/>
    </dgm:pt>
    <dgm:pt modelId="{26654F5D-5649-43F4-809B-437B7E465FF4}" type="pres">
      <dgm:prSet presAssocID="{5F2D900D-74DF-432F-B936-81A083589A1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D9EFB-FA97-48A1-8BEF-431BE246E44B}" type="pres">
      <dgm:prSet presAssocID="{5F2D900D-74DF-432F-B936-81A083589A10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71BD8-4493-4CBC-9216-4B9EC64AD552}" type="pres">
      <dgm:prSet presAssocID="{212B3893-9D4E-4D3A-AA5E-22C9BEF60834}" presName="space" presStyleCnt="0"/>
      <dgm:spPr/>
    </dgm:pt>
    <dgm:pt modelId="{63CDA73A-A7E0-4AE5-B97A-08EE864CD969}" type="pres">
      <dgm:prSet presAssocID="{C4F254E8-9563-4A37-BB64-F29672461B58}" presName="composite" presStyleCnt="0"/>
      <dgm:spPr/>
    </dgm:pt>
    <dgm:pt modelId="{E4FA7EF9-1113-4475-8B9A-4EA74D970F7F}" type="pres">
      <dgm:prSet presAssocID="{C4F254E8-9563-4A37-BB64-F29672461B5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56CB1-1556-4586-9EA8-2FFB1CBA0275}" type="pres">
      <dgm:prSet presAssocID="{C4F254E8-9563-4A37-BB64-F29672461B58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A0160-10A1-4EDB-A03A-CC45939B6D6D}" type="pres">
      <dgm:prSet presAssocID="{3EFE8DCE-08A6-4726-AC5F-D10BF0F091EA}" presName="space" presStyleCnt="0"/>
      <dgm:spPr/>
    </dgm:pt>
    <dgm:pt modelId="{2DC2D1BB-BB77-4C02-ABD1-FDB7B42A9D08}" type="pres">
      <dgm:prSet presAssocID="{0D40DF64-6871-4E9A-ACB3-67BD94DC63FC}" presName="composite" presStyleCnt="0"/>
      <dgm:spPr/>
    </dgm:pt>
    <dgm:pt modelId="{D58D3308-FBDD-4313-9974-AD5D24943356}" type="pres">
      <dgm:prSet presAssocID="{0D40DF64-6871-4E9A-ACB3-67BD94DC63F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3AE60-BCE0-4DC7-9B9C-BBDD0FDF577B}" type="pres">
      <dgm:prSet presAssocID="{0D40DF64-6871-4E9A-ACB3-67BD94DC63FC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10DFAF-7117-451E-8871-6AD482A6AD5C}" type="presOf" srcId="{9A183AED-0D99-4F18-9B7E-3622D5F31675}" destId="{701D9EFB-FA97-48A1-8BEF-431BE246E44B}" srcOrd="0" destOrd="0" presId="urn:microsoft.com/office/officeart/2005/8/layout/hList1"/>
    <dgm:cxn modelId="{6700F8DC-7AD9-4724-9B47-0C229F17F532}" type="presOf" srcId="{5F2D900D-74DF-432F-B936-81A083589A10}" destId="{26654F5D-5649-43F4-809B-437B7E465FF4}" srcOrd="0" destOrd="0" presId="urn:microsoft.com/office/officeart/2005/8/layout/hList1"/>
    <dgm:cxn modelId="{76C2679B-E352-4945-B487-E9D7A75715EB}" srcId="{E10AE904-B868-43F0-9B82-9C5E5DC7C7E2}" destId="{0CBC0CE9-583B-4ACB-AD0C-D28994FA4B2E}" srcOrd="0" destOrd="0" parTransId="{80029D58-FF27-43BF-A5BF-E3A1C4F0B57D}" sibTransId="{8DF04621-6A9A-42C3-A2E4-3048798E977D}"/>
    <dgm:cxn modelId="{7D059C81-713B-4F1B-9483-821F30E1EEC6}" srcId="{26F2BF21-E9EF-47A0-8A72-EFA31275C4F4}" destId="{E10AE904-B868-43F0-9B82-9C5E5DC7C7E2}" srcOrd="0" destOrd="0" parTransId="{87507443-3210-45D3-BB78-B997EEADAA73}" sibTransId="{7FCE15D3-8B0E-4CB2-B51B-9946446274E7}"/>
    <dgm:cxn modelId="{23BC5091-9631-4DB6-ADB7-A291C76965BF}" srcId="{C4F254E8-9563-4A37-BB64-F29672461B58}" destId="{901802B6-C45D-4673-825D-80E996EA51E2}" srcOrd="0" destOrd="0" parTransId="{96368A94-890A-46D3-9515-D22117612DE4}" sibTransId="{B3CA65AF-D596-494A-AFF0-BBC401895683}"/>
    <dgm:cxn modelId="{5D88A7E3-08C0-4185-A045-32A419B75BD4}" srcId="{26F2BF21-E9EF-47A0-8A72-EFA31275C4F4}" destId="{0D40DF64-6871-4E9A-ACB3-67BD94DC63FC}" srcOrd="3" destOrd="0" parTransId="{F93F8A31-AF0B-468C-AF44-AFC503B09BA9}" sibTransId="{8FED3C84-FACC-4022-A69B-A8AF9B4A244A}"/>
    <dgm:cxn modelId="{F40A2144-530C-41EC-A2C9-6D606C0F44BD}" type="presOf" srcId="{C4F254E8-9563-4A37-BB64-F29672461B58}" destId="{E4FA7EF9-1113-4475-8B9A-4EA74D970F7F}" srcOrd="0" destOrd="0" presId="urn:microsoft.com/office/officeart/2005/8/layout/hList1"/>
    <dgm:cxn modelId="{9BA82AA1-42CB-478C-B122-1D936E3B954A}" srcId="{26F2BF21-E9EF-47A0-8A72-EFA31275C4F4}" destId="{C4F254E8-9563-4A37-BB64-F29672461B58}" srcOrd="2" destOrd="0" parTransId="{F843267C-277A-400B-B35E-A5129E3EB638}" sibTransId="{3EFE8DCE-08A6-4726-AC5F-D10BF0F091EA}"/>
    <dgm:cxn modelId="{FC9A1097-B0BA-418C-B0F1-C3932BEC51C2}" type="presOf" srcId="{D6427E46-528C-4AE5-9D48-0E4D91D44076}" destId="{E373AE60-BCE0-4DC7-9B9C-BBDD0FDF577B}" srcOrd="0" destOrd="0" presId="urn:microsoft.com/office/officeart/2005/8/layout/hList1"/>
    <dgm:cxn modelId="{B37A02C4-3A17-46EE-91EA-AE29D6F3B194}" srcId="{0D40DF64-6871-4E9A-ACB3-67BD94DC63FC}" destId="{D6427E46-528C-4AE5-9D48-0E4D91D44076}" srcOrd="0" destOrd="0" parTransId="{4E935D4D-915C-4DD9-91F2-337333959075}" sibTransId="{FE1E2DD5-FEB4-4324-A2A8-D3A84BE3BDDC}"/>
    <dgm:cxn modelId="{3F7FF595-9C1C-4759-8527-AB89A1477B98}" srcId="{5F2D900D-74DF-432F-B936-81A083589A10}" destId="{9A183AED-0D99-4F18-9B7E-3622D5F31675}" srcOrd="0" destOrd="0" parTransId="{31FB7A81-5A59-42E2-8955-5453BE3D503B}" sibTransId="{6583EE04-A2AE-4499-AA58-D8E3AD93877D}"/>
    <dgm:cxn modelId="{B86F09A5-BCFC-486D-A221-1241F189B192}" srcId="{26F2BF21-E9EF-47A0-8A72-EFA31275C4F4}" destId="{5F2D900D-74DF-432F-B936-81A083589A10}" srcOrd="1" destOrd="0" parTransId="{22E8C08C-3539-4E95-8B3C-85614DB2B8AC}" sibTransId="{212B3893-9D4E-4D3A-AA5E-22C9BEF60834}"/>
    <dgm:cxn modelId="{38D798E1-32C7-4B6A-B79C-CD7E20803BB6}" type="presOf" srcId="{26F2BF21-E9EF-47A0-8A72-EFA31275C4F4}" destId="{8C2752CE-3D28-4C28-B363-89B2F59E6044}" srcOrd="0" destOrd="0" presId="urn:microsoft.com/office/officeart/2005/8/layout/hList1"/>
    <dgm:cxn modelId="{98FC42C4-A009-4CE8-9ACF-41DB52EF3F80}" type="presOf" srcId="{E10AE904-B868-43F0-9B82-9C5E5DC7C7E2}" destId="{B9D768BC-E9A2-432A-B470-47C8FD468425}" srcOrd="0" destOrd="0" presId="urn:microsoft.com/office/officeart/2005/8/layout/hList1"/>
    <dgm:cxn modelId="{B27F9CE7-C8F9-486D-93B2-00489D715A32}" type="presOf" srcId="{0D40DF64-6871-4E9A-ACB3-67BD94DC63FC}" destId="{D58D3308-FBDD-4313-9974-AD5D24943356}" srcOrd="0" destOrd="0" presId="urn:microsoft.com/office/officeart/2005/8/layout/hList1"/>
    <dgm:cxn modelId="{5996FE39-8119-458C-8C25-6243616CB223}" type="presOf" srcId="{901802B6-C45D-4673-825D-80E996EA51E2}" destId="{DB856CB1-1556-4586-9EA8-2FFB1CBA0275}" srcOrd="0" destOrd="0" presId="urn:microsoft.com/office/officeart/2005/8/layout/hList1"/>
    <dgm:cxn modelId="{9B46AD17-945C-4F57-B003-5C9559F8DA7A}" type="presOf" srcId="{0CBC0CE9-583B-4ACB-AD0C-D28994FA4B2E}" destId="{E88D60D3-0D2E-425B-9F13-3D2CF0D1E903}" srcOrd="0" destOrd="0" presId="urn:microsoft.com/office/officeart/2005/8/layout/hList1"/>
    <dgm:cxn modelId="{EA029B8F-4D22-49F8-A099-E77522F03489}" type="presParOf" srcId="{8C2752CE-3D28-4C28-B363-89B2F59E6044}" destId="{ECD8341A-946E-4C92-8BA6-F0E2C8033D1C}" srcOrd="0" destOrd="0" presId="urn:microsoft.com/office/officeart/2005/8/layout/hList1"/>
    <dgm:cxn modelId="{18949192-CE37-4851-BEA1-30F0D0E33623}" type="presParOf" srcId="{ECD8341A-946E-4C92-8BA6-F0E2C8033D1C}" destId="{B9D768BC-E9A2-432A-B470-47C8FD468425}" srcOrd="0" destOrd="0" presId="urn:microsoft.com/office/officeart/2005/8/layout/hList1"/>
    <dgm:cxn modelId="{BD240C82-33C3-4CE0-9A72-BC087FEFCBA9}" type="presParOf" srcId="{ECD8341A-946E-4C92-8BA6-F0E2C8033D1C}" destId="{E88D60D3-0D2E-425B-9F13-3D2CF0D1E903}" srcOrd="1" destOrd="0" presId="urn:microsoft.com/office/officeart/2005/8/layout/hList1"/>
    <dgm:cxn modelId="{6E460F1C-5D15-4601-9F57-941792A233E1}" type="presParOf" srcId="{8C2752CE-3D28-4C28-B363-89B2F59E6044}" destId="{8551ABDD-04D0-4650-9F4A-984B4EA6D658}" srcOrd="1" destOrd="0" presId="urn:microsoft.com/office/officeart/2005/8/layout/hList1"/>
    <dgm:cxn modelId="{D9B2EA07-6E81-4A72-89AA-03982B3C6549}" type="presParOf" srcId="{8C2752CE-3D28-4C28-B363-89B2F59E6044}" destId="{A9CA900A-E71D-4C7C-80B2-B9B360516531}" srcOrd="2" destOrd="0" presId="urn:microsoft.com/office/officeart/2005/8/layout/hList1"/>
    <dgm:cxn modelId="{BD6F3766-84F4-44B8-9567-4A0B9BE85DB1}" type="presParOf" srcId="{A9CA900A-E71D-4C7C-80B2-B9B360516531}" destId="{26654F5D-5649-43F4-809B-437B7E465FF4}" srcOrd="0" destOrd="0" presId="urn:microsoft.com/office/officeart/2005/8/layout/hList1"/>
    <dgm:cxn modelId="{DBD7D0C6-01C7-4121-8E6F-0448C49C0CD2}" type="presParOf" srcId="{A9CA900A-E71D-4C7C-80B2-B9B360516531}" destId="{701D9EFB-FA97-48A1-8BEF-431BE246E44B}" srcOrd="1" destOrd="0" presId="urn:microsoft.com/office/officeart/2005/8/layout/hList1"/>
    <dgm:cxn modelId="{1643A329-0096-4EB1-8E81-077CBF9C5F5F}" type="presParOf" srcId="{8C2752CE-3D28-4C28-B363-89B2F59E6044}" destId="{82A71BD8-4493-4CBC-9216-4B9EC64AD552}" srcOrd="3" destOrd="0" presId="urn:microsoft.com/office/officeart/2005/8/layout/hList1"/>
    <dgm:cxn modelId="{0792EC51-8E17-42ED-909A-1C3543A26B85}" type="presParOf" srcId="{8C2752CE-3D28-4C28-B363-89B2F59E6044}" destId="{63CDA73A-A7E0-4AE5-B97A-08EE864CD969}" srcOrd="4" destOrd="0" presId="urn:microsoft.com/office/officeart/2005/8/layout/hList1"/>
    <dgm:cxn modelId="{4A3CA61A-1F09-407D-8B6E-E8B09038AA00}" type="presParOf" srcId="{63CDA73A-A7E0-4AE5-B97A-08EE864CD969}" destId="{E4FA7EF9-1113-4475-8B9A-4EA74D970F7F}" srcOrd="0" destOrd="0" presId="urn:microsoft.com/office/officeart/2005/8/layout/hList1"/>
    <dgm:cxn modelId="{162CA8E1-B7E7-40A4-8EE6-7A9E68133023}" type="presParOf" srcId="{63CDA73A-A7E0-4AE5-B97A-08EE864CD969}" destId="{DB856CB1-1556-4586-9EA8-2FFB1CBA0275}" srcOrd="1" destOrd="0" presId="urn:microsoft.com/office/officeart/2005/8/layout/hList1"/>
    <dgm:cxn modelId="{942FAAC2-E450-4FD2-AB33-E2739626E6FD}" type="presParOf" srcId="{8C2752CE-3D28-4C28-B363-89B2F59E6044}" destId="{6BCA0160-10A1-4EDB-A03A-CC45939B6D6D}" srcOrd="5" destOrd="0" presId="urn:microsoft.com/office/officeart/2005/8/layout/hList1"/>
    <dgm:cxn modelId="{25438EB4-8EA9-4AA4-8E46-35DC4B8A8D59}" type="presParOf" srcId="{8C2752CE-3D28-4C28-B363-89B2F59E6044}" destId="{2DC2D1BB-BB77-4C02-ABD1-FDB7B42A9D08}" srcOrd="6" destOrd="0" presId="urn:microsoft.com/office/officeart/2005/8/layout/hList1"/>
    <dgm:cxn modelId="{8AFA196B-820D-4136-9ACB-755885976558}" type="presParOf" srcId="{2DC2D1BB-BB77-4C02-ABD1-FDB7B42A9D08}" destId="{D58D3308-FBDD-4313-9974-AD5D24943356}" srcOrd="0" destOrd="0" presId="urn:microsoft.com/office/officeart/2005/8/layout/hList1"/>
    <dgm:cxn modelId="{A81C72F5-B391-438F-BB9E-0DE638CEDC8C}" type="presParOf" srcId="{2DC2D1BB-BB77-4C02-ABD1-FDB7B42A9D08}" destId="{E373AE60-BCE0-4DC7-9B9C-BBDD0FDF577B}" srcOrd="1" destOrd="0" presId="urn:microsoft.com/office/officeart/2005/8/layout/hLis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CDD575-FB48-4D8E-AE44-83A077394DA3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08BEEAD5-6119-477C-BED6-B669788E0A0B}">
      <dgm:prSet phldrT="[Text]"/>
      <dgm:spPr/>
      <dgm:t>
        <a:bodyPr/>
        <a:lstStyle/>
        <a:p>
          <a:r>
            <a:rPr lang="en-US" dirty="0" smtClean="0"/>
            <a:t>Non-Conjunctive CEP Plan Generation</a:t>
          </a:r>
          <a:endParaRPr lang="en-US" dirty="0"/>
        </a:p>
      </dgm:t>
    </dgm:pt>
    <dgm:pt modelId="{A5A7A835-865C-4733-90B9-7BF4828F08CD}" type="parTrans" cxnId="{0C441EDE-46D4-4A86-B183-2AAE6D44FAF3}">
      <dgm:prSet/>
      <dgm:spPr/>
      <dgm:t>
        <a:bodyPr/>
        <a:lstStyle/>
        <a:p>
          <a:endParaRPr lang="en-US"/>
        </a:p>
      </dgm:t>
    </dgm:pt>
    <dgm:pt modelId="{C83A3269-680D-4179-90A2-964825909FF9}" type="sibTrans" cxnId="{0C441EDE-46D4-4A86-B183-2AAE6D44FAF3}">
      <dgm:prSet/>
      <dgm:spPr/>
      <dgm:t>
        <a:bodyPr/>
        <a:lstStyle/>
        <a:p>
          <a:endParaRPr lang="en-US"/>
        </a:p>
      </dgm:t>
    </dgm:pt>
    <dgm:pt modelId="{55CF6636-7C7B-46C8-8993-205588C172FF}">
      <dgm:prSet phldrT="[Text]"/>
      <dgm:spPr/>
      <dgm:t>
        <a:bodyPr/>
        <a:lstStyle/>
        <a:p>
          <a:r>
            <a:rPr lang="en-US" dirty="0" smtClean="0"/>
            <a:t>Join Plan Generation</a:t>
          </a:r>
          <a:endParaRPr lang="en-US" dirty="0"/>
        </a:p>
      </dgm:t>
    </dgm:pt>
    <dgm:pt modelId="{7F82A0B1-C4C4-4E61-AD73-46C767074F9C}" type="parTrans" cxnId="{1ACCEDA0-697A-4026-9371-7498322C8552}">
      <dgm:prSet/>
      <dgm:spPr/>
      <dgm:t>
        <a:bodyPr/>
        <a:lstStyle/>
        <a:p>
          <a:endParaRPr lang="en-US"/>
        </a:p>
      </dgm:t>
    </dgm:pt>
    <dgm:pt modelId="{5D703A36-EF8E-4895-AF81-073ABE858AD9}" type="sibTrans" cxnId="{1ACCEDA0-697A-4026-9371-7498322C8552}">
      <dgm:prSet/>
      <dgm:spPr/>
      <dgm:t>
        <a:bodyPr/>
        <a:lstStyle/>
        <a:p>
          <a:endParaRPr lang="en-US"/>
        </a:p>
      </dgm:t>
    </dgm:pt>
    <dgm:pt modelId="{14D1F48E-ABF2-491B-9D3B-607E26CD4880}">
      <dgm:prSet phldrT="[Text]"/>
      <dgm:spPr/>
      <dgm:t>
        <a:bodyPr/>
        <a:lstStyle/>
        <a:p>
          <a:r>
            <a:rPr lang="en-US" dirty="0" smtClean="0"/>
            <a:t>Reduction to Conjunctive</a:t>
          </a:r>
          <a:endParaRPr lang="en-US" dirty="0"/>
        </a:p>
      </dgm:t>
    </dgm:pt>
    <dgm:pt modelId="{19F02F1C-2916-4226-8C01-D32D5BB4B2EA}" type="parTrans" cxnId="{C28785D0-0C53-451F-A7DB-A0D07ECE5EAC}">
      <dgm:prSet/>
      <dgm:spPr/>
      <dgm:t>
        <a:bodyPr/>
        <a:lstStyle/>
        <a:p>
          <a:endParaRPr lang="en-US"/>
        </a:p>
      </dgm:t>
    </dgm:pt>
    <dgm:pt modelId="{360320FA-BF68-480C-A7E6-DBF1FD8E3B42}" type="sibTrans" cxnId="{C28785D0-0C53-451F-A7DB-A0D07ECE5EAC}">
      <dgm:prSet/>
      <dgm:spPr/>
      <dgm:t>
        <a:bodyPr/>
        <a:lstStyle/>
        <a:p>
          <a:endParaRPr lang="en-US"/>
        </a:p>
      </dgm:t>
    </dgm:pt>
    <dgm:pt modelId="{D4AAD3E7-19C7-47ED-B4D0-4CD1F67F3C62}" type="pres">
      <dgm:prSet presAssocID="{99CDD575-FB48-4D8E-AE44-83A077394DA3}" presName="linearFlow" presStyleCnt="0">
        <dgm:presLayoutVars>
          <dgm:dir/>
          <dgm:resizeHandles val="exact"/>
        </dgm:presLayoutVars>
      </dgm:prSet>
      <dgm:spPr/>
    </dgm:pt>
    <dgm:pt modelId="{30CDA68D-E68A-45E1-B02B-3578FB8D40C6}" type="pres">
      <dgm:prSet presAssocID="{08BEEAD5-6119-477C-BED6-B669788E0A0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3611A-363C-4272-A2BF-F6DB2418ACBA}" type="pres">
      <dgm:prSet presAssocID="{C83A3269-680D-4179-90A2-964825909FF9}" presName="spacerL" presStyleCnt="0"/>
      <dgm:spPr/>
    </dgm:pt>
    <dgm:pt modelId="{02788B53-A63D-4F37-804D-F5B419084132}" type="pres">
      <dgm:prSet presAssocID="{C83A3269-680D-4179-90A2-964825909FF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AFB4915-EE25-4622-9972-1E82EA361E6D}" type="pres">
      <dgm:prSet presAssocID="{C83A3269-680D-4179-90A2-964825909FF9}" presName="spacerR" presStyleCnt="0"/>
      <dgm:spPr/>
    </dgm:pt>
    <dgm:pt modelId="{92CBF1FC-128C-4A70-B448-699FA7F3BE6D}" type="pres">
      <dgm:prSet presAssocID="{14D1F48E-ABF2-491B-9D3B-607E26CD48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C9DAD-6E4B-40BC-88EE-1D10BAE4DBC7}" type="pres">
      <dgm:prSet presAssocID="{360320FA-BF68-480C-A7E6-DBF1FD8E3B42}" presName="spacerL" presStyleCnt="0"/>
      <dgm:spPr/>
    </dgm:pt>
    <dgm:pt modelId="{6C7F23E0-C393-46E4-8389-2621877BFB86}" type="pres">
      <dgm:prSet presAssocID="{360320FA-BF68-480C-A7E6-DBF1FD8E3B4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D6DC9C8-ACDC-4DDD-A8E5-524D1B363CB1}" type="pres">
      <dgm:prSet presAssocID="{360320FA-BF68-480C-A7E6-DBF1FD8E3B42}" presName="spacerR" presStyleCnt="0"/>
      <dgm:spPr/>
    </dgm:pt>
    <dgm:pt modelId="{C1881CB1-F70F-41BE-B9AF-C79A5BF95050}" type="pres">
      <dgm:prSet presAssocID="{55CF6636-7C7B-46C8-8993-205588C172F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0FB0FE-CCFF-4EAC-A037-C83700AD63D4}" type="presOf" srcId="{360320FA-BF68-480C-A7E6-DBF1FD8E3B42}" destId="{6C7F23E0-C393-46E4-8389-2621877BFB86}" srcOrd="0" destOrd="0" presId="urn:microsoft.com/office/officeart/2005/8/layout/equation1"/>
    <dgm:cxn modelId="{1ACCEDA0-697A-4026-9371-7498322C8552}" srcId="{99CDD575-FB48-4D8E-AE44-83A077394DA3}" destId="{55CF6636-7C7B-46C8-8993-205588C172FF}" srcOrd="2" destOrd="0" parTransId="{7F82A0B1-C4C4-4E61-AD73-46C767074F9C}" sibTransId="{5D703A36-EF8E-4895-AF81-073ABE858AD9}"/>
    <dgm:cxn modelId="{0C441EDE-46D4-4A86-B183-2AAE6D44FAF3}" srcId="{99CDD575-FB48-4D8E-AE44-83A077394DA3}" destId="{08BEEAD5-6119-477C-BED6-B669788E0A0B}" srcOrd="0" destOrd="0" parTransId="{A5A7A835-865C-4733-90B9-7BF4828F08CD}" sibTransId="{C83A3269-680D-4179-90A2-964825909FF9}"/>
    <dgm:cxn modelId="{4700A05D-03A9-4A97-AD51-2534FDE273ED}" type="presOf" srcId="{C83A3269-680D-4179-90A2-964825909FF9}" destId="{02788B53-A63D-4F37-804D-F5B419084132}" srcOrd="0" destOrd="0" presId="urn:microsoft.com/office/officeart/2005/8/layout/equation1"/>
    <dgm:cxn modelId="{162E976E-FD3B-4318-9BFF-CDCEA368165B}" type="presOf" srcId="{99CDD575-FB48-4D8E-AE44-83A077394DA3}" destId="{D4AAD3E7-19C7-47ED-B4D0-4CD1F67F3C62}" srcOrd="0" destOrd="0" presId="urn:microsoft.com/office/officeart/2005/8/layout/equation1"/>
    <dgm:cxn modelId="{827E980E-02CB-4A8E-B88A-34224934F472}" type="presOf" srcId="{08BEEAD5-6119-477C-BED6-B669788E0A0B}" destId="{30CDA68D-E68A-45E1-B02B-3578FB8D40C6}" srcOrd="0" destOrd="0" presId="urn:microsoft.com/office/officeart/2005/8/layout/equation1"/>
    <dgm:cxn modelId="{AC9F4372-FF5D-4AB5-8380-15FE3D2F131E}" type="presOf" srcId="{55CF6636-7C7B-46C8-8993-205588C172FF}" destId="{C1881CB1-F70F-41BE-B9AF-C79A5BF95050}" srcOrd="0" destOrd="0" presId="urn:microsoft.com/office/officeart/2005/8/layout/equation1"/>
    <dgm:cxn modelId="{7B0D4CC3-D218-46D8-A200-07D9C4ADEEF8}" type="presOf" srcId="{14D1F48E-ABF2-491B-9D3B-607E26CD4880}" destId="{92CBF1FC-128C-4A70-B448-699FA7F3BE6D}" srcOrd="0" destOrd="0" presId="urn:microsoft.com/office/officeart/2005/8/layout/equation1"/>
    <dgm:cxn modelId="{C28785D0-0C53-451F-A7DB-A0D07ECE5EAC}" srcId="{99CDD575-FB48-4D8E-AE44-83A077394DA3}" destId="{14D1F48E-ABF2-491B-9D3B-607E26CD4880}" srcOrd="1" destOrd="0" parTransId="{19F02F1C-2916-4226-8C01-D32D5BB4B2EA}" sibTransId="{360320FA-BF68-480C-A7E6-DBF1FD8E3B42}"/>
    <dgm:cxn modelId="{C899816C-BF5A-40B1-B6D9-64BB29FB4735}" type="presParOf" srcId="{D4AAD3E7-19C7-47ED-B4D0-4CD1F67F3C62}" destId="{30CDA68D-E68A-45E1-B02B-3578FB8D40C6}" srcOrd="0" destOrd="0" presId="urn:microsoft.com/office/officeart/2005/8/layout/equation1"/>
    <dgm:cxn modelId="{34D7FFF7-593C-4167-AB27-187120525565}" type="presParOf" srcId="{D4AAD3E7-19C7-47ED-B4D0-4CD1F67F3C62}" destId="{4E83611A-363C-4272-A2BF-F6DB2418ACBA}" srcOrd="1" destOrd="0" presId="urn:microsoft.com/office/officeart/2005/8/layout/equation1"/>
    <dgm:cxn modelId="{196A4B03-629F-44A4-B413-347465537660}" type="presParOf" srcId="{D4AAD3E7-19C7-47ED-B4D0-4CD1F67F3C62}" destId="{02788B53-A63D-4F37-804D-F5B419084132}" srcOrd="2" destOrd="0" presId="urn:microsoft.com/office/officeart/2005/8/layout/equation1"/>
    <dgm:cxn modelId="{1F42B741-115B-4C5F-9BF9-302FAC48A31D}" type="presParOf" srcId="{D4AAD3E7-19C7-47ED-B4D0-4CD1F67F3C62}" destId="{5AFB4915-EE25-4622-9972-1E82EA361E6D}" srcOrd="3" destOrd="0" presId="urn:microsoft.com/office/officeart/2005/8/layout/equation1"/>
    <dgm:cxn modelId="{38F64910-DAFD-4CCE-92E5-13D20E9A4191}" type="presParOf" srcId="{D4AAD3E7-19C7-47ED-B4D0-4CD1F67F3C62}" destId="{92CBF1FC-128C-4A70-B448-699FA7F3BE6D}" srcOrd="4" destOrd="0" presId="urn:microsoft.com/office/officeart/2005/8/layout/equation1"/>
    <dgm:cxn modelId="{3AC5D01F-4A40-400F-B84C-E5AB84BFA94B}" type="presParOf" srcId="{D4AAD3E7-19C7-47ED-B4D0-4CD1F67F3C62}" destId="{259C9DAD-6E4B-40BC-88EE-1D10BAE4DBC7}" srcOrd="5" destOrd="0" presId="urn:microsoft.com/office/officeart/2005/8/layout/equation1"/>
    <dgm:cxn modelId="{229ACC9F-8D92-4D68-BB45-0321DCF33F94}" type="presParOf" srcId="{D4AAD3E7-19C7-47ED-B4D0-4CD1F67F3C62}" destId="{6C7F23E0-C393-46E4-8389-2621877BFB86}" srcOrd="6" destOrd="0" presId="urn:microsoft.com/office/officeart/2005/8/layout/equation1"/>
    <dgm:cxn modelId="{15F433B6-05BC-40C0-A18F-25BF7420DABB}" type="presParOf" srcId="{D4AAD3E7-19C7-47ED-B4D0-4CD1F67F3C62}" destId="{9D6DC9C8-ACDC-4DDD-A8E5-524D1B363CB1}" srcOrd="7" destOrd="0" presId="urn:microsoft.com/office/officeart/2005/8/layout/equation1"/>
    <dgm:cxn modelId="{2AC43D10-525E-44E5-9E62-AE42257CE9C2}" type="presParOf" srcId="{D4AAD3E7-19C7-47ED-B4D0-4CD1F67F3C62}" destId="{C1881CB1-F70F-41BE-B9AF-C79A5BF95050}" srcOrd="8" destOrd="0" presId="urn:microsoft.com/office/officeart/2005/8/layout/equati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32.wmf"/><Relationship Id="rId1" Type="http://schemas.openxmlformats.org/officeDocument/2006/relationships/image" Target="../media/image46.wmf"/><Relationship Id="rId4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C9A39-9494-4E13-A899-E08242D6E6DB}" type="datetimeFigureOut">
              <a:rPr lang="en-US" smtClean="0"/>
              <a:pPr/>
              <a:t>09-Jul-19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D34B5-52E0-464C-ABFE-99224813E7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dirty="0"/>
              <a:t>Need examples in this slide for each pattern type</a:t>
            </a:r>
          </a:p>
          <a:p>
            <a:pPr marL="0" algn="l" defTabSz="914400" rtl="0" eaLnBrk="1" latinLnBrk="0" hangingPunct="1"/>
            <a:r>
              <a:rPr lang="en-US" dirty="0"/>
              <a:t>Ilya:</a:t>
            </a:r>
            <a:r>
              <a:rPr lang="en-US" baseline="0" dirty="0"/>
              <a:t> examples come later, when I describe a NFA for each pattern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34B5-52E0-464C-ABFE-99224813E7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0616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34B5-52E0-464C-ABFE-99224813E7C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8946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34B5-52E0-464C-ABFE-99224813E7C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584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34B5-52E0-464C-ABFE-99224813E7C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0616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34B5-52E0-464C-ABFE-99224813E7C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56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34B5-52E0-464C-ABFE-99224813E7CF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511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34B5-52E0-464C-ABFE-99224813E7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7488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34B5-52E0-464C-ABFE-99224813E7C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34B5-52E0-464C-ABFE-99224813E7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256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34B5-52E0-464C-ABFE-99224813E7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223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34B5-52E0-464C-ABFE-99224813E7C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627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34B5-52E0-464C-ABFE-99224813E7C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668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34B5-52E0-464C-ABFE-99224813E7C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832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C8B65-E1CB-4DDE-8001-51EA2A6D560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3FB-DF51-43C5-B691-DA0457D54803}" type="datetimeFigureOut">
              <a:rPr lang="en-US" smtClean="0"/>
              <a:pPr/>
              <a:t>09-Jul-19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012-5129-4D40-B26C-F71D5657E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3FB-DF51-43C5-B691-DA0457D54803}" type="datetimeFigureOut">
              <a:rPr lang="en-US" smtClean="0"/>
              <a:pPr/>
              <a:t>09-Jul-19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012-5129-4D40-B26C-F71D5657E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3FB-DF51-43C5-B691-DA0457D54803}" type="datetimeFigureOut">
              <a:rPr lang="en-US" smtClean="0"/>
              <a:pPr/>
              <a:t>09-Jul-19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012-5129-4D40-B26C-F71D5657E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3FB-DF51-43C5-B691-DA0457D54803}" type="datetimeFigureOut">
              <a:rPr lang="en-US" smtClean="0"/>
              <a:pPr/>
              <a:t>09-Jul-19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012-5129-4D40-B26C-F71D5657E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3FB-DF51-43C5-B691-DA0457D54803}" type="datetimeFigureOut">
              <a:rPr lang="en-US" smtClean="0"/>
              <a:pPr/>
              <a:t>09-Jul-19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012-5129-4D40-B26C-F71D5657E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3FB-DF51-43C5-B691-DA0457D54803}" type="datetimeFigureOut">
              <a:rPr lang="en-US" smtClean="0"/>
              <a:pPr/>
              <a:t>09-Jul-19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012-5129-4D40-B26C-F71D5657E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3FB-DF51-43C5-B691-DA0457D54803}" type="datetimeFigureOut">
              <a:rPr lang="en-US" smtClean="0"/>
              <a:pPr/>
              <a:t>09-Jul-19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012-5129-4D40-B26C-F71D5657E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3FB-DF51-43C5-B691-DA0457D54803}" type="datetimeFigureOut">
              <a:rPr lang="en-US" smtClean="0"/>
              <a:pPr/>
              <a:t>09-Jul-19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012-5129-4D40-B26C-F71D5657E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3FB-DF51-43C5-B691-DA0457D54803}" type="datetimeFigureOut">
              <a:rPr lang="en-US" smtClean="0"/>
              <a:pPr/>
              <a:t>09-Jul-19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012-5129-4D40-B26C-F71D5657E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3FB-DF51-43C5-B691-DA0457D54803}" type="datetimeFigureOut">
              <a:rPr lang="en-US" smtClean="0"/>
              <a:pPr/>
              <a:t>09-Jul-19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012-5129-4D40-B26C-F71D5657E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3FB-DF51-43C5-B691-DA0457D54803}" type="datetimeFigureOut">
              <a:rPr lang="en-US" smtClean="0"/>
              <a:pPr/>
              <a:t>09-Jul-19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8012-5129-4D40-B26C-F71D5657E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93FB-DF51-43C5-B691-DA0457D54803}" type="datetimeFigureOut">
              <a:rPr lang="en-US" smtClean="0"/>
              <a:pPr/>
              <a:t>09-Jul-19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8012-5129-4D40-B26C-F71D5657E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Data" Target="../diagrams/data6.xml"/><Relationship Id="rId7" Type="http://schemas.openxmlformats.org/officeDocument/2006/relationships/diagramData" Target="../diagrams/data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diagramColors" Target="../diagrams/colors7.xml"/><Relationship Id="rId4" Type="http://schemas.openxmlformats.org/officeDocument/2006/relationships/diagramLayout" Target="../diagrams/layout6.xml"/><Relationship Id="rId9" Type="http://schemas.openxmlformats.org/officeDocument/2006/relationships/diagramQuickStyle" Target="../diagrams/quickStyle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4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4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46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50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53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Data" Target="../diagrams/data2.xml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Colors" Target="../diagrams/colors3.xml"/><Relationship Id="rId4" Type="http://schemas.openxmlformats.org/officeDocument/2006/relationships/diagramLayout" Target="../diagrams/layout2.xml"/><Relationship Id="rId9" Type="http://schemas.openxmlformats.org/officeDocument/2006/relationships/diagramQuickStyle" Target="../diagrams/quickStyle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Scalable </a:t>
            </a:r>
            <a:br>
              <a:rPr lang="en-US" dirty="0"/>
            </a:br>
            <a:r>
              <a:rPr lang="en-US" dirty="0"/>
              <a:t>Complex Event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Defeating </a:t>
            </a:r>
            <a:r>
              <a:rPr lang="en-US" dirty="0"/>
              <a:t>the </a:t>
            </a:r>
            <a:r>
              <a:rPr lang="en-US" dirty="0" err="1"/>
              <a:t>Exponentiality</a:t>
            </a:r>
            <a:r>
              <a:rPr lang="en-US" dirty="0"/>
              <a:t> of </a:t>
            </a:r>
          </a:p>
          <a:p>
            <a:r>
              <a:rPr lang="en-US" dirty="0"/>
              <a:t>Event Pattern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CEP Evaluation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Non-deterministic Finite Automata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Evaluation Trees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more..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24400" y="1904997"/>
            <a:ext cx="3962400" cy="899180"/>
            <a:chOff x="609601" y="1905004"/>
            <a:chExt cx="8229627" cy="1981217"/>
          </a:xfrm>
        </p:grpSpPr>
        <p:sp>
          <p:nvSpPr>
            <p:cNvPr id="6" name="Oval 5"/>
            <p:cNvSpPr/>
            <p:nvPr/>
          </p:nvSpPr>
          <p:spPr>
            <a:xfrm>
              <a:off x="609601" y="2743215"/>
              <a:ext cx="1219204" cy="1143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71809" y="2743215"/>
              <a:ext cx="1219204" cy="1143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334016" y="2743215"/>
              <a:ext cx="1219204" cy="1143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620024" y="2743215"/>
              <a:ext cx="1219204" cy="1143006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0" name="Straight Arrow Connector 9"/>
            <p:cNvCxnSpPr>
              <a:stCxn id="6" idx="6"/>
              <a:endCxn id="7" idx="2"/>
            </p:cNvCxnSpPr>
            <p:nvPr/>
          </p:nvCxnSpPr>
          <p:spPr>
            <a:xfrm>
              <a:off x="1828804" y="3314718"/>
              <a:ext cx="1143003" cy="1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6"/>
              <a:endCxn id="9" idx="2"/>
            </p:cNvCxnSpPr>
            <p:nvPr/>
          </p:nvCxnSpPr>
          <p:spPr>
            <a:xfrm>
              <a:off x="6553219" y="3314718"/>
              <a:ext cx="1066803" cy="1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2"/>
            </p:cNvCxnSpPr>
            <p:nvPr/>
          </p:nvCxnSpPr>
          <p:spPr>
            <a:xfrm>
              <a:off x="4191013" y="3314715"/>
              <a:ext cx="1143003" cy="1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990601" y="1905008"/>
              <a:ext cx="533401" cy="838204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5"/>
            </p:cNvCxnSpPr>
            <p:nvPr/>
          </p:nvCxnSpPr>
          <p:spPr>
            <a:xfrm rot="5400000">
              <a:off x="1309272" y="2606592"/>
              <a:ext cx="122751" cy="15048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52810" y="1905006"/>
              <a:ext cx="533401" cy="838203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5" idx="5"/>
            </p:cNvCxnSpPr>
            <p:nvPr/>
          </p:nvCxnSpPr>
          <p:spPr>
            <a:xfrm rot="5400000">
              <a:off x="3671477" y="2606589"/>
              <a:ext cx="122751" cy="15048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638818" y="1905004"/>
              <a:ext cx="533401" cy="838202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5"/>
            </p:cNvCxnSpPr>
            <p:nvPr/>
          </p:nvCxnSpPr>
          <p:spPr>
            <a:xfrm rot="5400000">
              <a:off x="5957468" y="2606583"/>
              <a:ext cx="122751" cy="15048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562600" y="3276600"/>
            <a:ext cx="2111022" cy="2195156"/>
            <a:chOff x="5562600" y="3276600"/>
            <a:chExt cx="2111022" cy="2195156"/>
          </a:xfrm>
        </p:grpSpPr>
        <p:sp>
          <p:nvSpPr>
            <p:cNvPr id="20" name="Oval 19"/>
            <p:cNvSpPr/>
            <p:nvPr/>
          </p:nvSpPr>
          <p:spPr>
            <a:xfrm>
              <a:off x="7086600" y="49530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651978" y="40386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32766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4" name="Straight Arrow Connector 23"/>
            <p:cNvCxnSpPr>
              <a:stCxn id="20" idx="0"/>
              <a:endCxn id="21" idx="4"/>
            </p:cNvCxnSpPr>
            <p:nvPr/>
          </p:nvCxnSpPr>
          <p:spPr>
            <a:xfrm rot="16200000" flipV="1">
              <a:off x="6964978" y="4537867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0"/>
              <a:endCxn id="22" idx="5"/>
            </p:cNvCxnSpPr>
            <p:nvPr/>
          </p:nvCxnSpPr>
          <p:spPr>
            <a:xfrm rot="16200000" flipV="1">
              <a:off x="6649765" y="3742876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172200" y="49530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1" name="Straight Arrow Connector 40"/>
            <p:cNvCxnSpPr>
              <a:stCxn id="40" idx="0"/>
              <a:endCxn id="21" idx="4"/>
            </p:cNvCxnSpPr>
            <p:nvPr/>
          </p:nvCxnSpPr>
          <p:spPr>
            <a:xfrm rot="5400000" flipH="1" flipV="1">
              <a:off x="6507778" y="4515289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562600" y="40386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9" name="Straight Arrow Connector 58"/>
            <p:cNvCxnSpPr>
              <a:stCxn id="58" idx="0"/>
              <a:endCxn id="22" idx="3"/>
            </p:cNvCxnSpPr>
            <p:nvPr/>
          </p:nvCxnSpPr>
          <p:spPr>
            <a:xfrm rot="5400000" flipH="1" flipV="1">
              <a:off x="5897532" y="3677965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NFA for </a:t>
            </a:r>
            <a:r>
              <a:rPr lang="en-US" dirty="0" smtClean="0"/>
              <a:t>Example </a:t>
            </a:r>
            <a:r>
              <a:rPr lang="en-US" dirty="0"/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609600" y="2743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1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971800" y="2743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334000" y="2743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3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7620000" y="2743200"/>
            <a:ext cx="1219200" cy="1143000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1828800" y="33147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10" idx="2"/>
          </p:cNvCxnSpPr>
          <p:nvPr/>
        </p:nvCxnSpPr>
        <p:spPr>
          <a:xfrm>
            <a:off x="6553200" y="3314700"/>
            <a:ext cx="1066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4191000" y="33147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906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5"/>
          </p:cNvCxnSpPr>
          <p:nvPr/>
        </p:nvCxnSpPr>
        <p:spPr>
          <a:xfrm rot="5400000">
            <a:off x="13092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528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5" idx="5"/>
          </p:cNvCxnSpPr>
          <p:nvPr/>
        </p:nvCxnSpPr>
        <p:spPr>
          <a:xfrm rot="5400000">
            <a:off x="36714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6388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5"/>
          </p:cNvCxnSpPr>
          <p:nvPr/>
        </p:nvCxnSpPr>
        <p:spPr>
          <a:xfrm rot="5400000">
            <a:off x="59574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1200" y="2831068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</a:t>
            </a:r>
            <a:r>
              <a:rPr lang="en-US" i="1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52309" y="2895600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</a:t>
            </a:r>
            <a:r>
              <a:rPr lang="en-US" i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9400" y="2907268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</a:t>
            </a:r>
            <a:r>
              <a:rPr lang="en-US" i="1" dirty="0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612" y="1535668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 err="1"/>
              <a:t>b,c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082812" y="1535668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 err="1"/>
              <a:t>a,c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5368812" y="153566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 err="1"/>
              <a:t>a,b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044236" y="3547646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a.price</a:t>
            </a:r>
            <a:r>
              <a:rPr lang="en-US" sz="1600" i="1" dirty="0"/>
              <a:t> &lt; </a:t>
            </a:r>
            <a:r>
              <a:rPr lang="en-US" sz="1600" i="1" dirty="0" err="1"/>
              <a:t>b.price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6324600" y="3547646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b.price</a:t>
            </a:r>
            <a:r>
              <a:rPr lang="en-US" sz="1600" i="1" dirty="0"/>
              <a:t> &lt; </a:t>
            </a:r>
            <a:r>
              <a:rPr lang="en-US" sz="1600" i="1" dirty="0" err="1"/>
              <a:t>c.price</a:t>
            </a:r>
            <a:endParaRPr lang="en-US" i="1" dirty="0"/>
          </a:p>
        </p:txBody>
      </p:sp>
      <p:sp>
        <p:nvSpPr>
          <p:cNvPr id="28" name="Content Placeholder 4"/>
          <p:cNvSpPr txBox="1">
            <a:spLocks noGrp="1"/>
          </p:cNvSpPr>
          <p:nvPr>
            <p:ph idx="1"/>
          </p:nvPr>
        </p:nvSpPr>
        <p:spPr>
          <a:xfrm>
            <a:off x="533400" y="4191000"/>
            <a:ext cx="822960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SEQ(</a:t>
            </a:r>
            <a:r>
              <a:rPr lang="en-US" sz="2400" dirty="0" err="1" smtClean="0"/>
              <a:t>AppleStockPriceUpdate</a:t>
            </a:r>
            <a:r>
              <a:rPr lang="en-US" sz="2400" dirty="0" smtClean="0"/>
              <a:t> </a:t>
            </a:r>
            <a:r>
              <a:rPr lang="en-US" sz="2400" dirty="0"/>
              <a:t>a, </a:t>
            </a:r>
            <a:r>
              <a:rPr lang="en-US" sz="2400" dirty="0" err="1"/>
              <a:t>MicrosoftStockPriceUpdate</a:t>
            </a:r>
            <a:r>
              <a:rPr lang="en-US" sz="2400" dirty="0"/>
              <a:t> b,</a:t>
            </a:r>
          </a:p>
          <a:p>
            <a:pPr>
              <a:buNone/>
            </a:pPr>
            <a:r>
              <a:rPr lang="en-US" sz="2400" dirty="0"/>
              <a:t>         </a:t>
            </a:r>
            <a:r>
              <a:rPr lang="en-US" sz="2400" dirty="0" err="1" smtClean="0"/>
              <a:t>GoogleStockPriceUpdate</a:t>
            </a:r>
            <a:r>
              <a:rPr lang="en-US" sz="2400" dirty="0" smtClean="0"/>
              <a:t> </a:t>
            </a:r>
            <a:r>
              <a:rPr lang="en-US" sz="2400" dirty="0"/>
              <a:t>c)</a:t>
            </a:r>
          </a:p>
          <a:p>
            <a:pPr>
              <a:buNone/>
            </a:pPr>
            <a:r>
              <a:rPr lang="en-US" sz="2400" dirty="0"/>
              <a:t>WHERE ((</a:t>
            </a:r>
            <a:r>
              <a:rPr lang="en-US" sz="2400" dirty="0" err="1"/>
              <a:t>a.price</a:t>
            </a:r>
            <a:r>
              <a:rPr lang="en-US" sz="2400" dirty="0"/>
              <a:t> &lt; </a:t>
            </a:r>
            <a:r>
              <a:rPr lang="en-US" sz="2400" dirty="0" err="1"/>
              <a:t>b.price</a:t>
            </a:r>
            <a:r>
              <a:rPr lang="en-US" sz="2400" dirty="0"/>
              <a:t>) AND (</a:t>
            </a:r>
            <a:r>
              <a:rPr lang="en-US" sz="2400" dirty="0" err="1"/>
              <a:t>b.price</a:t>
            </a:r>
            <a:r>
              <a:rPr lang="en-US" sz="2400" dirty="0"/>
              <a:t> &lt; </a:t>
            </a:r>
            <a:r>
              <a:rPr lang="en-US" sz="2400" dirty="0" err="1"/>
              <a:t>c.price</a:t>
            </a:r>
            <a:r>
              <a:rPr lang="en-US" sz="2400" dirty="0"/>
              <a:t>))</a:t>
            </a:r>
          </a:p>
          <a:p>
            <a:pPr>
              <a:buNone/>
            </a:pPr>
            <a:r>
              <a:rPr lang="en-US" sz="2400" dirty="0"/>
              <a:t>WITHIN 10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NFA-Based </a:t>
            </a:r>
            <a:r>
              <a:rPr lang="en-US" dirty="0"/>
              <a:t>Detection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1459468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baseline="30000" dirty="0"/>
              <a:t>p=1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1459468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baseline="30000" dirty="0"/>
              <a:t>p=1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1459468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baseline="30000" dirty="0"/>
              <a:t>p=4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1459468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baseline="30000" dirty="0"/>
              <a:t>p=7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1459468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baseline="30000" dirty="0"/>
              <a:t>p=9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1459468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baseline="30000" dirty="0"/>
              <a:t>p=5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77200" y="1459468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baseline="30000" dirty="0"/>
              <a:t>p=6</a:t>
            </a:r>
            <a:endParaRPr lang="en-US" dirty="0"/>
          </a:p>
        </p:txBody>
      </p:sp>
      <p:sp>
        <p:nvSpPr>
          <p:cNvPr id="16" name="Up Arrow 15"/>
          <p:cNvSpPr/>
          <p:nvPr/>
        </p:nvSpPr>
        <p:spPr>
          <a:xfrm>
            <a:off x="3962400" y="1828800"/>
            <a:ext cx="484632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8600" y="1459468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472621" y="1447800"/>
          <a:ext cx="365579" cy="393700"/>
        </p:xfrm>
        <a:graphic>
          <a:graphicData uri="http://schemas.openxmlformats.org/presentationml/2006/ole">
            <p:oleObj spid="_x0000_s94210" name="Equation" r:id="rId3" imgW="164880" imgH="177480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28600" y="1840468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" y="2221468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8600" y="2602468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2971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3352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" y="3733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" y="4114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8600" y="4495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4876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5257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5638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6019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grpSp>
        <p:nvGrpSpPr>
          <p:cNvPr id="3" name="Group 51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53" name="Oval 52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971800" y="3657600"/>
              <a:ext cx="12192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7" name="Straight Arrow Connector 56"/>
            <p:cNvCxnSpPr>
              <a:stCxn id="53" idx="6"/>
              <a:endCxn id="54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6"/>
              <a:endCxn id="56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6"/>
              <a:endCxn id="55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>
              <a:stCxn id="60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62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stCxn id="64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6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68" name="Oval 67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2971800" y="3657600"/>
              <a:ext cx="12192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72" name="Straight Arrow Connector 71"/>
            <p:cNvCxnSpPr>
              <a:stCxn id="68" idx="6"/>
              <a:endCxn id="69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0" idx="6"/>
              <a:endCxn id="71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9" idx="6"/>
              <a:endCxn id="70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stCxn id="75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stCxn id="77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9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0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82" name="Oval 81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86" name="Straight Arrow Connector 85"/>
            <p:cNvCxnSpPr>
              <a:stCxn id="82" idx="6"/>
              <a:endCxn id="83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4" idx="6"/>
              <a:endCxn id="85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3" idx="6"/>
              <a:endCxn id="84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>
              <a:stCxn id="91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3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95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97" name="Oval 96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01" name="Straight Arrow Connector 100"/>
            <p:cNvCxnSpPr>
              <a:stCxn id="97" idx="6"/>
              <a:endCxn id="98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9" idx="6"/>
              <a:endCxn id="100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8" idx="6"/>
              <a:endCxn id="99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/>
            <p:cNvCxnSpPr>
              <a:stCxn id="104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106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>
              <a:stCxn id="108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9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111" name="Oval 110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15" name="Straight Arrow Connector 114"/>
            <p:cNvCxnSpPr>
              <a:stCxn id="111" idx="6"/>
              <a:endCxn id="112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6"/>
              <a:endCxn id="114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2" idx="6"/>
              <a:endCxn id="113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Arrow Connector 118"/>
            <p:cNvCxnSpPr>
              <a:stCxn id="118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>
              <a:stCxn id="120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122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24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126" name="Oval 125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30" name="Straight Arrow Connector 129"/>
            <p:cNvCxnSpPr>
              <a:stCxn id="126" idx="6"/>
              <a:endCxn id="127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8" idx="6"/>
              <a:endCxn id="129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7" idx="6"/>
              <a:endCxn id="128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135"/>
            <p:cNvCxnSpPr>
              <a:stCxn id="135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/>
            <p:cNvCxnSpPr>
              <a:stCxn id="137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39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141" name="Oval 140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45" name="Straight Arrow Connector 144"/>
            <p:cNvCxnSpPr>
              <a:stCxn id="141" idx="6"/>
              <a:endCxn id="142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3" idx="6"/>
              <a:endCxn id="144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2" idx="6"/>
              <a:endCxn id="143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Arrow Connector 148"/>
            <p:cNvCxnSpPr>
              <a:stCxn id="148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Arrow Connector 150"/>
            <p:cNvCxnSpPr>
              <a:stCxn id="150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/>
            <p:cNvCxnSpPr>
              <a:stCxn id="152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53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155" name="Oval 154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59" name="Straight Arrow Connector 158"/>
            <p:cNvCxnSpPr>
              <a:stCxn id="155" idx="6"/>
              <a:endCxn id="156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7" idx="6"/>
              <a:endCxn id="158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56" idx="6"/>
              <a:endCxn id="157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Arrow Connector 162"/>
            <p:cNvCxnSpPr>
              <a:stCxn id="162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Arrow Connector 164"/>
            <p:cNvCxnSpPr>
              <a:stCxn id="164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66"/>
            <p:cNvCxnSpPr>
              <a:stCxn id="166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67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169" name="Oval 168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73" name="Straight Arrow Connector 172"/>
            <p:cNvCxnSpPr>
              <a:stCxn id="169" idx="6"/>
              <a:endCxn id="170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71" idx="6"/>
              <a:endCxn id="172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70" idx="6"/>
              <a:endCxn id="171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/>
            <p:cNvCxnSpPr>
              <a:stCxn id="176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Arrow Connector 178"/>
            <p:cNvCxnSpPr>
              <a:stCxn id="178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Arrow Connector 180"/>
            <p:cNvCxnSpPr>
              <a:stCxn id="180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7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199" name="Oval 198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00" name="Oval 199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01" name="Oval 200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02" name="Oval 201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03" name="Straight Arrow Connector 202"/>
            <p:cNvCxnSpPr>
              <a:stCxn id="199" idx="6"/>
              <a:endCxn id="200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201" idx="6"/>
              <a:endCxn id="202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200" idx="6"/>
              <a:endCxn id="201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Arrow Connector 206"/>
            <p:cNvCxnSpPr>
              <a:stCxn id="206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" name="Straight Arrow Connector 208"/>
            <p:cNvCxnSpPr>
              <a:stCxn id="208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Arrow Connector 210"/>
            <p:cNvCxnSpPr>
              <a:stCxn id="210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11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213" name="Oval 212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14" name="Oval 213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16" name="Oval 215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17" name="Straight Arrow Connector 216"/>
            <p:cNvCxnSpPr>
              <a:stCxn id="213" idx="6"/>
              <a:endCxn id="214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5" idx="6"/>
              <a:endCxn id="216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4" idx="6"/>
              <a:endCxn id="215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Arrow Connector 220"/>
            <p:cNvCxnSpPr>
              <a:stCxn id="220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Arrow Connector 222"/>
            <p:cNvCxnSpPr>
              <a:stCxn id="222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Straight Arrow Connector 224"/>
            <p:cNvCxnSpPr>
              <a:stCxn id="224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25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227" name="Oval 226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29" name="Oval 228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31" name="Straight Arrow Connector 230"/>
            <p:cNvCxnSpPr>
              <a:stCxn id="227" idx="6"/>
              <a:endCxn id="228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29" idx="6"/>
              <a:endCxn id="230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228" idx="6"/>
              <a:endCxn id="229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Arrow Connector 234"/>
            <p:cNvCxnSpPr>
              <a:stCxn id="234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Oval 235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Straight Arrow Connector 236"/>
            <p:cNvCxnSpPr>
              <a:stCxn id="236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9" name="Straight Arrow Connector 238"/>
            <p:cNvCxnSpPr>
              <a:stCxn id="238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41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243" name="Oval 242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5" name="Oval 244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6" name="Oval 245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47" name="Straight Arrow Connector 246"/>
            <p:cNvCxnSpPr>
              <a:stCxn id="243" idx="6"/>
              <a:endCxn id="244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>
              <a:stCxn id="245" idx="6"/>
              <a:endCxn id="246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stCxn id="244" idx="6"/>
              <a:endCxn id="245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val 249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250"/>
            <p:cNvCxnSpPr>
              <a:stCxn id="250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3" name="Straight Arrow Connector 252"/>
            <p:cNvCxnSpPr>
              <a:stCxn id="252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Oval 253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Arrow Connector 254"/>
            <p:cNvCxnSpPr>
              <a:stCxn id="254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55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257" name="Oval 256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58" name="Oval 257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59" name="Oval 258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60" name="Oval 259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61" name="Straight Arrow Connector 260"/>
            <p:cNvCxnSpPr>
              <a:stCxn id="257" idx="6"/>
              <a:endCxn id="258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59" idx="6"/>
              <a:endCxn id="260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8" idx="6"/>
              <a:endCxn id="259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5" name="Straight Arrow Connector 264"/>
            <p:cNvCxnSpPr>
              <a:stCxn id="264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Oval 265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Arrow Connector 266"/>
            <p:cNvCxnSpPr>
              <a:stCxn id="266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Oval 267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9" name="Straight Arrow Connector 268"/>
            <p:cNvCxnSpPr>
              <a:stCxn id="268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69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271" name="Oval 270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72" name="Oval 271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73" name="Oval 272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74" name="Oval 273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75" name="Straight Arrow Connector 274"/>
            <p:cNvCxnSpPr>
              <a:stCxn id="271" idx="6"/>
              <a:endCxn id="272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stCxn id="273" idx="6"/>
              <a:endCxn id="274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>
              <a:stCxn id="272" idx="6"/>
              <a:endCxn id="273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Straight Arrow Connector 278"/>
            <p:cNvCxnSpPr>
              <a:stCxn id="278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 279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1" name="Straight Arrow Connector 280"/>
            <p:cNvCxnSpPr>
              <a:stCxn id="280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Oval 281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3" name="Straight Arrow Connector 282"/>
            <p:cNvCxnSpPr>
              <a:stCxn id="282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85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287" name="Oval 286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88" name="Oval 287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89" name="Oval 288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90" name="Oval 289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solidFill>
              <a:srgbClr val="FFC000"/>
            </a:solidFill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91" name="Straight Arrow Connector 290"/>
            <p:cNvCxnSpPr>
              <a:stCxn id="287" idx="6"/>
              <a:endCxn id="288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89" idx="6"/>
              <a:endCxn id="290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>
              <a:stCxn id="288" idx="6"/>
              <a:endCxn id="289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5" name="Straight Arrow Connector 294"/>
            <p:cNvCxnSpPr>
              <a:stCxn id="294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/>
            <p:cNvCxnSpPr>
              <a:stCxn id="296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val 297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Arrow Connector 298"/>
            <p:cNvCxnSpPr>
              <a:stCxn id="298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Multiply 299"/>
          <p:cNvSpPr/>
          <p:nvPr/>
        </p:nvSpPr>
        <p:spPr>
          <a:xfrm>
            <a:off x="304800" y="2819400"/>
            <a:ext cx="609600" cy="685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Multiply 300"/>
          <p:cNvSpPr/>
          <p:nvPr/>
        </p:nvSpPr>
        <p:spPr>
          <a:xfrm>
            <a:off x="304800" y="3200400"/>
            <a:ext cx="609600" cy="685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Multiply 301"/>
          <p:cNvSpPr/>
          <p:nvPr/>
        </p:nvSpPr>
        <p:spPr>
          <a:xfrm>
            <a:off x="304800" y="3581400"/>
            <a:ext cx="609600" cy="685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Multiply 302"/>
          <p:cNvSpPr/>
          <p:nvPr/>
        </p:nvSpPr>
        <p:spPr>
          <a:xfrm>
            <a:off x="304800" y="3962400"/>
            <a:ext cx="609600" cy="685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Multiply 303"/>
          <p:cNvSpPr/>
          <p:nvPr/>
        </p:nvSpPr>
        <p:spPr>
          <a:xfrm>
            <a:off x="304800" y="4343400"/>
            <a:ext cx="609600" cy="685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Multiply 304"/>
          <p:cNvSpPr/>
          <p:nvPr/>
        </p:nvSpPr>
        <p:spPr>
          <a:xfrm>
            <a:off x="304800" y="4724400"/>
            <a:ext cx="609600" cy="685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3657600" y="2133600"/>
            <a:ext cx="2459845" cy="1015663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r>
              <a:rPr lang="en-US" sz="6000" baseline="-25000" dirty="0"/>
              <a:t>1</a:t>
            </a:r>
            <a:r>
              <a:rPr lang="en-US" sz="6000" dirty="0"/>
              <a:t>b</a:t>
            </a:r>
            <a:r>
              <a:rPr lang="en-US" sz="6000" baseline="-25000" dirty="0"/>
              <a:t>3 </a:t>
            </a:r>
            <a:r>
              <a:rPr lang="ru-RU" sz="6000" dirty="0"/>
              <a:t>с</a:t>
            </a:r>
            <a:r>
              <a:rPr lang="en-US" sz="6000" baseline="-25000" dirty="0"/>
              <a:t>1</a:t>
            </a:r>
            <a:endParaRPr lang="en-US" sz="6000" dirty="0"/>
          </a:p>
        </p:txBody>
      </p:sp>
      <p:sp>
        <p:nvSpPr>
          <p:cNvPr id="318" name="TextBox 317"/>
          <p:cNvSpPr txBox="1"/>
          <p:nvPr/>
        </p:nvSpPr>
        <p:spPr>
          <a:xfrm>
            <a:off x="3657600" y="3124200"/>
            <a:ext cx="2459845" cy="1015663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r>
              <a:rPr lang="ru-RU" sz="6000" baseline="-25000" dirty="0"/>
              <a:t>2</a:t>
            </a:r>
            <a:r>
              <a:rPr lang="en-US" sz="6000" dirty="0"/>
              <a:t>b</a:t>
            </a:r>
            <a:r>
              <a:rPr lang="en-US" sz="6000" baseline="-25000" dirty="0"/>
              <a:t>3 </a:t>
            </a:r>
            <a:r>
              <a:rPr lang="ru-RU" sz="6000" dirty="0"/>
              <a:t>с</a:t>
            </a:r>
            <a:r>
              <a:rPr lang="en-US" sz="6000" baseline="-25000" dirty="0"/>
              <a:t>1</a:t>
            </a:r>
            <a:endParaRPr lang="en-US" sz="6000" dirty="0"/>
          </a:p>
        </p:txBody>
      </p:sp>
      <p:sp>
        <p:nvSpPr>
          <p:cNvPr id="319" name="TextBox 318"/>
          <p:cNvSpPr txBox="1"/>
          <p:nvPr/>
        </p:nvSpPr>
        <p:spPr>
          <a:xfrm>
            <a:off x="3657600" y="4114800"/>
            <a:ext cx="2459845" cy="1015663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r>
              <a:rPr lang="ru-RU" sz="6000" baseline="-25000" dirty="0"/>
              <a:t>3</a:t>
            </a:r>
            <a:r>
              <a:rPr lang="en-US" sz="6000" dirty="0"/>
              <a:t>b</a:t>
            </a:r>
            <a:r>
              <a:rPr lang="en-US" sz="6000" baseline="-25000" dirty="0"/>
              <a:t>3 </a:t>
            </a:r>
            <a:r>
              <a:rPr lang="ru-RU" sz="6000" dirty="0"/>
              <a:t>с</a:t>
            </a:r>
            <a:r>
              <a:rPr lang="en-US" sz="6000" baseline="-25000" dirty="0"/>
              <a:t>1</a:t>
            </a:r>
            <a:endParaRPr lang="en-US" sz="6000" dirty="0"/>
          </a:p>
        </p:txBody>
      </p:sp>
      <p:sp>
        <p:nvSpPr>
          <p:cNvPr id="270" name="Content Placeholder 4"/>
          <p:cNvSpPr txBox="1">
            <a:spLocks noGrp="1"/>
          </p:cNvSpPr>
          <p:nvPr>
            <p:ph idx="1"/>
          </p:nvPr>
        </p:nvSpPr>
        <p:spPr>
          <a:xfrm>
            <a:off x="2438400" y="5257800"/>
            <a:ext cx="6629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SEQ(</a:t>
            </a:r>
            <a:r>
              <a:rPr lang="en-US" sz="2000" dirty="0" err="1" smtClean="0"/>
              <a:t>AppleStockPriceUpdate</a:t>
            </a:r>
            <a:r>
              <a:rPr lang="en-US" sz="2000" dirty="0" smtClean="0"/>
              <a:t> </a:t>
            </a:r>
            <a:r>
              <a:rPr lang="en-US" sz="2000" dirty="0"/>
              <a:t>a, </a:t>
            </a:r>
            <a:r>
              <a:rPr lang="en-US" sz="2000" dirty="0" err="1"/>
              <a:t>MicrosoftStockPriceUpdate</a:t>
            </a:r>
            <a:r>
              <a:rPr lang="en-US" sz="2000" dirty="0"/>
              <a:t> b,</a:t>
            </a:r>
          </a:p>
          <a:p>
            <a:pPr>
              <a:buNone/>
            </a:pPr>
            <a:r>
              <a:rPr lang="en-US" sz="2000" dirty="0"/>
              <a:t>         </a:t>
            </a:r>
            <a:r>
              <a:rPr lang="en-US" sz="2000" dirty="0" err="1" smtClean="0"/>
              <a:t>GoogleStockPriceUpdate</a:t>
            </a:r>
            <a:r>
              <a:rPr lang="en-US" sz="2000" dirty="0" smtClean="0"/>
              <a:t> </a:t>
            </a:r>
            <a:r>
              <a:rPr lang="en-US" sz="2000" dirty="0"/>
              <a:t>c)</a:t>
            </a:r>
          </a:p>
          <a:p>
            <a:pPr>
              <a:buNone/>
            </a:pPr>
            <a:r>
              <a:rPr lang="en-US" sz="2000" dirty="0"/>
              <a:t>WHERE ((</a:t>
            </a:r>
            <a:r>
              <a:rPr lang="en-US" sz="2000" dirty="0" err="1"/>
              <a:t>a.price</a:t>
            </a:r>
            <a:r>
              <a:rPr lang="en-US" sz="2000" dirty="0"/>
              <a:t> &lt; </a:t>
            </a:r>
            <a:r>
              <a:rPr lang="en-US" sz="2000" dirty="0" err="1"/>
              <a:t>b.price</a:t>
            </a:r>
            <a:r>
              <a:rPr lang="en-US" sz="2000" dirty="0"/>
              <a:t>) AND (</a:t>
            </a:r>
            <a:r>
              <a:rPr lang="en-US" sz="2000" dirty="0" err="1"/>
              <a:t>b.price</a:t>
            </a:r>
            <a:r>
              <a:rPr lang="en-US" sz="2000" dirty="0"/>
              <a:t> &lt; </a:t>
            </a:r>
            <a:r>
              <a:rPr lang="en-US" sz="2000" dirty="0" err="1"/>
              <a:t>c.price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WITHIN 10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1667 L -0.325 -0.2833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" y="-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325 -0.2277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" y="-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-1.11111E-6 L 0.13195 -1.11111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7 0.10555 L -0.325 -0.1722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95 -1.11111E-6 L 0.19861 -1.11111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9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7 0.10555 L -0.325 -0.11667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" y="-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61 -1.11111E-6 L 0.27361 -1.11111E-6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7 0.10555 L -0.325 -0.06111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7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12777 L -0.325 -0.00556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0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12777 L -0.325 0.05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61 -1.11111E-6 L 0.34861 -1.11111E-6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5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12777 L -0.325 0.10555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" y="-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8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12777 L -0.325 0.16111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1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13889 L -0.325 0.21666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61 -1.11111E-6 L 0.42361 -1.11111E-6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13889 L -0.325 0.27222 " pathEditMode="relative" rAng="0" ptsTypes="AA">
                                      <p:cBhvr>
                                        <p:cTn id="2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9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13889 L -0.325 0.32777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13889 L -0.325 0.38333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61 -1.11111E-6 L 0.49861 -1.11111E-6 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0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000"/>
                            </p:stCondLst>
                            <p:childTnLst>
                              <p:par>
                                <p:cTn id="30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500"/>
                            </p:stCondLst>
                            <p:childTnLst>
                              <p:par>
                                <p:cTn id="3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3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00"/>
                            </p:stCondLst>
                            <p:childTnLst>
                              <p:par>
                                <p:cTn id="3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3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3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000"/>
                            </p:stCondLst>
                            <p:childTnLst>
                              <p:par>
                                <p:cTn id="3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31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17" grpId="0" animBg="1"/>
      <p:bldP spid="318" grpId="0" animBg="1"/>
      <p:bldP spid="319" grpId="0" animBg="1"/>
      <p:bldP spid="27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Tree for Example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5029200"/>
            <a:ext cx="1219200" cy="1143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1219200" y="3200400"/>
            <a:ext cx="1219200" cy="1143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A,B</a:t>
            </a:r>
          </a:p>
        </p:txBody>
      </p:sp>
      <p:sp>
        <p:nvSpPr>
          <p:cNvPr id="9" name="Oval 8"/>
          <p:cNvSpPr/>
          <p:nvPr/>
        </p:nvSpPr>
        <p:spPr>
          <a:xfrm>
            <a:off x="3505200" y="32004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2438400" y="1447800"/>
            <a:ext cx="1371600" cy="1219200"/>
          </a:xfrm>
          <a:prstGeom prst="ellipse">
            <a:avLst/>
          </a:prstGeom>
          <a:solidFill>
            <a:schemeClr val="bg1"/>
          </a:solidFill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/>
          <p:cNvCxnSpPr>
            <a:stCxn id="49" idx="0"/>
            <a:endCxn id="8" idx="3"/>
          </p:cNvCxnSpPr>
          <p:nvPr/>
        </p:nvCxnSpPr>
        <p:spPr>
          <a:xfrm rot="5400000" flipH="1" flipV="1">
            <a:off x="615183" y="4246633"/>
            <a:ext cx="853188" cy="711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0" idx="5"/>
          </p:cNvCxnSpPr>
          <p:nvPr/>
        </p:nvCxnSpPr>
        <p:spPr>
          <a:xfrm rot="16200000" flipV="1">
            <a:off x="3505996" y="2591594"/>
            <a:ext cx="711948" cy="5056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10" idx="3"/>
          </p:cNvCxnSpPr>
          <p:nvPr/>
        </p:nvCxnSpPr>
        <p:spPr>
          <a:xfrm rot="5400000" flipH="1" flipV="1">
            <a:off x="1878062" y="2439194"/>
            <a:ext cx="711948" cy="8104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72436" y="4385846"/>
            <a:ext cx="1502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a.price</a:t>
            </a:r>
            <a:r>
              <a:rPr lang="en-US" sz="1600" i="1" dirty="0"/>
              <a:t> &lt; </a:t>
            </a:r>
            <a:r>
              <a:rPr lang="en-US" sz="1600" i="1" dirty="0" err="1"/>
              <a:t>b.price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2367838" y="2743200"/>
            <a:ext cx="1482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b.price</a:t>
            </a:r>
            <a:r>
              <a:rPr lang="en-US" sz="1600" i="1" dirty="0"/>
              <a:t> &lt; </a:t>
            </a:r>
            <a:r>
              <a:rPr lang="en-US" sz="1600" i="1" dirty="0" err="1"/>
              <a:t>c.price</a:t>
            </a:r>
            <a:endParaRPr lang="en-US" i="1" dirty="0"/>
          </a:p>
        </p:txBody>
      </p:sp>
      <p:sp>
        <p:nvSpPr>
          <p:cNvPr id="28" name="Content Placeholder 4"/>
          <p:cNvSpPr txBox="1">
            <a:spLocks noGrp="1"/>
          </p:cNvSpPr>
          <p:nvPr>
            <p:ph idx="1"/>
          </p:nvPr>
        </p:nvSpPr>
        <p:spPr>
          <a:xfrm>
            <a:off x="4953000" y="1447800"/>
            <a:ext cx="4114800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SEQ(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AppleStockPriceUpdate</a:t>
            </a:r>
            <a:r>
              <a:rPr lang="en-US" sz="2400" dirty="0" smtClean="0"/>
              <a:t> </a:t>
            </a:r>
            <a:r>
              <a:rPr lang="en-US" sz="2400" dirty="0"/>
              <a:t>a,</a:t>
            </a:r>
          </a:p>
          <a:p>
            <a:pPr>
              <a:buNone/>
            </a:pPr>
            <a:r>
              <a:rPr lang="en-US" sz="2400" dirty="0"/>
              <a:t>   </a:t>
            </a:r>
            <a:r>
              <a:rPr lang="en-US" sz="2400" dirty="0" err="1"/>
              <a:t>MicrosoftStockPriceUpdate</a:t>
            </a:r>
            <a:r>
              <a:rPr lang="en-US" sz="2400" dirty="0"/>
              <a:t> b,</a:t>
            </a:r>
          </a:p>
          <a:p>
            <a:pPr>
              <a:buNone/>
            </a:pPr>
            <a:r>
              <a:rPr lang="en-US" sz="2400" dirty="0"/>
              <a:t>   </a:t>
            </a:r>
            <a:r>
              <a:rPr lang="en-US" sz="2400" dirty="0" err="1" smtClean="0"/>
              <a:t>GoogleStockPriceUpdate</a:t>
            </a:r>
            <a:r>
              <a:rPr lang="en-US" sz="2400" dirty="0" smtClean="0"/>
              <a:t> </a:t>
            </a:r>
            <a:r>
              <a:rPr lang="en-US" sz="2400" dirty="0"/>
              <a:t>c)</a:t>
            </a:r>
          </a:p>
          <a:p>
            <a:pPr>
              <a:buNone/>
            </a:pPr>
            <a:r>
              <a:rPr lang="en-US" sz="2400" dirty="0"/>
              <a:t>WHERE ((</a:t>
            </a:r>
            <a:r>
              <a:rPr lang="en-US" sz="2400" dirty="0" err="1"/>
              <a:t>a.price</a:t>
            </a:r>
            <a:r>
              <a:rPr lang="en-US" sz="2400" dirty="0"/>
              <a:t> &lt; </a:t>
            </a:r>
            <a:r>
              <a:rPr lang="en-US" sz="2400" dirty="0" err="1"/>
              <a:t>b.price</a:t>
            </a:r>
            <a:r>
              <a:rPr lang="en-US" sz="2400" dirty="0"/>
              <a:t>) AND </a:t>
            </a:r>
          </a:p>
          <a:p>
            <a:pPr>
              <a:buNone/>
            </a:pPr>
            <a:r>
              <a:rPr lang="en-US" sz="2400" dirty="0"/>
              <a:t>	 	  (</a:t>
            </a:r>
            <a:r>
              <a:rPr lang="en-US" sz="2400" dirty="0" err="1"/>
              <a:t>b.price</a:t>
            </a:r>
            <a:r>
              <a:rPr lang="en-US" sz="2400" dirty="0"/>
              <a:t> &lt; </a:t>
            </a:r>
            <a:r>
              <a:rPr lang="en-US" sz="2400" dirty="0" err="1"/>
              <a:t>c.price</a:t>
            </a:r>
            <a:r>
              <a:rPr lang="en-US" sz="2400" dirty="0"/>
              <a:t>))</a:t>
            </a:r>
          </a:p>
          <a:p>
            <a:pPr>
              <a:buNone/>
            </a:pPr>
            <a:r>
              <a:rPr lang="en-US" sz="2400" dirty="0"/>
              <a:t>WITHIN 10 minutes</a:t>
            </a:r>
          </a:p>
        </p:txBody>
      </p:sp>
      <p:sp>
        <p:nvSpPr>
          <p:cNvPr id="49" name="Oval 48"/>
          <p:cNvSpPr/>
          <p:nvPr/>
        </p:nvSpPr>
        <p:spPr>
          <a:xfrm>
            <a:off x="76200" y="5029200"/>
            <a:ext cx="1219200" cy="1143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cxnSp>
        <p:nvCxnSpPr>
          <p:cNvPr id="53" name="Straight Arrow Connector 52"/>
          <p:cNvCxnSpPr>
            <a:stCxn id="4" idx="0"/>
            <a:endCxn id="8" idx="5"/>
          </p:cNvCxnSpPr>
          <p:nvPr/>
        </p:nvCxnSpPr>
        <p:spPr>
          <a:xfrm rot="16200000" flipV="1">
            <a:off x="2189235" y="4246633"/>
            <a:ext cx="853188" cy="711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Tree-Based Detection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1459468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baseline="30000" dirty="0"/>
              <a:t>p=1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1459468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baseline="30000" dirty="0"/>
              <a:t>p=1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1459468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baseline="30000" dirty="0"/>
              <a:t>p=4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1459468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baseline="30000" dirty="0"/>
              <a:t>p=7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1459468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baseline="30000" dirty="0"/>
              <a:t>p=9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1459468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baseline="30000" dirty="0"/>
              <a:t>p=5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77200" y="1459468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baseline="30000" dirty="0"/>
              <a:t>p=6</a:t>
            </a:r>
            <a:endParaRPr lang="en-US" dirty="0"/>
          </a:p>
        </p:txBody>
      </p:sp>
      <p:sp>
        <p:nvSpPr>
          <p:cNvPr id="16" name="Up Arrow 15"/>
          <p:cNvSpPr/>
          <p:nvPr/>
        </p:nvSpPr>
        <p:spPr>
          <a:xfrm>
            <a:off x="3962400" y="1828800"/>
            <a:ext cx="484632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8600" y="1459468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472621" y="1447800"/>
          <a:ext cx="365579" cy="393700"/>
        </p:xfrm>
        <a:graphic>
          <a:graphicData uri="http://schemas.openxmlformats.org/presentationml/2006/ole">
            <p:oleObj spid="_x0000_s48130" name="Equation" r:id="rId4" imgW="164880" imgH="177480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28600" y="1840468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" y="2221468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8600" y="2602468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2971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3352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" y="3733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" y="4114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8600" y="4495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4876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5257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5638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6019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00" name="Multiply 299"/>
          <p:cNvSpPr/>
          <p:nvPr/>
        </p:nvSpPr>
        <p:spPr>
          <a:xfrm>
            <a:off x="304800" y="2819400"/>
            <a:ext cx="609600" cy="685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Multiply 300"/>
          <p:cNvSpPr/>
          <p:nvPr/>
        </p:nvSpPr>
        <p:spPr>
          <a:xfrm>
            <a:off x="304800" y="3200400"/>
            <a:ext cx="609600" cy="685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Multiply 301"/>
          <p:cNvSpPr/>
          <p:nvPr/>
        </p:nvSpPr>
        <p:spPr>
          <a:xfrm>
            <a:off x="304800" y="3581400"/>
            <a:ext cx="609600" cy="685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Multiply 302"/>
          <p:cNvSpPr/>
          <p:nvPr/>
        </p:nvSpPr>
        <p:spPr>
          <a:xfrm>
            <a:off x="304800" y="3962400"/>
            <a:ext cx="609600" cy="685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Multiply 303"/>
          <p:cNvSpPr/>
          <p:nvPr/>
        </p:nvSpPr>
        <p:spPr>
          <a:xfrm>
            <a:off x="304800" y="4343400"/>
            <a:ext cx="609600" cy="685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Multiply 304"/>
          <p:cNvSpPr/>
          <p:nvPr/>
        </p:nvSpPr>
        <p:spPr>
          <a:xfrm>
            <a:off x="304800" y="4724400"/>
            <a:ext cx="609600" cy="685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46"/>
          <p:cNvGrpSpPr/>
          <p:nvPr/>
        </p:nvGrpSpPr>
        <p:grpSpPr>
          <a:xfrm>
            <a:off x="3886200" y="2667000"/>
            <a:ext cx="2133600" cy="2195156"/>
            <a:chOff x="2514600" y="3519844"/>
            <a:chExt cx="2133600" cy="2195156"/>
          </a:xfrm>
        </p:grpSpPr>
        <p:sp>
          <p:nvSpPr>
            <p:cNvPr id="338" name="Oval 337"/>
            <p:cNvSpPr/>
            <p:nvPr/>
          </p:nvSpPr>
          <p:spPr>
            <a:xfrm>
              <a:off x="3429000" y="5196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39" name="Oval 338"/>
            <p:cNvSpPr/>
            <p:nvPr/>
          </p:nvSpPr>
          <p:spPr>
            <a:xfrm>
              <a:off x="4061178" y="42818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0" name="Oval 339"/>
            <p:cNvSpPr/>
            <p:nvPr/>
          </p:nvSpPr>
          <p:spPr>
            <a:xfrm>
              <a:off x="3581400" y="35198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41" name="Straight Arrow Connector 340"/>
            <p:cNvCxnSpPr>
              <a:stCxn id="338" idx="0"/>
            </p:cNvCxnSpPr>
            <p:nvPr/>
          </p:nvCxnSpPr>
          <p:spPr>
            <a:xfrm rot="16200000" flipV="1">
              <a:off x="3307378" y="4781111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339" idx="0"/>
              <a:endCxn id="340" idx="5"/>
            </p:cNvCxnSpPr>
            <p:nvPr/>
          </p:nvCxnSpPr>
          <p:spPr>
            <a:xfrm rot="16200000" flipV="1">
              <a:off x="4058965" y="3986120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Oval 342"/>
            <p:cNvSpPr/>
            <p:nvPr/>
          </p:nvSpPr>
          <p:spPr>
            <a:xfrm>
              <a:off x="2514600" y="5196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44" name="Straight Arrow Connector 343"/>
            <p:cNvCxnSpPr>
              <a:stCxn id="343" idx="0"/>
            </p:cNvCxnSpPr>
            <p:nvPr/>
          </p:nvCxnSpPr>
          <p:spPr>
            <a:xfrm rot="5400000" flipH="1" flipV="1">
              <a:off x="2850178" y="4758533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Oval 344"/>
            <p:cNvSpPr/>
            <p:nvPr/>
          </p:nvSpPr>
          <p:spPr>
            <a:xfrm>
              <a:off x="2971800" y="42818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46" name="Straight Arrow Connector 345"/>
            <p:cNvCxnSpPr>
              <a:stCxn id="345" idx="0"/>
              <a:endCxn id="340" idx="3"/>
            </p:cNvCxnSpPr>
            <p:nvPr/>
          </p:nvCxnSpPr>
          <p:spPr>
            <a:xfrm rot="5400000" flipH="1" flipV="1">
              <a:off x="3306732" y="3921209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57"/>
          <p:cNvGrpSpPr/>
          <p:nvPr/>
        </p:nvGrpSpPr>
        <p:grpSpPr>
          <a:xfrm>
            <a:off x="3886200" y="2667000"/>
            <a:ext cx="2133600" cy="2195156"/>
            <a:chOff x="1295400" y="2286000"/>
            <a:chExt cx="2133600" cy="2195156"/>
          </a:xfrm>
        </p:grpSpPr>
        <p:sp>
          <p:nvSpPr>
            <p:cNvPr id="349" name="Oval 348"/>
            <p:cNvSpPr/>
            <p:nvPr/>
          </p:nvSpPr>
          <p:spPr>
            <a:xfrm>
              <a:off x="2209800" y="39624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50" name="Oval 349"/>
            <p:cNvSpPr/>
            <p:nvPr/>
          </p:nvSpPr>
          <p:spPr>
            <a:xfrm>
              <a:off x="2841978" y="30480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51" name="Oval 350"/>
            <p:cNvSpPr/>
            <p:nvPr/>
          </p:nvSpPr>
          <p:spPr>
            <a:xfrm>
              <a:off x="2362200" y="22860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52" name="Straight Arrow Connector 351"/>
            <p:cNvCxnSpPr>
              <a:stCxn id="349" idx="0"/>
            </p:cNvCxnSpPr>
            <p:nvPr/>
          </p:nvCxnSpPr>
          <p:spPr>
            <a:xfrm rot="16200000" flipV="1">
              <a:off x="2088178" y="3547267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stCxn id="350" idx="0"/>
              <a:endCxn id="351" idx="5"/>
            </p:cNvCxnSpPr>
            <p:nvPr/>
          </p:nvCxnSpPr>
          <p:spPr>
            <a:xfrm rot="16200000" flipV="1">
              <a:off x="2839765" y="2752276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1295400" y="3962400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55" name="Straight Arrow Connector 354"/>
            <p:cNvCxnSpPr>
              <a:stCxn id="354" idx="0"/>
            </p:cNvCxnSpPr>
            <p:nvPr/>
          </p:nvCxnSpPr>
          <p:spPr>
            <a:xfrm rot="5400000" flipH="1" flipV="1">
              <a:off x="1630978" y="3524689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Oval 355"/>
            <p:cNvSpPr/>
            <p:nvPr/>
          </p:nvSpPr>
          <p:spPr>
            <a:xfrm>
              <a:off x="1752600" y="30480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57" name="Straight Arrow Connector 356"/>
            <p:cNvCxnSpPr>
              <a:stCxn id="356" idx="0"/>
              <a:endCxn id="351" idx="3"/>
            </p:cNvCxnSpPr>
            <p:nvPr/>
          </p:nvCxnSpPr>
          <p:spPr>
            <a:xfrm rot="5400000" flipH="1" flipV="1">
              <a:off x="2087532" y="2687365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58"/>
          <p:cNvGrpSpPr/>
          <p:nvPr/>
        </p:nvGrpSpPr>
        <p:grpSpPr>
          <a:xfrm>
            <a:off x="3886200" y="2667000"/>
            <a:ext cx="2133600" cy="2195156"/>
            <a:chOff x="1295400" y="2286000"/>
            <a:chExt cx="2133600" cy="2195156"/>
          </a:xfrm>
        </p:grpSpPr>
        <p:sp>
          <p:nvSpPr>
            <p:cNvPr id="360" name="Oval 359"/>
            <p:cNvSpPr/>
            <p:nvPr/>
          </p:nvSpPr>
          <p:spPr>
            <a:xfrm>
              <a:off x="2209800" y="39624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61" name="Oval 360"/>
            <p:cNvSpPr/>
            <p:nvPr/>
          </p:nvSpPr>
          <p:spPr>
            <a:xfrm>
              <a:off x="2841978" y="30480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62" name="Oval 361"/>
            <p:cNvSpPr/>
            <p:nvPr/>
          </p:nvSpPr>
          <p:spPr>
            <a:xfrm>
              <a:off x="2362200" y="22860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63" name="Straight Arrow Connector 362"/>
            <p:cNvCxnSpPr>
              <a:stCxn id="360" idx="0"/>
            </p:cNvCxnSpPr>
            <p:nvPr/>
          </p:nvCxnSpPr>
          <p:spPr>
            <a:xfrm rot="16200000" flipV="1">
              <a:off x="2088178" y="3547267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61" idx="0"/>
              <a:endCxn id="362" idx="5"/>
            </p:cNvCxnSpPr>
            <p:nvPr/>
          </p:nvCxnSpPr>
          <p:spPr>
            <a:xfrm rot="16200000" flipV="1">
              <a:off x="2839765" y="2752276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Oval 364"/>
            <p:cNvSpPr/>
            <p:nvPr/>
          </p:nvSpPr>
          <p:spPr>
            <a:xfrm>
              <a:off x="1295400" y="3962400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66" name="Straight Arrow Connector 365"/>
            <p:cNvCxnSpPr>
              <a:stCxn id="365" idx="0"/>
            </p:cNvCxnSpPr>
            <p:nvPr/>
          </p:nvCxnSpPr>
          <p:spPr>
            <a:xfrm rot="5400000" flipH="1" flipV="1">
              <a:off x="1630978" y="3524689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Oval 366"/>
            <p:cNvSpPr/>
            <p:nvPr/>
          </p:nvSpPr>
          <p:spPr>
            <a:xfrm>
              <a:off x="1752600" y="30480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68" name="Straight Arrow Connector 367"/>
            <p:cNvCxnSpPr>
              <a:stCxn id="367" idx="0"/>
              <a:endCxn id="362" idx="3"/>
            </p:cNvCxnSpPr>
            <p:nvPr/>
          </p:nvCxnSpPr>
          <p:spPr>
            <a:xfrm rot="5400000" flipH="1" flipV="1">
              <a:off x="2087532" y="2687365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68"/>
          <p:cNvGrpSpPr/>
          <p:nvPr/>
        </p:nvGrpSpPr>
        <p:grpSpPr>
          <a:xfrm>
            <a:off x="3886200" y="2667000"/>
            <a:ext cx="2133600" cy="2195156"/>
            <a:chOff x="1295400" y="2286000"/>
            <a:chExt cx="2133600" cy="2195156"/>
          </a:xfrm>
        </p:grpSpPr>
        <p:sp>
          <p:nvSpPr>
            <p:cNvPr id="370" name="Oval 369"/>
            <p:cNvSpPr/>
            <p:nvPr/>
          </p:nvSpPr>
          <p:spPr>
            <a:xfrm>
              <a:off x="2209800" y="39624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71" name="Oval 370"/>
            <p:cNvSpPr/>
            <p:nvPr/>
          </p:nvSpPr>
          <p:spPr>
            <a:xfrm>
              <a:off x="2841978" y="30480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72" name="Oval 371"/>
            <p:cNvSpPr/>
            <p:nvPr/>
          </p:nvSpPr>
          <p:spPr>
            <a:xfrm>
              <a:off x="2362200" y="22860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73" name="Straight Arrow Connector 372"/>
            <p:cNvCxnSpPr>
              <a:stCxn id="370" idx="0"/>
            </p:cNvCxnSpPr>
            <p:nvPr/>
          </p:nvCxnSpPr>
          <p:spPr>
            <a:xfrm rot="16200000" flipV="1">
              <a:off x="2088178" y="3547267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>
              <a:stCxn id="371" idx="0"/>
              <a:endCxn id="372" idx="5"/>
            </p:cNvCxnSpPr>
            <p:nvPr/>
          </p:nvCxnSpPr>
          <p:spPr>
            <a:xfrm rot="16200000" flipV="1">
              <a:off x="2839765" y="2752276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Oval 374"/>
            <p:cNvSpPr/>
            <p:nvPr/>
          </p:nvSpPr>
          <p:spPr>
            <a:xfrm>
              <a:off x="1295400" y="3962400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76" name="Straight Arrow Connector 375"/>
            <p:cNvCxnSpPr>
              <a:stCxn id="375" idx="0"/>
            </p:cNvCxnSpPr>
            <p:nvPr/>
          </p:nvCxnSpPr>
          <p:spPr>
            <a:xfrm rot="5400000" flipH="1" flipV="1">
              <a:off x="1630978" y="3524689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Oval 376"/>
            <p:cNvSpPr/>
            <p:nvPr/>
          </p:nvSpPr>
          <p:spPr>
            <a:xfrm>
              <a:off x="1752600" y="30480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78" name="Straight Arrow Connector 377"/>
            <p:cNvCxnSpPr>
              <a:stCxn id="377" idx="0"/>
              <a:endCxn id="372" idx="3"/>
            </p:cNvCxnSpPr>
            <p:nvPr/>
          </p:nvCxnSpPr>
          <p:spPr>
            <a:xfrm rot="5400000" flipH="1" flipV="1">
              <a:off x="2087532" y="2687365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88"/>
          <p:cNvGrpSpPr/>
          <p:nvPr/>
        </p:nvGrpSpPr>
        <p:grpSpPr>
          <a:xfrm>
            <a:off x="3886200" y="2667000"/>
            <a:ext cx="2133600" cy="2195156"/>
            <a:chOff x="1371600" y="3291244"/>
            <a:chExt cx="2133600" cy="2195156"/>
          </a:xfrm>
        </p:grpSpPr>
        <p:sp>
          <p:nvSpPr>
            <p:cNvPr id="380" name="Oval 379"/>
            <p:cNvSpPr/>
            <p:nvPr/>
          </p:nvSpPr>
          <p:spPr>
            <a:xfrm>
              <a:off x="2286000" y="49676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81" name="Oval 380"/>
            <p:cNvSpPr/>
            <p:nvPr/>
          </p:nvSpPr>
          <p:spPr>
            <a:xfrm>
              <a:off x="2918178" y="4053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82" name="Oval 381"/>
            <p:cNvSpPr/>
            <p:nvPr/>
          </p:nvSpPr>
          <p:spPr>
            <a:xfrm>
              <a:off x="2438400" y="3291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83" name="Straight Arrow Connector 382"/>
            <p:cNvCxnSpPr>
              <a:stCxn id="380" idx="0"/>
            </p:cNvCxnSpPr>
            <p:nvPr/>
          </p:nvCxnSpPr>
          <p:spPr>
            <a:xfrm rot="16200000" flipV="1">
              <a:off x="2164378" y="4552511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81" idx="0"/>
              <a:endCxn id="382" idx="5"/>
            </p:cNvCxnSpPr>
            <p:nvPr/>
          </p:nvCxnSpPr>
          <p:spPr>
            <a:xfrm rot="16200000" flipV="1">
              <a:off x="2915965" y="3757520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Oval 384"/>
            <p:cNvSpPr/>
            <p:nvPr/>
          </p:nvSpPr>
          <p:spPr>
            <a:xfrm>
              <a:off x="1371600" y="49676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86" name="Straight Arrow Connector 385"/>
            <p:cNvCxnSpPr>
              <a:stCxn id="385" idx="0"/>
            </p:cNvCxnSpPr>
            <p:nvPr/>
          </p:nvCxnSpPr>
          <p:spPr>
            <a:xfrm rot="5400000" flipH="1" flipV="1">
              <a:off x="1707178" y="4529933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Oval 386"/>
            <p:cNvSpPr/>
            <p:nvPr/>
          </p:nvSpPr>
          <p:spPr>
            <a:xfrm>
              <a:off x="1828800" y="4053244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88" name="Straight Arrow Connector 387"/>
            <p:cNvCxnSpPr>
              <a:stCxn id="387" idx="0"/>
              <a:endCxn id="382" idx="3"/>
            </p:cNvCxnSpPr>
            <p:nvPr/>
          </p:nvCxnSpPr>
          <p:spPr>
            <a:xfrm rot="5400000" flipH="1" flipV="1">
              <a:off x="2163732" y="3692609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89"/>
          <p:cNvGrpSpPr/>
          <p:nvPr/>
        </p:nvGrpSpPr>
        <p:grpSpPr>
          <a:xfrm>
            <a:off x="3886200" y="2667000"/>
            <a:ext cx="2133600" cy="2195156"/>
            <a:chOff x="1371600" y="3291244"/>
            <a:chExt cx="2133600" cy="2195156"/>
          </a:xfrm>
        </p:grpSpPr>
        <p:sp>
          <p:nvSpPr>
            <p:cNvPr id="391" name="Oval 390"/>
            <p:cNvSpPr/>
            <p:nvPr/>
          </p:nvSpPr>
          <p:spPr>
            <a:xfrm>
              <a:off x="2286000" y="49676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92" name="Oval 391"/>
            <p:cNvSpPr/>
            <p:nvPr/>
          </p:nvSpPr>
          <p:spPr>
            <a:xfrm>
              <a:off x="2918178" y="4053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93" name="Oval 392"/>
            <p:cNvSpPr/>
            <p:nvPr/>
          </p:nvSpPr>
          <p:spPr>
            <a:xfrm>
              <a:off x="2438400" y="3291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94" name="Straight Arrow Connector 393"/>
            <p:cNvCxnSpPr>
              <a:stCxn id="391" idx="0"/>
            </p:cNvCxnSpPr>
            <p:nvPr/>
          </p:nvCxnSpPr>
          <p:spPr>
            <a:xfrm rot="16200000" flipV="1">
              <a:off x="2164378" y="4552511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>
              <a:stCxn id="392" idx="0"/>
              <a:endCxn id="393" idx="5"/>
            </p:cNvCxnSpPr>
            <p:nvPr/>
          </p:nvCxnSpPr>
          <p:spPr>
            <a:xfrm rot="16200000" flipV="1">
              <a:off x="2915965" y="3757520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Oval 395"/>
            <p:cNvSpPr/>
            <p:nvPr/>
          </p:nvSpPr>
          <p:spPr>
            <a:xfrm>
              <a:off x="1371600" y="49676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97" name="Straight Arrow Connector 396"/>
            <p:cNvCxnSpPr>
              <a:stCxn id="396" idx="0"/>
            </p:cNvCxnSpPr>
            <p:nvPr/>
          </p:nvCxnSpPr>
          <p:spPr>
            <a:xfrm rot="5400000" flipH="1" flipV="1">
              <a:off x="1707178" y="4529933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Oval 397"/>
            <p:cNvSpPr/>
            <p:nvPr/>
          </p:nvSpPr>
          <p:spPr>
            <a:xfrm>
              <a:off x="1828800" y="4053244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99" name="Straight Arrow Connector 398"/>
            <p:cNvCxnSpPr>
              <a:stCxn id="398" idx="0"/>
              <a:endCxn id="393" idx="3"/>
            </p:cNvCxnSpPr>
            <p:nvPr/>
          </p:nvCxnSpPr>
          <p:spPr>
            <a:xfrm rot="5400000" flipH="1" flipV="1">
              <a:off x="2163732" y="3692609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99"/>
          <p:cNvGrpSpPr/>
          <p:nvPr/>
        </p:nvGrpSpPr>
        <p:grpSpPr>
          <a:xfrm>
            <a:off x="3886200" y="2667000"/>
            <a:ext cx="2133600" cy="2195156"/>
            <a:chOff x="1371600" y="3291244"/>
            <a:chExt cx="2133600" cy="2195156"/>
          </a:xfrm>
        </p:grpSpPr>
        <p:sp>
          <p:nvSpPr>
            <p:cNvPr id="401" name="Oval 400"/>
            <p:cNvSpPr/>
            <p:nvPr/>
          </p:nvSpPr>
          <p:spPr>
            <a:xfrm>
              <a:off x="2286000" y="49676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02" name="Oval 401"/>
            <p:cNvSpPr/>
            <p:nvPr/>
          </p:nvSpPr>
          <p:spPr>
            <a:xfrm>
              <a:off x="2918178" y="4053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03" name="Oval 402"/>
            <p:cNvSpPr/>
            <p:nvPr/>
          </p:nvSpPr>
          <p:spPr>
            <a:xfrm>
              <a:off x="2438400" y="3291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04" name="Straight Arrow Connector 403"/>
            <p:cNvCxnSpPr>
              <a:stCxn id="401" idx="0"/>
            </p:cNvCxnSpPr>
            <p:nvPr/>
          </p:nvCxnSpPr>
          <p:spPr>
            <a:xfrm rot="16200000" flipV="1">
              <a:off x="2164378" y="4552511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>
              <a:stCxn id="402" idx="0"/>
              <a:endCxn id="403" idx="5"/>
            </p:cNvCxnSpPr>
            <p:nvPr/>
          </p:nvCxnSpPr>
          <p:spPr>
            <a:xfrm rot="16200000" flipV="1">
              <a:off x="2915965" y="3757520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Oval 405"/>
            <p:cNvSpPr/>
            <p:nvPr/>
          </p:nvSpPr>
          <p:spPr>
            <a:xfrm>
              <a:off x="1371600" y="49676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07" name="Straight Arrow Connector 406"/>
            <p:cNvCxnSpPr>
              <a:stCxn id="406" idx="0"/>
            </p:cNvCxnSpPr>
            <p:nvPr/>
          </p:nvCxnSpPr>
          <p:spPr>
            <a:xfrm rot="5400000" flipH="1" flipV="1">
              <a:off x="1707178" y="4529933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Oval 407"/>
            <p:cNvSpPr/>
            <p:nvPr/>
          </p:nvSpPr>
          <p:spPr>
            <a:xfrm>
              <a:off x="1828800" y="4053244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09" name="Straight Arrow Connector 408"/>
            <p:cNvCxnSpPr>
              <a:stCxn id="408" idx="0"/>
              <a:endCxn id="403" idx="3"/>
            </p:cNvCxnSpPr>
            <p:nvPr/>
          </p:nvCxnSpPr>
          <p:spPr>
            <a:xfrm rot="5400000" flipH="1" flipV="1">
              <a:off x="2163732" y="3692609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409"/>
          <p:cNvGrpSpPr/>
          <p:nvPr/>
        </p:nvGrpSpPr>
        <p:grpSpPr>
          <a:xfrm>
            <a:off x="3886200" y="2667000"/>
            <a:ext cx="2133600" cy="2195156"/>
            <a:chOff x="1371600" y="3291244"/>
            <a:chExt cx="2133600" cy="2195156"/>
          </a:xfrm>
        </p:grpSpPr>
        <p:sp>
          <p:nvSpPr>
            <p:cNvPr id="411" name="Oval 410"/>
            <p:cNvSpPr/>
            <p:nvPr/>
          </p:nvSpPr>
          <p:spPr>
            <a:xfrm>
              <a:off x="2286000" y="49676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12" name="Oval 411"/>
            <p:cNvSpPr/>
            <p:nvPr/>
          </p:nvSpPr>
          <p:spPr>
            <a:xfrm>
              <a:off x="2918178" y="4053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13" name="Oval 412"/>
            <p:cNvSpPr/>
            <p:nvPr/>
          </p:nvSpPr>
          <p:spPr>
            <a:xfrm>
              <a:off x="2438400" y="3291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14" name="Straight Arrow Connector 413"/>
            <p:cNvCxnSpPr>
              <a:stCxn id="411" idx="0"/>
            </p:cNvCxnSpPr>
            <p:nvPr/>
          </p:nvCxnSpPr>
          <p:spPr>
            <a:xfrm rot="16200000" flipV="1">
              <a:off x="2164378" y="4552511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/>
            <p:cNvCxnSpPr>
              <a:stCxn id="412" idx="0"/>
              <a:endCxn id="413" idx="5"/>
            </p:cNvCxnSpPr>
            <p:nvPr/>
          </p:nvCxnSpPr>
          <p:spPr>
            <a:xfrm rot="16200000" flipV="1">
              <a:off x="2915965" y="3757520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Oval 415"/>
            <p:cNvSpPr/>
            <p:nvPr/>
          </p:nvSpPr>
          <p:spPr>
            <a:xfrm>
              <a:off x="1371600" y="49676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17" name="Straight Arrow Connector 416"/>
            <p:cNvCxnSpPr>
              <a:stCxn id="416" idx="0"/>
            </p:cNvCxnSpPr>
            <p:nvPr/>
          </p:nvCxnSpPr>
          <p:spPr>
            <a:xfrm rot="5400000" flipH="1" flipV="1">
              <a:off x="1707178" y="4529933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/>
            <p:cNvSpPr/>
            <p:nvPr/>
          </p:nvSpPr>
          <p:spPr>
            <a:xfrm>
              <a:off x="1828800" y="4053244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19" name="Straight Arrow Connector 418"/>
            <p:cNvCxnSpPr>
              <a:stCxn id="418" idx="0"/>
              <a:endCxn id="413" idx="3"/>
            </p:cNvCxnSpPr>
            <p:nvPr/>
          </p:nvCxnSpPr>
          <p:spPr>
            <a:xfrm rot="5400000" flipH="1" flipV="1">
              <a:off x="2163732" y="3692609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419"/>
          <p:cNvGrpSpPr/>
          <p:nvPr/>
        </p:nvGrpSpPr>
        <p:grpSpPr>
          <a:xfrm>
            <a:off x="3886200" y="2667000"/>
            <a:ext cx="2133600" cy="2195156"/>
            <a:chOff x="1371600" y="3291244"/>
            <a:chExt cx="2133600" cy="2195156"/>
          </a:xfrm>
        </p:grpSpPr>
        <p:sp>
          <p:nvSpPr>
            <p:cNvPr id="421" name="Oval 420"/>
            <p:cNvSpPr/>
            <p:nvPr/>
          </p:nvSpPr>
          <p:spPr>
            <a:xfrm>
              <a:off x="2286000" y="49676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22" name="Oval 421"/>
            <p:cNvSpPr/>
            <p:nvPr/>
          </p:nvSpPr>
          <p:spPr>
            <a:xfrm>
              <a:off x="2918178" y="4053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23" name="Oval 422"/>
            <p:cNvSpPr/>
            <p:nvPr/>
          </p:nvSpPr>
          <p:spPr>
            <a:xfrm>
              <a:off x="2438400" y="3291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24" name="Straight Arrow Connector 423"/>
            <p:cNvCxnSpPr>
              <a:stCxn id="421" idx="0"/>
            </p:cNvCxnSpPr>
            <p:nvPr/>
          </p:nvCxnSpPr>
          <p:spPr>
            <a:xfrm rot="16200000" flipV="1">
              <a:off x="2164378" y="4552511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>
              <a:stCxn id="422" idx="0"/>
              <a:endCxn id="423" idx="5"/>
            </p:cNvCxnSpPr>
            <p:nvPr/>
          </p:nvCxnSpPr>
          <p:spPr>
            <a:xfrm rot="16200000" flipV="1">
              <a:off x="2915965" y="3757520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/>
            <p:cNvSpPr/>
            <p:nvPr/>
          </p:nvSpPr>
          <p:spPr>
            <a:xfrm>
              <a:off x="1371600" y="49676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27" name="Straight Arrow Connector 426"/>
            <p:cNvCxnSpPr>
              <a:stCxn id="426" idx="0"/>
            </p:cNvCxnSpPr>
            <p:nvPr/>
          </p:nvCxnSpPr>
          <p:spPr>
            <a:xfrm rot="5400000" flipH="1" flipV="1">
              <a:off x="1707178" y="4529933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Oval 427"/>
            <p:cNvSpPr/>
            <p:nvPr/>
          </p:nvSpPr>
          <p:spPr>
            <a:xfrm>
              <a:off x="1828800" y="4053244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29" name="Straight Arrow Connector 428"/>
            <p:cNvCxnSpPr>
              <a:stCxn id="428" idx="0"/>
              <a:endCxn id="423" idx="3"/>
            </p:cNvCxnSpPr>
            <p:nvPr/>
          </p:nvCxnSpPr>
          <p:spPr>
            <a:xfrm rot="5400000" flipH="1" flipV="1">
              <a:off x="2163732" y="3692609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429"/>
          <p:cNvGrpSpPr/>
          <p:nvPr/>
        </p:nvGrpSpPr>
        <p:grpSpPr>
          <a:xfrm>
            <a:off x="3886200" y="2667000"/>
            <a:ext cx="2133600" cy="2195156"/>
            <a:chOff x="1371600" y="3291244"/>
            <a:chExt cx="2133600" cy="2195156"/>
          </a:xfrm>
        </p:grpSpPr>
        <p:sp>
          <p:nvSpPr>
            <p:cNvPr id="431" name="Oval 430"/>
            <p:cNvSpPr/>
            <p:nvPr/>
          </p:nvSpPr>
          <p:spPr>
            <a:xfrm>
              <a:off x="2286000" y="49676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32" name="Oval 431"/>
            <p:cNvSpPr/>
            <p:nvPr/>
          </p:nvSpPr>
          <p:spPr>
            <a:xfrm>
              <a:off x="2918178" y="4053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33" name="Oval 432"/>
            <p:cNvSpPr/>
            <p:nvPr/>
          </p:nvSpPr>
          <p:spPr>
            <a:xfrm>
              <a:off x="2438400" y="3291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34" name="Straight Arrow Connector 433"/>
            <p:cNvCxnSpPr>
              <a:stCxn id="431" idx="0"/>
            </p:cNvCxnSpPr>
            <p:nvPr/>
          </p:nvCxnSpPr>
          <p:spPr>
            <a:xfrm rot="16200000" flipV="1">
              <a:off x="2164378" y="4552511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Arrow Connector 434"/>
            <p:cNvCxnSpPr>
              <a:stCxn id="432" idx="0"/>
              <a:endCxn id="433" idx="5"/>
            </p:cNvCxnSpPr>
            <p:nvPr/>
          </p:nvCxnSpPr>
          <p:spPr>
            <a:xfrm rot="16200000" flipV="1">
              <a:off x="2915965" y="3757520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Oval 435"/>
            <p:cNvSpPr/>
            <p:nvPr/>
          </p:nvSpPr>
          <p:spPr>
            <a:xfrm>
              <a:off x="1371600" y="49676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37" name="Straight Arrow Connector 436"/>
            <p:cNvCxnSpPr>
              <a:stCxn id="436" idx="0"/>
            </p:cNvCxnSpPr>
            <p:nvPr/>
          </p:nvCxnSpPr>
          <p:spPr>
            <a:xfrm rot="5400000" flipH="1" flipV="1">
              <a:off x="1707178" y="4529933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/>
            <p:cNvSpPr/>
            <p:nvPr/>
          </p:nvSpPr>
          <p:spPr>
            <a:xfrm>
              <a:off x="1828800" y="4053244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39" name="Straight Arrow Connector 438"/>
            <p:cNvCxnSpPr>
              <a:stCxn id="438" idx="0"/>
              <a:endCxn id="433" idx="3"/>
            </p:cNvCxnSpPr>
            <p:nvPr/>
          </p:nvCxnSpPr>
          <p:spPr>
            <a:xfrm rot="5400000" flipH="1" flipV="1">
              <a:off x="2163732" y="3692609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439"/>
          <p:cNvGrpSpPr/>
          <p:nvPr/>
        </p:nvGrpSpPr>
        <p:grpSpPr>
          <a:xfrm>
            <a:off x="3886200" y="2667000"/>
            <a:ext cx="2133600" cy="2195156"/>
            <a:chOff x="1371600" y="3291244"/>
            <a:chExt cx="2133600" cy="2195156"/>
          </a:xfrm>
        </p:grpSpPr>
        <p:sp>
          <p:nvSpPr>
            <p:cNvPr id="441" name="Oval 440"/>
            <p:cNvSpPr/>
            <p:nvPr/>
          </p:nvSpPr>
          <p:spPr>
            <a:xfrm>
              <a:off x="2286000" y="49676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42" name="Oval 441"/>
            <p:cNvSpPr/>
            <p:nvPr/>
          </p:nvSpPr>
          <p:spPr>
            <a:xfrm>
              <a:off x="2918178" y="4053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43" name="Oval 442"/>
            <p:cNvSpPr/>
            <p:nvPr/>
          </p:nvSpPr>
          <p:spPr>
            <a:xfrm>
              <a:off x="2438400" y="3291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44" name="Straight Arrow Connector 443"/>
            <p:cNvCxnSpPr>
              <a:stCxn id="441" idx="0"/>
            </p:cNvCxnSpPr>
            <p:nvPr/>
          </p:nvCxnSpPr>
          <p:spPr>
            <a:xfrm rot="16200000" flipV="1">
              <a:off x="2164378" y="4552511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>
              <a:stCxn id="442" idx="0"/>
              <a:endCxn id="443" idx="5"/>
            </p:cNvCxnSpPr>
            <p:nvPr/>
          </p:nvCxnSpPr>
          <p:spPr>
            <a:xfrm rot="16200000" flipV="1">
              <a:off x="2915965" y="3757520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Oval 445"/>
            <p:cNvSpPr/>
            <p:nvPr/>
          </p:nvSpPr>
          <p:spPr>
            <a:xfrm>
              <a:off x="1371600" y="49676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47" name="Straight Arrow Connector 446"/>
            <p:cNvCxnSpPr>
              <a:stCxn id="446" idx="0"/>
            </p:cNvCxnSpPr>
            <p:nvPr/>
          </p:nvCxnSpPr>
          <p:spPr>
            <a:xfrm rot="5400000" flipH="1" flipV="1">
              <a:off x="1707178" y="4529933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/>
            <p:nvPr/>
          </p:nvSpPr>
          <p:spPr>
            <a:xfrm>
              <a:off x="1828800" y="4053244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49" name="Straight Arrow Connector 448"/>
            <p:cNvCxnSpPr>
              <a:stCxn id="448" idx="0"/>
              <a:endCxn id="443" idx="3"/>
            </p:cNvCxnSpPr>
            <p:nvPr/>
          </p:nvCxnSpPr>
          <p:spPr>
            <a:xfrm rot="5400000" flipH="1" flipV="1">
              <a:off x="2163732" y="3692609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449"/>
          <p:cNvGrpSpPr/>
          <p:nvPr/>
        </p:nvGrpSpPr>
        <p:grpSpPr>
          <a:xfrm>
            <a:off x="3886200" y="2667000"/>
            <a:ext cx="2133600" cy="2195156"/>
            <a:chOff x="1371600" y="3291244"/>
            <a:chExt cx="2133600" cy="2195156"/>
          </a:xfrm>
        </p:grpSpPr>
        <p:sp>
          <p:nvSpPr>
            <p:cNvPr id="451" name="Oval 450"/>
            <p:cNvSpPr/>
            <p:nvPr/>
          </p:nvSpPr>
          <p:spPr>
            <a:xfrm>
              <a:off x="2286000" y="49676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52" name="Oval 451"/>
            <p:cNvSpPr/>
            <p:nvPr/>
          </p:nvSpPr>
          <p:spPr>
            <a:xfrm>
              <a:off x="2918178" y="4053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53" name="Oval 452"/>
            <p:cNvSpPr/>
            <p:nvPr/>
          </p:nvSpPr>
          <p:spPr>
            <a:xfrm>
              <a:off x="2438400" y="3291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54" name="Straight Arrow Connector 453"/>
            <p:cNvCxnSpPr>
              <a:stCxn id="451" idx="0"/>
            </p:cNvCxnSpPr>
            <p:nvPr/>
          </p:nvCxnSpPr>
          <p:spPr>
            <a:xfrm rot="16200000" flipV="1">
              <a:off x="2164378" y="4552511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>
              <a:stCxn id="452" idx="0"/>
              <a:endCxn id="453" idx="5"/>
            </p:cNvCxnSpPr>
            <p:nvPr/>
          </p:nvCxnSpPr>
          <p:spPr>
            <a:xfrm rot="16200000" flipV="1">
              <a:off x="2915965" y="3757520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Oval 455"/>
            <p:cNvSpPr/>
            <p:nvPr/>
          </p:nvSpPr>
          <p:spPr>
            <a:xfrm>
              <a:off x="1371600" y="49676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57" name="Straight Arrow Connector 456"/>
            <p:cNvCxnSpPr>
              <a:stCxn id="456" idx="0"/>
            </p:cNvCxnSpPr>
            <p:nvPr/>
          </p:nvCxnSpPr>
          <p:spPr>
            <a:xfrm rot="5400000" flipH="1" flipV="1">
              <a:off x="1707178" y="4529933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Oval 457"/>
            <p:cNvSpPr/>
            <p:nvPr/>
          </p:nvSpPr>
          <p:spPr>
            <a:xfrm>
              <a:off x="1828800" y="4053244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59" name="Straight Arrow Connector 458"/>
            <p:cNvCxnSpPr>
              <a:stCxn id="458" idx="0"/>
              <a:endCxn id="453" idx="3"/>
            </p:cNvCxnSpPr>
            <p:nvPr/>
          </p:nvCxnSpPr>
          <p:spPr>
            <a:xfrm rot="5400000" flipH="1" flipV="1">
              <a:off x="2163732" y="3692609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459"/>
          <p:cNvGrpSpPr/>
          <p:nvPr/>
        </p:nvGrpSpPr>
        <p:grpSpPr>
          <a:xfrm>
            <a:off x="3886200" y="2667000"/>
            <a:ext cx="2133600" cy="2195156"/>
            <a:chOff x="1371600" y="3291244"/>
            <a:chExt cx="2133600" cy="2195156"/>
          </a:xfrm>
        </p:grpSpPr>
        <p:sp>
          <p:nvSpPr>
            <p:cNvPr id="461" name="Oval 460"/>
            <p:cNvSpPr/>
            <p:nvPr/>
          </p:nvSpPr>
          <p:spPr>
            <a:xfrm>
              <a:off x="2286000" y="49676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62" name="Oval 461"/>
            <p:cNvSpPr/>
            <p:nvPr/>
          </p:nvSpPr>
          <p:spPr>
            <a:xfrm>
              <a:off x="2918178" y="4053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63" name="Oval 462"/>
            <p:cNvSpPr/>
            <p:nvPr/>
          </p:nvSpPr>
          <p:spPr>
            <a:xfrm>
              <a:off x="2438400" y="3291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64" name="Straight Arrow Connector 463"/>
            <p:cNvCxnSpPr>
              <a:stCxn id="461" idx="0"/>
            </p:cNvCxnSpPr>
            <p:nvPr/>
          </p:nvCxnSpPr>
          <p:spPr>
            <a:xfrm rot="16200000" flipV="1">
              <a:off x="2164378" y="4552511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/>
            <p:cNvCxnSpPr>
              <a:stCxn id="462" idx="0"/>
              <a:endCxn id="463" idx="5"/>
            </p:cNvCxnSpPr>
            <p:nvPr/>
          </p:nvCxnSpPr>
          <p:spPr>
            <a:xfrm rot="16200000" flipV="1">
              <a:off x="2915965" y="3757520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Oval 465"/>
            <p:cNvSpPr/>
            <p:nvPr/>
          </p:nvSpPr>
          <p:spPr>
            <a:xfrm>
              <a:off x="1371600" y="49676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67" name="Straight Arrow Connector 466"/>
            <p:cNvCxnSpPr>
              <a:stCxn id="466" idx="0"/>
            </p:cNvCxnSpPr>
            <p:nvPr/>
          </p:nvCxnSpPr>
          <p:spPr>
            <a:xfrm rot="5400000" flipH="1" flipV="1">
              <a:off x="1707178" y="4529933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Oval 467"/>
            <p:cNvSpPr/>
            <p:nvPr/>
          </p:nvSpPr>
          <p:spPr>
            <a:xfrm>
              <a:off x="1828800" y="4053244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69" name="Straight Arrow Connector 468"/>
            <p:cNvCxnSpPr>
              <a:stCxn id="468" idx="0"/>
              <a:endCxn id="463" idx="3"/>
            </p:cNvCxnSpPr>
            <p:nvPr/>
          </p:nvCxnSpPr>
          <p:spPr>
            <a:xfrm rot="5400000" flipH="1" flipV="1">
              <a:off x="2163732" y="3692609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479"/>
          <p:cNvGrpSpPr/>
          <p:nvPr/>
        </p:nvGrpSpPr>
        <p:grpSpPr>
          <a:xfrm>
            <a:off x="6705600" y="2667000"/>
            <a:ext cx="2133600" cy="2195156"/>
            <a:chOff x="1447800" y="3048000"/>
            <a:chExt cx="2133600" cy="2195156"/>
          </a:xfrm>
        </p:grpSpPr>
        <p:sp>
          <p:nvSpPr>
            <p:cNvPr id="471" name="Oval 470"/>
            <p:cNvSpPr/>
            <p:nvPr/>
          </p:nvSpPr>
          <p:spPr>
            <a:xfrm>
              <a:off x="2362200" y="47244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72" name="Oval 471"/>
            <p:cNvSpPr/>
            <p:nvPr/>
          </p:nvSpPr>
          <p:spPr>
            <a:xfrm>
              <a:off x="2994378" y="38100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73" name="Oval 472"/>
            <p:cNvSpPr/>
            <p:nvPr/>
          </p:nvSpPr>
          <p:spPr>
            <a:xfrm>
              <a:off x="2514600" y="3048000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74" name="Straight Arrow Connector 473"/>
            <p:cNvCxnSpPr>
              <a:stCxn id="471" idx="0"/>
            </p:cNvCxnSpPr>
            <p:nvPr/>
          </p:nvCxnSpPr>
          <p:spPr>
            <a:xfrm rot="16200000" flipV="1">
              <a:off x="2240578" y="4309267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72" idx="0"/>
              <a:endCxn id="473" idx="5"/>
            </p:cNvCxnSpPr>
            <p:nvPr/>
          </p:nvCxnSpPr>
          <p:spPr>
            <a:xfrm rot="16200000" flipV="1">
              <a:off x="2992165" y="3514276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Oval 475"/>
            <p:cNvSpPr/>
            <p:nvPr/>
          </p:nvSpPr>
          <p:spPr>
            <a:xfrm>
              <a:off x="1447800" y="4724400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77" name="Straight Arrow Connector 476"/>
            <p:cNvCxnSpPr>
              <a:stCxn id="476" idx="0"/>
            </p:cNvCxnSpPr>
            <p:nvPr/>
          </p:nvCxnSpPr>
          <p:spPr>
            <a:xfrm rot="5400000" flipH="1" flipV="1">
              <a:off x="1783378" y="4286689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Oval 477"/>
            <p:cNvSpPr/>
            <p:nvPr/>
          </p:nvSpPr>
          <p:spPr>
            <a:xfrm>
              <a:off x="1905000" y="3810000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79" name="Straight Arrow Connector 478"/>
            <p:cNvCxnSpPr>
              <a:stCxn id="478" idx="0"/>
              <a:endCxn id="473" idx="3"/>
            </p:cNvCxnSpPr>
            <p:nvPr/>
          </p:nvCxnSpPr>
          <p:spPr>
            <a:xfrm rot="5400000" flipH="1" flipV="1">
              <a:off x="2239932" y="3449365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" name="TextBox 480"/>
          <p:cNvSpPr txBox="1"/>
          <p:nvPr/>
        </p:nvSpPr>
        <p:spPr>
          <a:xfrm>
            <a:off x="1828800" y="1828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82" name="TextBox 481"/>
          <p:cNvSpPr txBox="1"/>
          <p:nvPr/>
        </p:nvSpPr>
        <p:spPr>
          <a:xfrm>
            <a:off x="1828800" y="2209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83" name="TextBox 482"/>
          <p:cNvSpPr txBox="1"/>
          <p:nvPr/>
        </p:nvSpPr>
        <p:spPr>
          <a:xfrm>
            <a:off x="1828800" y="2590800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grpSp>
        <p:nvGrpSpPr>
          <p:cNvPr id="25" name="Group 493"/>
          <p:cNvGrpSpPr/>
          <p:nvPr/>
        </p:nvGrpSpPr>
        <p:grpSpPr>
          <a:xfrm>
            <a:off x="3886200" y="2667000"/>
            <a:ext cx="2133600" cy="2195156"/>
            <a:chOff x="6858000" y="5120044"/>
            <a:chExt cx="2133600" cy="2195156"/>
          </a:xfrm>
        </p:grpSpPr>
        <p:sp>
          <p:nvSpPr>
            <p:cNvPr id="485" name="Oval 484"/>
            <p:cNvSpPr/>
            <p:nvPr/>
          </p:nvSpPr>
          <p:spPr>
            <a:xfrm>
              <a:off x="7772400" y="6796444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86" name="Oval 485"/>
            <p:cNvSpPr/>
            <p:nvPr/>
          </p:nvSpPr>
          <p:spPr>
            <a:xfrm>
              <a:off x="8404578" y="58820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87" name="Oval 486"/>
            <p:cNvSpPr/>
            <p:nvPr/>
          </p:nvSpPr>
          <p:spPr>
            <a:xfrm>
              <a:off x="7924800" y="51200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88" name="Straight Arrow Connector 487"/>
            <p:cNvCxnSpPr>
              <a:stCxn id="485" idx="0"/>
            </p:cNvCxnSpPr>
            <p:nvPr/>
          </p:nvCxnSpPr>
          <p:spPr>
            <a:xfrm rot="16200000" flipV="1">
              <a:off x="7650778" y="6381311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Arrow Connector 488"/>
            <p:cNvCxnSpPr>
              <a:stCxn id="486" idx="0"/>
              <a:endCxn id="487" idx="5"/>
            </p:cNvCxnSpPr>
            <p:nvPr/>
          </p:nvCxnSpPr>
          <p:spPr>
            <a:xfrm rot="16200000" flipV="1">
              <a:off x="8402365" y="5586320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Oval 489"/>
            <p:cNvSpPr/>
            <p:nvPr/>
          </p:nvSpPr>
          <p:spPr>
            <a:xfrm>
              <a:off x="6858000" y="67964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91" name="Straight Arrow Connector 490"/>
            <p:cNvCxnSpPr>
              <a:stCxn id="490" idx="0"/>
            </p:cNvCxnSpPr>
            <p:nvPr/>
          </p:nvCxnSpPr>
          <p:spPr>
            <a:xfrm rot="5400000" flipH="1" flipV="1">
              <a:off x="7193578" y="6358733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Oval 491"/>
            <p:cNvSpPr/>
            <p:nvPr/>
          </p:nvSpPr>
          <p:spPr>
            <a:xfrm>
              <a:off x="7315200" y="58820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93" name="Straight Arrow Connector 492"/>
            <p:cNvCxnSpPr>
              <a:stCxn id="492" idx="0"/>
              <a:endCxn id="487" idx="3"/>
            </p:cNvCxnSpPr>
            <p:nvPr/>
          </p:nvCxnSpPr>
          <p:spPr>
            <a:xfrm rot="5400000" flipH="1" flipV="1">
              <a:off x="7650132" y="5521409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494"/>
          <p:cNvGrpSpPr/>
          <p:nvPr/>
        </p:nvGrpSpPr>
        <p:grpSpPr>
          <a:xfrm>
            <a:off x="3886200" y="2667000"/>
            <a:ext cx="2133600" cy="2195156"/>
            <a:chOff x="6858000" y="5120044"/>
            <a:chExt cx="2133600" cy="2195156"/>
          </a:xfrm>
        </p:grpSpPr>
        <p:sp>
          <p:nvSpPr>
            <p:cNvPr id="496" name="Oval 495"/>
            <p:cNvSpPr/>
            <p:nvPr/>
          </p:nvSpPr>
          <p:spPr>
            <a:xfrm>
              <a:off x="7772400" y="6796444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97" name="Oval 496"/>
            <p:cNvSpPr/>
            <p:nvPr/>
          </p:nvSpPr>
          <p:spPr>
            <a:xfrm>
              <a:off x="8404578" y="58820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98" name="Oval 497"/>
            <p:cNvSpPr/>
            <p:nvPr/>
          </p:nvSpPr>
          <p:spPr>
            <a:xfrm>
              <a:off x="7924800" y="51200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99" name="Straight Arrow Connector 498"/>
            <p:cNvCxnSpPr>
              <a:stCxn id="496" idx="0"/>
            </p:cNvCxnSpPr>
            <p:nvPr/>
          </p:nvCxnSpPr>
          <p:spPr>
            <a:xfrm rot="16200000" flipV="1">
              <a:off x="7650778" y="6381311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97" idx="0"/>
              <a:endCxn id="498" idx="5"/>
            </p:cNvCxnSpPr>
            <p:nvPr/>
          </p:nvCxnSpPr>
          <p:spPr>
            <a:xfrm rot="16200000" flipV="1">
              <a:off x="8402365" y="5586320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Oval 500"/>
            <p:cNvSpPr/>
            <p:nvPr/>
          </p:nvSpPr>
          <p:spPr>
            <a:xfrm>
              <a:off x="6858000" y="67964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02" name="Straight Arrow Connector 501"/>
            <p:cNvCxnSpPr>
              <a:stCxn id="501" idx="0"/>
            </p:cNvCxnSpPr>
            <p:nvPr/>
          </p:nvCxnSpPr>
          <p:spPr>
            <a:xfrm rot="5400000" flipH="1" flipV="1">
              <a:off x="7193578" y="6358733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Oval 502"/>
            <p:cNvSpPr/>
            <p:nvPr/>
          </p:nvSpPr>
          <p:spPr>
            <a:xfrm>
              <a:off x="7315200" y="58820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04" name="Straight Arrow Connector 503"/>
            <p:cNvCxnSpPr>
              <a:stCxn id="503" idx="0"/>
              <a:endCxn id="498" idx="3"/>
            </p:cNvCxnSpPr>
            <p:nvPr/>
          </p:nvCxnSpPr>
          <p:spPr>
            <a:xfrm rot="5400000" flipH="1" flipV="1">
              <a:off x="7650132" y="5521409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504"/>
          <p:cNvGrpSpPr/>
          <p:nvPr/>
        </p:nvGrpSpPr>
        <p:grpSpPr>
          <a:xfrm>
            <a:off x="3886200" y="2667000"/>
            <a:ext cx="2133600" cy="2195156"/>
            <a:chOff x="6858000" y="5120044"/>
            <a:chExt cx="2133600" cy="2195156"/>
          </a:xfrm>
        </p:grpSpPr>
        <p:sp>
          <p:nvSpPr>
            <p:cNvPr id="506" name="Oval 505"/>
            <p:cNvSpPr/>
            <p:nvPr/>
          </p:nvSpPr>
          <p:spPr>
            <a:xfrm>
              <a:off x="7772400" y="6796444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07" name="Oval 506"/>
            <p:cNvSpPr/>
            <p:nvPr/>
          </p:nvSpPr>
          <p:spPr>
            <a:xfrm>
              <a:off x="8404578" y="58820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08" name="Oval 507"/>
            <p:cNvSpPr/>
            <p:nvPr/>
          </p:nvSpPr>
          <p:spPr>
            <a:xfrm>
              <a:off x="7924800" y="51200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09" name="Straight Arrow Connector 508"/>
            <p:cNvCxnSpPr>
              <a:stCxn id="506" idx="0"/>
            </p:cNvCxnSpPr>
            <p:nvPr/>
          </p:nvCxnSpPr>
          <p:spPr>
            <a:xfrm rot="16200000" flipV="1">
              <a:off x="7650778" y="6381311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/>
            <p:cNvCxnSpPr>
              <a:stCxn id="507" idx="0"/>
              <a:endCxn id="508" idx="5"/>
            </p:cNvCxnSpPr>
            <p:nvPr/>
          </p:nvCxnSpPr>
          <p:spPr>
            <a:xfrm rot="16200000" flipV="1">
              <a:off x="8402365" y="5586320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Oval 510"/>
            <p:cNvSpPr/>
            <p:nvPr/>
          </p:nvSpPr>
          <p:spPr>
            <a:xfrm>
              <a:off x="6858000" y="67964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12" name="Straight Arrow Connector 511"/>
            <p:cNvCxnSpPr>
              <a:stCxn id="511" idx="0"/>
            </p:cNvCxnSpPr>
            <p:nvPr/>
          </p:nvCxnSpPr>
          <p:spPr>
            <a:xfrm rot="5400000" flipH="1" flipV="1">
              <a:off x="7193578" y="6358733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Oval 512"/>
            <p:cNvSpPr/>
            <p:nvPr/>
          </p:nvSpPr>
          <p:spPr>
            <a:xfrm>
              <a:off x="7315200" y="58820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14" name="Straight Arrow Connector 513"/>
            <p:cNvCxnSpPr>
              <a:stCxn id="513" idx="0"/>
              <a:endCxn id="508" idx="3"/>
            </p:cNvCxnSpPr>
            <p:nvPr/>
          </p:nvCxnSpPr>
          <p:spPr>
            <a:xfrm rot="5400000" flipH="1" flipV="1">
              <a:off x="7650132" y="5521409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TextBox 514"/>
          <p:cNvSpPr txBox="1"/>
          <p:nvPr/>
        </p:nvSpPr>
        <p:spPr>
          <a:xfrm>
            <a:off x="1828800" y="4126468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1</a:t>
            </a:r>
            <a:endParaRPr lang="en-US" dirty="0"/>
          </a:p>
        </p:txBody>
      </p:sp>
      <p:grpSp>
        <p:nvGrpSpPr>
          <p:cNvPr id="28" name="Group 525"/>
          <p:cNvGrpSpPr/>
          <p:nvPr/>
        </p:nvGrpSpPr>
        <p:grpSpPr>
          <a:xfrm>
            <a:off x="3886200" y="2667000"/>
            <a:ext cx="2133600" cy="2195156"/>
            <a:chOff x="6705600" y="5424844"/>
            <a:chExt cx="2133600" cy="2195156"/>
          </a:xfrm>
        </p:grpSpPr>
        <p:sp>
          <p:nvSpPr>
            <p:cNvPr id="517" name="Oval 516"/>
            <p:cNvSpPr/>
            <p:nvPr/>
          </p:nvSpPr>
          <p:spPr>
            <a:xfrm>
              <a:off x="7620000" y="71012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18" name="Oval 517"/>
            <p:cNvSpPr/>
            <p:nvPr/>
          </p:nvSpPr>
          <p:spPr>
            <a:xfrm>
              <a:off x="8252178" y="6186844"/>
              <a:ext cx="587022" cy="5187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19" name="Oval 518"/>
            <p:cNvSpPr/>
            <p:nvPr/>
          </p:nvSpPr>
          <p:spPr>
            <a:xfrm>
              <a:off x="7772400" y="54248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20" name="Straight Arrow Connector 519"/>
            <p:cNvCxnSpPr>
              <a:stCxn id="517" idx="0"/>
            </p:cNvCxnSpPr>
            <p:nvPr/>
          </p:nvCxnSpPr>
          <p:spPr>
            <a:xfrm rot="16200000" flipV="1">
              <a:off x="7498378" y="6686111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/>
            <p:cNvCxnSpPr>
              <a:stCxn id="518" idx="0"/>
              <a:endCxn id="519" idx="5"/>
            </p:cNvCxnSpPr>
            <p:nvPr/>
          </p:nvCxnSpPr>
          <p:spPr>
            <a:xfrm rot="16200000" flipV="1">
              <a:off x="8249965" y="5891120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Oval 521"/>
            <p:cNvSpPr/>
            <p:nvPr/>
          </p:nvSpPr>
          <p:spPr>
            <a:xfrm>
              <a:off x="6705600" y="71012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23" name="Straight Arrow Connector 522"/>
            <p:cNvCxnSpPr>
              <a:stCxn id="522" idx="0"/>
            </p:cNvCxnSpPr>
            <p:nvPr/>
          </p:nvCxnSpPr>
          <p:spPr>
            <a:xfrm rot="5400000" flipH="1" flipV="1">
              <a:off x="7041178" y="6663533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Oval 523"/>
            <p:cNvSpPr/>
            <p:nvPr/>
          </p:nvSpPr>
          <p:spPr>
            <a:xfrm>
              <a:off x="7162800" y="6186844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25" name="Straight Arrow Connector 524"/>
            <p:cNvCxnSpPr>
              <a:stCxn id="524" idx="0"/>
              <a:endCxn id="519" idx="3"/>
            </p:cNvCxnSpPr>
            <p:nvPr/>
          </p:nvCxnSpPr>
          <p:spPr>
            <a:xfrm rot="5400000" flipH="1" flipV="1">
              <a:off x="7497732" y="5826209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TextBox 316"/>
          <p:cNvSpPr txBox="1"/>
          <p:nvPr/>
        </p:nvSpPr>
        <p:spPr>
          <a:xfrm>
            <a:off x="3886200" y="2286000"/>
            <a:ext cx="2459845" cy="1015663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r>
              <a:rPr lang="en-US" sz="6000" baseline="-25000" dirty="0"/>
              <a:t>1</a:t>
            </a:r>
            <a:r>
              <a:rPr lang="en-US" sz="6000" dirty="0"/>
              <a:t>b</a:t>
            </a:r>
            <a:r>
              <a:rPr lang="en-US" sz="6000" baseline="-25000" dirty="0"/>
              <a:t>3 </a:t>
            </a:r>
            <a:r>
              <a:rPr lang="ru-RU" sz="6000" dirty="0"/>
              <a:t>с</a:t>
            </a:r>
            <a:r>
              <a:rPr lang="en-US" sz="6000" baseline="-25000" dirty="0"/>
              <a:t>1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3886200" y="3276600"/>
            <a:ext cx="2459845" cy="1015663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r>
              <a:rPr lang="ru-RU" sz="6000" baseline="-25000" dirty="0"/>
              <a:t>2</a:t>
            </a:r>
            <a:r>
              <a:rPr lang="en-US" sz="6000" dirty="0"/>
              <a:t>b</a:t>
            </a:r>
            <a:r>
              <a:rPr lang="en-US" sz="6000" baseline="-25000" dirty="0"/>
              <a:t>3 </a:t>
            </a:r>
            <a:r>
              <a:rPr lang="ru-RU" sz="6000" dirty="0"/>
              <a:t>с</a:t>
            </a:r>
            <a:r>
              <a:rPr lang="en-US" sz="6000" baseline="-25000" dirty="0"/>
              <a:t>1</a:t>
            </a:r>
            <a:endParaRPr lang="en-US" sz="6000" dirty="0"/>
          </a:p>
        </p:txBody>
      </p:sp>
      <p:sp>
        <p:nvSpPr>
          <p:cNvPr id="319" name="TextBox 318"/>
          <p:cNvSpPr txBox="1"/>
          <p:nvPr/>
        </p:nvSpPr>
        <p:spPr>
          <a:xfrm>
            <a:off x="3886200" y="4267200"/>
            <a:ext cx="2459845" cy="1015663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r>
              <a:rPr lang="ru-RU" sz="6000" baseline="-25000" dirty="0"/>
              <a:t>3</a:t>
            </a:r>
            <a:r>
              <a:rPr lang="en-US" sz="6000" dirty="0"/>
              <a:t>b</a:t>
            </a:r>
            <a:r>
              <a:rPr lang="en-US" sz="6000" baseline="-25000" dirty="0"/>
              <a:t>3 </a:t>
            </a:r>
            <a:r>
              <a:rPr lang="ru-RU" sz="6000" dirty="0"/>
              <a:t>с</a:t>
            </a:r>
            <a:r>
              <a:rPr lang="en-US" sz="6000" baseline="-25000" dirty="0"/>
              <a:t>1</a:t>
            </a:r>
            <a:endParaRPr lang="en-US" sz="6000" dirty="0"/>
          </a:p>
        </p:txBody>
      </p:sp>
      <p:sp>
        <p:nvSpPr>
          <p:cNvPr id="218" name="Content Placeholder 4"/>
          <p:cNvSpPr txBox="1">
            <a:spLocks noGrp="1"/>
          </p:cNvSpPr>
          <p:nvPr>
            <p:ph idx="1"/>
          </p:nvPr>
        </p:nvSpPr>
        <p:spPr>
          <a:xfrm>
            <a:off x="2438400" y="5257800"/>
            <a:ext cx="6629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SEQ(</a:t>
            </a:r>
            <a:r>
              <a:rPr lang="en-US" sz="2000" dirty="0" err="1" smtClean="0"/>
              <a:t>AppleStockPriceUpdate</a:t>
            </a:r>
            <a:r>
              <a:rPr lang="en-US" sz="2000" dirty="0" smtClean="0"/>
              <a:t> </a:t>
            </a:r>
            <a:r>
              <a:rPr lang="en-US" sz="2000" dirty="0"/>
              <a:t>a, </a:t>
            </a:r>
            <a:r>
              <a:rPr lang="en-US" sz="2000" dirty="0" err="1"/>
              <a:t>MicrosoftStockPriceUpdate</a:t>
            </a:r>
            <a:r>
              <a:rPr lang="en-US" sz="2000" dirty="0"/>
              <a:t> b,</a:t>
            </a:r>
          </a:p>
          <a:p>
            <a:pPr>
              <a:buNone/>
            </a:pPr>
            <a:r>
              <a:rPr lang="en-US" sz="2000" dirty="0"/>
              <a:t>         </a:t>
            </a:r>
            <a:r>
              <a:rPr lang="en-US" sz="2000" dirty="0" err="1" smtClean="0"/>
              <a:t>GoogleStockPriceUpdate</a:t>
            </a:r>
            <a:r>
              <a:rPr lang="en-US" sz="2000" dirty="0" smtClean="0"/>
              <a:t> </a:t>
            </a:r>
            <a:r>
              <a:rPr lang="en-US" sz="2000" dirty="0"/>
              <a:t>c)</a:t>
            </a:r>
          </a:p>
          <a:p>
            <a:pPr>
              <a:buNone/>
            </a:pPr>
            <a:r>
              <a:rPr lang="en-US" sz="2000" dirty="0"/>
              <a:t>WHERE ((</a:t>
            </a:r>
            <a:r>
              <a:rPr lang="en-US" sz="2000" dirty="0" err="1"/>
              <a:t>a.price</a:t>
            </a:r>
            <a:r>
              <a:rPr lang="en-US" sz="2000" dirty="0"/>
              <a:t> &lt; </a:t>
            </a:r>
            <a:r>
              <a:rPr lang="en-US" sz="2000" dirty="0" err="1"/>
              <a:t>b.price</a:t>
            </a:r>
            <a:r>
              <a:rPr lang="en-US" sz="2000" dirty="0"/>
              <a:t>) AND (</a:t>
            </a:r>
            <a:r>
              <a:rPr lang="en-US" sz="2000" dirty="0" err="1"/>
              <a:t>b.price</a:t>
            </a:r>
            <a:r>
              <a:rPr lang="en-US" sz="2000" dirty="0"/>
              <a:t> &lt; </a:t>
            </a:r>
            <a:r>
              <a:rPr lang="en-US" sz="2000" dirty="0" err="1"/>
              <a:t>c.price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WITHIN 10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4 -0.3041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1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4 -0.2486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-1.11111E-6 L 0.13195 -1.11111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4 -0.1931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95 -1.11111E-6 L 0.19861 -1.11111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4 -0.13763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61 -1.11111E-6 L 0.27361 -1.11111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225 -0.25977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-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4 -0.08212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4 -0.026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4 0.02892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61 -1.11111E-6 L 0.34861 -1.11111E-6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4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225 -0.20425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4 0.08443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4 0.13995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6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4 0.19547 " pathEditMode="relative" rAng="0" ptsTypes="AA">
                                      <p:cBhvr>
                                        <p:cTn id="2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61 -1.11111E-6 L 0.42361 -1.11111E-6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9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225 -0.14874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30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4 0.25098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000"/>
                            </p:stCondLst>
                            <p:childTnLst>
                              <p:par>
                                <p:cTn id="31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0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32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4 0.3065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4 0.36202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61 -1.11111E-6 L 0.49861 -1.11111E-6 " pathEditMode="relative" rAng="0" ptsTypes="AA">
                                      <p:cBhvr>
                                        <p:cTn id="3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00"/>
                            </p:stCondLst>
                            <p:childTnLst>
                              <p:par>
                                <p:cTn id="35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0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36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164E-6 L -0.225 0.08443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000"/>
                            </p:stCondLst>
                            <p:childTnLst>
                              <p:par>
                                <p:cTn id="3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500"/>
                            </p:stCondLst>
                            <p:childTnLst>
                              <p:par>
                                <p:cTn id="3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000"/>
                            </p:stCondLst>
                            <p:childTnLst>
                              <p:par>
                                <p:cTn id="3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2500"/>
                            </p:stCondLst>
                            <p:childTnLst>
                              <p:par>
                                <p:cTn id="3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3000"/>
                            </p:stCondLst>
                            <p:childTnLst>
                              <p:par>
                                <p:cTn id="39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4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4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00"/>
                                      </p:to>
                                    </p:animClr>
                                    <p:set>
                                      <p:cBhvr>
                                        <p:cTn id="4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1000"/>
                            </p:stCondLst>
                            <p:childTnLst>
                              <p:par>
                                <p:cTn id="4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31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481" grpId="0" animBg="1"/>
      <p:bldP spid="482" grpId="0" animBg="1"/>
      <p:bldP spid="483" grpId="0" animBg="1"/>
      <p:bldP spid="515" grpId="0" animBg="1"/>
      <p:bldP spid="317" grpId="0" animBg="1"/>
      <p:bldP spid="318" grpId="0" animBg="1"/>
      <p:bldP spid="319" grpId="0" animBg="1"/>
      <p:bldP spid="21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</a:t>
            </a:r>
            <a:r>
              <a:rPr lang="en-US" dirty="0"/>
              <a:t>Event Processing is </a:t>
            </a:r>
            <a:r>
              <a:rPr lang="en-US" dirty="0" smtClean="0"/>
              <a:t>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0667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 smtClean="0"/>
              <a:t>size </a:t>
            </a:r>
            <a:r>
              <a:rPr lang="en-US" dirty="0"/>
              <a:t>of </a:t>
            </a:r>
            <a:r>
              <a:rPr lang="en-US" dirty="0" smtClean="0"/>
              <a:t>partial matches to be maintained during the detection process is </a:t>
            </a:r>
            <a:r>
              <a:rPr lang="en-US" b="1" dirty="0"/>
              <a:t>exponential in pattern size!</a:t>
            </a:r>
          </a:p>
        </p:txBody>
      </p:sp>
      <p:sp>
        <p:nvSpPr>
          <p:cNvPr id="5" name="Oval 4"/>
          <p:cNvSpPr/>
          <p:nvPr/>
        </p:nvSpPr>
        <p:spPr>
          <a:xfrm>
            <a:off x="2029178" y="2971227"/>
            <a:ext cx="587022" cy="518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166534" y="2971227"/>
            <a:ext cx="587022" cy="518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7075311" y="2971227"/>
            <a:ext cx="587022" cy="518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8175978" y="2971227"/>
            <a:ext cx="587022" cy="518756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616202" y="3230605"/>
            <a:ext cx="550333" cy="7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>
            <a:off x="7662333" y="3230605"/>
            <a:ext cx="513644" cy="7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>
            <a:off x="3753556" y="3230604"/>
            <a:ext cx="660400" cy="5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12622" y="2590803"/>
            <a:ext cx="256822" cy="38042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5"/>
          </p:cNvCxnSpPr>
          <p:nvPr/>
        </p:nvCxnSpPr>
        <p:spPr>
          <a:xfrm rot="5400000">
            <a:off x="2367753" y="2907139"/>
            <a:ext cx="55711" cy="724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49978" y="2590801"/>
            <a:ext cx="256822" cy="380419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5"/>
          </p:cNvCxnSpPr>
          <p:nvPr/>
        </p:nvCxnSpPr>
        <p:spPr>
          <a:xfrm rot="5400000">
            <a:off x="3505104" y="2907136"/>
            <a:ext cx="55711" cy="724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222067" y="2590801"/>
            <a:ext cx="256822" cy="380419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5"/>
          </p:cNvCxnSpPr>
          <p:nvPr/>
        </p:nvCxnSpPr>
        <p:spPr>
          <a:xfrm rot="5400000">
            <a:off x="7377188" y="2907139"/>
            <a:ext cx="55711" cy="724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2"/>
          </p:cNvCxnSpPr>
          <p:nvPr/>
        </p:nvCxnSpPr>
        <p:spPr>
          <a:xfrm flipV="1">
            <a:off x="6477002" y="3230604"/>
            <a:ext cx="598311" cy="5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715000" y="3276603"/>
            <a:ext cx="158044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Oval 32"/>
          <p:cNvSpPr/>
          <p:nvPr/>
        </p:nvSpPr>
        <p:spPr>
          <a:xfrm>
            <a:off x="5943600" y="3276603"/>
            <a:ext cx="158044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4" name="Oval 33"/>
          <p:cNvSpPr/>
          <p:nvPr/>
        </p:nvSpPr>
        <p:spPr>
          <a:xfrm>
            <a:off x="6166556" y="3276603"/>
            <a:ext cx="158044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5" name="Oval 34"/>
          <p:cNvSpPr/>
          <p:nvPr/>
        </p:nvSpPr>
        <p:spPr>
          <a:xfrm>
            <a:off x="891823" y="2986447"/>
            <a:ext cx="587022" cy="518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6" name="Straight Arrow Connector 35"/>
          <p:cNvCxnSpPr>
            <a:stCxn id="35" idx="6"/>
          </p:cNvCxnSpPr>
          <p:nvPr/>
        </p:nvCxnSpPr>
        <p:spPr>
          <a:xfrm>
            <a:off x="1478847" y="3245825"/>
            <a:ext cx="550333" cy="7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075267" y="2606023"/>
            <a:ext cx="256822" cy="38042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5"/>
          </p:cNvCxnSpPr>
          <p:nvPr/>
        </p:nvCxnSpPr>
        <p:spPr>
          <a:xfrm rot="5400000">
            <a:off x="1230398" y="2922359"/>
            <a:ext cx="55711" cy="724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6178" y="3581403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978255" y="3581403"/>
          <a:ext cx="365125" cy="393700"/>
        </p:xfrm>
        <a:graphic>
          <a:graphicData uri="http://schemas.openxmlformats.org/presentationml/2006/ole">
            <p:oleObj spid="_x0000_s272386" name="Equation" r:id="rId3" imgW="164880" imgH="177480" progId="Equation.3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029178" y="3581403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29178" y="3962403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72178" y="3581403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72178" y="3962403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72178" y="4343403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72178" y="4724403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86600" y="3581403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086600" y="3962403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086600" y="4343403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86600" y="4724403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086600" y="6248400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080956" y="6019800"/>
            <a:ext cx="158044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3" name="Oval 52"/>
          <p:cNvSpPr/>
          <p:nvPr/>
        </p:nvSpPr>
        <p:spPr>
          <a:xfrm>
            <a:off x="7303912" y="6019800"/>
            <a:ext cx="158044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4" name="Oval 53"/>
          <p:cNvSpPr/>
          <p:nvPr/>
        </p:nvSpPr>
        <p:spPr>
          <a:xfrm>
            <a:off x="7538156" y="6019800"/>
            <a:ext cx="158044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7086600" y="5105400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86600" y="5486400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391378" y="2971226"/>
            <a:ext cx="587022" cy="518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65" name="Straight Arrow Connector 64"/>
          <p:cNvCxnSpPr>
            <a:stCxn id="64" idx="6"/>
          </p:cNvCxnSpPr>
          <p:nvPr/>
        </p:nvCxnSpPr>
        <p:spPr>
          <a:xfrm>
            <a:off x="4978400" y="3230603"/>
            <a:ext cx="660400" cy="5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74822" y="2590801"/>
            <a:ext cx="256822" cy="380419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66" idx="5"/>
          </p:cNvCxnSpPr>
          <p:nvPr/>
        </p:nvCxnSpPr>
        <p:spPr>
          <a:xfrm rot="5400000">
            <a:off x="4729950" y="2907135"/>
            <a:ext cx="55711" cy="724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19600" y="3581400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419600" y="3962400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419600" y="4343400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419600" y="4724400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419600" y="5105399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419600" y="5486399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419600" y="5867400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419600" y="6248400"/>
            <a:ext cx="533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9" name="Rounded Rectangular Callout 88"/>
          <p:cNvSpPr/>
          <p:nvPr/>
        </p:nvSpPr>
        <p:spPr>
          <a:xfrm>
            <a:off x="609600" y="4724400"/>
            <a:ext cx="1143000" cy="838200"/>
          </a:xfrm>
          <a:prstGeom prst="wedgeRoundRectCallout">
            <a:avLst>
              <a:gd name="adj1" fmla="val 63326"/>
              <a:gd name="adj2" fmla="val -1384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Single Events</a:t>
            </a:r>
            <a:endParaRPr lang="en-US" sz="2400" dirty="0"/>
          </a:p>
        </p:txBody>
      </p:sp>
      <p:sp>
        <p:nvSpPr>
          <p:cNvPr id="90" name="Rounded Rectangular Callout 89"/>
          <p:cNvSpPr/>
          <p:nvPr/>
        </p:nvSpPr>
        <p:spPr>
          <a:xfrm>
            <a:off x="1524000" y="5638800"/>
            <a:ext cx="1371600" cy="838200"/>
          </a:xfrm>
          <a:prstGeom prst="wedgeRoundRectCallout">
            <a:avLst>
              <a:gd name="adj1" fmla="val 63326"/>
              <a:gd name="adj2" fmla="val -1384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Pairs of Events</a:t>
            </a:r>
            <a:endParaRPr lang="en-US" sz="2400" dirty="0"/>
          </a:p>
        </p:txBody>
      </p:sp>
      <p:sp>
        <p:nvSpPr>
          <p:cNvPr id="91" name="Rounded Rectangular Callout 90"/>
          <p:cNvSpPr/>
          <p:nvPr/>
        </p:nvSpPr>
        <p:spPr>
          <a:xfrm>
            <a:off x="5334000" y="5486400"/>
            <a:ext cx="1524000" cy="1066800"/>
          </a:xfrm>
          <a:prstGeom prst="wedgeRoundRectCallout">
            <a:avLst>
              <a:gd name="adj1" fmla="val -68687"/>
              <a:gd name="adj2" fmla="val -1179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Triplets of Events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14" name="Picture 10" descr="Image result for computer generated 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657103" cy="487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This Problem Exacerbates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676400"/>
            <a:ext cx="7162800" cy="1569660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Traditional human-generated patterns are simple and short, while patterns learnt by software are extremely sophisticated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0" y="3916740"/>
            <a:ext cx="7162800" cy="1569660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Traditional human-event streams are slow, while machine-/sensor-to-machine interactions are extremely intense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819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Data-Aware CEP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Data-Aware </a:t>
            </a:r>
            <a:r>
              <a:rPr lang="en-US" dirty="0" smtClean="0"/>
              <a:t>CEP – 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</a:t>
            </a:r>
            <a:r>
              <a:rPr lang="en-US" dirty="0"/>
              <a:t>evaluation plans for a given pattern</a:t>
            </a:r>
          </a:p>
          <a:p>
            <a:r>
              <a:rPr lang="en-US" dirty="0" smtClean="0"/>
              <a:t>Use </a:t>
            </a:r>
            <a:r>
              <a:rPr lang="en-US" dirty="0"/>
              <a:t>statistical data properties to select the best </a:t>
            </a:r>
            <a:r>
              <a:rPr lang="en-US" dirty="0" smtClean="0"/>
              <a:t>plan</a:t>
            </a:r>
          </a:p>
          <a:p>
            <a:r>
              <a:rPr lang="en-US" dirty="0" smtClean="0"/>
              <a:t>Possible for trees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smtClean="0">
                <a:sym typeface="Wingdings" pitchFamily="2" charset="2"/>
              </a:rPr>
              <a:t>No such model for NFA 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648200" y="1524000"/>
            <a:ext cx="4191000" cy="4267200"/>
            <a:chOff x="381000" y="1524000"/>
            <a:chExt cx="4876800" cy="4876800"/>
          </a:xfrm>
        </p:grpSpPr>
        <p:sp>
          <p:nvSpPr>
            <p:cNvPr id="49" name="Oval 48"/>
            <p:cNvSpPr/>
            <p:nvPr/>
          </p:nvSpPr>
          <p:spPr>
            <a:xfrm>
              <a:off x="1905000" y="3215044"/>
              <a:ext cx="587022" cy="51875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470378" y="23006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990600" y="15386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2" name="Straight Arrow Connector 51"/>
            <p:cNvCxnSpPr>
              <a:stCxn id="49" idx="0"/>
              <a:endCxn id="50" idx="4"/>
            </p:cNvCxnSpPr>
            <p:nvPr/>
          </p:nvCxnSpPr>
          <p:spPr>
            <a:xfrm rot="16200000" flipV="1">
              <a:off x="1783378" y="2799911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0"/>
              <a:endCxn id="51" idx="5"/>
            </p:cNvCxnSpPr>
            <p:nvPr/>
          </p:nvCxnSpPr>
          <p:spPr>
            <a:xfrm rot="16200000" flipV="1">
              <a:off x="1468165" y="2004920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990600" y="3215044"/>
              <a:ext cx="587022" cy="51875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5" name="Straight Arrow Connector 54"/>
            <p:cNvCxnSpPr>
              <a:stCxn id="54" idx="0"/>
              <a:endCxn id="50" idx="4"/>
            </p:cNvCxnSpPr>
            <p:nvPr/>
          </p:nvCxnSpPr>
          <p:spPr>
            <a:xfrm rot="5400000" flipH="1" flipV="1">
              <a:off x="1326178" y="2777333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81000" y="2300644"/>
              <a:ext cx="587022" cy="5187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7" name="Straight Arrow Connector 56"/>
            <p:cNvCxnSpPr>
              <a:stCxn id="56" idx="0"/>
              <a:endCxn id="51" idx="3"/>
            </p:cNvCxnSpPr>
            <p:nvPr/>
          </p:nvCxnSpPr>
          <p:spPr>
            <a:xfrm rot="5400000" flipH="1" flipV="1">
              <a:off x="715932" y="1940009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016022" y="3200400"/>
              <a:ext cx="587022" cy="51875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670778" y="2286000"/>
              <a:ext cx="587022" cy="51875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4191000" y="15240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61" name="Straight Arrow Connector 60"/>
            <p:cNvCxnSpPr>
              <a:stCxn id="58" idx="0"/>
            </p:cNvCxnSpPr>
            <p:nvPr/>
          </p:nvCxnSpPr>
          <p:spPr>
            <a:xfrm rot="16200000" flipV="1">
              <a:off x="3894400" y="2785267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0"/>
              <a:endCxn id="60" idx="5"/>
            </p:cNvCxnSpPr>
            <p:nvPr/>
          </p:nvCxnSpPr>
          <p:spPr>
            <a:xfrm rot="16200000" flipV="1">
              <a:off x="4668565" y="1990276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101622" y="3200400"/>
              <a:ext cx="587022" cy="5187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64" name="Straight Arrow Connector 63"/>
            <p:cNvCxnSpPr>
              <a:stCxn id="63" idx="0"/>
            </p:cNvCxnSpPr>
            <p:nvPr/>
          </p:nvCxnSpPr>
          <p:spPr>
            <a:xfrm rot="5400000" flipH="1" flipV="1">
              <a:off x="3437200" y="2762689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581400" y="2286000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66" name="Straight Arrow Connector 65"/>
            <p:cNvCxnSpPr>
              <a:stCxn id="65" idx="0"/>
              <a:endCxn id="60" idx="3"/>
            </p:cNvCxnSpPr>
            <p:nvPr/>
          </p:nvCxnSpPr>
          <p:spPr>
            <a:xfrm rot="5400000" flipH="1" flipV="1">
              <a:off x="3916332" y="1925365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905000" y="5882044"/>
              <a:ext cx="587022" cy="5187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1470378" y="49676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990600" y="4205644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70" name="Straight Arrow Connector 69"/>
            <p:cNvCxnSpPr>
              <a:stCxn id="67" idx="0"/>
              <a:endCxn id="68" idx="4"/>
            </p:cNvCxnSpPr>
            <p:nvPr/>
          </p:nvCxnSpPr>
          <p:spPr>
            <a:xfrm rot="16200000" flipV="1">
              <a:off x="1783378" y="5466911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8" idx="0"/>
              <a:endCxn id="69" idx="5"/>
            </p:cNvCxnSpPr>
            <p:nvPr/>
          </p:nvCxnSpPr>
          <p:spPr>
            <a:xfrm rot="16200000" flipV="1">
              <a:off x="1468165" y="4671920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990600" y="5882044"/>
              <a:ext cx="587022" cy="51875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73" name="Straight Arrow Connector 72"/>
            <p:cNvCxnSpPr>
              <a:stCxn id="72" idx="0"/>
              <a:endCxn id="68" idx="4"/>
            </p:cNvCxnSpPr>
            <p:nvPr/>
          </p:nvCxnSpPr>
          <p:spPr>
            <a:xfrm rot="5400000" flipH="1" flipV="1">
              <a:off x="1326178" y="5444333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381000" y="4967644"/>
              <a:ext cx="587022" cy="51875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75" name="Straight Arrow Connector 74"/>
            <p:cNvCxnSpPr>
              <a:stCxn id="74" idx="0"/>
              <a:endCxn id="69" idx="3"/>
            </p:cNvCxnSpPr>
            <p:nvPr/>
          </p:nvCxnSpPr>
          <p:spPr>
            <a:xfrm rot="5400000" flipH="1" flipV="1">
              <a:off x="715932" y="4607009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4016022" y="5867400"/>
              <a:ext cx="587022" cy="51875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670778" y="4953000"/>
              <a:ext cx="587022" cy="5187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4191000" y="4191000"/>
              <a:ext cx="587022" cy="5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79" name="Straight Arrow Connector 78"/>
            <p:cNvCxnSpPr>
              <a:stCxn id="76" idx="0"/>
            </p:cNvCxnSpPr>
            <p:nvPr/>
          </p:nvCxnSpPr>
          <p:spPr>
            <a:xfrm rot="16200000" flipV="1">
              <a:off x="3894400" y="5452267"/>
              <a:ext cx="395644" cy="4346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7" idx="0"/>
              <a:endCxn id="78" idx="5"/>
            </p:cNvCxnSpPr>
            <p:nvPr/>
          </p:nvCxnSpPr>
          <p:spPr>
            <a:xfrm rot="16200000" flipV="1">
              <a:off x="4668565" y="4657276"/>
              <a:ext cx="319214" cy="272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3101622" y="5867400"/>
              <a:ext cx="587022" cy="51875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82" name="Straight Arrow Connector 81"/>
            <p:cNvCxnSpPr>
              <a:stCxn id="81" idx="0"/>
            </p:cNvCxnSpPr>
            <p:nvPr/>
          </p:nvCxnSpPr>
          <p:spPr>
            <a:xfrm rot="5400000" flipH="1" flipV="1">
              <a:off x="3437200" y="5429689"/>
              <a:ext cx="395644" cy="479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3581400" y="4953000"/>
              <a:ext cx="587022" cy="518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84" name="Straight Arrow Connector 83"/>
            <p:cNvCxnSpPr>
              <a:stCxn id="83" idx="0"/>
              <a:endCxn id="78" idx="3"/>
            </p:cNvCxnSpPr>
            <p:nvPr/>
          </p:nvCxnSpPr>
          <p:spPr>
            <a:xfrm rot="5400000" flipH="1" flipV="1">
              <a:off x="3916332" y="4592365"/>
              <a:ext cx="319214" cy="402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Altering Evaluation Tree Structure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08224" y="3910781"/>
            <a:ext cx="779489" cy="7374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" name="Oval 47"/>
          <p:cNvSpPr/>
          <p:nvPr/>
        </p:nvSpPr>
        <p:spPr>
          <a:xfrm>
            <a:off x="1977453" y="2730911"/>
            <a:ext cx="779489" cy="7374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A,B</a:t>
            </a:r>
          </a:p>
        </p:txBody>
      </p:sp>
      <p:sp>
        <p:nvSpPr>
          <p:cNvPr id="49" name="Oval 48"/>
          <p:cNvSpPr/>
          <p:nvPr/>
        </p:nvSpPr>
        <p:spPr>
          <a:xfrm>
            <a:off x="3438994" y="2730911"/>
            <a:ext cx="779489" cy="737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50" name="Oval 49"/>
          <p:cNvSpPr/>
          <p:nvPr/>
        </p:nvSpPr>
        <p:spPr>
          <a:xfrm>
            <a:off x="2756942" y="1600200"/>
            <a:ext cx="876925" cy="786581"/>
          </a:xfrm>
          <a:prstGeom prst="ellipse">
            <a:avLst/>
          </a:prstGeom>
          <a:noFill/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54" idx="0"/>
            <a:endCxn id="48" idx="3"/>
          </p:cNvCxnSpPr>
          <p:nvPr/>
        </p:nvCxnSpPr>
        <p:spPr>
          <a:xfrm rot="5400000" flipH="1" flipV="1">
            <a:off x="1588794" y="3407969"/>
            <a:ext cx="550444" cy="4551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50" idx="5"/>
          </p:cNvCxnSpPr>
          <p:nvPr/>
        </p:nvCxnSpPr>
        <p:spPr>
          <a:xfrm rot="16200000" flipV="1">
            <a:off x="3437430" y="2339603"/>
            <a:ext cx="459321" cy="3232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0"/>
            <a:endCxn id="50" idx="3"/>
          </p:cNvCxnSpPr>
          <p:nvPr/>
        </p:nvCxnSpPr>
        <p:spPr>
          <a:xfrm rot="5400000" flipH="1" flipV="1">
            <a:off x="2396621" y="2242167"/>
            <a:ext cx="459321" cy="5181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246683" y="3910781"/>
            <a:ext cx="779489" cy="7374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cxnSp>
        <p:nvCxnSpPr>
          <p:cNvPr id="55" name="Straight Arrow Connector 54"/>
          <p:cNvCxnSpPr>
            <a:stCxn id="40" idx="0"/>
            <a:endCxn id="48" idx="5"/>
          </p:cNvCxnSpPr>
          <p:nvPr/>
        </p:nvCxnSpPr>
        <p:spPr>
          <a:xfrm rot="16200000" flipV="1">
            <a:off x="2595155" y="3407969"/>
            <a:ext cx="550444" cy="4551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764313" y="3910781"/>
            <a:ext cx="779489" cy="737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59" name="Oval 58"/>
          <p:cNvSpPr/>
          <p:nvPr/>
        </p:nvSpPr>
        <p:spPr>
          <a:xfrm>
            <a:off x="4599483" y="2730911"/>
            <a:ext cx="779489" cy="7374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2000" dirty="0"/>
          </a:p>
        </p:txBody>
      </p:sp>
      <p:sp>
        <p:nvSpPr>
          <p:cNvPr id="60" name="Oval 59"/>
          <p:cNvSpPr/>
          <p:nvPr/>
        </p:nvSpPr>
        <p:spPr>
          <a:xfrm>
            <a:off x="6061024" y="2730911"/>
            <a:ext cx="779489" cy="7374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B,C</a:t>
            </a:r>
            <a:endParaRPr lang="en-US" sz="3200" dirty="0"/>
          </a:p>
        </p:txBody>
      </p:sp>
      <p:sp>
        <p:nvSpPr>
          <p:cNvPr id="61" name="Oval 60"/>
          <p:cNvSpPr/>
          <p:nvPr/>
        </p:nvSpPr>
        <p:spPr>
          <a:xfrm>
            <a:off x="5378972" y="1600200"/>
            <a:ext cx="876925" cy="786581"/>
          </a:xfrm>
          <a:prstGeom prst="ellipse">
            <a:avLst/>
          </a:prstGeom>
          <a:noFill/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65" idx="0"/>
            <a:endCxn id="60" idx="3"/>
          </p:cNvCxnSpPr>
          <p:nvPr/>
        </p:nvCxnSpPr>
        <p:spPr>
          <a:xfrm rot="5400000" flipH="1" flipV="1">
            <a:off x="5687980" y="3423584"/>
            <a:ext cx="550444" cy="4239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0"/>
            <a:endCxn id="61" idx="5"/>
          </p:cNvCxnSpPr>
          <p:nvPr/>
        </p:nvCxnSpPr>
        <p:spPr>
          <a:xfrm rot="16200000" flipV="1">
            <a:off x="6059461" y="2339603"/>
            <a:ext cx="459321" cy="3232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0"/>
            <a:endCxn id="61" idx="3"/>
          </p:cNvCxnSpPr>
          <p:nvPr/>
        </p:nvCxnSpPr>
        <p:spPr>
          <a:xfrm rot="5400000" flipH="1" flipV="1">
            <a:off x="5018651" y="2242167"/>
            <a:ext cx="459321" cy="5181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361483" y="3910781"/>
            <a:ext cx="779489" cy="7374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58" idx="0"/>
            <a:endCxn id="60" idx="5"/>
          </p:cNvCxnSpPr>
          <p:nvPr/>
        </p:nvCxnSpPr>
        <p:spPr>
          <a:xfrm rot="16200000" flipV="1">
            <a:off x="6664986" y="3421711"/>
            <a:ext cx="550444" cy="4276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4"/>
          <p:cNvSpPr txBox="1">
            <a:spLocks noGrp="1"/>
          </p:cNvSpPr>
          <p:nvPr>
            <p:ph idx="1"/>
          </p:nvPr>
        </p:nvSpPr>
        <p:spPr>
          <a:xfrm>
            <a:off x="533400" y="4838140"/>
            <a:ext cx="822960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SEQ(</a:t>
            </a:r>
            <a:r>
              <a:rPr lang="en-US" sz="2400" dirty="0" err="1" smtClean="0"/>
              <a:t>AppleStockPriceUpdate</a:t>
            </a:r>
            <a:r>
              <a:rPr lang="en-US" sz="2400" dirty="0" smtClean="0"/>
              <a:t> </a:t>
            </a:r>
            <a:r>
              <a:rPr lang="en-US" sz="2400" dirty="0"/>
              <a:t>a, </a:t>
            </a:r>
            <a:r>
              <a:rPr lang="en-US" sz="2400" dirty="0" err="1"/>
              <a:t>MicrosoftStockPriceUpdate</a:t>
            </a:r>
            <a:r>
              <a:rPr lang="en-US" sz="2400" dirty="0"/>
              <a:t> b,</a:t>
            </a:r>
          </a:p>
          <a:p>
            <a:pPr>
              <a:buNone/>
            </a:pPr>
            <a:r>
              <a:rPr lang="en-US" sz="2400" dirty="0"/>
              <a:t>         </a:t>
            </a:r>
            <a:r>
              <a:rPr lang="en-US" sz="2400" dirty="0" err="1" smtClean="0"/>
              <a:t>GoogleStockPriceUpdate</a:t>
            </a:r>
            <a:r>
              <a:rPr lang="en-US" sz="2400" dirty="0" smtClean="0"/>
              <a:t> </a:t>
            </a:r>
            <a:r>
              <a:rPr lang="en-US" sz="2400" dirty="0"/>
              <a:t>c)</a:t>
            </a:r>
          </a:p>
          <a:p>
            <a:pPr>
              <a:buNone/>
            </a:pPr>
            <a:r>
              <a:rPr lang="en-US" sz="2400" dirty="0"/>
              <a:t>WHERE ((</a:t>
            </a:r>
            <a:r>
              <a:rPr lang="en-US" sz="2400" dirty="0" err="1"/>
              <a:t>a.price</a:t>
            </a:r>
            <a:r>
              <a:rPr lang="en-US" sz="2400" dirty="0"/>
              <a:t> &lt; </a:t>
            </a:r>
            <a:r>
              <a:rPr lang="en-US" sz="2400" dirty="0" err="1"/>
              <a:t>b.price</a:t>
            </a:r>
            <a:r>
              <a:rPr lang="en-US" sz="2400" dirty="0"/>
              <a:t>) AND (</a:t>
            </a:r>
            <a:r>
              <a:rPr lang="en-US" sz="2400" dirty="0" err="1"/>
              <a:t>b.price</a:t>
            </a:r>
            <a:r>
              <a:rPr lang="en-US" sz="2400" dirty="0"/>
              <a:t> &lt; </a:t>
            </a:r>
            <a:r>
              <a:rPr lang="en-US" sz="2400" dirty="0" err="1"/>
              <a:t>c.price</a:t>
            </a:r>
            <a:r>
              <a:rPr lang="en-US" sz="2400" dirty="0"/>
              <a:t>))</a:t>
            </a:r>
          </a:p>
          <a:p>
            <a:pPr>
              <a:buNone/>
            </a:pPr>
            <a:r>
              <a:rPr lang="en-US" sz="2400" dirty="0"/>
              <a:t>WITHIN 10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event processing (CEP)</a:t>
            </a:r>
          </a:p>
          <a:p>
            <a:r>
              <a:rPr lang="en-US" dirty="0" smtClean="0"/>
              <a:t>The reason </a:t>
            </a:r>
            <a:r>
              <a:rPr lang="en-US" dirty="0"/>
              <a:t>CEP it difficult</a:t>
            </a:r>
          </a:p>
          <a:p>
            <a:r>
              <a:rPr lang="en-US" dirty="0"/>
              <a:t>Data-aware CEP</a:t>
            </a:r>
          </a:p>
          <a:p>
            <a:r>
              <a:rPr lang="en-US" dirty="0"/>
              <a:t>Lazy evaluation </a:t>
            </a:r>
            <a:r>
              <a:rPr lang="en-US" dirty="0" smtClean="0"/>
              <a:t>for </a:t>
            </a:r>
            <a:r>
              <a:rPr lang="en-US" dirty="0"/>
              <a:t>CEP</a:t>
            </a:r>
          </a:p>
          <a:p>
            <a:r>
              <a:rPr lang="en-US" dirty="0"/>
              <a:t>Join methods for CEP</a:t>
            </a:r>
          </a:p>
          <a:p>
            <a:r>
              <a:rPr lang="en-US" dirty="0"/>
              <a:t>Adaptive </a:t>
            </a:r>
            <a:r>
              <a:rPr lang="en-US" dirty="0" smtClean="0"/>
              <a:t>CEP</a:t>
            </a:r>
          </a:p>
          <a:p>
            <a:r>
              <a:rPr lang="en-US" dirty="0" smtClean="0"/>
              <a:t>Multi-Pattern CEP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Data-Aware CEP Example</a:t>
            </a:r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304800" y="4876800"/>
            <a:ext cx="8229600" cy="175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SEQ(A a, B b, C c)</a:t>
            </a:r>
          </a:p>
          <a:p>
            <a:pPr>
              <a:buNone/>
            </a:pPr>
            <a:r>
              <a:rPr lang="en-US" dirty="0"/>
              <a:t>WHERE (</a:t>
            </a:r>
            <a:r>
              <a:rPr lang="en-US" dirty="0" err="1"/>
              <a:t>a.price</a:t>
            </a:r>
            <a:r>
              <a:rPr lang="en-US" dirty="0"/>
              <a:t> &lt; </a:t>
            </a:r>
            <a:r>
              <a:rPr lang="en-US" dirty="0" err="1"/>
              <a:t>b.price</a:t>
            </a:r>
            <a:r>
              <a:rPr lang="en-US" dirty="0"/>
              <a:t>) AND (</a:t>
            </a:r>
            <a:r>
              <a:rPr lang="en-US" dirty="0" err="1"/>
              <a:t>b.price</a:t>
            </a:r>
            <a:r>
              <a:rPr lang="en-US" dirty="0"/>
              <a:t> &lt; </a:t>
            </a:r>
            <a:r>
              <a:rPr lang="en-US" dirty="0" err="1"/>
              <a:t>c.price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WITHIN 1 hour</a:t>
            </a:r>
          </a:p>
        </p:txBody>
      </p:sp>
      <p:sp>
        <p:nvSpPr>
          <p:cNvPr id="40" name="Oval 39"/>
          <p:cNvSpPr/>
          <p:nvPr/>
        </p:nvSpPr>
        <p:spPr>
          <a:xfrm>
            <a:off x="1842541" y="4063181"/>
            <a:ext cx="779489" cy="737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48" name="Oval 47"/>
          <p:cNvSpPr/>
          <p:nvPr/>
        </p:nvSpPr>
        <p:spPr>
          <a:xfrm>
            <a:off x="1111770" y="2883310"/>
            <a:ext cx="779489" cy="737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A,B</a:t>
            </a:r>
          </a:p>
        </p:txBody>
      </p:sp>
      <p:sp>
        <p:nvSpPr>
          <p:cNvPr id="49" name="Oval 48"/>
          <p:cNvSpPr/>
          <p:nvPr/>
        </p:nvSpPr>
        <p:spPr>
          <a:xfrm>
            <a:off x="2573311" y="2883310"/>
            <a:ext cx="779489" cy="737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50" name="Oval 49"/>
          <p:cNvSpPr/>
          <p:nvPr/>
        </p:nvSpPr>
        <p:spPr>
          <a:xfrm>
            <a:off x="1891259" y="1752600"/>
            <a:ext cx="876925" cy="786581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  <a:endParaRPr lang="en-US" sz="1400" dirty="0"/>
          </a:p>
        </p:txBody>
      </p:sp>
      <p:cxnSp>
        <p:nvCxnSpPr>
          <p:cNvPr id="51" name="Straight Arrow Connector 50"/>
          <p:cNvCxnSpPr>
            <a:stCxn id="54" idx="0"/>
            <a:endCxn id="48" idx="3"/>
          </p:cNvCxnSpPr>
          <p:nvPr/>
        </p:nvCxnSpPr>
        <p:spPr>
          <a:xfrm rot="5400000" flipH="1" flipV="1">
            <a:off x="723112" y="3560369"/>
            <a:ext cx="550444" cy="4551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50" idx="5"/>
          </p:cNvCxnSpPr>
          <p:nvPr/>
        </p:nvCxnSpPr>
        <p:spPr>
          <a:xfrm rot="16200000" flipV="1">
            <a:off x="2571748" y="2492002"/>
            <a:ext cx="459321" cy="3232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0"/>
            <a:endCxn id="50" idx="3"/>
          </p:cNvCxnSpPr>
          <p:nvPr/>
        </p:nvCxnSpPr>
        <p:spPr>
          <a:xfrm rot="5400000" flipH="1" flipV="1">
            <a:off x="1530938" y="2394566"/>
            <a:ext cx="459321" cy="5181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81000" y="4063181"/>
            <a:ext cx="779489" cy="737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cxnSp>
        <p:nvCxnSpPr>
          <p:cNvPr id="55" name="Straight Arrow Connector 54"/>
          <p:cNvCxnSpPr>
            <a:stCxn id="40" idx="0"/>
            <a:endCxn id="48" idx="5"/>
          </p:cNvCxnSpPr>
          <p:nvPr/>
        </p:nvCxnSpPr>
        <p:spPr>
          <a:xfrm rot="16200000" flipV="1">
            <a:off x="1729473" y="3560369"/>
            <a:ext cx="550444" cy="4551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898630" y="4063181"/>
            <a:ext cx="779489" cy="737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59" name="Oval 58"/>
          <p:cNvSpPr/>
          <p:nvPr/>
        </p:nvSpPr>
        <p:spPr>
          <a:xfrm>
            <a:off x="3733800" y="2883310"/>
            <a:ext cx="779489" cy="737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2000" dirty="0"/>
          </a:p>
        </p:txBody>
      </p:sp>
      <p:sp>
        <p:nvSpPr>
          <p:cNvPr id="60" name="Oval 59"/>
          <p:cNvSpPr/>
          <p:nvPr/>
        </p:nvSpPr>
        <p:spPr>
          <a:xfrm>
            <a:off x="5195341" y="2883310"/>
            <a:ext cx="779489" cy="737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B,C</a:t>
            </a:r>
            <a:endParaRPr lang="en-US" sz="3200" dirty="0"/>
          </a:p>
        </p:txBody>
      </p:sp>
      <p:sp>
        <p:nvSpPr>
          <p:cNvPr id="61" name="Oval 60"/>
          <p:cNvSpPr/>
          <p:nvPr/>
        </p:nvSpPr>
        <p:spPr>
          <a:xfrm>
            <a:off x="4513289" y="1752600"/>
            <a:ext cx="876925" cy="786581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65" idx="0"/>
            <a:endCxn id="60" idx="3"/>
          </p:cNvCxnSpPr>
          <p:nvPr/>
        </p:nvCxnSpPr>
        <p:spPr>
          <a:xfrm rot="5400000" flipH="1" flipV="1">
            <a:off x="4822298" y="3575984"/>
            <a:ext cx="550444" cy="4239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0"/>
            <a:endCxn id="61" idx="5"/>
          </p:cNvCxnSpPr>
          <p:nvPr/>
        </p:nvCxnSpPr>
        <p:spPr>
          <a:xfrm rot="16200000" flipV="1">
            <a:off x="5193778" y="2492002"/>
            <a:ext cx="459321" cy="3232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0"/>
            <a:endCxn id="61" idx="3"/>
          </p:cNvCxnSpPr>
          <p:nvPr/>
        </p:nvCxnSpPr>
        <p:spPr>
          <a:xfrm rot="5400000" flipH="1" flipV="1">
            <a:off x="4152968" y="2394566"/>
            <a:ext cx="459321" cy="5181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495800" y="4063181"/>
            <a:ext cx="779489" cy="737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cxnSp>
        <p:nvCxnSpPr>
          <p:cNvPr id="66" name="Straight Arrow Connector 65"/>
          <p:cNvCxnSpPr>
            <a:stCxn id="58" idx="0"/>
            <a:endCxn id="60" idx="5"/>
          </p:cNvCxnSpPr>
          <p:nvPr/>
        </p:nvCxnSpPr>
        <p:spPr>
          <a:xfrm rot="16200000" flipV="1">
            <a:off x="5799304" y="3574109"/>
            <a:ext cx="550444" cy="4276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18061" y="122938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Plan 1</a:t>
            </a:r>
            <a:endParaRPr lang="en-US" sz="2800" dirty="0"/>
          </a:p>
        </p:txBody>
      </p:sp>
      <p:sp>
        <p:nvSpPr>
          <p:cNvPr id="72" name="TextBox 71"/>
          <p:cNvSpPr txBox="1"/>
          <p:nvPr/>
        </p:nvSpPr>
        <p:spPr>
          <a:xfrm>
            <a:off x="4485061" y="121920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Plan 2</a:t>
            </a:r>
            <a:endParaRPr lang="en-US" sz="2800" dirty="0"/>
          </a:p>
        </p:txBody>
      </p:sp>
      <p:sp>
        <p:nvSpPr>
          <p:cNvPr id="73" name="TextBox 72"/>
          <p:cNvSpPr txBox="1"/>
          <p:nvPr/>
        </p:nvSpPr>
        <p:spPr>
          <a:xfrm>
            <a:off x="5715000" y="1803737"/>
            <a:ext cx="3352800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rate(A) = rate(B) = rate(C) = 10</a:t>
            </a:r>
          </a:p>
          <a:p>
            <a:r>
              <a:rPr lang="en-US" sz="2000" dirty="0" err="1" smtClean="0"/>
              <a:t>sel</a:t>
            </a:r>
            <a:r>
              <a:rPr lang="en-US" sz="2000" dirty="0" smtClean="0"/>
              <a:t>(</a:t>
            </a:r>
            <a:r>
              <a:rPr lang="en-US" sz="2000" dirty="0" err="1" smtClean="0"/>
              <a:t>a.price</a:t>
            </a:r>
            <a:r>
              <a:rPr lang="en-US" sz="2000" dirty="0" smtClean="0"/>
              <a:t> &lt; </a:t>
            </a:r>
            <a:r>
              <a:rPr lang="en-US" sz="2000" dirty="0" err="1" smtClean="0"/>
              <a:t>b.price</a:t>
            </a:r>
            <a:r>
              <a:rPr lang="en-US" sz="2000" dirty="0" smtClean="0"/>
              <a:t>) = 0.2</a:t>
            </a:r>
          </a:p>
          <a:p>
            <a:r>
              <a:rPr lang="en-US" sz="2000" dirty="0" err="1" smtClean="0"/>
              <a:t>sel</a:t>
            </a:r>
            <a:r>
              <a:rPr lang="en-US" sz="2000" dirty="0" smtClean="0"/>
              <a:t>(</a:t>
            </a:r>
            <a:r>
              <a:rPr lang="en-US" sz="2000" dirty="0" err="1" smtClean="0"/>
              <a:t>b.price</a:t>
            </a:r>
            <a:r>
              <a:rPr lang="en-US" sz="2000" dirty="0" smtClean="0"/>
              <a:t> &lt; </a:t>
            </a:r>
            <a:r>
              <a:rPr lang="en-US" sz="2000" dirty="0" err="1" smtClean="0"/>
              <a:t>c.price</a:t>
            </a:r>
            <a:r>
              <a:rPr lang="en-US" sz="2000" dirty="0" smtClean="0"/>
              <a:t>) = 0.9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200" y="36576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294153" y="36576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819400" y="23622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85800" y="24384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095163" y="1701225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180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589553" y="23870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199153" y="36576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408953" y="36824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51753" y="28442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733800" y="1701225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180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066800" y="1229380"/>
            <a:ext cx="2823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Cost(Plan 1) = 230</a:t>
            </a:r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3733800" y="1229380"/>
            <a:ext cx="2823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Cost(Plan 2) = 300</a:t>
            </a:r>
            <a:endParaRPr lang="en-US" sz="2800" dirty="0"/>
          </a:p>
        </p:txBody>
      </p:sp>
      <p:sp>
        <p:nvSpPr>
          <p:cNvPr id="88" name="TextBox 87"/>
          <p:cNvSpPr txBox="1"/>
          <p:nvPr/>
        </p:nvSpPr>
        <p:spPr>
          <a:xfrm>
            <a:off x="940508" y="1229380"/>
            <a:ext cx="3098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Cost(Plan 1) = 292.5</a:t>
            </a:r>
            <a:endParaRPr lang="en-US" sz="2800" dirty="0"/>
          </a:p>
        </p:txBody>
      </p:sp>
      <p:sp>
        <p:nvSpPr>
          <p:cNvPr id="89" name="TextBox 88"/>
          <p:cNvSpPr txBox="1"/>
          <p:nvPr/>
        </p:nvSpPr>
        <p:spPr>
          <a:xfrm>
            <a:off x="3988508" y="1219200"/>
            <a:ext cx="3098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Cost(Plan 2) = 242.5</a:t>
            </a:r>
            <a:endParaRPr lang="en-US" sz="2800" dirty="0"/>
          </a:p>
        </p:txBody>
      </p:sp>
      <p:sp>
        <p:nvSpPr>
          <p:cNvPr id="90" name="TextBox 89"/>
          <p:cNvSpPr txBox="1"/>
          <p:nvPr/>
        </p:nvSpPr>
        <p:spPr>
          <a:xfrm>
            <a:off x="5715000" y="1803737"/>
            <a:ext cx="3352800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rate(A) = rate(B) = rate(C) = 10</a:t>
            </a:r>
          </a:p>
          <a:p>
            <a:r>
              <a:rPr lang="en-US" sz="2000" dirty="0" err="1" smtClean="0"/>
              <a:t>sel</a:t>
            </a:r>
            <a:r>
              <a:rPr lang="en-US" sz="2000" dirty="0" smtClean="0"/>
              <a:t>(</a:t>
            </a:r>
            <a:r>
              <a:rPr lang="en-US" sz="2000" dirty="0" err="1" smtClean="0"/>
              <a:t>a.price</a:t>
            </a:r>
            <a:r>
              <a:rPr lang="en-US" sz="2000" dirty="0" smtClean="0"/>
              <a:t> &lt; </a:t>
            </a:r>
            <a:r>
              <a:rPr lang="en-US" sz="2000" dirty="0" err="1" smtClean="0"/>
              <a:t>b.price</a:t>
            </a:r>
            <a:r>
              <a:rPr lang="en-US" sz="2000" dirty="0" smtClean="0"/>
              <a:t>) = 0.75</a:t>
            </a:r>
          </a:p>
          <a:p>
            <a:r>
              <a:rPr lang="en-US" sz="2000" dirty="0" err="1" smtClean="0"/>
              <a:t>sel</a:t>
            </a:r>
            <a:r>
              <a:rPr lang="en-US" sz="2000" dirty="0" smtClean="0"/>
              <a:t>(</a:t>
            </a:r>
            <a:r>
              <a:rPr lang="en-US" sz="2000" dirty="0" err="1" smtClean="0"/>
              <a:t>b.price</a:t>
            </a:r>
            <a:r>
              <a:rPr lang="en-US" sz="2000" dirty="0" smtClean="0"/>
              <a:t> &lt; </a:t>
            </a:r>
            <a:r>
              <a:rPr lang="en-US" sz="2000" dirty="0" err="1" smtClean="0"/>
              <a:t>c.price</a:t>
            </a:r>
            <a:r>
              <a:rPr lang="en-US" sz="2000" dirty="0" smtClean="0"/>
              <a:t>) = 0.25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6200" y="36576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286000" y="36576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85800" y="24384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75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819400" y="23622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62000" y="1701225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187.5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191000" y="36576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400800" y="36824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581400" y="23870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943600" y="28442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429000" y="1701225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187.5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000"/>
                            </p:stCondLst>
                            <p:childTnLst>
                              <p:par>
                                <p:cTn id="29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  <p:bldP spid="71" grpId="2"/>
      <p:bldP spid="71" grpId="3"/>
      <p:bldP spid="72" grpId="0"/>
      <p:bldP spid="72" grpId="1"/>
      <p:bldP spid="72" grpId="2"/>
      <p:bldP spid="72" grpId="3"/>
      <p:bldP spid="73" grpId="0" animBg="1"/>
      <p:bldP spid="73" grpId="1" animBg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 animBg="1"/>
      <p:bldP spid="90" grpId="1" animBg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 Model for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incoming events </a:t>
            </a:r>
            <a:r>
              <a:rPr lang="en-US" dirty="0" smtClean="0"/>
              <a:t>in arbitrary </a:t>
            </a:r>
            <a:r>
              <a:rPr lang="en-US" dirty="0"/>
              <a:t>order rather than in order of appearance</a:t>
            </a:r>
          </a:p>
          <a:p>
            <a:r>
              <a:rPr lang="en-US" dirty="0"/>
              <a:t>Keep the unprocessed events </a:t>
            </a:r>
            <a:r>
              <a:rPr lang="en-US" dirty="0" smtClean="0"/>
              <a:t>in </a:t>
            </a:r>
            <a:r>
              <a:rPr lang="en-US" dirty="0"/>
              <a:t>intermediate storage</a:t>
            </a:r>
          </a:p>
          <a:p>
            <a:r>
              <a:rPr lang="en-US" dirty="0"/>
              <a:t>Process the buffered events only when required by the </a:t>
            </a:r>
            <a:r>
              <a:rPr lang="en-US" dirty="0" smtClean="0"/>
              <a:t>plan</a:t>
            </a:r>
            <a:endParaRPr lang="en-US" dirty="0"/>
          </a:p>
        </p:txBody>
      </p:sp>
      <p:pic>
        <p:nvPicPr>
          <p:cNvPr id="33794" name="Picture 2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1849" y="2286000"/>
            <a:ext cx="4529751" cy="3009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Lazy NFA – (order </a:t>
            </a:r>
            <a:r>
              <a:rPr lang="en-US" i="1" dirty="0" err="1"/>
              <a:t>c,a,b</a:t>
            </a:r>
            <a:r>
              <a:rPr lang="en-US" dirty="0"/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609600" y="2743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1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971800" y="2743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334000" y="2743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3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7696200" y="2743200"/>
            <a:ext cx="1219200" cy="1143000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1828800" y="33147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10" idx="2"/>
          </p:cNvCxnSpPr>
          <p:nvPr/>
        </p:nvCxnSpPr>
        <p:spPr>
          <a:xfrm>
            <a:off x="6553200" y="33147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4191000" y="33147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906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5"/>
          </p:cNvCxnSpPr>
          <p:nvPr/>
        </p:nvCxnSpPr>
        <p:spPr>
          <a:xfrm rot="5400000">
            <a:off x="13092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528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5" idx="5"/>
          </p:cNvCxnSpPr>
          <p:nvPr/>
        </p:nvCxnSpPr>
        <p:spPr>
          <a:xfrm rot="5400000">
            <a:off x="36714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6388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5"/>
          </p:cNvCxnSpPr>
          <p:nvPr/>
        </p:nvCxnSpPr>
        <p:spPr>
          <a:xfrm rot="5400000">
            <a:off x="59574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52600" y="2353270"/>
            <a:ext cx="143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c</a:t>
            </a:r>
          </a:p>
          <a:p>
            <a:r>
              <a:rPr lang="en-US" b="1" i="1" dirty="0"/>
              <a:t>(no temporal</a:t>
            </a:r>
          </a:p>
          <a:p>
            <a:r>
              <a:rPr lang="en-US" b="1" i="1" dirty="0"/>
              <a:t>constraints)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86200" y="2286000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a</a:t>
            </a:r>
          </a:p>
          <a:p>
            <a:r>
              <a:rPr lang="en-US" b="1" i="1" dirty="0"/>
              <a:t>(arrived before c)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24600" y="2133600"/>
            <a:ext cx="1830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b</a:t>
            </a:r>
          </a:p>
          <a:p>
            <a:pPr algn="ctr"/>
            <a:r>
              <a:rPr lang="en-US" b="1" i="1" dirty="0"/>
              <a:t>(arrived between</a:t>
            </a:r>
          </a:p>
          <a:p>
            <a:pPr algn="ctr"/>
            <a:r>
              <a:rPr lang="en-US" b="1" i="1" dirty="0"/>
              <a:t>a and c)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612" y="1535668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</a:t>
            </a:r>
            <a:r>
              <a:rPr lang="en-US" dirty="0" err="1"/>
              <a:t>a,</a:t>
            </a:r>
            <a:r>
              <a:rPr lang="en-US" i="1" dirty="0" err="1"/>
              <a:t>b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00400" y="1334869"/>
            <a:ext cx="931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</a:t>
            </a:r>
            <a:r>
              <a:rPr lang="en-US" i="1" dirty="0"/>
              <a:t>b</a:t>
            </a:r>
          </a:p>
          <a:p>
            <a:r>
              <a:rPr lang="en-US" dirty="0"/>
              <a:t>ignore </a:t>
            </a:r>
            <a:r>
              <a:rPr lang="en-US" i="1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68812" y="1535668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 err="1"/>
              <a:t>a,c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6345624" y="3505200"/>
            <a:ext cx="1502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a.price</a:t>
            </a:r>
            <a:r>
              <a:rPr lang="en-US" sz="1600" i="1" dirty="0"/>
              <a:t> &lt; </a:t>
            </a:r>
            <a:r>
              <a:rPr lang="en-US" sz="1600" i="1" dirty="0" err="1"/>
              <a:t>b.price</a:t>
            </a:r>
          </a:p>
          <a:p>
            <a:r>
              <a:rPr lang="en-US" sz="1600" i="1" dirty="0"/>
              <a:t>AND</a:t>
            </a:r>
          </a:p>
          <a:p>
            <a:r>
              <a:rPr lang="en-US" sz="1600" i="1" dirty="0" err="1"/>
              <a:t>b.price</a:t>
            </a:r>
            <a:r>
              <a:rPr lang="en-US" sz="1600" i="1" dirty="0"/>
              <a:t> &lt; </a:t>
            </a:r>
            <a:r>
              <a:rPr lang="en-US" sz="1600" i="1" dirty="0" err="1"/>
              <a:t>c.price</a:t>
            </a:r>
            <a:endParaRPr lang="en-US" sz="1600" i="1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16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SEQ(A a, B b, C c)</a:t>
            </a:r>
          </a:p>
          <a:p>
            <a:pPr>
              <a:buNone/>
            </a:pPr>
            <a:r>
              <a:rPr lang="en-US" dirty="0"/>
              <a:t>WHERE (</a:t>
            </a:r>
            <a:r>
              <a:rPr lang="en-US" dirty="0" err="1"/>
              <a:t>a.price</a:t>
            </a:r>
            <a:r>
              <a:rPr lang="en-US" dirty="0"/>
              <a:t> &lt; </a:t>
            </a:r>
            <a:r>
              <a:rPr lang="en-US" dirty="0" err="1"/>
              <a:t>b.price</a:t>
            </a:r>
            <a:r>
              <a:rPr lang="en-US" dirty="0"/>
              <a:t>) AND (</a:t>
            </a:r>
            <a:r>
              <a:rPr lang="en-US" dirty="0" err="1"/>
              <a:t>b.price</a:t>
            </a:r>
            <a:r>
              <a:rPr lang="en-US" dirty="0"/>
              <a:t> &lt; </a:t>
            </a:r>
            <a:r>
              <a:rPr lang="en-US" dirty="0" err="1"/>
              <a:t>c.price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WITHIN 1 hour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Lazy NFA –(order </a:t>
            </a:r>
            <a:r>
              <a:rPr lang="en-US" i="1" dirty="0" err="1"/>
              <a:t>b,a,c</a:t>
            </a:r>
            <a:r>
              <a:rPr lang="en-US" dirty="0"/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609600" y="2743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1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971800" y="2743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334000" y="2743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3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7696200" y="2743200"/>
            <a:ext cx="1219200" cy="1143000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1828800" y="33147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10" idx="2"/>
          </p:cNvCxnSpPr>
          <p:nvPr/>
        </p:nvCxnSpPr>
        <p:spPr>
          <a:xfrm>
            <a:off x="6553200" y="33147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4191000" y="33147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906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5"/>
          </p:cNvCxnSpPr>
          <p:nvPr/>
        </p:nvCxnSpPr>
        <p:spPr>
          <a:xfrm rot="5400000">
            <a:off x="13092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528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5" idx="5"/>
          </p:cNvCxnSpPr>
          <p:nvPr/>
        </p:nvCxnSpPr>
        <p:spPr>
          <a:xfrm rot="5400000">
            <a:off x="36714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6388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5"/>
          </p:cNvCxnSpPr>
          <p:nvPr/>
        </p:nvCxnSpPr>
        <p:spPr>
          <a:xfrm rot="5400000">
            <a:off x="59574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65840" y="2200870"/>
            <a:ext cx="143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b</a:t>
            </a:r>
          </a:p>
          <a:p>
            <a:r>
              <a:rPr lang="en-US" b="1" i="1" dirty="0"/>
              <a:t>(no temporal</a:t>
            </a:r>
          </a:p>
          <a:p>
            <a:r>
              <a:rPr lang="en-US" b="1" i="1" dirty="0"/>
              <a:t>constraints)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47822" y="2249269"/>
            <a:ext cx="1867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a</a:t>
            </a:r>
          </a:p>
          <a:p>
            <a:r>
              <a:rPr lang="en-US" b="1" i="1" dirty="0"/>
              <a:t>(arrived before b)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48400" y="2249269"/>
            <a:ext cx="1711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c</a:t>
            </a:r>
          </a:p>
          <a:p>
            <a:r>
              <a:rPr lang="en-US" b="1" i="1" dirty="0"/>
              <a:t>(arrived after b)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612" y="1535668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</a:t>
            </a:r>
            <a:r>
              <a:rPr lang="en-US" dirty="0" err="1"/>
              <a:t>a,</a:t>
            </a:r>
            <a:r>
              <a:rPr lang="en-US" i="1" dirty="0" err="1"/>
              <a:t>c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60500" y="1334869"/>
            <a:ext cx="95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</a:t>
            </a:r>
            <a:r>
              <a:rPr lang="en-US" i="1" dirty="0"/>
              <a:t>c</a:t>
            </a:r>
            <a:endParaRPr lang="en-US" dirty="0"/>
          </a:p>
          <a:p>
            <a:r>
              <a:rPr lang="en-US" dirty="0"/>
              <a:t>ignore </a:t>
            </a:r>
            <a:r>
              <a:rPr lang="en-US" i="1" dirty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68812" y="153566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 err="1"/>
              <a:t>a,b</a:t>
            </a:r>
            <a:endParaRPr lang="en-US" i="1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16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SEQ(A a, B b, C c)</a:t>
            </a:r>
          </a:p>
          <a:p>
            <a:pPr>
              <a:buNone/>
            </a:pPr>
            <a:r>
              <a:rPr lang="en-US" dirty="0"/>
              <a:t>WHERE (</a:t>
            </a:r>
            <a:r>
              <a:rPr lang="en-US" dirty="0" err="1"/>
              <a:t>a.price</a:t>
            </a:r>
            <a:r>
              <a:rPr lang="en-US" dirty="0"/>
              <a:t> &lt; </a:t>
            </a:r>
            <a:r>
              <a:rPr lang="en-US" dirty="0" err="1"/>
              <a:t>b.price</a:t>
            </a:r>
            <a:r>
              <a:rPr lang="en-US" dirty="0"/>
              <a:t>) AND (</a:t>
            </a:r>
            <a:r>
              <a:rPr lang="en-US" dirty="0" err="1"/>
              <a:t>b.price</a:t>
            </a:r>
            <a:r>
              <a:rPr lang="en-US" dirty="0"/>
              <a:t> &lt; </a:t>
            </a:r>
            <a:r>
              <a:rPr lang="en-US" dirty="0" err="1"/>
              <a:t>c.price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WITHIN 1 hour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3547646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a.price</a:t>
            </a:r>
            <a:r>
              <a:rPr lang="en-US" sz="1600" i="1" dirty="0"/>
              <a:t> &lt; </a:t>
            </a:r>
            <a:r>
              <a:rPr lang="en-US" sz="1600" i="1" dirty="0" err="1"/>
              <a:t>b.price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06436" y="3547646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b.price</a:t>
            </a:r>
            <a:r>
              <a:rPr lang="en-US" sz="1600" i="1" dirty="0"/>
              <a:t> &lt; </a:t>
            </a:r>
            <a:r>
              <a:rPr lang="en-US" sz="1600" i="1" dirty="0" err="1"/>
              <a:t>c.price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Altering Pattern Evaluation 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9600" y="2743200"/>
            <a:ext cx="1219200" cy="1143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971800" y="2743200"/>
            <a:ext cx="1219200" cy="1143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334000" y="2743200"/>
            <a:ext cx="1219200" cy="1143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7620000" y="2743200"/>
            <a:ext cx="1219200" cy="1143000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1828800" y="33147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10" idx="2"/>
          </p:cNvCxnSpPr>
          <p:nvPr/>
        </p:nvCxnSpPr>
        <p:spPr>
          <a:xfrm>
            <a:off x="6553200" y="3314700"/>
            <a:ext cx="1066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4191000" y="33147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906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5"/>
          </p:cNvCxnSpPr>
          <p:nvPr/>
        </p:nvCxnSpPr>
        <p:spPr>
          <a:xfrm rot="5400000">
            <a:off x="13092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528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5" idx="5"/>
          </p:cNvCxnSpPr>
          <p:nvPr/>
        </p:nvCxnSpPr>
        <p:spPr>
          <a:xfrm rot="5400000">
            <a:off x="36714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6388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5"/>
          </p:cNvCxnSpPr>
          <p:nvPr/>
        </p:nvCxnSpPr>
        <p:spPr>
          <a:xfrm rot="5400000">
            <a:off x="59574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1200" y="2831068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</a:t>
            </a:r>
            <a:r>
              <a:rPr lang="en-US" i="1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52309" y="2895600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</a:t>
            </a:r>
            <a:r>
              <a:rPr lang="en-US" i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9400" y="2907268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</a:t>
            </a:r>
            <a:r>
              <a:rPr lang="en-US" i="1" dirty="0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612" y="1535668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 err="1"/>
              <a:t>b,c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082812" y="1535668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 err="1"/>
              <a:t>a,c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5368812" y="153566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 err="1"/>
              <a:t>a,b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044236" y="3700046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a.price</a:t>
            </a:r>
            <a:r>
              <a:rPr lang="en-US" sz="1600" i="1" dirty="0"/>
              <a:t> &lt; </a:t>
            </a:r>
            <a:r>
              <a:rPr lang="en-US" sz="1600" i="1" dirty="0" err="1"/>
              <a:t>b.price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6324600" y="3700046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b.price</a:t>
            </a:r>
            <a:r>
              <a:rPr lang="en-US" sz="1600" i="1" dirty="0"/>
              <a:t> &lt; </a:t>
            </a:r>
            <a:r>
              <a:rPr lang="en-US" sz="1600" i="1" dirty="0" err="1"/>
              <a:t>c.price</a:t>
            </a:r>
            <a:endParaRPr lang="en-US" i="1" dirty="0"/>
          </a:p>
        </p:txBody>
      </p:sp>
      <p:sp>
        <p:nvSpPr>
          <p:cNvPr id="28" name="Content Placeholder 4"/>
          <p:cNvSpPr txBox="1">
            <a:spLocks noGrp="1"/>
          </p:cNvSpPr>
          <p:nvPr>
            <p:ph idx="1"/>
          </p:nvPr>
        </p:nvSpPr>
        <p:spPr>
          <a:xfrm>
            <a:off x="533400" y="4191000"/>
            <a:ext cx="822960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SEQ(</a:t>
            </a:r>
            <a:r>
              <a:rPr lang="en-US" sz="2400" dirty="0" err="1"/>
              <a:t>GoogleStockPriceUpdate</a:t>
            </a:r>
            <a:r>
              <a:rPr lang="en-US" sz="2400" dirty="0"/>
              <a:t> a, </a:t>
            </a:r>
            <a:r>
              <a:rPr lang="en-US" sz="2400" dirty="0" err="1"/>
              <a:t>MicrosoftStockPriceUpdate</a:t>
            </a:r>
            <a:r>
              <a:rPr lang="en-US" sz="2400" dirty="0"/>
              <a:t> b,</a:t>
            </a:r>
          </a:p>
          <a:p>
            <a:pPr>
              <a:buNone/>
            </a:pPr>
            <a:r>
              <a:rPr lang="en-US" sz="2400" dirty="0"/>
              <a:t>         </a:t>
            </a:r>
            <a:r>
              <a:rPr lang="en-US" sz="2400" dirty="0" err="1"/>
              <a:t>AppleStockPriceUpdate</a:t>
            </a:r>
            <a:r>
              <a:rPr lang="en-US" sz="2400" dirty="0"/>
              <a:t> c)</a:t>
            </a:r>
          </a:p>
          <a:p>
            <a:pPr>
              <a:buNone/>
            </a:pPr>
            <a:r>
              <a:rPr lang="en-US" sz="2400" dirty="0"/>
              <a:t>WHERE ((</a:t>
            </a:r>
            <a:r>
              <a:rPr lang="en-US" sz="2400" dirty="0" err="1"/>
              <a:t>a.price</a:t>
            </a:r>
            <a:r>
              <a:rPr lang="en-US" sz="2400" dirty="0"/>
              <a:t> &lt; </a:t>
            </a:r>
            <a:r>
              <a:rPr lang="en-US" sz="2400" dirty="0" err="1"/>
              <a:t>b.price</a:t>
            </a:r>
            <a:r>
              <a:rPr lang="en-US" sz="2400" dirty="0"/>
              <a:t>) AND (</a:t>
            </a:r>
            <a:r>
              <a:rPr lang="en-US" sz="2400" dirty="0" err="1"/>
              <a:t>b.price</a:t>
            </a:r>
            <a:r>
              <a:rPr lang="en-US" sz="2400" dirty="0"/>
              <a:t> &lt; </a:t>
            </a:r>
            <a:r>
              <a:rPr lang="en-US" sz="2400" dirty="0" err="1"/>
              <a:t>c.price</a:t>
            </a:r>
            <a:r>
              <a:rPr lang="en-US" sz="2400" dirty="0"/>
              <a:t>))</a:t>
            </a:r>
          </a:p>
          <a:p>
            <a:pPr>
              <a:buNone/>
            </a:pPr>
            <a:r>
              <a:rPr lang="en-US" sz="2400" dirty="0"/>
              <a:t>WITHIN 10 minutes</a:t>
            </a:r>
          </a:p>
        </p:txBody>
      </p:sp>
      <p:sp>
        <p:nvSpPr>
          <p:cNvPr id="30" name="Oval 29"/>
          <p:cNvSpPr/>
          <p:nvPr/>
        </p:nvSpPr>
        <p:spPr>
          <a:xfrm>
            <a:off x="609600" y="2743200"/>
            <a:ext cx="1219200" cy="1143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1" name="Oval 30"/>
          <p:cNvSpPr/>
          <p:nvPr/>
        </p:nvSpPr>
        <p:spPr>
          <a:xfrm>
            <a:off x="2971800" y="2743200"/>
            <a:ext cx="1219200" cy="1143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Oval 31"/>
          <p:cNvSpPr/>
          <p:nvPr/>
        </p:nvSpPr>
        <p:spPr>
          <a:xfrm>
            <a:off x="5334000" y="2743200"/>
            <a:ext cx="1219200" cy="1143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Oval 32"/>
          <p:cNvSpPr/>
          <p:nvPr/>
        </p:nvSpPr>
        <p:spPr>
          <a:xfrm>
            <a:off x="2971800" y="2743200"/>
            <a:ext cx="1219200" cy="1143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4" name="Oval 33"/>
          <p:cNvSpPr/>
          <p:nvPr/>
        </p:nvSpPr>
        <p:spPr>
          <a:xfrm>
            <a:off x="5334000" y="2743200"/>
            <a:ext cx="1219200" cy="1143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0" name="Oval 39"/>
          <p:cNvSpPr/>
          <p:nvPr/>
        </p:nvSpPr>
        <p:spPr>
          <a:xfrm>
            <a:off x="609600" y="2743200"/>
            <a:ext cx="1219200" cy="1143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720612" y="1524000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</a:t>
            </a:r>
            <a:r>
              <a:rPr lang="en-US" dirty="0" err="1"/>
              <a:t>a,</a:t>
            </a:r>
            <a:r>
              <a:rPr lang="en-US" i="1" dirty="0" err="1"/>
              <a:t>b</a:t>
            </a:r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79606" y="1535668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ignore </a:t>
            </a:r>
            <a:r>
              <a:rPr lang="en-US" dirty="0" err="1" smtClean="0"/>
              <a:t>b,</a:t>
            </a:r>
            <a:r>
              <a:rPr lang="en-US" i="1" dirty="0" err="1" smtClean="0"/>
              <a:t>c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5368812" y="1535668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 err="1"/>
              <a:t>a,c</a:t>
            </a:r>
            <a:endParaRPr lang="en-US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1990109" y="2286000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</a:t>
            </a:r>
            <a:r>
              <a:rPr lang="en-US" i="1" dirty="0"/>
              <a:t>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75073" y="2249269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take </a:t>
            </a:r>
            <a:r>
              <a:rPr lang="en-US" i="1" dirty="0" smtClean="0"/>
              <a:t>a</a:t>
            </a:r>
          </a:p>
          <a:p>
            <a:r>
              <a:rPr lang="en-US" b="1" i="1" dirty="0" smtClean="0"/>
              <a:t>(arrived before c)</a:t>
            </a:r>
            <a:endParaRPr lang="en-US" b="1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6170050" y="2200870"/>
            <a:ext cx="1830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take </a:t>
            </a:r>
            <a:r>
              <a:rPr lang="en-US" i="1" dirty="0" smtClean="0"/>
              <a:t>b</a:t>
            </a:r>
          </a:p>
          <a:p>
            <a:pPr algn="ctr"/>
            <a:r>
              <a:rPr lang="en-US" b="1" i="1" dirty="0" smtClean="0"/>
              <a:t>(arrived between</a:t>
            </a:r>
          </a:p>
          <a:p>
            <a:pPr algn="ctr"/>
            <a:r>
              <a:rPr lang="en-US" b="1" i="1" dirty="0" smtClean="0"/>
              <a:t>a and c)</a:t>
            </a:r>
            <a:endParaRPr lang="en-US" b="1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6345624" y="3682425"/>
            <a:ext cx="1502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a.price</a:t>
            </a:r>
            <a:r>
              <a:rPr lang="en-US" sz="1600" i="1" dirty="0"/>
              <a:t> &lt; </a:t>
            </a:r>
            <a:r>
              <a:rPr lang="en-US" sz="1600" i="1" dirty="0" err="1"/>
              <a:t>b.price</a:t>
            </a:r>
          </a:p>
          <a:p>
            <a:r>
              <a:rPr lang="en-US" sz="1600" i="1" dirty="0" err="1" smtClean="0"/>
              <a:t>b.price</a:t>
            </a:r>
            <a:r>
              <a:rPr lang="en-US" sz="1600" i="1" dirty="0" smtClean="0"/>
              <a:t> </a:t>
            </a:r>
            <a:r>
              <a:rPr lang="en-US" sz="1600" i="1" dirty="0"/>
              <a:t>&lt; </a:t>
            </a:r>
            <a:r>
              <a:rPr lang="en-US" sz="1600" i="1" dirty="0" err="1"/>
              <a:t>c.price</a:t>
            </a:r>
            <a:endParaRPr lang="en-US" sz="16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720612" y="1524000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</a:t>
            </a:r>
            <a:r>
              <a:rPr lang="en-US" dirty="0" err="1"/>
              <a:t>a,</a:t>
            </a:r>
            <a:r>
              <a:rPr lang="en-US" i="1" dirty="0" err="1"/>
              <a:t>c</a:t>
            </a:r>
            <a:endParaRPr lang="en-US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3084300" y="1258669"/>
            <a:ext cx="95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</a:t>
            </a:r>
            <a:r>
              <a:rPr lang="en-US" i="1" dirty="0" smtClean="0"/>
              <a:t>a</a:t>
            </a:r>
            <a:endParaRPr lang="en-US" dirty="0"/>
          </a:p>
          <a:p>
            <a:r>
              <a:rPr lang="en-US" dirty="0"/>
              <a:t>ignore </a:t>
            </a:r>
            <a:r>
              <a:rPr lang="en-US" i="1" dirty="0"/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68812" y="1535668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 err="1" smtClean="0"/>
              <a:t>b,c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1990109" y="2286000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</a:t>
            </a:r>
            <a:r>
              <a:rPr lang="en-US" i="1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28509" y="2297668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</a:t>
            </a:r>
            <a:r>
              <a:rPr lang="en-US" i="1" dirty="0"/>
              <a:t>c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33822" y="2209800"/>
            <a:ext cx="1867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take </a:t>
            </a:r>
            <a:r>
              <a:rPr lang="en-US" i="1" dirty="0" smtClean="0"/>
              <a:t>a</a:t>
            </a:r>
          </a:p>
          <a:p>
            <a:r>
              <a:rPr lang="en-US" b="1" i="1" dirty="0" smtClean="0"/>
              <a:t>(arrived before b)</a:t>
            </a:r>
            <a:endParaRPr lang="en-US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4038600" y="3700046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b.price</a:t>
            </a:r>
            <a:r>
              <a:rPr lang="en-US" sz="1600" i="1" dirty="0"/>
              <a:t> &lt; </a:t>
            </a:r>
            <a:r>
              <a:rPr lang="en-US" sz="1600" i="1" dirty="0" err="1"/>
              <a:t>c.price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6324600" y="3700046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a.price</a:t>
            </a:r>
            <a:r>
              <a:rPr lang="en-US" sz="1600" i="1" dirty="0"/>
              <a:t> &lt; </a:t>
            </a:r>
            <a:r>
              <a:rPr lang="en-US" sz="1600" i="1" dirty="0" err="1"/>
              <a:t>b.price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1088 C -0.06997 -0.14745 -0.13958 -0.28356 -0.22569 -0.2831 C -0.31198 -0.28217 -0.46823 -0.05208 -0.51667 -0.0055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-1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162 C 0.05416 0.08542 0.10868 0.17268 0.15173 0.17083 C 0.19479 0.16944 0.22639 0.07917 0.25833 -0.01088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8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C 0.0573 0.10996 0.11459 0.2257 0.15903 0.22755 C 0.20348 0.2294 0.23507 0.1169 0.26667 0.00486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351 -0.11019 0.06719 -0.22037 0.11146 -0.21945 C 0.15573 -0.21852 0.21059 -0.10648 0.26563 0.00555 " pathEditMode="relative" ptsTypes="aaA"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184 0.18704 0.08368 0.3743 0.12604 0.37222 C 0.1684 0.37014 0.21128 0.1787 0.25417 -0.0125 " pathEditMode="relative" ptsTypes="aaA">
                                      <p:cBhvr>
                                        <p:cTn id="7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8333 0.23449 -0.16649 0.46921 -0.25312 0.46945 C -0.33976 0.46968 -0.42986 0.23542 -0.51979 0.00139 " pathEditMode="relative" ptsTypes="aaA">
                                      <p:cBhvr>
                                        <p:cTn id="7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39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4" grpId="0" animBg="1"/>
      <p:bldP spid="40" grpId="0" animBg="1"/>
      <p:bldP spid="49" grpId="0"/>
      <p:bldP spid="49" grpId="1"/>
      <p:bldP spid="50" grpId="0"/>
      <p:bldP spid="50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4" idx="0"/>
            <a:endCxn id="15" idx="3"/>
          </p:cNvCxnSpPr>
          <p:nvPr/>
        </p:nvCxnSpPr>
        <p:spPr>
          <a:xfrm rot="5400000" flipH="1" flipV="1">
            <a:off x="2901182" y="4246633"/>
            <a:ext cx="853188" cy="711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9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Altering Evaluation Trees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5029200"/>
            <a:ext cx="1219200" cy="1143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505200" y="32004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2438400" y="1447800"/>
            <a:ext cx="1371600" cy="1219200"/>
          </a:xfrm>
          <a:prstGeom prst="ellipse">
            <a:avLst/>
          </a:prstGeom>
          <a:solidFill>
            <a:schemeClr val="bg1"/>
          </a:solidFill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Root</a:t>
            </a:r>
          </a:p>
        </p:txBody>
      </p:sp>
      <p:cxnSp>
        <p:nvCxnSpPr>
          <p:cNvPr id="12" name="Straight Arrow Connector 11"/>
          <p:cNvCxnSpPr>
            <a:stCxn id="49" idx="0"/>
            <a:endCxn id="8" idx="3"/>
          </p:cNvCxnSpPr>
          <p:nvPr/>
        </p:nvCxnSpPr>
        <p:spPr>
          <a:xfrm rot="5400000" flipH="1" flipV="1">
            <a:off x="615183" y="4246633"/>
            <a:ext cx="853188" cy="711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0" idx="5"/>
          </p:cNvCxnSpPr>
          <p:nvPr/>
        </p:nvCxnSpPr>
        <p:spPr>
          <a:xfrm rot="16200000" flipV="1">
            <a:off x="3505996" y="2591594"/>
            <a:ext cx="711948" cy="5056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10" idx="3"/>
          </p:cNvCxnSpPr>
          <p:nvPr/>
        </p:nvCxnSpPr>
        <p:spPr>
          <a:xfrm rot="5400000" flipH="1" flipV="1">
            <a:off x="1878062" y="2439194"/>
            <a:ext cx="711948" cy="8104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72436" y="4385846"/>
            <a:ext cx="1502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a.price</a:t>
            </a:r>
            <a:r>
              <a:rPr lang="en-US" sz="1600" i="1" dirty="0"/>
              <a:t> &lt; </a:t>
            </a:r>
            <a:r>
              <a:rPr lang="en-US" sz="1600" i="1" dirty="0" err="1"/>
              <a:t>b.price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2367838" y="2743200"/>
            <a:ext cx="1482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b.price</a:t>
            </a:r>
            <a:r>
              <a:rPr lang="en-US" sz="1600" i="1" dirty="0"/>
              <a:t> &lt; </a:t>
            </a:r>
            <a:r>
              <a:rPr lang="en-US" sz="1600" i="1" dirty="0" err="1"/>
              <a:t>c.price</a:t>
            </a:r>
            <a:endParaRPr lang="en-US" i="1" dirty="0"/>
          </a:p>
        </p:txBody>
      </p:sp>
      <p:sp>
        <p:nvSpPr>
          <p:cNvPr id="28" name="Content Placeholder 4"/>
          <p:cNvSpPr txBox="1">
            <a:spLocks noGrp="1"/>
          </p:cNvSpPr>
          <p:nvPr>
            <p:ph idx="1"/>
          </p:nvPr>
        </p:nvSpPr>
        <p:spPr>
          <a:xfrm>
            <a:off x="4953000" y="1447800"/>
            <a:ext cx="4114800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SEQ(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AppleStockPriceUpdate</a:t>
            </a:r>
            <a:r>
              <a:rPr lang="en-US" sz="2400" dirty="0" smtClean="0"/>
              <a:t> </a:t>
            </a:r>
            <a:r>
              <a:rPr lang="en-US" sz="2400" dirty="0"/>
              <a:t>a,</a:t>
            </a:r>
          </a:p>
          <a:p>
            <a:pPr>
              <a:buNone/>
            </a:pPr>
            <a:r>
              <a:rPr lang="en-US" sz="2400" dirty="0"/>
              <a:t>   </a:t>
            </a:r>
            <a:r>
              <a:rPr lang="en-US" sz="2400" dirty="0" err="1"/>
              <a:t>MicrosoftStockPriceUpdate</a:t>
            </a:r>
            <a:r>
              <a:rPr lang="en-US" sz="2400" dirty="0"/>
              <a:t> b,</a:t>
            </a:r>
          </a:p>
          <a:p>
            <a:pPr>
              <a:buNone/>
            </a:pPr>
            <a:r>
              <a:rPr lang="en-US" sz="2400" dirty="0"/>
              <a:t>   </a:t>
            </a:r>
            <a:r>
              <a:rPr lang="en-US" sz="2400" dirty="0" err="1" smtClean="0"/>
              <a:t>GoogleStockPriceUpdate</a:t>
            </a:r>
            <a:r>
              <a:rPr lang="en-US" sz="2400" dirty="0" smtClean="0"/>
              <a:t> </a:t>
            </a:r>
            <a:r>
              <a:rPr lang="en-US" sz="2400" dirty="0"/>
              <a:t>c)</a:t>
            </a:r>
          </a:p>
          <a:p>
            <a:pPr>
              <a:buNone/>
            </a:pPr>
            <a:r>
              <a:rPr lang="en-US" sz="2400" dirty="0"/>
              <a:t>WHERE ((</a:t>
            </a:r>
            <a:r>
              <a:rPr lang="en-US" sz="2400" dirty="0" err="1"/>
              <a:t>a.price</a:t>
            </a:r>
            <a:r>
              <a:rPr lang="en-US" sz="2400" dirty="0"/>
              <a:t> &lt; </a:t>
            </a:r>
            <a:r>
              <a:rPr lang="en-US" sz="2400" dirty="0" err="1"/>
              <a:t>b.price</a:t>
            </a:r>
            <a:r>
              <a:rPr lang="en-US" sz="2400" dirty="0"/>
              <a:t>) AND </a:t>
            </a:r>
          </a:p>
          <a:p>
            <a:pPr>
              <a:buNone/>
            </a:pPr>
            <a:r>
              <a:rPr lang="en-US" sz="2400" dirty="0"/>
              <a:t>	 	  (</a:t>
            </a:r>
            <a:r>
              <a:rPr lang="en-US" sz="2400" dirty="0" err="1"/>
              <a:t>b.price</a:t>
            </a:r>
            <a:r>
              <a:rPr lang="en-US" sz="2400" dirty="0"/>
              <a:t> &lt; </a:t>
            </a:r>
            <a:r>
              <a:rPr lang="en-US" sz="2400" dirty="0" err="1"/>
              <a:t>c.price</a:t>
            </a:r>
            <a:r>
              <a:rPr lang="en-US" sz="2400" dirty="0"/>
              <a:t>))</a:t>
            </a:r>
          </a:p>
          <a:p>
            <a:pPr>
              <a:buNone/>
            </a:pPr>
            <a:r>
              <a:rPr lang="en-US" sz="2400" dirty="0"/>
              <a:t>WITHIN 10 minutes</a:t>
            </a:r>
          </a:p>
        </p:txBody>
      </p:sp>
      <p:sp>
        <p:nvSpPr>
          <p:cNvPr id="49" name="Oval 48"/>
          <p:cNvSpPr/>
          <p:nvPr/>
        </p:nvSpPr>
        <p:spPr>
          <a:xfrm>
            <a:off x="76200" y="5029200"/>
            <a:ext cx="1219200" cy="1143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cxnSp>
        <p:nvCxnSpPr>
          <p:cNvPr id="53" name="Straight Arrow Connector 52"/>
          <p:cNvCxnSpPr>
            <a:stCxn id="4" idx="0"/>
            <a:endCxn id="8" idx="5"/>
          </p:cNvCxnSpPr>
          <p:nvPr/>
        </p:nvCxnSpPr>
        <p:spPr>
          <a:xfrm rot="16200000" flipV="1">
            <a:off x="2189235" y="4246633"/>
            <a:ext cx="853188" cy="711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19200" y="3200400"/>
            <a:ext cx="1219200" cy="1143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A,B</a:t>
            </a:r>
          </a:p>
        </p:txBody>
      </p:sp>
      <p:sp>
        <p:nvSpPr>
          <p:cNvPr id="15" name="Oval 14"/>
          <p:cNvSpPr/>
          <p:nvPr/>
        </p:nvSpPr>
        <p:spPr>
          <a:xfrm>
            <a:off x="3505200" y="3200400"/>
            <a:ext cx="1219200" cy="1143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B,C</a:t>
            </a:r>
            <a:endParaRPr lang="en-US" sz="3200" dirty="0"/>
          </a:p>
        </p:txBody>
      </p:sp>
      <p:cxnSp>
        <p:nvCxnSpPr>
          <p:cNvPr id="19" name="Straight Arrow Connector 18"/>
          <p:cNvCxnSpPr>
            <a:endCxn id="15" idx="5"/>
          </p:cNvCxnSpPr>
          <p:nvPr/>
        </p:nvCxnSpPr>
        <p:spPr>
          <a:xfrm rot="16200000" flipV="1">
            <a:off x="4437134" y="4284733"/>
            <a:ext cx="929388" cy="711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C 0.04983 -0.14468 0.1 -0.28936 0.14167 -0.29028 C 0.18333 -0.29121 0.21649 -0.14908 0.25 -0.0064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-1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82 -0.00277 C -0.00729 -0.13958 0.03542 -0.27639 0.07969 -0.27639 C 0.12396 -0.27639 0.22934 -0.04884 0.21598 -0.00277 C 0.20261 0.04329 0.10139 0.02153 -3.05556E-6 -3.33333E-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" y="-11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648 L 0.125 0.26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13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0.00555 L 0.125 -0.266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-1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14219 -0.241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-12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31 L 0.12014 0.2509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46" grpId="0"/>
      <p:bldP spid="48" grpId="0"/>
      <p:bldP spid="49" grpId="0" animBg="1"/>
      <p:bldP spid="8" grpId="0" animBg="1"/>
      <p:bldP spid="8" grpId="1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best evaluation order?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495800" cy="51816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Depends on:</a:t>
            </a:r>
          </a:p>
          <a:p>
            <a:pPr lvl="1"/>
            <a:r>
              <a:rPr lang="en-US" sz="2600" dirty="0"/>
              <a:t>occurrence frequencies of events</a:t>
            </a:r>
          </a:p>
          <a:p>
            <a:pPr lvl="1"/>
            <a:r>
              <a:rPr lang="en-US" sz="2600" dirty="0" err="1"/>
              <a:t>selectivities</a:t>
            </a:r>
            <a:r>
              <a:rPr lang="en-US" sz="2600" dirty="0"/>
              <a:t> of inter-event predicates</a:t>
            </a:r>
          </a:p>
          <a:p>
            <a:pPr lvl="1"/>
            <a:r>
              <a:rPr lang="en-US" sz="2600" dirty="0"/>
              <a:t>predicate evaluation costs</a:t>
            </a:r>
          </a:p>
          <a:p>
            <a:pPr lvl="1"/>
            <a:r>
              <a:rPr lang="en-US" sz="2600" dirty="0"/>
              <a:t>etc</a:t>
            </a:r>
            <a:r>
              <a:rPr lang="en-US" sz="2600" dirty="0" smtClean="0"/>
              <a:t>.</a:t>
            </a:r>
            <a:endParaRPr lang="en-US" dirty="0"/>
          </a:p>
          <a:p>
            <a:r>
              <a:rPr lang="en-US" sz="3000" dirty="0"/>
              <a:t>A </a:t>
            </a:r>
            <a:r>
              <a:rPr lang="en-US" sz="3000" dirty="0" smtClean="0"/>
              <a:t>simple solution</a:t>
            </a:r>
            <a:r>
              <a:rPr lang="en-US" sz="3000" dirty="0"/>
              <a:t>:</a:t>
            </a:r>
          </a:p>
          <a:p>
            <a:pPr lvl="1"/>
            <a:r>
              <a:rPr lang="en-US" sz="2600" dirty="0"/>
              <a:t>Order the events from the rarest to the most frequent</a:t>
            </a:r>
          </a:p>
          <a:p>
            <a:pPr lvl="2"/>
            <a:r>
              <a:rPr lang="en-US" sz="1900" dirty="0"/>
              <a:t>assume frequencies are </a:t>
            </a:r>
            <a:r>
              <a:rPr lang="en-US" sz="1900" dirty="0" smtClean="0"/>
              <a:t>known</a:t>
            </a:r>
            <a:endParaRPr lang="en-US" sz="3000" dirty="0"/>
          </a:p>
          <a:p>
            <a:pPr lvl="1"/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4800600" y="1295401"/>
            <a:ext cx="4038600" cy="4785182"/>
            <a:chOff x="4724400" y="1295401"/>
            <a:chExt cx="3962400" cy="4866478"/>
          </a:xfrm>
        </p:grpSpPr>
        <p:grpSp>
          <p:nvGrpSpPr>
            <p:cNvPr id="5" name="Group 44"/>
            <p:cNvGrpSpPr/>
            <p:nvPr/>
          </p:nvGrpSpPr>
          <p:grpSpPr>
            <a:xfrm>
              <a:off x="4724400" y="1905000"/>
              <a:ext cx="3962400" cy="3337583"/>
              <a:chOff x="4724400" y="1691617"/>
              <a:chExt cx="3962400" cy="3337583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4724400" y="2072041"/>
                <a:ext cx="587022" cy="51875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861756" y="2072041"/>
                <a:ext cx="587022" cy="51875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999111" y="2072041"/>
                <a:ext cx="587022" cy="51875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8099778" y="2072041"/>
                <a:ext cx="587022" cy="518756"/>
              </a:xfrm>
              <a:prstGeom prst="ellipse">
                <a:avLst/>
              </a:prstGeom>
              <a:ln w="1270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cxnSp>
            <p:nvCxnSpPr>
              <p:cNvPr id="92" name="Straight Arrow Connector 91"/>
              <p:cNvCxnSpPr>
                <a:stCxn id="88" idx="6"/>
                <a:endCxn id="89" idx="2"/>
              </p:cNvCxnSpPr>
              <p:nvPr/>
            </p:nvCxnSpPr>
            <p:spPr>
              <a:xfrm>
                <a:off x="5311422" y="2331419"/>
                <a:ext cx="550333" cy="7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90" idx="6"/>
                <a:endCxn id="91" idx="2"/>
              </p:cNvCxnSpPr>
              <p:nvPr/>
            </p:nvCxnSpPr>
            <p:spPr>
              <a:xfrm>
                <a:off x="7586133" y="2331419"/>
                <a:ext cx="513644" cy="7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9" idx="6"/>
                <a:endCxn id="90" idx="2"/>
              </p:cNvCxnSpPr>
              <p:nvPr/>
            </p:nvCxnSpPr>
            <p:spPr>
              <a:xfrm>
                <a:off x="6448778" y="2331418"/>
                <a:ext cx="550333" cy="7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4907844" y="1691619"/>
                <a:ext cx="256822" cy="380421"/>
              </a:xfrm>
              <a:prstGeom prst="ellipse">
                <a:avLst/>
              </a:prstGeom>
              <a:noFill/>
              <a:ln w="38100" cap="flat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Arrow Connector 95"/>
              <p:cNvCxnSpPr>
                <a:stCxn id="95" idx="5"/>
              </p:cNvCxnSpPr>
              <p:nvPr/>
            </p:nvCxnSpPr>
            <p:spPr>
              <a:xfrm rot="5400000">
                <a:off x="5062973" y="2007956"/>
                <a:ext cx="55711" cy="7245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6045200" y="1691618"/>
                <a:ext cx="256822" cy="380420"/>
              </a:xfrm>
              <a:prstGeom prst="ellipse">
                <a:avLst/>
              </a:prstGeom>
              <a:noFill/>
              <a:ln w="38100" cap="flat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Arrow Connector 97"/>
              <p:cNvCxnSpPr>
                <a:stCxn id="97" idx="5"/>
              </p:cNvCxnSpPr>
              <p:nvPr/>
            </p:nvCxnSpPr>
            <p:spPr>
              <a:xfrm rot="5400000">
                <a:off x="6200327" y="2007954"/>
                <a:ext cx="55711" cy="7245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7145867" y="1691617"/>
                <a:ext cx="256822" cy="380420"/>
              </a:xfrm>
              <a:prstGeom prst="ellipse">
                <a:avLst/>
              </a:prstGeom>
              <a:noFill/>
              <a:ln w="38100" cap="flat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99" idx="5"/>
              </p:cNvCxnSpPr>
              <p:nvPr/>
            </p:nvCxnSpPr>
            <p:spPr>
              <a:xfrm rot="5400000">
                <a:off x="7300986" y="2007952"/>
                <a:ext cx="55711" cy="7245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4724400" y="3306464"/>
                <a:ext cx="587022" cy="51875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61756" y="3306464"/>
                <a:ext cx="587022" cy="51875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999111" y="3306464"/>
                <a:ext cx="587022" cy="51875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8099778" y="3306464"/>
                <a:ext cx="587022" cy="518756"/>
              </a:xfrm>
              <a:prstGeom prst="ellipse">
                <a:avLst/>
              </a:prstGeom>
              <a:ln w="1270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cxnSp>
            <p:nvCxnSpPr>
              <p:cNvPr id="105" name="Straight Arrow Connector 104"/>
              <p:cNvCxnSpPr>
                <a:stCxn id="101" idx="6"/>
                <a:endCxn id="102" idx="2"/>
              </p:cNvCxnSpPr>
              <p:nvPr/>
            </p:nvCxnSpPr>
            <p:spPr>
              <a:xfrm>
                <a:off x="5311422" y="3565842"/>
                <a:ext cx="550333" cy="7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103" idx="6"/>
                <a:endCxn id="104" idx="2"/>
              </p:cNvCxnSpPr>
              <p:nvPr/>
            </p:nvCxnSpPr>
            <p:spPr>
              <a:xfrm>
                <a:off x="7586133" y="3565842"/>
                <a:ext cx="513644" cy="7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102" idx="6"/>
                <a:endCxn id="103" idx="2"/>
              </p:cNvCxnSpPr>
              <p:nvPr/>
            </p:nvCxnSpPr>
            <p:spPr>
              <a:xfrm>
                <a:off x="6448778" y="3565841"/>
                <a:ext cx="550333" cy="7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/>
              <p:nvPr/>
            </p:nvSpPr>
            <p:spPr>
              <a:xfrm>
                <a:off x="4907844" y="2926042"/>
                <a:ext cx="256822" cy="380421"/>
              </a:xfrm>
              <a:prstGeom prst="ellipse">
                <a:avLst/>
              </a:prstGeom>
              <a:noFill/>
              <a:ln w="38100" cap="flat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8" idx="5"/>
              </p:cNvCxnSpPr>
              <p:nvPr/>
            </p:nvCxnSpPr>
            <p:spPr>
              <a:xfrm rot="5400000">
                <a:off x="5062973" y="3242379"/>
                <a:ext cx="55711" cy="7245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6045200" y="2926041"/>
                <a:ext cx="256822" cy="380420"/>
              </a:xfrm>
              <a:prstGeom prst="ellipse">
                <a:avLst/>
              </a:prstGeom>
              <a:noFill/>
              <a:ln w="38100" cap="flat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Arrow Connector 110"/>
              <p:cNvCxnSpPr>
                <a:stCxn id="110" idx="5"/>
              </p:cNvCxnSpPr>
              <p:nvPr/>
            </p:nvCxnSpPr>
            <p:spPr>
              <a:xfrm rot="5400000">
                <a:off x="6200327" y="3242377"/>
                <a:ext cx="55711" cy="7245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7145867" y="2926040"/>
                <a:ext cx="256822" cy="380420"/>
              </a:xfrm>
              <a:prstGeom prst="ellipse">
                <a:avLst/>
              </a:prstGeom>
              <a:noFill/>
              <a:ln w="38100" cap="flat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>
                <a:stCxn id="112" idx="5"/>
              </p:cNvCxnSpPr>
              <p:nvPr/>
            </p:nvCxnSpPr>
            <p:spPr>
              <a:xfrm rot="5400000">
                <a:off x="7300986" y="3242375"/>
                <a:ext cx="55711" cy="7245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/>
              <p:cNvSpPr/>
              <p:nvPr/>
            </p:nvSpPr>
            <p:spPr>
              <a:xfrm>
                <a:off x="4724400" y="4510444"/>
                <a:ext cx="587022" cy="51875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861756" y="4510444"/>
                <a:ext cx="587022" cy="51875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6999111" y="4510444"/>
                <a:ext cx="587022" cy="51875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8099778" y="4510444"/>
                <a:ext cx="587022" cy="518756"/>
              </a:xfrm>
              <a:prstGeom prst="ellipse">
                <a:avLst/>
              </a:prstGeom>
              <a:ln w="1270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cxnSp>
            <p:nvCxnSpPr>
              <p:cNvPr id="118" name="Straight Arrow Connector 117"/>
              <p:cNvCxnSpPr>
                <a:stCxn id="114" idx="6"/>
                <a:endCxn id="115" idx="2"/>
              </p:cNvCxnSpPr>
              <p:nvPr/>
            </p:nvCxnSpPr>
            <p:spPr>
              <a:xfrm>
                <a:off x="5311422" y="4769822"/>
                <a:ext cx="550333" cy="7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116" idx="6"/>
                <a:endCxn id="117" idx="2"/>
              </p:cNvCxnSpPr>
              <p:nvPr/>
            </p:nvCxnSpPr>
            <p:spPr>
              <a:xfrm>
                <a:off x="7586133" y="4769822"/>
                <a:ext cx="513644" cy="7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15" idx="6"/>
                <a:endCxn id="116" idx="2"/>
              </p:cNvCxnSpPr>
              <p:nvPr/>
            </p:nvCxnSpPr>
            <p:spPr>
              <a:xfrm>
                <a:off x="6448778" y="4769821"/>
                <a:ext cx="550333" cy="7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4907844" y="4130022"/>
                <a:ext cx="256822" cy="380421"/>
              </a:xfrm>
              <a:prstGeom prst="ellipse">
                <a:avLst/>
              </a:prstGeom>
              <a:noFill/>
              <a:ln w="38100" cap="flat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/>
              <p:cNvCxnSpPr>
                <a:stCxn id="121" idx="5"/>
              </p:cNvCxnSpPr>
              <p:nvPr/>
            </p:nvCxnSpPr>
            <p:spPr>
              <a:xfrm rot="5400000">
                <a:off x="5062973" y="4446359"/>
                <a:ext cx="55711" cy="7245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6045200" y="4130021"/>
                <a:ext cx="256822" cy="380420"/>
              </a:xfrm>
              <a:prstGeom prst="ellipse">
                <a:avLst/>
              </a:prstGeom>
              <a:noFill/>
              <a:ln w="38100" cap="flat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>
                <a:stCxn id="123" idx="5"/>
              </p:cNvCxnSpPr>
              <p:nvPr/>
            </p:nvCxnSpPr>
            <p:spPr>
              <a:xfrm rot="5400000">
                <a:off x="6200327" y="4446357"/>
                <a:ext cx="55711" cy="7245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7145867" y="4130020"/>
                <a:ext cx="256822" cy="380420"/>
              </a:xfrm>
              <a:prstGeom prst="ellipse">
                <a:avLst/>
              </a:prstGeom>
              <a:noFill/>
              <a:ln w="38100" cap="flat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Arrow Connector 125"/>
              <p:cNvCxnSpPr>
                <a:stCxn id="125" idx="5"/>
              </p:cNvCxnSpPr>
              <p:nvPr/>
            </p:nvCxnSpPr>
            <p:spPr>
              <a:xfrm rot="5400000">
                <a:off x="7300986" y="4446355"/>
                <a:ext cx="55711" cy="7245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5867400" y="1295401"/>
              <a:ext cx="1676400" cy="486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912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Lazy NFA Pattern Detection Example (order </a:t>
            </a:r>
            <a:r>
              <a:rPr lang="en-US" i="1" dirty="0" err="1"/>
              <a:t>c,b,a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1459468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baseline="30000" dirty="0"/>
              <a:t>p=1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1459468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baseline="30000" dirty="0"/>
              <a:t>p=1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1459468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baseline="30000" dirty="0"/>
              <a:t>p=4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1459468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baseline="30000" dirty="0"/>
              <a:t>p=7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1459468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baseline="30000" dirty="0"/>
              <a:t>p=9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1459468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baseline="30000" dirty="0"/>
              <a:t>p=5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77200" y="1459468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baseline="30000" dirty="0"/>
              <a:t>p=6</a:t>
            </a:r>
            <a:endParaRPr lang="en-US" dirty="0"/>
          </a:p>
        </p:txBody>
      </p:sp>
      <p:sp>
        <p:nvSpPr>
          <p:cNvPr id="16" name="Up Arrow 15"/>
          <p:cNvSpPr/>
          <p:nvPr/>
        </p:nvSpPr>
        <p:spPr>
          <a:xfrm>
            <a:off x="3962400" y="1828800"/>
            <a:ext cx="484632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8600" y="1459468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472621" y="1447800"/>
          <a:ext cx="365579" cy="393700"/>
        </p:xfrm>
        <a:graphic>
          <a:graphicData uri="http://schemas.openxmlformats.org/presentationml/2006/ole">
            <p:oleObj spid="_x0000_s4104" name="Equation" r:id="rId3" imgW="164880" imgH="177480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28600" y="1840468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" y="2221468"/>
            <a:ext cx="838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b</a:t>
            </a:r>
            <a:r>
              <a:rPr lang="en-US" baseline="-25000" dirty="0"/>
              <a:t>3</a:t>
            </a:r>
            <a:endParaRPr lang="en-US" dirty="0"/>
          </a:p>
        </p:txBody>
      </p:sp>
      <p:grpSp>
        <p:nvGrpSpPr>
          <p:cNvPr id="3" name="Group 51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53" name="Oval 52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971800" y="3657600"/>
              <a:ext cx="12192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7" name="Straight Arrow Connector 56"/>
            <p:cNvCxnSpPr>
              <a:stCxn id="53" idx="6"/>
              <a:endCxn id="54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6"/>
              <a:endCxn id="56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6"/>
              <a:endCxn id="55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>
              <a:stCxn id="60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62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stCxn id="64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80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82" name="Oval 81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86" name="Straight Arrow Connector 85"/>
            <p:cNvCxnSpPr>
              <a:stCxn id="82" idx="6"/>
              <a:endCxn id="83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4" idx="6"/>
              <a:endCxn id="85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3" idx="6"/>
              <a:endCxn id="84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>
              <a:stCxn id="91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3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9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141" name="Oval 140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45" name="Straight Arrow Connector 144"/>
            <p:cNvCxnSpPr>
              <a:stCxn id="141" idx="6"/>
              <a:endCxn id="142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3" idx="6"/>
              <a:endCxn id="144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2" idx="6"/>
              <a:endCxn id="143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Arrow Connector 148"/>
            <p:cNvCxnSpPr>
              <a:stCxn id="148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Arrow Connector 150"/>
            <p:cNvCxnSpPr>
              <a:stCxn id="150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/>
            <p:cNvCxnSpPr>
              <a:stCxn id="152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85"/>
          <p:cNvGrpSpPr/>
          <p:nvPr/>
        </p:nvGrpSpPr>
        <p:grpSpPr>
          <a:xfrm>
            <a:off x="2438400" y="2971800"/>
            <a:ext cx="4419600" cy="1143000"/>
            <a:chOff x="609600" y="2819400"/>
            <a:chExt cx="8229600" cy="1981200"/>
          </a:xfrm>
        </p:grpSpPr>
        <p:sp>
          <p:nvSpPr>
            <p:cNvPr id="287" name="Oval 286"/>
            <p:cNvSpPr/>
            <p:nvPr/>
          </p:nvSpPr>
          <p:spPr>
            <a:xfrm>
              <a:off x="6096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88" name="Oval 287"/>
            <p:cNvSpPr/>
            <p:nvPr/>
          </p:nvSpPr>
          <p:spPr>
            <a:xfrm>
              <a:off x="2971800" y="3657600"/>
              <a:ext cx="1219201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89" name="Oval 288"/>
            <p:cNvSpPr/>
            <p:nvPr/>
          </p:nvSpPr>
          <p:spPr>
            <a:xfrm>
              <a:off x="5334000" y="3657600"/>
              <a:ext cx="1219200" cy="1143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90" name="Oval 289"/>
            <p:cNvSpPr/>
            <p:nvPr/>
          </p:nvSpPr>
          <p:spPr>
            <a:xfrm>
              <a:off x="7620000" y="3657600"/>
              <a:ext cx="1219200" cy="1143000"/>
            </a:xfrm>
            <a:prstGeom prst="ellipse">
              <a:avLst/>
            </a:prstGeom>
            <a:solidFill>
              <a:srgbClr val="FFC000"/>
            </a:solidFill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91" name="Straight Arrow Connector 290"/>
            <p:cNvCxnSpPr>
              <a:stCxn id="287" idx="6"/>
              <a:endCxn id="288" idx="2"/>
            </p:cNvCxnSpPr>
            <p:nvPr/>
          </p:nvCxnSpPr>
          <p:spPr>
            <a:xfrm>
              <a:off x="18288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89" idx="6"/>
              <a:endCxn id="290" idx="2"/>
            </p:cNvCxnSpPr>
            <p:nvPr/>
          </p:nvCxnSpPr>
          <p:spPr>
            <a:xfrm>
              <a:off x="6553200" y="42291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>
              <a:stCxn id="288" idx="6"/>
              <a:endCxn id="289" idx="2"/>
            </p:cNvCxnSpPr>
            <p:nvPr/>
          </p:nvCxnSpPr>
          <p:spPr>
            <a:xfrm>
              <a:off x="4191000" y="42291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/>
            <p:cNvSpPr/>
            <p:nvPr/>
          </p:nvSpPr>
          <p:spPr>
            <a:xfrm>
              <a:off x="9906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5" name="Straight Arrow Connector 294"/>
            <p:cNvCxnSpPr>
              <a:stCxn id="294" idx="5"/>
            </p:cNvCxnSpPr>
            <p:nvPr/>
          </p:nvCxnSpPr>
          <p:spPr>
            <a:xfrm rot="5400000">
              <a:off x="13092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3352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/>
            <p:cNvCxnSpPr>
              <a:stCxn id="296" idx="5"/>
            </p:cNvCxnSpPr>
            <p:nvPr/>
          </p:nvCxnSpPr>
          <p:spPr>
            <a:xfrm rot="5400000">
              <a:off x="3671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val 297"/>
            <p:cNvSpPr/>
            <p:nvPr/>
          </p:nvSpPr>
          <p:spPr>
            <a:xfrm>
              <a:off x="5638800" y="28194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Arrow Connector 298"/>
            <p:cNvCxnSpPr>
              <a:stCxn id="298" idx="5"/>
            </p:cNvCxnSpPr>
            <p:nvPr/>
          </p:nvCxnSpPr>
          <p:spPr>
            <a:xfrm rot="5400000">
              <a:off x="5957468" y="35209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TextBox 316"/>
          <p:cNvSpPr txBox="1"/>
          <p:nvPr/>
        </p:nvSpPr>
        <p:spPr>
          <a:xfrm>
            <a:off x="3559955" y="1905000"/>
            <a:ext cx="2459845" cy="1015663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r>
              <a:rPr lang="en-US" sz="6000" baseline="-25000" dirty="0"/>
              <a:t>1</a:t>
            </a:r>
            <a:r>
              <a:rPr lang="en-US" sz="6000" dirty="0"/>
              <a:t>b</a:t>
            </a:r>
            <a:r>
              <a:rPr lang="en-US" sz="6000" baseline="-25000" dirty="0"/>
              <a:t>3 </a:t>
            </a:r>
            <a:r>
              <a:rPr lang="ru-RU" sz="6000" dirty="0"/>
              <a:t>с</a:t>
            </a:r>
            <a:r>
              <a:rPr lang="en-US" sz="6000" baseline="-25000" dirty="0"/>
              <a:t>1</a:t>
            </a:r>
            <a:endParaRPr lang="en-US" sz="6000" dirty="0"/>
          </a:p>
        </p:txBody>
      </p:sp>
      <p:sp>
        <p:nvSpPr>
          <p:cNvPr id="318" name="TextBox 317"/>
          <p:cNvSpPr txBox="1"/>
          <p:nvPr/>
        </p:nvSpPr>
        <p:spPr>
          <a:xfrm>
            <a:off x="3559955" y="2920663"/>
            <a:ext cx="2459845" cy="1015663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r>
              <a:rPr lang="ru-RU" sz="6000" baseline="-25000" dirty="0"/>
              <a:t>2</a:t>
            </a:r>
            <a:r>
              <a:rPr lang="en-US" sz="6000" dirty="0"/>
              <a:t>b</a:t>
            </a:r>
            <a:r>
              <a:rPr lang="en-US" sz="6000" baseline="-25000" dirty="0"/>
              <a:t>3 </a:t>
            </a:r>
            <a:r>
              <a:rPr lang="ru-RU" sz="6000" dirty="0"/>
              <a:t>с</a:t>
            </a:r>
            <a:r>
              <a:rPr lang="en-US" sz="6000" baseline="-25000" dirty="0"/>
              <a:t>1</a:t>
            </a:r>
            <a:endParaRPr lang="en-US" sz="6000" dirty="0"/>
          </a:p>
        </p:txBody>
      </p:sp>
      <p:sp>
        <p:nvSpPr>
          <p:cNvPr id="319" name="TextBox 318"/>
          <p:cNvSpPr txBox="1"/>
          <p:nvPr/>
        </p:nvSpPr>
        <p:spPr>
          <a:xfrm>
            <a:off x="3559955" y="3911263"/>
            <a:ext cx="2459845" cy="1015663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r>
              <a:rPr lang="ru-RU" sz="6000" baseline="-25000" dirty="0"/>
              <a:t>3</a:t>
            </a:r>
            <a:r>
              <a:rPr lang="en-US" sz="6000" dirty="0"/>
              <a:t>b</a:t>
            </a:r>
            <a:r>
              <a:rPr lang="en-US" sz="6000" baseline="-25000" dirty="0"/>
              <a:t>3 </a:t>
            </a:r>
            <a:r>
              <a:rPr lang="ru-RU" sz="6000" dirty="0"/>
              <a:t>с</a:t>
            </a:r>
            <a:r>
              <a:rPr lang="en-US" sz="6000" baseline="-25000" dirty="0"/>
              <a:t>1</a:t>
            </a:r>
            <a:endParaRPr lang="en-US" sz="6000" dirty="0"/>
          </a:p>
        </p:txBody>
      </p:sp>
      <p:cxnSp>
        <p:nvCxnSpPr>
          <p:cNvPr id="321" name="Straight Connector 320"/>
          <p:cNvCxnSpPr/>
          <p:nvPr/>
        </p:nvCxnSpPr>
        <p:spPr>
          <a:xfrm>
            <a:off x="152400" y="5181600"/>
            <a:ext cx="3429000" cy="158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152400" y="5865812"/>
            <a:ext cx="3429000" cy="158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rot="5400000">
            <a:off x="-190500" y="5523706"/>
            <a:ext cx="685800" cy="158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762000" y="4495800"/>
            <a:ext cx="1989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 Buffer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4191000" y="14594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37" name="TextBox 336"/>
          <p:cNvSpPr txBox="1"/>
          <p:nvPr/>
        </p:nvSpPr>
        <p:spPr>
          <a:xfrm>
            <a:off x="4807780" y="14594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38" name="TextBox 337"/>
          <p:cNvSpPr txBox="1"/>
          <p:nvPr/>
        </p:nvSpPr>
        <p:spPr>
          <a:xfrm>
            <a:off x="5417380" y="14594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39" name="TextBox 338"/>
          <p:cNvSpPr txBox="1"/>
          <p:nvPr/>
        </p:nvSpPr>
        <p:spPr>
          <a:xfrm>
            <a:off x="6019800" y="14594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40" name="TextBox 339"/>
          <p:cNvSpPr txBox="1"/>
          <p:nvPr/>
        </p:nvSpPr>
        <p:spPr>
          <a:xfrm>
            <a:off x="6701558" y="14594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41" name="TextBox 340"/>
          <p:cNvSpPr txBox="1"/>
          <p:nvPr/>
        </p:nvSpPr>
        <p:spPr>
          <a:xfrm>
            <a:off x="7391400" y="1447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42" name="Multiply 341"/>
          <p:cNvSpPr/>
          <p:nvPr/>
        </p:nvSpPr>
        <p:spPr>
          <a:xfrm>
            <a:off x="1295400" y="5181600"/>
            <a:ext cx="4572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Multiply 342"/>
          <p:cNvSpPr/>
          <p:nvPr/>
        </p:nvSpPr>
        <p:spPr>
          <a:xfrm>
            <a:off x="1676400" y="5181600"/>
            <a:ext cx="4572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Plus 343"/>
          <p:cNvSpPr/>
          <p:nvPr/>
        </p:nvSpPr>
        <p:spPr>
          <a:xfrm>
            <a:off x="2057400" y="4953000"/>
            <a:ext cx="381000" cy="3810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Plus 344"/>
          <p:cNvSpPr/>
          <p:nvPr/>
        </p:nvSpPr>
        <p:spPr>
          <a:xfrm>
            <a:off x="152400" y="4953000"/>
            <a:ext cx="381000" cy="3810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Plus 345"/>
          <p:cNvSpPr/>
          <p:nvPr/>
        </p:nvSpPr>
        <p:spPr>
          <a:xfrm>
            <a:off x="533400" y="4953000"/>
            <a:ext cx="381000" cy="3810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Plus 346"/>
          <p:cNvSpPr/>
          <p:nvPr/>
        </p:nvSpPr>
        <p:spPr>
          <a:xfrm>
            <a:off x="914400" y="4953000"/>
            <a:ext cx="381000" cy="3810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ontent Placeholder 4"/>
          <p:cNvSpPr txBox="1">
            <a:spLocks noGrp="1"/>
          </p:cNvSpPr>
          <p:nvPr>
            <p:ph idx="1"/>
          </p:nvPr>
        </p:nvSpPr>
        <p:spPr>
          <a:xfrm>
            <a:off x="3581400" y="4904363"/>
            <a:ext cx="5410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SEQ(</a:t>
            </a:r>
            <a:r>
              <a:rPr lang="en-US" sz="2000" dirty="0" err="1" smtClean="0"/>
              <a:t>AppleStockPriceUpdate</a:t>
            </a:r>
            <a:r>
              <a:rPr lang="en-US" sz="2000" dirty="0" smtClean="0"/>
              <a:t> </a:t>
            </a:r>
            <a:r>
              <a:rPr lang="en-US" sz="2000" dirty="0"/>
              <a:t>a,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   </a:t>
            </a:r>
            <a:r>
              <a:rPr lang="en-US" sz="2000" dirty="0" err="1" smtClean="0"/>
              <a:t>MicrosoftStockPriceUpdate</a:t>
            </a:r>
            <a:r>
              <a:rPr lang="en-US" sz="2000" dirty="0" smtClean="0"/>
              <a:t> </a:t>
            </a:r>
            <a:r>
              <a:rPr lang="en-US" sz="2000" dirty="0"/>
              <a:t>b,</a:t>
            </a:r>
          </a:p>
          <a:p>
            <a:pPr>
              <a:buNone/>
            </a:pPr>
            <a:r>
              <a:rPr lang="en-US" sz="2000" dirty="0"/>
              <a:t>         </a:t>
            </a:r>
            <a:r>
              <a:rPr lang="en-US" sz="2000" dirty="0" err="1" smtClean="0"/>
              <a:t>GoogleStockPriceUpdate</a:t>
            </a:r>
            <a:r>
              <a:rPr lang="en-US" sz="2000" dirty="0" smtClean="0"/>
              <a:t> </a:t>
            </a:r>
            <a:r>
              <a:rPr lang="en-US" sz="2000" dirty="0"/>
              <a:t>c)</a:t>
            </a:r>
          </a:p>
          <a:p>
            <a:pPr>
              <a:buNone/>
            </a:pPr>
            <a:r>
              <a:rPr lang="en-US" sz="2000" dirty="0"/>
              <a:t>WHERE ((</a:t>
            </a:r>
            <a:r>
              <a:rPr lang="en-US" sz="2000" dirty="0" err="1"/>
              <a:t>a.price</a:t>
            </a:r>
            <a:r>
              <a:rPr lang="en-US" sz="2000" dirty="0"/>
              <a:t> &lt; </a:t>
            </a:r>
            <a:r>
              <a:rPr lang="en-US" sz="2000" dirty="0" err="1"/>
              <a:t>b.price</a:t>
            </a:r>
            <a:r>
              <a:rPr lang="en-US" sz="2000" dirty="0"/>
              <a:t>) AND (</a:t>
            </a:r>
            <a:r>
              <a:rPr lang="en-US" sz="2000" dirty="0" err="1"/>
              <a:t>b.price</a:t>
            </a:r>
            <a:r>
              <a:rPr lang="en-US" sz="2000" dirty="0"/>
              <a:t> &lt; </a:t>
            </a:r>
            <a:r>
              <a:rPr lang="en-US" sz="2000" dirty="0" err="1"/>
              <a:t>c.price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WITHIN 10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1667 L -0.325 -0.2833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" y="-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7 0 " pathEditMode="relative" ptsTypes="AA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43698 0.56042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" y="2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-1.11111E-6 L 0.13195 -1.11111E-6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L -0.46285 0.5604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" y="2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95 -1.11111E-6 L 0.19861 -1.11111E-6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48785 0.56042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" y="2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61 -1.11111E-6 L 0.27361 -1.11111E-6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-0.51267 0.56042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" y="2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61 -1.11111E-6 L 0.34861 -1.11111E-6 " pathEditMode="relative" rAng="0" ptsTypes="AA">
                                      <p:cBhvr>
                                        <p:cTn id="1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54549 0.56042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2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61 -1.11111E-6 L 0.42361 -1.11111E-6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57934 0.56204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" y="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61 -1.11111E-6 L 0.49861 -1.11111E-6 " pathEditMode="relative" rAng="0" ptsTypes="AA">
                                      <p:cBhvr>
                                        <p:cTn id="1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325 -0.22778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" y="-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7 0.10555 L -0.325 -0.17223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00"/>
                            </p:stCondLst>
                            <p:childTnLst>
                              <p:par>
                                <p:cTn id="2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500"/>
                            </p:stCondLst>
                            <p:childTnLst>
                              <p:par>
                                <p:cTn id="2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3000"/>
                            </p:stCondLst>
                            <p:childTnLst>
                              <p:par>
                                <p:cTn id="25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500"/>
                            </p:stCondLst>
                            <p:childTnLst>
                              <p:par>
                                <p:cTn id="2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4000"/>
                            </p:stCondLst>
                            <p:childTnLst>
                              <p:par>
                                <p:cTn id="2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31" grpId="0" animBg="1"/>
      <p:bldP spid="34" grpId="0" animBg="1"/>
      <p:bldP spid="36" grpId="0" animBg="1"/>
      <p:bldP spid="317" grpId="0" animBg="1"/>
      <p:bldP spid="318" grpId="0" animBg="1"/>
      <p:bldP spid="319" grpId="0" animBg="1"/>
      <p:bldP spid="335" grpId="0"/>
      <p:bldP spid="336" grpId="0"/>
      <p:bldP spid="336" grpId="1"/>
      <p:bldP spid="337" grpId="0"/>
      <p:bldP spid="337" grpId="1"/>
      <p:bldP spid="340" grpId="0"/>
      <p:bldP spid="340" grpId="1"/>
      <p:bldP spid="341" grpId="0"/>
      <p:bldP spid="341" grpId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9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1752600" y="5105400"/>
            <a:ext cx="6781800" cy="1554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PATTERN AND(A a, B b, C c)</a:t>
            </a:r>
          </a:p>
          <a:p>
            <a:pPr>
              <a:buNone/>
            </a:pPr>
            <a:r>
              <a:rPr lang="en-US" dirty="0"/>
              <a:t>WHERE (</a:t>
            </a:r>
            <a:r>
              <a:rPr lang="en-US" dirty="0" err="1"/>
              <a:t>a.price</a:t>
            </a:r>
            <a:r>
              <a:rPr lang="en-US" dirty="0"/>
              <a:t> &lt; </a:t>
            </a:r>
            <a:r>
              <a:rPr lang="en-US" dirty="0" err="1"/>
              <a:t>b.price</a:t>
            </a:r>
            <a:r>
              <a:rPr lang="en-US" dirty="0"/>
              <a:t>) AND (</a:t>
            </a:r>
            <a:r>
              <a:rPr lang="en-US" dirty="0" err="1"/>
              <a:t>b.price</a:t>
            </a:r>
            <a:r>
              <a:rPr lang="en-US" dirty="0"/>
              <a:t> &lt; </a:t>
            </a:r>
            <a:r>
              <a:rPr lang="en-US" dirty="0" err="1"/>
              <a:t>c.price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WITHIN 1 hour</a:t>
            </a:r>
          </a:p>
        </p:txBody>
      </p:sp>
      <p:grpSp>
        <p:nvGrpSpPr>
          <p:cNvPr id="3" name="Group 111"/>
          <p:cNvGrpSpPr/>
          <p:nvPr/>
        </p:nvGrpSpPr>
        <p:grpSpPr>
          <a:xfrm>
            <a:off x="4953000" y="2377423"/>
            <a:ext cx="3962400" cy="899177"/>
            <a:chOff x="609600" y="1905000"/>
            <a:chExt cx="8229600" cy="1981200"/>
          </a:xfrm>
        </p:grpSpPr>
        <p:sp>
          <p:nvSpPr>
            <p:cNvPr id="4" name="Oval 3"/>
            <p:cNvSpPr/>
            <p:nvPr/>
          </p:nvSpPr>
          <p:spPr>
            <a:xfrm>
              <a:off x="609600" y="2743200"/>
              <a:ext cx="12192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971800" y="2743200"/>
              <a:ext cx="12192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334000" y="2743200"/>
              <a:ext cx="12192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620000" y="27432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2" name="Straight Arrow Connector 11"/>
            <p:cNvCxnSpPr>
              <a:stCxn id="4" idx="6"/>
              <a:endCxn id="8" idx="2"/>
            </p:cNvCxnSpPr>
            <p:nvPr/>
          </p:nvCxnSpPr>
          <p:spPr>
            <a:xfrm>
              <a:off x="1828800" y="33147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6"/>
              <a:endCxn id="10" idx="2"/>
            </p:cNvCxnSpPr>
            <p:nvPr/>
          </p:nvCxnSpPr>
          <p:spPr>
            <a:xfrm>
              <a:off x="6553200" y="33147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6"/>
              <a:endCxn id="9" idx="2"/>
            </p:cNvCxnSpPr>
            <p:nvPr/>
          </p:nvCxnSpPr>
          <p:spPr>
            <a:xfrm>
              <a:off x="4191000" y="3314700"/>
              <a:ext cx="1143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990600" y="19050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6" idx="5"/>
            </p:cNvCxnSpPr>
            <p:nvPr/>
          </p:nvCxnSpPr>
          <p:spPr>
            <a:xfrm rot="5400000">
              <a:off x="1309268" y="26065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352800" y="19050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35" idx="5"/>
            </p:cNvCxnSpPr>
            <p:nvPr/>
          </p:nvCxnSpPr>
          <p:spPr>
            <a:xfrm rot="5400000">
              <a:off x="3671468" y="26065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5638800" y="1905000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7" idx="5"/>
            </p:cNvCxnSpPr>
            <p:nvPr/>
          </p:nvCxnSpPr>
          <p:spPr>
            <a:xfrm rot="5400000">
              <a:off x="5957468" y="2606582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4"/>
          <p:cNvGrpSpPr/>
          <p:nvPr/>
        </p:nvGrpSpPr>
        <p:grpSpPr>
          <a:xfrm>
            <a:off x="304800" y="2209800"/>
            <a:ext cx="4114800" cy="2590800"/>
            <a:chOff x="304800" y="762000"/>
            <a:chExt cx="8610600" cy="5943600"/>
          </a:xfrm>
        </p:grpSpPr>
        <p:sp>
          <p:nvSpPr>
            <p:cNvPr id="27" name="Oval 26"/>
            <p:cNvSpPr/>
            <p:nvPr/>
          </p:nvSpPr>
          <p:spPr>
            <a:xfrm>
              <a:off x="304800" y="2883932"/>
              <a:ext cx="12192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3124200" y="3008531"/>
              <a:ext cx="9906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715000" y="31242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7696200" y="2743200"/>
              <a:ext cx="1219200" cy="11430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2" name="Straight Arrow Connector 31"/>
            <p:cNvCxnSpPr>
              <a:stCxn id="27" idx="6"/>
              <a:endCxn id="28" idx="2"/>
            </p:cNvCxnSpPr>
            <p:nvPr/>
          </p:nvCxnSpPr>
          <p:spPr>
            <a:xfrm>
              <a:off x="1524000" y="3455432"/>
              <a:ext cx="1600200" cy="102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0" idx="6"/>
              <a:endCxn id="31" idx="2"/>
            </p:cNvCxnSpPr>
            <p:nvPr/>
          </p:nvCxnSpPr>
          <p:spPr>
            <a:xfrm flipV="1">
              <a:off x="6324600" y="3314700"/>
              <a:ext cx="1371600" cy="1143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6"/>
              <a:endCxn id="30" idx="2"/>
            </p:cNvCxnSpPr>
            <p:nvPr/>
          </p:nvCxnSpPr>
          <p:spPr>
            <a:xfrm flipV="1">
              <a:off x="4114800" y="3429000"/>
              <a:ext cx="1600200" cy="367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85800" y="2045732"/>
              <a:ext cx="533400" cy="838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0" idx="5"/>
            </p:cNvCxnSpPr>
            <p:nvPr/>
          </p:nvCxnSpPr>
          <p:spPr>
            <a:xfrm rot="5400000">
              <a:off x="1004468" y="2747314"/>
              <a:ext cx="122751" cy="1504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3352800" y="2551331"/>
              <a:ext cx="533400" cy="457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50" idx="5"/>
            </p:cNvCxnSpPr>
            <p:nvPr/>
          </p:nvCxnSpPr>
          <p:spPr>
            <a:xfrm rot="5400000">
              <a:off x="3699368" y="2899813"/>
              <a:ext cx="66955" cy="1504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871692" y="2819400"/>
              <a:ext cx="300508" cy="3048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2" idx="5"/>
              <a:endCxn id="30" idx="0"/>
            </p:cNvCxnSpPr>
            <p:nvPr/>
          </p:nvCxnSpPr>
          <p:spPr>
            <a:xfrm rot="5400000">
              <a:off x="6051678" y="3047685"/>
              <a:ext cx="44637" cy="1083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3124200" y="4876800"/>
              <a:ext cx="9906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3352800" y="4419600"/>
              <a:ext cx="533400" cy="457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>
              <a:stCxn id="60" idx="5"/>
            </p:cNvCxnSpPr>
            <p:nvPr/>
          </p:nvCxnSpPr>
          <p:spPr>
            <a:xfrm rot="5400000">
              <a:off x="3699368" y="4768082"/>
              <a:ext cx="66955" cy="1504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124200" y="1447800"/>
              <a:ext cx="9906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3352800" y="990600"/>
              <a:ext cx="533400" cy="4572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stCxn id="64" idx="5"/>
            </p:cNvCxnSpPr>
            <p:nvPr/>
          </p:nvCxnSpPr>
          <p:spPr>
            <a:xfrm rot="5400000">
              <a:off x="3699368" y="1339082"/>
              <a:ext cx="66955" cy="1504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7"/>
              <a:endCxn id="63" idx="2"/>
            </p:cNvCxnSpPr>
            <p:nvPr/>
          </p:nvCxnSpPr>
          <p:spPr>
            <a:xfrm rot="5400000" flipH="1" flipV="1">
              <a:off x="1661666" y="1588786"/>
              <a:ext cx="1146320" cy="177874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7" idx="5"/>
              <a:endCxn id="59" idx="2"/>
            </p:cNvCxnSpPr>
            <p:nvPr/>
          </p:nvCxnSpPr>
          <p:spPr>
            <a:xfrm rot="16200000" flipH="1">
              <a:off x="1497598" y="3707398"/>
              <a:ext cx="1474456" cy="177874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5715000" y="10668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871692" y="762000"/>
              <a:ext cx="300508" cy="3048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>
              <a:stCxn id="70" idx="5"/>
              <a:endCxn id="69" idx="0"/>
            </p:cNvCxnSpPr>
            <p:nvPr/>
          </p:nvCxnSpPr>
          <p:spPr>
            <a:xfrm rot="5400000">
              <a:off x="6051678" y="990285"/>
              <a:ext cx="44637" cy="1083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5715000" y="60960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871692" y="5791200"/>
              <a:ext cx="300508" cy="3048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73" idx="5"/>
              <a:endCxn id="72" idx="0"/>
            </p:cNvCxnSpPr>
            <p:nvPr/>
          </p:nvCxnSpPr>
          <p:spPr>
            <a:xfrm rot="5400000">
              <a:off x="6051678" y="6019485"/>
              <a:ext cx="44637" cy="1083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5715000" y="20574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5871692" y="1752600"/>
              <a:ext cx="300508" cy="3048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>
              <a:stCxn id="76" idx="5"/>
              <a:endCxn id="75" idx="0"/>
            </p:cNvCxnSpPr>
            <p:nvPr/>
          </p:nvCxnSpPr>
          <p:spPr>
            <a:xfrm rot="5400000">
              <a:off x="6051678" y="1980885"/>
              <a:ext cx="44637" cy="1083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5715000" y="41148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5867400" y="3810000"/>
              <a:ext cx="300508" cy="3048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9" idx="5"/>
            </p:cNvCxnSpPr>
            <p:nvPr/>
          </p:nvCxnSpPr>
          <p:spPr>
            <a:xfrm rot="5400000">
              <a:off x="6047386" y="4038285"/>
              <a:ext cx="44637" cy="1083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57150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5871692" y="4800600"/>
              <a:ext cx="300508" cy="304800"/>
            </a:xfrm>
            <a:prstGeom prst="ellipse">
              <a:avLst/>
            </a:prstGeom>
            <a:noFill/>
            <a:ln w="38100"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>
              <a:stCxn id="82" idx="5"/>
              <a:endCxn id="81" idx="0"/>
            </p:cNvCxnSpPr>
            <p:nvPr/>
          </p:nvCxnSpPr>
          <p:spPr>
            <a:xfrm rot="5400000">
              <a:off x="6051678" y="5028885"/>
              <a:ext cx="44637" cy="1083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28" idx="6"/>
              <a:endCxn id="78" idx="2"/>
            </p:cNvCxnSpPr>
            <p:nvPr/>
          </p:nvCxnSpPr>
          <p:spPr>
            <a:xfrm>
              <a:off x="4114800" y="3465731"/>
              <a:ext cx="1600200" cy="95386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59" idx="6"/>
              <a:endCxn id="81" idx="2"/>
            </p:cNvCxnSpPr>
            <p:nvPr/>
          </p:nvCxnSpPr>
          <p:spPr>
            <a:xfrm>
              <a:off x="4114800" y="5334000"/>
              <a:ext cx="1600200" cy="76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9" idx="6"/>
              <a:endCxn id="72" idx="2"/>
            </p:cNvCxnSpPr>
            <p:nvPr/>
          </p:nvCxnSpPr>
          <p:spPr>
            <a:xfrm>
              <a:off x="4114800" y="5334000"/>
              <a:ext cx="160020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3" idx="6"/>
              <a:endCxn id="69" idx="2"/>
            </p:cNvCxnSpPr>
            <p:nvPr/>
          </p:nvCxnSpPr>
          <p:spPr>
            <a:xfrm flipV="1">
              <a:off x="4114800" y="1371600"/>
              <a:ext cx="160020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3" idx="6"/>
              <a:endCxn id="75" idx="2"/>
            </p:cNvCxnSpPr>
            <p:nvPr/>
          </p:nvCxnSpPr>
          <p:spPr>
            <a:xfrm>
              <a:off x="4114800" y="1905000"/>
              <a:ext cx="1600200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5" idx="6"/>
              <a:endCxn id="31" idx="1"/>
            </p:cNvCxnSpPr>
            <p:nvPr/>
          </p:nvCxnSpPr>
          <p:spPr>
            <a:xfrm>
              <a:off x="6324600" y="2362200"/>
              <a:ext cx="1550148" cy="5483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69" idx="6"/>
              <a:endCxn id="31" idx="0"/>
            </p:cNvCxnSpPr>
            <p:nvPr/>
          </p:nvCxnSpPr>
          <p:spPr>
            <a:xfrm>
              <a:off x="6324600" y="1371600"/>
              <a:ext cx="1981200" cy="1371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2" idx="6"/>
              <a:endCxn id="31" idx="4"/>
            </p:cNvCxnSpPr>
            <p:nvPr/>
          </p:nvCxnSpPr>
          <p:spPr>
            <a:xfrm flipV="1">
              <a:off x="6324600" y="3886200"/>
              <a:ext cx="1981200" cy="2514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1" idx="6"/>
              <a:endCxn id="31" idx="3"/>
            </p:cNvCxnSpPr>
            <p:nvPr/>
          </p:nvCxnSpPr>
          <p:spPr>
            <a:xfrm flipV="1">
              <a:off x="6324600" y="3718812"/>
              <a:ext cx="1550148" cy="16913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8" idx="6"/>
              <a:endCxn id="31" idx="2"/>
            </p:cNvCxnSpPr>
            <p:nvPr/>
          </p:nvCxnSpPr>
          <p:spPr>
            <a:xfrm flipV="1">
              <a:off x="6324600" y="3314700"/>
              <a:ext cx="1371600" cy="11049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1783372" y="1625025"/>
            <a:ext cx="111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Eager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019800" y="1600200"/>
            <a:ext cx="899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Lazy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Negation</a:t>
            </a:r>
          </a:p>
        </p:txBody>
      </p:sp>
      <p:sp>
        <p:nvSpPr>
          <p:cNvPr id="4" name="Oval 3"/>
          <p:cNvSpPr/>
          <p:nvPr/>
        </p:nvSpPr>
        <p:spPr>
          <a:xfrm>
            <a:off x="609600" y="2369403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1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971800" y="2369403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334000" y="2369403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3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7772400" y="2362200"/>
            <a:ext cx="1219200" cy="1143000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1828800" y="2940903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10" idx="2"/>
          </p:cNvCxnSpPr>
          <p:nvPr/>
        </p:nvCxnSpPr>
        <p:spPr>
          <a:xfrm flipV="1">
            <a:off x="6553200" y="2933700"/>
            <a:ext cx="1219200" cy="72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4191000" y="2940903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90600" y="1828799"/>
            <a:ext cx="533400" cy="540603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5"/>
          </p:cNvCxnSpPr>
          <p:nvPr/>
        </p:nvCxnSpPr>
        <p:spPr>
          <a:xfrm rot="5400000">
            <a:off x="1331059" y="2254577"/>
            <a:ext cx="79171" cy="150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52800" y="1828799"/>
            <a:ext cx="533400" cy="540603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5" idx="5"/>
          </p:cNvCxnSpPr>
          <p:nvPr/>
        </p:nvCxnSpPr>
        <p:spPr>
          <a:xfrm rot="5400000">
            <a:off x="3693259" y="2254577"/>
            <a:ext cx="79171" cy="150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638800" y="1828799"/>
            <a:ext cx="533400" cy="540603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5"/>
          </p:cNvCxnSpPr>
          <p:nvPr/>
        </p:nvCxnSpPr>
        <p:spPr>
          <a:xfrm rot="5400000">
            <a:off x="5979259" y="2254577"/>
            <a:ext cx="79171" cy="150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52600" y="1979473"/>
            <a:ext cx="143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c</a:t>
            </a:r>
          </a:p>
          <a:p>
            <a:r>
              <a:rPr lang="en-US" b="1" i="1" dirty="0"/>
              <a:t>(no temporal</a:t>
            </a:r>
          </a:p>
          <a:p>
            <a:r>
              <a:rPr lang="en-US" b="1" i="1" dirty="0"/>
              <a:t>constraints)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86200" y="1912203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a</a:t>
            </a:r>
          </a:p>
          <a:p>
            <a:r>
              <a:rPr lang="en-US" b="1" i="1" dirty="0"/>
              <a:t>(arrived before c)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62151" y="1875472"/>
            <a:ext cx="1865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d</a:t>
            </a:r>
          </a:p>
          <a:p>
            <a:r>
              <a:rPr lang="en-US" b="1" i="1" dirty="0"/>
              <a:t>(arrived after </a:t>
            </a:r>
            <a:r>
              <a:rPr lang="en-US" b="1" i="1" dirty="0" err="1"/>
              <a:t>a,c</a:t>
            </a:r>
            <a:r>
              <a:rPr lang="en-US" b="1" i="1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5800" y="1371600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</a:t>
            </a:r>
            <a:r>
              <a:rPr lang="en-US" dirty="0" err="1"/>
              <a:t>a,</a:t>
            </a:r>
            <a:r>
              <a:rPr lang="en-US" i="1" dirty="0" err="1"/>
              <a:t>b,d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2667000" y="1383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/>
              <a:t>c, </a:t>
            </a:r>
            <a:r>
              <a:rPr lang="en-US" dirty="0"/>
              <a:t>store</a:t>
            </a:r>
            <a:r>
              <a:rPr lang="en-US" i="1" dirty="0"/>
              <a:t> </a:t>
            </a:r>
            <a:r>
              <a:rPr lang="en-US" i="1" dirty="0" err="1"/>
              <a:t>b,d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5368812" y="1371600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 err="1"/>
              <a:t>a,c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3886200" y="3911025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take b </a:t>
            </a:r>
            <a:r>
              <a:rPr lang="en-US" sz="1600" b="1" i="1" dirty="0"/>
              <a:t>(arrived between a and c)</a:t>
            </a:r>
          </a:p>
          <a:p>
            <a:r>
              <a:rPr lang="en-US" sz="1600" i="1" dirty="0" err="1"/>
              <a:t>a.price</a:t>
            </a:r>
            <a:r>
              <a:rPr lang="en-US" sz="1600" i="1" dirty="0"/>
              <a:t> &lt; </a:t>
            </a:r>
            <a:r>
              <a:rPr lang="en-US" sz="1600" i="1" dirty="0" err="1"/>
              <a:t>b.price</a:t>
            </a:r>
            <a:r>
              <a:rPr lang="en-US" sz="1600" i="1" dirty="0"/>
              <a:t> AND </a:t>
            </a:r>
            <a:r>
              <a:rPr lang="en-US" sz="1600" i="1" dirty="0" err="1"/>
              <a:t>b.price</a:t>
            </a:r>
            <a:r>
              <a:rPr lang="en-US" sz="1600" i="1" dirty="0"/>
              <a:t> &lt; </a:t>
            </a:r>
            <a:r>
              <a:rPr lang="en-US" sz="1600" i="1" dirty="0" err="1"/>
              <a:t>c.price</a:t>
            </a:r>
            <a:endParaRPr lang="en-US" sz="1600" i="1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533400" y="5181600"/>
            <a:ext cx="6858000" cy="1325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PATTERN SEQ(A a, NOT(B </a:t>
            </a:r>
            <a:r>
              <a:rPr lang="en-US" dirty="0" err="1"/>
              <a:t>b</a:t>
            </a:r>
            <a:r>
              <a:rPr lang="en-US" dirty="0"/>
              <a:t>), C </a:t>
            </a:r>
            <a:r>
              <a:rPr lang="en-US" dirty="0" err="1"/>
              <a:t>c</a:t>
            </a:r>
            <a:r>
              <a:rPr lang="en-US" dirty="0"/>
              <a:t>, D </a:t>
            </a:r>
            <a:r>
              <a:rPr lang="en-US" dirty="0" err="1"/>
              <a:t>d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WHERE (</a:t>
            </a:r>
            <a:r>
              <a:rPr lang="en-US" dirty="0" err="1"/>
              <a:t>a.price</a:t>
            </a:r>
            <a:r>
              <a:rPr lang="en-US" dirty="0"/>
              <a:t> &lt; </a:t>
            </a:r>
            <a:r>
              <a:rPr lang="en-US" dirty="0" err="1"/>
              <a:t>b.price</a:t>
            </a:r>
            <a:r>
              <a:rPr lang="en-US" dirty="0"/>
              <a:t>)  AND (</a:t>
            </a:r>
            <a:r>
              <a:rPr lang="en-US" dirty="0" err="1"/>
              <a:t>b.price</a:t>
            </a:r>
            <a:r>
              <a:rPr lang="en-US" dirty="0"/>
              <a:t>&lt;</a:t>
            </a:r>
            <a:r>
              <a:rPr lang="en-US" dirty="0" err="1"/>
              <a:t>c.price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WITHIN 1 hour</a:t>
            </a:r>
          </a:p>
        </p:txBody>
      </p:sp>
      <p:sp>
        <p:nvSpPr>
          <p:cNvPr id="30" name="Oval 29"/>
          <p:cNvSpPr/>
          <p:nvPr/>
        </p:nvSpPr>
        <p:spPr>
          <a:xfrm>
            <a:off x="7696200" y="4038600"/>
            <a:ext cx="1219200" cy="1143000"/>
          </a:xfrm>
          <a:prstGeom prst="ellipse">
            <a:avLst/>
          </a:prstGeom>
          <a:solidFill>
            <a:srgbClr val="FF0000"/>
          </a:solidFill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</a:p>
        </p:txBody>
      </p:sp>
      <p:cxnSp>
        <p:nvCxnSpPr>
          <p:cNvPr id="33" name="Straight Arrow Connector 32"/>
          <p:cNvCxnSpPr>
            <a:stCxn id="9" idx="4"/>
            <a:endCxn id="30" idx="2"/>
          </p:cNvCxnSpPr>
          <p:nvPr/>
        </p:nvCxnSpPr>
        <p:spPr>
          <a:xfrm rot="16200000" flipH="1">
            <a:off x="6271052" y="3184951"/>
            <a:ext cx="1097697" cy="1752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819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Kleene Closure</a:t>
            </a:r>
          </a:p>
        </p:txBody>
      </p:sp>
      <p:sp>
        <p:nvSpPr>
          <p:cNvPr id="4" name="Oval 3"/>
          <p:cNvSpPr/>
          <p:nvPr/>
        </p:nvSpPr>
        <p:spPr>
          <a:xfrm>
            <a:off x="609600" y="2743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1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971800" y="2743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334000" y="2743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3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7696200" y="2743200"/>
            <a:ext cx="1219200" cy="1143000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1828800" y="33147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10" idx="2"/>
          </p:cNvCxnSpPr>
          <p:nvPr/>
        </p:nvCxnSpPr>
        <p:spPr>
          <a:xfrm>
            <a:off x="6553200" y="3314700"/>
            <a:ext cx="11430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4191000" y="33147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906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5"/>
          </p:cNvCxnSpPr>
          <p:nvPr/>
        </p:nvCxnSpPr>
        <p:spPr>
          <a:xfrm rot="5400000">
            <a:off x="13092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528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5" idx="5"/>
          </p:cNvCxnSpPr>
          <p:nvPr/>
        </p:nvCxnSpPr>
        <p:spPr>
          <a:xfrm rot="5400000">
            <a:off x="36714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6388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5"/>
          </p:cNvCxnSpPr>
          <p:nvPr/>
        </p:nvCxnSpPr>
        <p:spPr>
          <a:xfrm rot="5400000">
            <a:off x="59574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52600" y="2353270"/>
            <a:ext cx="143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c</a:t>
            </a:r>
          </a:p>
          <a:p>
            <a:r>
              <a:rPr lang="en-US" b="1" i="1" dirty="0"/>
              <a:t>(no temporal</a:t>
            </a:r>
          </a:p>
          <a:p>
            <a:r>
              <a:rPr lang="en-US" b="1" i="1" dirty="0"/>
              <a:t>constraints)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86200" y="2286000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a</a:t>
            </a:r>
          </a:p>
          <a:p>
            <a:r>
              <a:rPr lang="en-US" b="1" i="1" dirty="0"/>
              <a:t>(arrived before c)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62151" y="2249269"/>
            <a:ext cx="2333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all </a:t>
            </a:r>
            <a:r>
              <a:rPr lang="en-US" i="1" dirty="0"/>
              <a:t>b </a:t>
            </a:r>
            <a:r>
              <a:rPr lang="en-US" dirty="0"/>
              <a:t>permutations</a:t>
            </a:r>
          </a:p>
          <a:p>
            <a:r>
              <a:rPr lang="en-US" b="1" i="1" dirty="0"/>
              <a:t>(arrived before b)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612" y="1535668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</a:t>
            </a:r>
            <a:r>
              <a:rPr lang="en-US" dirty="0" err="1"/>
              <a:t>a,</a:t>
            </a:r>
            <a:r>
              <a:rPr lang="en-US" i="1" dirty="0" err="1"/>
              <a:t>b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00400" y="1535668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68812" y="1535668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 err="1"/>
              <a:t>a,c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6345624" y="3505200"/>
            <a:ext cx="1502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a.price</a:t>
            </a:r>
            <a:r>
              <a:rPr lang="en-US" sz="1600" i="1" dirty="0"/>
              <a:t> &lt; </a:t>
            </a:r>
            <a:r>
              <a:rPr lang="en-US" sz="1600" i="1" dirty="0" err="1"/>
              <a:t>b.price</a:t>
            </a:r>
            <a:endParaRPr lang="en-US" sz="1600" i="1" dirty="0"/>
          </a:p>
          <a:p>
            <a:r>
              <a:rPr lang="en-US" sz="1600" i="1" dirty="0"/>
              <a:t>AND</a:t>
            </a:r>
          </a:p>
          <a:p>
            <a:r>
              <a:rPr lang="en-US" sz="1600" i="1" dirty="0" err="1"/>
              <a:t>b.price</a:t>
            </a:r>
            <a:r>
              <a:rPr lang="en-US" sz="1600" i="1" dirty="0"/>
              <a:t> &lt; </a:t>
            </a:r>
            <a:r>
              <a:rPr lang="en-US" sz="1600" i="1" dirty="0" err="1"/>
              <a:t>c.price</a:t>
            </a:r>
            <a:endParaRPr lang="en-US" sz="1600" i="1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163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PATTERN SEQ(A a, B </a:t>
            </a:r>
            <a:r>
              <a:rPr lang="en-US" dirty="0" err="1"/>
              <a:t>b</a:t>
            </a:r>
            <a:r>
              <a:rPr lang="en-US" dirty="0"/>
              <a:t>*, C c)</a:t>
            </a:r>
          </a:p>
          <a:p>
            <a:pPr>
              <a:buNone/>
            </a:pPr>
            <a:r>
              <a:rPr lang="en-US" dirty="0"/>
              <a:t>WHERE (</a:t>
            </a:r>
            <a:r>
              <a:rPr lang="en-US" dirty="0" err="1"/>
              <a:t>a.price</a:t>
            </a:r>
            <a:r>
              <a:rPr lang="en-US" dirty="0"/>
              <a:t> &lt; b[1].price) AND </a:t>
            </a:r>
          </a:p>
          <a:p>
            <a:pPr>
              <a:buNone/>
            </a:pPr>
            <a:r>
              <a:rPr lang="en-US" dirty="0"/>
              <a:t>		    (SUM(b[].price) &lt; </a:t>
            </a:r>
            <a:r>
              <a:rPr lang="en-US" dirty="0" err="1"/>
              <a:t>c.price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WITHIN 1 hour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Disjunction / Composition</a:t>
            </a:r>
          </a:p>
        </p:txBody>
      </p:sp>
      <p:sp>
        <p:nvSpPr>
          <p:cNvPr id="4" name="Oval 3"/>
          <p:cNvSpPr/>
          <p:nvPr/>
        </p:nvSpPr>
        <p:spPr>
          <a:xfrm>
            <a:off x="609600" y="3124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1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3048000" y="1836005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410200" y="1836004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3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7772400" y="3048000"/>
            <a:ext cx="1219200" cy="1143000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cxnSp>
        <p:nvCxnSpPr>
          <p:cNvPr id="12" name="Straight Arrow Connector 11"/>
          <p:cNvCxnSpPr>
            <a:stCxn id="4" idx="7"/>
            <a:endCxn id="8" idx="2"/>
          </p:cNvCxnSpPr>
          <p:nvPr/>
        </p:nvCxnSpPr>
        <p:spPr>
          <a:xfrm rot="5400000" flipH="1" flipV="1">
            <a:off x="1907085" y="2150673"/>
            <a:ext cx="884083" cy="13977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10" idx="1"/>
          </p:cNvCxnSpPr>
          <p:nvPr/>
        </p:nvCxnSpPr>
        <p:spPr>
          <a:xfrm>
            <a:off x="6629400" y="2407504"/>
            <a:ext cx="1321548" cy="8078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 flipV="1">
            <a:off x="4267200" y="2407504"/>
            <a:ext cx="11430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90600" y="2583595"/>
            <a:ext cx="533400" cy="540603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5"/>
          </p:cNvCxnSpPr>
          <p:nvPr/>
        </p:nvCxnSpPr>
        <p:spPr>
          <a:xfrm rot="5400000">
            <a:off x="1331059" y="3009373"/>
            <a:ext cx="79171" cy="150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429000" y="1295401"/>
            <a:ext cx="533400" cy="540603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5" idx="5"/>
          </p:cNvCxnSpPr>
          <p:nvPr/>
        </p:nvCxnSpPr>
        <p:spPr>
          <a:xfrm rot="5400000">
            <a:off x="3769459" y="1721179"/>
            <a:ext cx="79171" cy="150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15000" y="1295400"/>
            <a:ext cx="533400" cy="540603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5"/>
          </p:cNvCxnSpPr>
          <p:nvPr/>
        </p:nvCxnSpPr>
        <p:spPr>
          <a:xfrm rot="5400000">
            <a:off x="6055459" y="1721178"/>
            <a:ext cx="79171" cy="150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527830">
            <a:off x="1896040" y="2536769"/>
            <a:ext cx="73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28510" y="2057401"/>
            <a:ext cx="75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 rot="1906422">
            <a:off x="7051208" y="2532801"/>
            <a:ext cx="75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b</a:t>
            </a:r>
            <a:endParaRPr lang="en-US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5800" y="2126396"/>
            <a:ext cx="13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b,d,e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1676400" y="1447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/>
              <a:t>c, </a:t>
            </a:r>
            <a:r>
              <a:rPr lang="en-US" dirty="0"/>
              <a:t>store</a:t>
            </a:r>
            <a:r>
              <a:rPr lang="en-US" i="1" dirty="0"/>
              <a:t> 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4600" y="1447800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 err="1"/>
              <a:t>a,c</a:t>
            </a:r>
            <a:endParaRPr lang="en-US" i="1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533400" y="5181600"/>
            <a:ext cx="8077200" cy="13255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PATTERN OR(SEQ(A a, B </a:t>
            </a:r>
            <a:r>
              <a:rPr lang="en-US" dirty="0" err="1"/>
              <a:t>b</a:t>
            </a:r>
            <a:r>
              <a:rPr lang="en-US" dirty="0"/>
              <a:t>, C </a:t>
            </a:r>
            <a:r>
              <a:rPr lang="en-US" dirty="0" err="1"/>
              <a:t>c</a:t>
            </a:r>
            <a:r>
              <a:rPr lang="en-US" dirty="0"/>
              <a:t>), SEQ(D </a:t>
            </a:r>
            <a:r>
              <a:rPr lang="en-US" dirty="0" err="1"/>
              <a:t>d</a:t>
            </a:r>
            <a:r>
              <a:rPr lang="en-US" dirty="0"/>
              <a:t>, E </a:t>
            </a:r>
            <a:r>
              <a:rPr lang="en-US" dirty="0" err="1"/>
              <a:t>e</a:t>
            </a:r>
            <a:r>
              <a:rPr lang="en-US" dirty="0"/>
              <a:t>, C </a:t>
            </a:r>
            <a:r>
              <a:rPr lang="en-US" dirty="0" err="1"/>
              <a:t>c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WITHIN 1 hour</a:t>
            </a:r>
          </a:p>
        </p:txBody>
      </p:sp>
      <p:sp>
        <p:nvSpPr>
          <p:cNvPr id="27" name="Oval 26"/>
          <p:cNvSpPr/>
          <p:nvPr/>
        </p:nvSpPr>
        <p:spPr>
          <a:xfrm>
            <a:off x="2971800" y="3886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4</a:t>
            </a:r>
            <a:endParaRPr 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5334000" y="3886199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5</a:t>
            </a:r>
            <a:endParaRPr lang="en-US" sz="3200" dirty="0"/>
          </a:p>
        </p:txBody>
      </p:sp>
      <p:cxnSp>
        <p:nvCxnSpPr>
          <p:cNvPr id="31" name="Straight Arrow Connector 30"/>
          <p:cNvCxnSpPr>
            <a:stCxn id="27" idx="6"/>
            <a:endCxn id="28" idx="2"/>
          </p:cNvCxnSpPr>
          <p:nvPr/>
        </p:nvCxnSpPr>
        <p:spPr>
          <a:xfrm flipV="1">
            <a:off x="4191000" y="4457699"/>
            <a:ext cx="11430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52800" y="3345596"/>
            <a:ext cx="533400" cy="540603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 rot="5400000">
            <a:off x="3693259" y="3771374"/>
            <a:ext cx="79171" cy="150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38800" y="3345595"/>
            <a:ext cx="533400" cy="540603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0" idx="5"/>
          </p:cNvCxnSpPr>
          <p:nvPr/>
        </p:nvCxnSpPr>
        <p:spPr>
          <a:xfrm rot="5400000">
            <a:off x="5979259" y="3771373"/>
            <a:ext cx="79171" cy="150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52310" y="4107596"/>
            <a:ext cx="75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d</a:t>
            </a:r>
          </a:p>
        </p:txBody>
      </p:sp>
      <p:cxnSp>
        <p:nvCxnSpPr>
          <p:cNvPr id="52" name="Straight Arrow Connector 51"/>
          <p:cNvCxnSpPr>
            <a:stCxn id="4" idx="5"/>
            <a:endCxn id="27" idx="2"/>
          </p:cNvCxnSpPr>
          <p:nvPr/>
        </p:nvCxnSpPr>
        <p:spPr>
          <a:xfrm rot="16200000" flipH="1">
            <a:off x="2132082" y="3617982"/>
            <a:ext cx="357888" cy="13215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6"/>
          </p:cNvCxnSpPr>
          <p:nvPr/>
        </p:nvCxnSpPr>
        <p:spPr>
          <a:xfrm flipV="1">
            <a:off x="6553200" y="3886200"/>
            <a:ext cx="1219200" cy="5714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820605">
            <a:off x="1970711" y="3932098"/>
            <a:ext cx="73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c</a:t>
            </a:r>
          </a:p>
        </p:txBody>
      </p:sp>
      <p:sp>
        <p:nvSpPr>
          <p:cNvPr id="59" name="TextBox 58"/>
          <p:cNvSpPr txBox="1"/>
          <p:nvPr/>
        </p:nvSpPr>
        <p:spPr>
          <a:xfrm rot="20062491">
            <a:off x="6679300" y="3800553"/>
            <a:ext cx="74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19400" y="2983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/>
              <a:t>c, </a:t>
            </a:r>
            <a:r>
              <a:rPr lang="en-US" dirty="0"/>
              <a:t>store</a:t>
            </a:r>
            <a:r>
              <a:rPr lang="en-US" i="1" dirty="0"/>
              <a:t> 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53027" y="2971800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 err="1"/>
              <a:t>c,e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819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Join methods for </a:t>
            </a:r>
            <a:r>
              <a:rPr lang="en-US" dirty="0" err="1" smtClean="0"/>
              <a:t>cep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9600" y="2743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1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971800" y="2743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334000" y="27432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  <a:r>
              <a:rPr lang="en-US" dirty="0"/>
              <a:t>3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7696200" y="2743200"/>
            <a:ext cx="1219200" cy="1143000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1828800" y="33147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10" idx="2"/>
          </p:cNvCxnSpPr>
          <p:nvPr/>
        </p:nvCxnSpPr>
        <p:spPr>
          <a:xfrm>
            <a:off x="6553200" y="33147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4191000" y="33147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906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5"/>
          </p:cNvCxnSpPr>
          <p:nvPr/>
        </p:nvCxnSpPr>
        <p:spPr>
          <a:xfrm rot="5400000">
            <a:off x="13092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528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5" idx="5"/>
          </p:cNvCxnSpPr>
          <p:nvPr/>
        </p:nvCxnSpPr>
        <p:spPr>
          <a:xfrm rot="5400000">
            <a:off x="36714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638800" y="1905000"/>
            <a:ext cx="533400" cy="838200"/>
          </a:xfrm>
          <a:prstGeom prst="ellipse">
            <a:avLst/>
          </a:prstGeom>
          <a:noFill/>
          <a:ln w="3810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5"/>
          </p:cNvCxnSpPr>
          <p:nvPr/>
        </p:nvCxnSpPr>
        <p:spPr>
          <a:xfrm rot="5400000">
            <a:off x="5957468" y="2606582"/>
            <a:ext cx="122751" cy="150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52600" y="2353270"/>
            <a:ext cx="143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c</a:t>
            </a:r>
          </a:p>
          <a:p>
            <a:r>
              <a:rPr lang="en-US" b="1" i="1" dirty="0"/>
              <a:t>(no temporal</a:t>
            </a:r>
          </a:p>
          <a:p>
            <a:r>
              <a:rPr lang="en-US" b="1" i="1" dirty="0"/>
              <a:t>constraints)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86200" y="2286000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b</a:t>
            </a:r>
          </a:p>
          <a:p>
            <a:r>
              <a:rPr lang="en-US" b="1" i="1" dirty="0"/>
              <a:t>(arrived before c)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62151" y="2249269"/>
            <a:ext cx="1867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take </a:t>
            </a:r>
            <a:r>
              <a:rPr lang="en-US" i="1" dirty="0"/>
              <a:t>a</a:t>
            </a:r>
          </a:p>
          <a:p>
            <a:r>
              <a:rPr lang="en-US" b="1" i="1" dirty="0"/>
              <a:t>(arrived before b)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612" y="1535668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</a:t>
            </a:r>
            <a:r>
              <a:rPr lang="en-US" dirty="0" err="1"/>
              <a:t>a,</a:t>
            </a:r>
            <a:r>
              <a:rPr lang="en-US" i="1" dirty="0" err="1"/>
              <a:t>b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00400" y="1334869"/>
            <a:ext cx="931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</a:t>
            </a:r>
            <a:r>
              <a:rPr lang="en-US" i="1" dirty="0"/>
              <a:t>a</a:t>
            </a:r>
          </a:p>
          <a:p>
            <a:r>
              <a:rPr lang="en-US" dirty="0"/>
              <a:t>ignore </a:t>
            </a:r>
            <a:r>
              <a:rPr lang="en-US" i="1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68812" y="1535668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</a:t>
            </a:r>
            <a:r>
              <a:rPr lang="en-US" i="1" dirty="0" err="1"/>
              <a:t>b,c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6324600" y="3623846"/>
            <a:ext cx="1605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a.price</a:t>
            </a:r>
            <a:r>
              <a:rPr lang="en-US" sz="1600" i="1" dirty="0"/>
              <a:t> == </a:t>
            </a:r>
            <a:r>
              <a:rPr lang="en-US" sz="1600" i="1" dirty="0" err="1"/>
              <a:t>b.price</a:t>
            </a:r>
            <a:endParaRPr lang="en-US" sz="1600" i="1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28600" y="4465637"/>
            <a:ext cx="8686800" cy="2163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dirty="0"/>
              <a:t>PATTERN SEQ(A </a:t>
            </a:r>
            <a:r>
              <a:rPr lang="en-US" sz="3000" dirty="0" err="1"/>
              <a:t>a</a:t>
            </a:r>
            <a:r>
              <a:rPr lang="en-US" sz="3000" dirty="0"/>
              <a:t>, B </a:t>
            </a:r>
            <a:r>
              <a:rPr lang="en-US" sz="3000" dirty="0" err="1"/>
              <a:t>b</a:t>
            </a:r>
            <a:r>
              <a:rPr lang="en-US" sz="3000" dirty="0"/>
              <a:t>, C </a:t>
            </a:r>
            <a:r>
              <a:rPr lang="en-US" sz="3000" dirty="0" err="1"/>
              <a:t>c</a:t>
            </a:r>
            <a:r>
              <a:rPr lang="en-US" sz="3000" dirty="0"/>
              <a:t>)</a:t>
            </a:r>
          </a:p>
          <a:p>
            <a:pPr>
              <a:buNone/>
            </a:pPr>
            <a:r>
              <a:rPr lang="en-US" sz="3000" dirty="0"/>
              <a:t>WHERE (</a:t>
            </a:r>
            <a:r>
              <a:rPr lang="en-US" sz="3000" dirty="0" err="1"/>
              <a:t>a.price</a:t>
            </a:r>
            <a:r>
              <a:rPr lang="en-US" sz="3000" dirty="0"/>
              <a:t> == </a:t>
            </a:r>
            <a:r>
              <a:rPr lang="en-US" sz="3000" dirty="0" err="1"/>
              <a:t>b.price</a:t>
            </a:r>
            <a:r>
              <a:rPr lang="en-US" sz="3000" dirty="0"/>
              <a:t>) </a:t>
            </a:r>
            <a:r>
              <a:rPr lang="en-US" sz="3000" i="1" dirty="0" smtClean="0">
                <a:solidFill>
                  <a:srgbClr val="FF0000"/>
                </a:solidFill>
              </a:rPr>
              <a:t>//a very </a:t>
            </a:r>
            <a:r>
              <a:rPr lang="en-US" sz="3000" i="1" dirty="0">
                <a:solidFill>
                  <a:srgbClr val="FF0000"/>
                </a:solidFill>
              </a:rPr>
              <a:t>selective condition</a:t>
            </a:r>
          </a:p>
          <a:p>
            <a:pPr>
              <a:buNone/>
            </a:pPr>
            <a:r>
              <a:rPr lang="en-US" sz="3000" dirty="0"/>
              <a:t>WITHIN 1 hour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Problem: </a:t>
            </a:r>
            <a:r>
              <a:rPr lang="en-US" dirty="0"/>
              <a:t>ascending frequency order </a:t>
            </a:r>
            <a:br>
              <a:rPr lang="en-US" dirty="0"/>
            </a:br>
            <a:r>
              <a:rPr lang="en-US" dirty="0"/>
              <a:t>is not always best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how do we determine the best evaluation plan?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predicate selectivities are considered, </a:t>
            </a:r>
            <a:r>
              <a:rPr lang="en-US" dirty="0" smtClean="0"/>
              <a:t>ordering the events by ascending frequency order </a:t>
            </a:r>
            <a:r>
              <a:rPr lang="en-US" dirty="0"/>
              <a:t>does not work</a:t>
            </a:r>
          </a:p>
          <a:p>
            <a:r>
              <a:rPr lang="en-US" dirty="0"/>
              <a:t>What about tree-based plans?</a:t>
            </a:r>
          </a:p>
        </p:txBody>
      </p:sp>
      <p:pic>
        <p:nvPicPr>
          <p:cNvPr id="84994" name="Picture 2" descr="Image result for best pla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35939" y="1752600"/>
            <a:ext cx="4731861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Solution:</a:t>
            </a:r>
            <a:r>
              <a:rPr lang="en-US" dirty="0" smtClean="0"/>
              <a:t> Join </a:t>
            </a:r>
            <a:r>
              <a:rPr lang="en-US" dirty="0"/>
              <a:t>Order Estimation</a:t>
            </a:r>
          </a:p>
        </p:txBody>
      </p:sp>
      <p:pic>
        <p:nvPicPr>
          <p:cNvPr id="19460" name="Picture 4" descr="Image result for Join Query Pla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09800"/>
            <a:ext cx="4259062" cy="2895600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sz="half" idx="2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US" sz="3200" dirty="0"/>
              <a:t>A well-known problem since the 80’s</a:t>
            </a:r>
          </a:p>
          <a:p>
            <a:r>
              <a:rPr lang="en-US" sz="3200" dirty="0" smtClean="0"/>
              <a:t>Extensively </a:t>
            </a:r>
            <a:r>
              <a:rPr lang="en-US" sz="3200" dirty="0"/>
              <a:t>studied, lots of </a:t>
            </a:r>
            <a:r>
              <a:rPr lang="en-US" sz="3200" dirty="0" smtClean="0"/>
              <a:t>great algorithms </a:t>
            </a:r>
            <a:r>
              <a:rPr lang="en-US" sz="3200" dirty="0"/>
              <a:t>published</a:t>
            </a:r>
          </a:p>
          <a:p>
            <a:r>
              <a:rPr lang="en-US" sz="3200" dirty="0"/>
              <a:t>Can </a:t>
            </a:r>
            <a:r>
              <a:rPr lang="en-US" sz="3200" dirty="0" smtClean="0"/>
              <a:t>these algorithms be used for </a:t>
            </a:r>
            <a:r>
              <a:rPr lang="en-US" sz="3200" dirty="0"/>
              <a:t>CEP plan </a:t>
            </a:r>
            <a:r>
              <a:rPr lang="en-US" sz="3200" dirty="0" smtClean="0"/>
              <a:t>generation?</a:t>
            </a:r>
            <a:endParaRPr lang="en-US" sz="3200" dirty="0"/>
          </a:p>
        </p:txBody>
      </p:sp>
      <p:sp>
        <p:nvSpPr>
          <p:cNvPr id="6154" name="AutoShape 10" descr="Image result for join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0D0B640-9DD6-EF43-8EC0-F1C6320CA0D0}"/>
              </a:ext>
            </a:extLst>
          </p:cNvPr>
          <p:cNvSpPr txBox="1"/>
          <p:nvPr/>
        </p:nvSpPr>
        <p:spPr>
          <a:xfrm>
            <a:off x="312799" y="5181600"/>
            <a:ext cx="3421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Join </a:t>
            </a:r>
            <a:r>
              <a:rPr lang="en-US" sz="2000" i="1" dirty="0"/>
              <a:t>n</a:t>
            </a:r>
            <a:r>
              <a:rPr lang="en-US" sz="2000" dirty="0"/>
              <a:t> relations on </a:t>
            </a:r>
            <a:r>
              <a:rPr lang="en-US" sz="2000" i="1" dirty="0"/>
              <a:t>m</a:t>
            </a:r>
            <a:r>
              <a:rPr lang="en-US" sz="2000" dirty="0"/>
              <a:t> attributes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Query Plan Types</a:t>
            </a:r>
          </a:p>
        </p:txBody>
      </p:sp>
      <p:pic>
        <p:nvPicPr>
          <p:cNvPr id="5" name="Picture 12" descr="http://www.benjaminnevarez.com/wp-content/uploads/2010/06/clip_image0044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477000" cy="26239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14400" y="4409182"/>
            <a:ext cx="30809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Left Deep Tree</a:t>
            </a:r>
          </a:p>
          <a:p>
            <a:pPr algn="ctr"/>
            <a:r>
              <a:rPr lang="en-US" sz="3200" dirty="0"/>
              <a:t>(resembles NFA?)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7046" y="4409182"/>
            <a:ext cx="40309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Bushy Tree</a:t>
            </a:r>
          </a:p>
          <a:p>
            <a:pPr algn="ctr"/>
            <a:r>
              <a:rPr lang="en-US" sz="3200" dirty="0"/>
              <a:t>(resembles CEP Trees?)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Cost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u="sng" dirty="0" smtClean="0"/>
              <a:t>Join Plan Generation</a:t>
            </a:r>
          </a:p>
          <a:p>
            <a:pPr algn="ctr">
              <a:buNone/>
            </a:pPr>
            <a:endParaRPr lang="en-US" b="1" u="sng" dirty="0" smtClean="0"/>
          </a:p>
          <a:p>
            <a:pPr algn="ctr">
              <a:buNone/>
            </a:pPr>
            <a:endParaRPr lang="en-US" b="1" u="sng" dirty="0" smtClean="0"/>
          </a:p>
          <a:p>
            <a:pPr algn="ctr">
              <a:buNone/>
            </a:pPr>
            <a:r>
              <a:rPr lang="en-US" dirty="0" smtClean="0"/>
              <a:t>Size of intermediate relations created during query evaluation</a:t>
            </a:r>
          </a:p>
          <a:p>
            <a:pPr algn="ctr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b="1" u="sng" dirty="0" smtClean="0"/>
              <a:t>CEP Plan Generation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Number of partial matches created during pattern detection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Equivalence = New Tools for CEP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143000"/>
          <a:ext cx="9144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Are CEP patterns just another form of join queries?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A785343-5D24-4118-A2E4-665D196F60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10" descr="Related image">
            <a:extLst>
              <a:ext uri="{FF2B5EF4-FFF2-40B4-BE49-F238E27FC236}">
                <a16:creationId xmlns="" xmlns:a16="http://schemas.microsoft.com/office/drawing/2014/main" id="{0D3F1C2C-91AF-A849-8600-D96A073A3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25675" r="12930" b="-3"/>
          <a:stretch/>
        </p:blipFill>
        <p:spPr bwMode="auto">
          <a:xfrm>
            <a:off x="1" y="-6235"/>
            <a:ext cx="2441552" cy="2505456"/>
          </a:xfrm>
          <a:custGeom>
            <a:avLst/>
            <a:gdLst>
              <a:gd name="connsiteX0" fmla="*/ 0 w 3255403"/>
              <a:gd name="connsiteY0" fmla="*/ 0 h 2505456"/>
              <a:gd name="connsiteX1" fmla="*/ 3255403 w 3255403"/>
              <a:gd name="connsiteY1" fmla="*/ 0 h 2505456"/>
              <a:gd name="connsiteX2" fmla="*/ 2094477 w 3255403"/>
              <a:gd name="connsiteY2" fmla="*/ 2505456 h 2505456"/>
              <a:gd name="connsiteX3" fmla="*/ 0 w 3255403"/>
              <a:gd name="connsiteY3" fmla="*/ 2505456 h 250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  <a:noFill/>
        </p:spPr>
      </p:pic>
      <p:pic>
        <p:nvPicPr>
          <p:cNvPr id="6" name="Picture 8" descr="Image result for surveillance system">
            <a:extLst>
              <a:ext uri="{FF2B5EF4-FFF2-40B4-BE49-F238E27FC236}">
                <a16:creationId xmlns="" xmlns:a16="http://schemas.microsoft.com/office/drawing/2014/main" id="{1820EA66-9215-6448-B8A9-E2E591CDA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9713" r="25490" b="-2"/>
          <a:stretch/>
        </p:blipFill>
        <p:spPr bwMode="auto">
          <a:xfrm>
            <a:off x="5536407" y="10"/>
            <a:ext cx="3607593" cy="2501827"/>
          </a:xfrm>
          <a:custGeom>
            <a:avLst/>
            <a:gdLst>
              <a:gd name="connsiteX0" fmla="*/ 1159248 w 4810125"/>
              <a:gd name="connsiteY0" fmla="*/ 0 h 2501837"/>
              <a:gd name="connsiteX1" fmla="*/ 4810125 w 4810125"/>
              <a:gd name="connsiteY1" fmla="*/ 0 h 2501837"/>
              <a:gd name="connsiteX2" fmla="*/ 4810125 w 4810125"/>
              <a:gd name="connsiteY2" fmla="*/ 2501837 h 2501837"/>
              <a:gd name="connsiteX3" fmla="*/ 0 w 4810125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  <a:noFill/>
        </p:spPr>
      </p:pic>
      <p:pic>
        <p:nvPicPr>
          <p:cNvPr id="4" name="Picture 6" descr="Image result for sensor networks">
            <a:extLst>
              <a:ext uri="{FF2B5EF4-FFF2-40B4-BE49-F238E27FC236}">
                <a16:creationId xmlns="" xmlns:a16="http://schemas.microsoft.com/office/drawing/2014/main" id="{5EC92721-DC2F-174E-BE80-1645095EF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0211" r="-6" b="-6"/>
          <a:stretch/>
        </p:blipFill>
        <p:spPr bwMode="auto">
          <a:xfrm>
            <a:off x="3506652" y="-6235"/>
            <a:ext cx="2758363" cy="2505456"/>
          </a:xfrm>
          <a:custGeom>
            <a:avLst/>
            <a:gdLst>
              <a:gd name="connsiteX0" fmla="*/ 1160926 w 3677817"/>
              <a:gd name="connsiteY0" fmla="*/ 0 h 2505456"/>
              <a:gd name="connsiteX1" fmla="*/ 3677817 w 3677817"/>
              <a:gd name="connsiteY1" fmla="*/ 0 h 2505456"/>
              <a:gd name="connsiteX2" fmla="*/ 2516891 w 3677817"/>
              <a:gd name="connsiteY2" fmla="*/ 2505456 h 2505456"/>
              <a:gd name="connsiteX3" fmla="*/ 0 w 3677817"/>
              <a:gd name="connsiteY3" fmla="*/ 2505456 h 250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  <a:noFill/>
        </p:spPr>
      </p:pic>
      <p:pic>
        <p:nvPicPr>
          <p:cNvPr id="7" name="Picture 12" descr="Image result for online finance">
            <a:extLst>
              <a:ext uri="{FF2B5EF4-FFF2-40B4-BE49-F238E27FC236}">
                <a16:creationId xmlns="" xmlns:a16="http://schemas.microsoft.com/office/drawing/2014/main" id="{3E174BE3-CC69-6644-9ED2-7FA0754A3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2410" r="5648" b="3"/>
          <a:stretch/>
        </p:blipFill>
        <p:spPr bwMode="auto">
          <a:xfrm>
            <a:off x="4014786" y="2660089"/>
            <a:ext cx="5129213" cy="4197911"/>
          </a:xfrm>
          <a:custGeom>
            <a:avLst/>
            <a:gdLst>
              <a:gd name="connsiteX0" fmla="*/ 1945141 w 6838950"/>
              <a:gd name="connsiteY0" fmla="*/ 0 h 4197911"/>
              <a:gd name="connsiteX1" fmla="*/ 1951364 w 6838950"/>
              <a:gd name="connsiteY1" fmla="*/ 0 h 4197911"/>
              <a:gd name="connsiteX2" fmla="*/ 3141155 w 6838950"/>
              <a:gd name="connsiteY2" fmla="*/ 0 h 4197911"/>
              <a:gd name="connsiteX3" fmla="*/ 4791200 w 6838950"/>
              <a:gd name="connsiteY3" fmla="*/ 0 h 4197911"/>
              <a:gd name="connsiteX4" fmla="*/ 6838950 w 6838950"/>
              <a:gd name="connsiteY4" fmla="*/ 0 h 4197911"/>
              <a:gd name="connsiteX5" fmla="*/ 6838950 w 6838950"/>
              <a:gd name="connsiteY5" fmla="*/ 4197911 h 4197911"/>
              <a:gd name="connsiteX6" fmla="*/ 0 w 6838950"/>
              <a:gd name="connsiteY6" fmla="*/ 4197911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8950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791200" y="0"/>
                </a:lnTo>
                <a:lnTo>
                  <a:pt x="6838950" y="0"/>
                </a:lnTo>
                <a:lnTo>
                  <a:pt x="6838950" y="4197911"/>
                </a:lnTo>
                <a:lnTo>
                  <a:pt x="0" y="4197911"/>
                </a:lnTo>
                <a:close/>
              </a:path>
            </a:pathLst>
          </a:custGeom>
          <a:noFill/>
        </p:spPr>
      </p:pic>
      <p:sp>
        <p:nvSpPr>
          <p:cNvPr id="15" name="Freeform 11">
            <a:extLst>
              <a:ext uri="{FF2B5EF4-FFF2-40B4-BE49-F238E27FC236}">
                <a16:creationId xmlns="" xmlns:a16="http://schemas.microsoft.com/office/drawing/2014/main" id="{32F4D216-10B7-4DCA-A0A1-068E9E32F4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2660091"/>
            <a:ext cx="534189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3435909"/>
            <a:ext cx="4724400" cy="3269691"/>
          </a:xfrm>
        </p:spPr>
        <p:txBody>
          <a:bodyPr anchor="ctr">
            <a:no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Data items are viewed as </a:t>
            </a:r>
            <a:r>
              <a:rPr lang="en-US" sz="2400" b="1" dirty="0" smtClean="0">
                <a:solidFill>
                  <a:srgbClr val="FFFFFF"/>
                </a:solidFill>
              </a:rPr>
              <a:t>primitive events</a:t>
            </a:r>
            <a:endParaRPr lang="en-US" sz="2400" b="1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Primitive events are combined into </a:t>
            </a:r>
            <a:r>
              <a:rPr lang="en-US" sz="2400" b="1" dirty="0" smtClean="0">
                <a:solidFill>
                  <a:srgbClr val="FFFFFF"/>
                </a:solidFill>
              </a:rPr>
              <a:t>complex events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Complex events conform to user-defined </a:t>
            </a:r>
            <a:r>
              <a:rPr lang="en-US" sz="2400" b="1" dirty="0" smtClean="0">
                <a:solidFill>
                  <a:srgbClr val="FFFFFF"/>
                </a:solidFill>
              </a:rPr>
              <a:t>patterns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The goal: detect complex 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     events in the input stream(s)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652215"/>
            <a:ext cx="4495800" cy="85298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Complex Event Processing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Picture 10" descr="Related image">
            <a:extLst>
              <a:ext uri="{FF2B5EF4-FFF2-40B4-BE49-F238E27FC236}">
                <a16:creationId xmlns="" xmlns:a16="http://schemas.microsoft.com/office/drawing/2014/main" id="{DD53B386-6F11-2442-A3FE-DA158F2A6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10443" r="5393" b="-6"/>
          <a:stretch/>
        </p:blipFill>
        <p:spPr bwMode="auto">
          <a:xfrm>
            <a:off x="1701375" y="10"/>
            <a:ext cx="2545458" cy="2502833"/>
          </a:xfrm>
          <a:custGeom>
            <a:avLst/>
            <a:gdLst>
              <a:gd name="connsiteX0" fmla="*/ 1159715 w 3393943"/>
              <a:gd name="connsiteY0" fmla="*/ 0 h 2502843"/>
              <a:gd name="connsiteX1" fmla="*/ 3393943 w 3393943"/>
              <a:gd name="connsiteY1" fmla="*/ 0 h 2502843"/>
              <a:gd name="connsiteX2" fmla="*/ 2234228 w 3393943"/>
              <a:gd name="connsiteY2" fmla="*/ 2502843 h 2502843"/>
              <a:gd name="connsiteX3" fmla="*/ 0 w 3393943"/>
              <a:gd name="connsiteY3" fmla="*/ 2502843 h 250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for Conjunctive Patterns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752600" y="1219200"/>
          <a:ext cx="6324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838202" y="4724400"/>
          <a:ext cx="7640689" cy="1325563"/>
        </p:xfrm>
        <a:graphic>
          <a:graphicData uri="http://schemas.openxmlformats.org/presentationml/2006/ole">
            <p:oleObj spid="_x0000_s153602" name="Equation" r:id="rId8" imgW="26287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No, for all the rest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371600" y="1295400"/>
          <a:ext cx="6858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371600" y="3810000"/>
          <a:ext cx="6858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Adapting Join Plan Generation Algorithms to General CEP Patterns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1219200"/>
          <a:ext cx="8458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Cost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the expected total number of intermediate </a:t>
            </a:r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 smtClean="0"/>
              <a:t>Definitions:                </a:t>
            </a:r>
          </a:p>
          <a:p>
            <a:pPr lvl="1"/>
            <a:r>
              <a:rPr lang="en-US" dirty="0" smtClean="0"/>
              <a:t>                 - input relations</a:t>
            </a:r>
          </a:p>
          <a:p>
            <a:pPr lvl="1"/>
            <a:r>
              <a:rPr lang="en-US" dirty="0" smtClean="0"/>
              <a:t>       - join condition selectivity between</a:t>
            </a:r>
          </a:p>
          <a:p>
            <a:pPr lvl="1"/>
            <a:r>
              <a:rPr lang="en-US" dirty="0" smtClean="0"/>
              <a:t>      - cardinality of the relation </a:t>
            </a:r>
          </a:p>
          <a:p>
            <a:r>
              <a:rPr lang="en-US" dirty="0" smtClean="0"/>
              <a:t>Cost of joining two relations:</a:t>
            </a:r>
          </a:p>
          <a:p>
            <a:pPr lvl="1"/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19200" y="3260035"/>
          <a:ext cx="1405467" cy="549965"/>
        </p:xfrm>
        <a:graphic>
          <a:graphicData uri="http://schemas.openxmlformats.org/presentationml/2006/ole">
            <p:oleObj spid="_x0000_s49154" name="Equation" r:id="rId3" imgW="583920" imgH="228600" progId="Equation.3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219200" y="3763963"/>
          <a:ext cx="549275" cy="579437"/>
        </p:xfrm>
        <a:graphic>
          <a:graphicData uri="http://schemas.openxmlformats.org/presentationml/2006/ole">
            <p:oleObj spid="_x0000_s49155" name="Equation" r:id="rId4" imgW="228600" imgH="241200" progId="Equation.3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6932613" y="3763963"/>
          <a:ext cx="915987" cy="579437"/>
        </p:xfrm>
        <a:graphic>
          <a:graphicData uri="http://schemas.openxmlformats.org/presentationml/2006/ole">
            <p:oleObj spid="_x0000_s49156" name="Equation" r:id="rId5" imgW="380880" imgH="241200" progId="Equation.3">
              <p:embed/>
            </p:oleObj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219200" y="4267200"/>
          <a:ext cx="549275" cy="609600"/>
        </p:xfrm>
        <a:graphic>
          <a:graphicData uri="http://schemas.openxmlformats.org/presentationml/2006/ole">
            <p:oleObj spid="_x0000_s49157" name="Equation" r:id="rId6" imgW="228600" imgH="253800" progId="Equation.3">
              <p:embed/>
            </p:oleObj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5622925" y="4267200"/>
          <a:ext cx="396875" cy="547687"/>
        </p:xfrm>
        <a:graphic>
          <a:graphicData uri="http://schemas.openxmlformats.org/presentationml/2006/ole">
            <p:oleObj spid="_x0000_s49159" name="Equation" r:id="rId7" imgW="164880" imgH="228600" progId="Equation.3">
              <p:embed/>
            </p:oleObj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5791200" y="4800600"/>
          <a:ext cx="3084513" cy="609600"/>
        </p:xfrm>
        <a:graphic>
          <a:graphicData uri="http://schemas.openxmlformats.org/presentationml/2006/ole">
            <p:oleObj spid="_x0000_s49160" name="Equation" r:id="rId8" imgW="128268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– Left-Deep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order L, such that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the cost function is: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where</a:t>
            </a:r>
            <a:endParaRPr 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665288" y="5319713"/>
          <a:ext cx="5345112" cy="547687"/>
        </p:xfrm>
        <a:graphic>
          <a:graphicData uri="http://schemas.openxmlformats.org/presentationml/2006/ole">
            <p:oleObj spid="_x0000_s51202" name="Equation" r:id="rId3" imgW="2222280" imgH="228600" progId="Equation.3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676400" y="3429000"/>
          <a:ext cx="6169025" cy="1035050"/>
        </p:xfrm>
        <a:graphic>
          <a:graphicData uri="http://schemas.openxmlformats.org/presentationml/2006/ole">
            <p:oleObj spid="_x0000_s51203" name="Equation" r:id="rId4" imgW="2565360" imgH="431640" progId="Equation.3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3395662" y="2209800"/>
          <a:ext cx="1709738" cy="549275"/>
        </p:xfrm>
        <a:graphic>
          <a:graphicData uri="http://schemas.openxmlformats.org/presentationml/2006/ole">
            <p:oleObj spid="_x0000_s51204" name="Equation" r:id="rId5" imgW="711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– Bushy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join tree T,  the cost function is: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where</a:t>
            </a:r>
            <a:endParaRPr 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066800" y="4038600"/>
          <a:ext cx="7573962" cy="1765300"/>
        </p:xfrm>
        <a:graphic>
          <a:graphicData uri="http://schemas.openxmlformats.org/presentationml/2006/ole">
            <p:oleObj spid="_x0000_s52226" name="Equation" r:id="rId3" imgW="3149280" imgH="736560" progId="Equation.3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500313" y="2179638"/>
          <a:ext cx="4062412" cy="1095375"/>
        </p:xfrm>
        <a:graphic>
          <a:graphicData uri="http://schemas.openxmlformats.org/presentationml/2006/ole">
            <p:oleObj spid="_x0000_s52227" name="Equation" r:id="rId4" imgW="1688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 Cost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Represents the expected number of partial matches simultaneously existing in memory with the time window</a:t>
            </a:r>
          </a:p>
          <a:p>
            <a:r>
              <a:rPr lang="en-US" dirty="0" smtClean="0"/>
              <a:t>Definitions:                </a:t>
            </a:r>
          </a:p>
          <a:p>
            <a:pPr lvl="1"/>
            <a:r>
              <a:rPr lang="en-US" dirty="0" smtClean="0"/>
              <a:t>                 - event types participating in a pattern</a:t>
            </a:r>
          </a:p>
          <a:p>
            <a:pPr lvl="1"/>
            <a:r>
              <a:rPr lang="en-US" dirty="0" smtClean="0"/>
              <a:t>    - arrival rate (events per time unit of an event type </a:t>
            </a:r>
          </a:p>
          <a:p>
            <a:pPr lvl="1"/>
            <a:r>
              <a:rPr lang="en-US" dirty="0" smtClean="0"/>
              <a:t>          - selectivity of a condition between      and</a:t>
            </a:r>
          </a:p>
          <a:p>
            <a:pPr lvl="1"/>
            <a:r>
              <a:rPr lang="en-US" dirty="0" smtClean="0"/>
              <a:t>      - time window defined by the pattern</a:t>
            </a:r>
          </a:p>
          <a:p>
            <a:pPr lvl="1"/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31900" y="3733800"/>
          <a:ext cx="1435100" cy="549275"/>
        </p:xfrm>
        <a:graphic>
          <a:graphicData uri="http://schemas.openxmlformats.org/presentationml/2006/ole">
            <p:oleObj spid="_x0000_s53250" name="Equation" r:id="rId3" imgW="596880" imgH="228600" progId="Equation.3">
              <p:embed/>
            </p:oleObj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279525" y="5791200"/>
          <a:ext cx="427038" cy="427037"/>
        </p:xfrm>
        <a:graphic>
          <a:graphicData uri="http://schemas.openxmlformats.org/presentationml/2006/ole">
            <p:oleObj spid="_x0000_s53253" name="Equation" r:id="rId4" imgW="177480" imgH="177480" progId="Equation.3">
              <p:embed/>
            </p:oleObj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295400" y="5211762"/>
          <a:ext cx="793750" cy="579438"/>
        </p:xfrm>
        <a:graphic>
          <a:graphicData uri="http://schemas.openxmlformats.org/presentationml/2006/ole">
            <p:oleObj spid="_x0000_s53256" name="Equation" r:id="rId5" imgW="330120" imgH="241200" progId="Equation.3">
              <p:embed/>
            </p:oleObj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1295400" y="4251325"/>
          <a:ext cx="304800" cy="549275"/>
        </p:xfrm>
        <a:graphic>
          <a:graphicData uri="http://schemas.openxmlformats.org/presentationml/2006/ole">
            <p:oleObj spid="_x0000_s53257" name="Equation" r:id="rId6" imgW="126720" imgH="228600" progId="Equation.3">
              <p:embed/>
            </p:oleObj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1981200" y="4708525"/>
          <a:ext cx="427038" cy="549275"/>
        </p:xfrm>
        <a:graphic>
          <a:graphicData uri="http://schemas.openxmlformats.org/presentationml/2006/ole">
            <p:oleObj spid="_x0000_s53258" name="Equation" r:id="rId7" imgW="177480" imgH="228600" progId="Equation.3">
              <p:embed/>
            </p:oleObj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7192962" y="5181600"/>
          <a:ext cx="427038" cy="549275"/>
        </p:xfrm>
        <a:graphic>
          <a:graphicData uri="http://schemas.openxmlformats.org/presentationml/2006/ole">
            <p:oleObj spid="_x0000_s53259" name="Equation" r:id="rId8" imgW="177480" imgH="228600" progId="Equation.3">
              <p:embed/>
            </p:oleObj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8229600" y="5181600"/>
          <a:ext cx="457200" cy="581025"/>
        </p:xfrm>
        <a:graphic>
          <a:graphicData uri="http://schemas.openxmlformats.org/presentationml/2006/ole">
            <p:oleObj spid="_x0000_s53260" name="Equation" r:id="rId9" imgW="1904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– Order-Based CEP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evaluation order O, where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the cost function is: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482725" y="3613150"/>
          <a:ext cx="5984875" cy="1644650"/>
        </p:xfrm>
        <a:graphic>
          <a:graphicData uri="http://schemas.openxmlformats.org/presentationml/2006/ole">
            <p:oleObj spid="_x0000_s54275" name="Equation" r:id="rId3" imgW="2489040" imgH="685800" progId="Equation.3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3365500" y="2209800"/>
          <a:ext cx="1771650" cy="549275"/>
        </p:xfrm>
        <a:graphic>
          <a:graphicData uri="http://schemas.openxmlformats.org/presentationml/2006/ole">
            <p:oleObj spid="_x0000_s54276" name="Equation" r:id="rId4" imgW="7365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– Tree-Based CEP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evaluation tree T,  the cost function is: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where</a:t>
            </a:r>
            <a:endParaRPr 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508000" y="3886200"/>
          <a:ext cx="8091488" cy="1536700"/>
        </p:xfrm>
        <a:graphic>
          <a:graphicData uri="http://schemas.openxmlformats.org/presentationml/2006/ole">
            <p:oleObj spid="_x0000_s55298" name="Equation" r:id="rId3" imgW="3733560" imgH="711000" progId="Equation.3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759075" y="2209800"/>
          <a:ext cx="3635375" cy="1095375"/>
        </p:xfrm>
        <a:graphic>
          <a:graphicData uri="http://schemas.openxmlformats.org/presentationml/2006/ole">
            <p:oleObj spid="_x0000_s55299" name="Equation" r:id="rId4" imgW="1511280" imgH="457200" progId="Equation.3">
              <p:embed/>
            </p:oleObj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2592387" y="5475972"/>
          <a:ext cx="3960813" cy="1169304"/>
        </p:xfrm>
        <a:graphic>
          <a:graphicData uri="http://schemas.openxmlformats.org/presentationml/2006/ole">
            <p:oleObj spid="_x0000_s55300" name="Equation" r:id="rId5" imgW="158724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–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algorithm was evaluated on the NASDAQ stock market historical data</a:t>
            </a:r>
          </a:p>
          <a:p>
            <a:r>
              <a:rPr lang="en-US" dirty="0" smtClean="0"/>
              <a:t>An event represents an update to the price of a stock</a:t>
            </a:r>
          </a:p>
          <a:p>
            <a:r>
              <a:rPr lang="en-US" dirty="0" smtClean="0"/>
              <a:t>Spanning a 1-year period</a:t>
            </a:r>
          </a:p>
          <a:p>
            <a:r>
              <a:rPr lang="en-US" dirty="0" smtClean="0"/>
              <a:t>Over 2100 stock identifiers</a:t>
            </a:r>
          </a:p>
          <a:p>
            <a:r>
              <a:rPr lang="en-US" dirty="0" smtClean="0"/>
              <a:t>80,509,033 events overall</a:t>
            </a:r>
          </a:p>
        </p:txBody>
      </p:sp>
      <p:sp>
        <p:nvSpPr>
          <p:cNvPr id="92168" name="AutoShape 8" descr="Image result for vehicle traffic sensor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50" name="AutoShape 2" descr="Image result for stock market"/>
          <p:cNvSpPr>
            <a:spLocks noChangeAspect="1" noChangeArrowheads="1"/>
          </p:cNvSpPr>
          <p:nvPr/>
        </p:nvSpPr>
        <p:spPr bwMode="auto">
          <a:xfrm>
            <a:off x="155575" y="-838200"/>
            <a:ext cx="2609850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52" name="AutoShape 4" descr="Image result for stock market"/>
          <p:cNvSpPr>
            <a:spLocks noChangeAspect="1" noChangeArrowheads="1"/>
          </p:cNvSpPr>
          <p:nvPr/>
        </p:nvSpPr>
        <p:spPr bwMode="auto">
          <a:xfrm>
            <a:off x="155575" y="-838200"/>
            <a:ext cx="2609850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54" name="AutoShape 6" descr="Image result for stock market"/>
          <p:cNvSpPr>
            <a:spLocks noChangeAspect="1" noChangeArrowheads="1"/>
          </p:cNvSpPr>
          <p:nvPr/>
        </p:nvSpPr>
        <p:spPr bwMode="auto">
          <a:xfrm>
            <a:off x="155575" y="-838200"/>
            <a:ext cx="2609850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456" name="Picture 8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752600"/>
            <a:ext cx="47244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 </a:t>
            </a:r>
            <a:r>
              <a:rPr lang="en-US" dirty="0"/>
              <a:t>Applications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143000"/>
          <a:ext cx="9144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NFA throughput</a:t>
            </a:r>
            <a:endParaRPr lang="en-US" dirty="0"/>
          </a:p>
        </p:txBody>
      </p:sp>
      <p:pic>
        <p:nvPicPr>
          <p:cNvPr id="44034" name="Picture 2" descr="C:\Education\PhD\Drafts\VLDB 18\Join\graphs\order_throughput_by_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909" y="1752600"/>
            <a:ext cx="8492291" cy="4191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486400" y="2667000"/>
            <a:ext cx="3505200" cy="1371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Trees throughput</a:t>
            </a:r>
            <a:endParaRPr lang="en-US" dirty="0"/>
          </a:p>
        </p:txBody>
      </p:sp>
      <p:pic>
        <p:nvPicPr>
          <p:cNvPr id="45058" name="Picture 2" descr="C:\Education\PhD\Drafts\VLDB 18\Join\graphs\tree_throughput_by_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505" y="1828800"/>
            <a:ext cx="8646695" cy="42672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715000" y="2362200"/>
            <a:ext cx="3124200" cy="914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NFA memory consumption</a:t>
            </a:r>
            <a:endParaRPr lang="en-US" dirty="0"/>
          </a:p>
        </p:txBody>
      </p:sp>
      <p:pic>
        <p:nvPicPr>
          <p:cNvPr id="45058" name="Picture 2" descr="C:\Education\PhD\Drafts\VLDB 18\Join\graphs\tree_throughput_by_typ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5639" y="1828800"/>
            <a:ext cx="8380426" cy="42672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990600" y="2895600"/>
            <a:ext cx="3200400" cy="1295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Trees memory consumption</a:t>
            </a:r>
            <a:endParaRPr lang="en-US" dirty="0"/>
          </a:p>
        </p:txBody>
      </p:sp>
      <p:pic>
        <p:nvPicPr>
          <p:cNvPr id="44034" name="Picture 2" descr="C:\Education\PhD\Drafts\VLDB 18\Join\graphs\order_throughput_by_typ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7074" y="1752600"/>
            <a:ext cx="8111960" cy="4191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295400" y="2438400"/>
            <a:ext cx="29718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Detection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model can be extended to include latency</a:t>
            </a:r>
          </a:p>
          <a:p>
            <a:r>
              <a:rPr lang="en-US" dirty="0" smtClean="0"/>
              <a:t>Let                   the latency cost function for a plan P (will be defined shortly)</a:t>
            </a:r>
          </a:p>
          <a:p>
            <a:r>
              <a:rPr lang="en-US" dirty="0" smtClean="0"/>
              <a:t>Then, a mixed cost function can be produced: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where:</a:t>
            </a:r>
          </a:p>
          <a:p>
            <a:pPr lvl="1"/>
            <a:r>
              <a:rPr lang="en-US" dirty="0" smtClean="0"/>
              <a:t>                     is one of the functions defined above</a:t>
            </a:r>
          </a:p>
          <a:p>
            <a:pPr lvl="1"/>
            <a:r>
              <a:rPr lang="en-US" dirty="0" smtClean="0"/>
              <a:t>    is a trade-off parameter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519238" y="2241550"/>
          <a:ext cx="1528762" cy="577850"/>
        </p:xfrm>
        <a:graphic>
          <a:graphicData uri="http://schemas.openxmlformats.org/presentationml/2006/ole">
            <p:oleObj spid="_x0000_s56322" name="Equation" r:id="rId3" imgW="634680" imgH="241200" progId="Equation.3">
              <p:embed/>
            </p:oleObj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357313" y="4038600"/>
          <a:ext cx="5957887" cy="577850"/>
        </p:xfrm>
        <a:graphic>
          <a:graphicData uri="http://schemas.openxmlformats.org/presentationml/2006/ole">
            <p:oleObj spid="_x0000_s56323" name="Equation" r:id="rId4" imgW="2476440" imgH="241200" progId="Equation.3">
              <p:embed/>
            </p:oleObj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219200" y="5029200"/>
          <a:ext cx="1741487" cy="577850"/>
        </p:xfrm>
        <a:graphic>
          <a:graphicData uri="http://schemas.openxmlformats.org/presentationml/2006/ole">
            <p:oleObj spid="_x0000_s56326" name="Equation" r:id="rId5" imgW="723600" imgH="241200" progId="Equation.3">
              <p:embed/>
            </p:oleObj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1219200" y="5638800"/>
          <a:ext cx="365125" cy="334963"/>
        </p:xfrm>
        <a:graphic>
          <a:graphicData uri="http://schemas.openxmlformats.org/presentationml/2006/ole">
            <p:oleObj spid="_x0000_s56327" name="Equation" r:id="rId6" imgW="152280" imgH="139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Latency 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     denote the last event type in the temporal order induced by the pattern</a:t>
            </a:r>
          </a:p>
          <a:p>
            <a:r>
              <a:rPr lang="en-US" dirty="0" smtClean="0"/>
              <a:t>For sequences, this is just the last pattern type</a:t>
            </a:r>
          </a:p>
          <a:p>
            <a:r>
              <a:rPr lang="en-US" dirty="0" smtClean="0"/>
              <a:t>For conjunctions,       has to be found empirically</a:t>
            </a:r>
          </a:p>
          <a:p>
            <a:r>
              <a:rPr lang="en-US" dirty="0" smtClean="0"/>
              <a:t>For disjunctions / nested patterns, compute the latency cost function separately for each clause and take the maximum   </a:t>
            </a:r>
            <a:endParaRPr lang="en-US" dirty="0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446213" y="1660525"/>
          <a:ext cx="458787" cy="549275"/>
        </p:xfrm>
        <a:graphic>
          <a:graphicData uri="http://schemas.openxmlformats.org/presentationml/2006/ole">
            <p:oleObj spid="_x0000_s58371" name="Equation" r:id="rId3" imgW="190440" imgH="228600" progId="Equation.3">
              <p:embed/>
            </p:oleObj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3808413" y="3276600"/>
          <a:ext cx="458787" cy="549275"/>
        </p:xfrm>
        <a:graphic>
          <a:graphicData uri="http://schemas.openxmlformats.org/presentationml/2006/ole">
            <p:oleObj spid="_x0000_s58372" name="Equation" r:id="rId4" imgW="1904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Latency Cost Function – </a:t>
            </a:r>
            <a:br>
              <a:rPr lang="en-US" dirty="0" smtClean="0"/>
            </a:br>
            <a:r>
              <a:rPr lang="en-US" dirty="0" smtClean="0"/>
              <a:t>Order-Based CEP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evaluation order O, where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the cost function is: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where                  contains all events succeeding</a:t>
            </a:r>
          </a:p>
          <a:p>
            <a:pPr>
              <a:buNone/>
            </a:pPr>
            <a:r>
              <a:rPr lang="en-US" dirty="0" smtClean="0"/>
              <a:t>        according to the order O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743200" y="3276600"/>
          <a:ext cx="3908425" cy="1127125"/>
        </p:xfrm>
        <a:graphic>
          <a:graphicData uri="http://schemas.openxmlformats.org/presentationml/2006/ole">
            <p:oleObj spid="_x0000_s57346" name="Equation" r:id="rId3" imgW="1625400" imgH="469800" progId="Equation.3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3365500" y="2209800"/>
          <a:ext cx="1771650" cy="549275"/>
        </p:xfrm>
        <a:graphic>
          <a:graphicData uri="http://schemas.openxmlformats.org/presentationml/2006/ole">
            <p:oleObj spid="_x0000_s57347" name="Equation" r:id="rId4" imgW="736560" imgH="228600" progId="Equation.3">
              <p:embed/>
            </p:oleObj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008187" y="4572000"/>
          <a:ext cx="1497013" cy="549275"/>
        </p:xfrm>
        <a:graphic>
          <a:graphicData uri="http://schemas.openxmlformats.org/presentationml/2006/ole">
            <p:oleObj spid="_x0000_s57348" name="Equation" r:id="rId5" imgW="622080" imgH="228600" progId="Equation.3">
              <p:embed/>
            </p:oleObj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852487" y="5181600"/>
          <a:ext cx="366713" cy="396875"/>
        </p:xfrm>
        <a:graphic>
          <a:graphicData uri="http://schemas.openxmlformats.org/presentationml/2006/ole">
            <p:oleObj spid="_x0000_s57349" name="Equation" r:id="rId6" imgW="1522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Latency Cost Function – </a:t>
            </a:r>
            <a:br>
              <a:rPr lang="en-US" dirty="0" smtClean="0"/>
            </a:br>
            <a:r>
              <a:rPr lang="en-US" dirty="0" smtClean="0"/>
              <a:t>Tree-Based CEP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evaluation tree T, the cost function is: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where:                  </a:t>
            </a:r>
          </a:p>
          <a:p>
            <a:pPr lvl="1"/>
            <a:r>
              <a:rPr lang="en-US" dirty="0" smtClean="0"/>
              <a:t>                  contains all ancestor nodes of a leaf corresponding to      in T</a:t>
            </a:r>
          </a:p>
          <a:p>
            <a:pPr lvl="1"/>
            <a:r>
              <a:rPr lang="en-US" dirty="0" smtClean="0"/>
              <a:t>                     denotes the other child of the parent of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152650" y="2378075"/>
          <a:ext cx="5130800" cy="1127125"/>
        </p:xfrm>
        <a:graphic>
          <a:graphicData uri="http://schemas.openxmlformats.org/presentationml/2006/ole">
            <p:oleObj spid="_x0000_s59394" name="Equation" r:id="rId3" imgW="2133360" imgH="469800" progId="Equation.3">
              <p:embed/>
            </p:oleObj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292225" y="3810000"/>
          <a:ext cx="1374775" cy="519112"/>
        </p:xfrm>
        <a:graphic>
          <a:graphicData uri="http://schemas.openxmlformats.org/presentationml/2006/ole">
            <p:oleObj spid="_x0000_s59396" name="Equation" r:id="rId4" imgW="571320" imgH="215640" progId="Equation.3">
              <p:embed/>
            </p:oleObj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3824287" y="4327525"/>
          <a:ext cx="366713" cy="396875"/>
        </p:xfrm>
        <a:graphic>
          <a:graphicData uri="http://schemas.openxmlformats.org/presentationml/2006/ole">
            <p:oleObj spid="_x0000_s59397" name="Equation" r:id="rId5" imgW="152280" imgH="164880" progId="Equation.3">
              <p:embed/>
            </p:oleObj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630362" y="5257800"/>
          <a:ext cx="427038" cy="427037"/>
        </p:xfrm>
        <a:graphic>
          <a:graphicData uri="http://schemas.openxmlformats.org/presentationml/2006/ole">
            <p:oleObj spid="_x0000_s59398" name="Equation" r:id="rId6" imgW="177480" imgH="177480" progId="Equation.3">
              <p:embed/>
            </p:oleObj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1293812" y="4800600"/>
          <a:ext cx="1677988" cy="517525"/>
        </p:xfrm>
        <a:graphic>
          <a:graphicData uri="http://schemas.openxmlformats.org/presentationml/2006/ole">
            <p:oleObj spid="_x0000_s59399" name="Equation" r:id="rId7" imgW="6984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7401"/>
          </a:xfrm>
        </p:spPr>
        <p:txBody>
          <a:bodyPr>
            <a:normAutofit fontScale="90000"/>
          </a:bodyPr>
          <a:lstStyle/>
          <a:p>
            <a:r>
              <a:rPr lang="en-US" dirty="0"/>
              <a:t>Throughput-Latency Tradeoff</a:t>
            </a:r>
            <a:br>
              <a:rPr lang="en-US" dirty="0"/>
            </a:br>
            <a:r>
              <a:rPr lang="en-US" dirty="0"/>
              <a:t>in Join Plan Generation Algorithms</a:t>
            </a:r>
          </a:p>
        </p:txBody>
      </p:sp>
      <p:pic>
        <p:nvPicPr>
          <p:cNvPr id="44034" name="Picture 2" descr="C:\Education\PhD\Drafts\VLDB 18\Join\graphs\order_throughput_by_typ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43000" y="1242183"/>
            <a:ext cx="6400800" cy="4798773"/>
          </a:xfrm>
          <a:prstGeom prst="rect">
            <a:avLst/>
          </a:prstGeom>
          <a:noFill/>
        </p:spPr>
      </p:pic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BC0BE0DE-2FCA-DD4B-8AA2-6371A5EBE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91554241"/>
              </p:ext>
            </p:extLst>
          </p:nvPr>
        </p:nvGraphicFramePr>
        <p:xfrm>
          <a:off x="214312" y="6210300"/>
          <a:ext cx="7024688" cy="571500"/>
        </p:xfrm>
        <a:graphic>
          <a:graphicData uri="http://schemas.openxmlformats.org/presentationml/2006/ole">
            <p:oleObj spid="_x0000_s238594" name="Equation" r:id="rId4" imgW="2920680" imgH="241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306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819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adaptive </a:t>
            </a:r>
            <a:r>
              <a:rPr lang="en-US" dirty="0" err="1" smtClean="0"/>
              <a:t>cep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history of CEP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43000" y="3244851"/>
            <a:ext cx="2251709" cy="1250949"/>
            <a:chOff x="2417445" y="1876425"/>
            <a:chExt cx="2251709" cy="1250949"/>
          </a:xfrm>
        </p:grpSpPr>
        <p:sp>
          <p:nvSpPr>
            <p:cNvPr id="7" name="Rounded Rectangle 6"/>
            <p:cNvSpPr/>
            <p:nvPr/>
          </p:nvSpPr>
          <p:spPr>
            <a:xfrm>
              <a:off x="2417445" y="1876425"/>
              <a:ext cx="2251709" cy="12509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454084" y="1913064"/>
              <a:ext cx="2178431" cy="1177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/>
                <a:t>Stream Processing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51673" y="2731293"/>
            <a:ext cx="562927" cy="469107"/>
            <a:chOff x="3261835" y="1329133"/>
            <a:chExt cx="562927" cy="469107"/>
          </a:xfrm>
        </p:grpSpPr>
        <p:sp>
          <p:nvSpPr>
            <p:cNvPr id="10" name="Right Arrow 9"/>
            <p:cNvSpPr/>
            <p:nvPr/>
          </p:nvSpPr>
          <p:spPr>
            <a:xfrm rot="5400000">
              <a:off x="3308746" y="1282223"/>
              <a:ext cx="469106" cy="56292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/>
            <p:nvPr/>
          </p:nvSpPr>
          <p:spPr>
            <a:xfrm>
              <a:off x="3374421" y="1329133"/>
              <a:ext cx="337757" cy="32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77291" y="1371600"/>
            <a:ext cx="2251709" cy="1250949"/>
            <a:chOff x="2417445" y="0"/>
            <a:chExt cx="2251709" cy="1250949"/>
          </a:xfrm>
        </p:grpSpPr>
        <p:sp>
          <p:nvSpPr>
            <p:cNvPr id="14" name="Rounded Rectangle 13"/>
            <p:cNvSpPr/>
            <p:nvPr/>
          </p:nvSpPr>
          <p:spPr>
            <a:xfrm>
              <a:off x="2417445" y="0"/>
              <a:ext cx="2251709" cy="12509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2454084" y="36639"/>
              <a:ext cx="2178431" cy="1177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/>
                <a:t>Traditional DB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51673" y="4636293"/>
            <a:ext cx="562927" cy="469107"/>
            <a:chOff x="3261835" y="3205558"/>
            <a:chExt cx="562927" cy="469107"/>
          </a:xfrm>
        </p:grpSpPr>
        <p:sp>
          <p:nvSpPr>
            <p:cNvPr id="17" name="Right Arrow 16"/>
            <p:cNvSpPr/>
            <p:nvPr/>
          </p:nvSpPr>
          <p:spPr>
            <a:xfrm rot="5400000">
              <a:off x="3308746" y="3158648"/>
              <a:ext cx="469106" cy="56292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ight Arrow 4"/>
            <p:cNvSpPr/>
            <p:nvPr/>
          </p:nvSpPr>
          <p:spPr>
            <a:xfrm>
              <a:off x="3374421" y="3205558"/>
              <a:ext cx="337757" cy="328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43000" y="5149851"/>
            <a:ext cx="2251709" cy="1250949"/>
            <a:chOff x="2417445" y="3752849"/>
            <a:chExt cx="2251709" cy="1250949"/>
          </a:xfrm>
        </p:grpSpPr>
        <p:sp>
          <p:nvSpPr>
            <p:cNvPr id="20" name="Rounded Rectangle 19"/>
            <p:cNvSpPr/>
            <p:nvPr/>
          </p:nvSpPr>
          <p:spPr>
            <a:xfrm>
              <a:off x="2417445" y="3752849"/>
              <a:ext cx="2251709" cy="12509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2454084" y="3789488"/>
              <a:ext cx="2178431" cy="1177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/>
                <a:t>Complex Event Processing</a:t>
              </a: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3886200" y="1295400"/>
            <a:ext cx="44958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 Static, mostly relational data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“Classic” SQL queries, joins, etc.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 A well-established field since the 70s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886200" y="3200400"/>
            <a:ext cx="44958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 Data streams instead of tables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 Tight real-time requirements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 Very limited local memory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 Mostly aggregation queries (heavy hitters,              distinct items, etc. 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886200" y="4953000"/>
            <a:ext cx="4495800" cy="1676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 A data item is viewed as a </a:t>
            </a:r>
            <a:r>
              <a:rPr lang="en-US" b="1" dirty="0">
                <a:solidFill>
                  <a:schemeClr val="tx1"/>
                </a:solidFill>
              </a:rPr>
              <a:t>primitive event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 Primitive events are combined into </a:t>
            </a:r>
            <a:r>
              <a:rPr lang="en-US" b="1" dirty="0">
                <a:solidFill>
                  <a:schemeClr val="tx1"/>
                </a:solidFill>
              </a:rPr>
              <a:t>complex events</a:t>
            </a:r>
            <a:r>
              <a:rPr lang="en-US" dirty="0">
                <a:solidFill>
                  <a:schemeClr val="tx1"/>
                </a:solidFill>
              </a:rPr>
              <a:t> which conform to user-defined </a:t>
            </a:r>
            <a:r>
              <a:rPr lang="en-US" b="1" dirty="0">
                <a:solidFill>
                  <a:schemeClr val="tx1"/>
                </a:solidFill>
              </a:rPr>
              <a:t>patterns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 The goal is to detect complex event occurrences in the input stream(s)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Data-Aware CEP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Will the data-aware method work in a real-life scenario?</a:t>
            </a:r>
          </a:p>
          <a:p>
            <a:r>
              <a:rPr lang="en-US" dirty="0"/>
              <a:t>Probably not</a:t>
            </a:r>
          </a:p>
          <a:p>
            <a:pPr lvl="1"/>
            <a:r>
              <a:rPr lang="en-US" dirty="0" smtClean="0"/>
              <a:t>arrival rates / selectivities </a:t>
            </a:r>
            <a:r>
              <a:rPr lang="en-US" dirty="0"/>
              <a:t>not known in advance</a:t>
            </a:r>
          </a:p>
          <a:p>
            <a:pPr lvl="1"/>
            <a:r>
              <a:rPr lang="en-US" dirty="0" smtClean="0"/>
              <a:t>arrival rates / selectivities </a:t>
            </a:r>
            <a:r>
              <a:rPr lang="en-US" dirty="0"/>
              <a:t>subject to frequent </a:t>
            </a:r>
            <a:r>
              <a:rPr lang="en-US" dirty="0" smtClean="0"/>
              <a:t>changes</a:t>
            </a:r>
          </a:p>
          <a:p>
            <a:r>
              <a:rPr lang="en-US" b="1" dirty="0" smtClean="0"/>
              <a:t>Adaptation</a:t>
            </a:r>
            <a:r>
              <a:rPr lang="en-US" dirty="0" smtClean="0"/>
              <a:t> is needed</a:t>
            </a:r>
            <a:endParaRPr lang="en-US" dirty="0"/>
          </a:p>
        </p:txBody>
      </p:sp>
      <p:pic>
        <p:nvPicPr>
          <p:cNvPr id="75778" name="Picture 2" descr="Image result for theory vs practic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65006" y="2224564"/>
            <a:ext cx="4550394" cy="3109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CEP System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89396" y="1793076"/>
            <a:ext cx="7668804" cy="41606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78052" y="1219200"/>
            <a:ext cx="1442811" cy="295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 Stream(s</a:t>
            </a:r>
            <a:r>
              <a:rPr lang="en-US" dirty="0"/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6831484" y="5092863"/>
            <a:ext cx="619701" cy="1434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17455" y="6097146"/>
            <a:ext cx="1859104" cy="608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Detected Pattern</a:t>
            </a:r>
          </a:p>
          <a:p>
            <a:r>
              <a:rPr lang="en-US" dirty="0"/>
              <a:t>Matches</a:t>
            </a:r>
          </a:p>
        </p:txBody>
      </p:sp>
      <p:sp>
        <p:nvSpPr>
          <p:cNvPr id="15" name="Oval 14"/>
          <p:cNvSpPr/>
          <p:nvPr/>
        </p:nvSpPr>
        <p:spPr>
          <a:xfrm>
            <a:off x="4894917" y="4662456"/>
            <a:ext cx="1239403" cy="1147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  <a:endCxn id="13" idx="1"/>
          </p:cNvCxnSpPr>
          <p:nvPr/>
        </p:nvCxnSpPr>
        <p:spPr>
          <a:xfrm rot="5400000" flipH="1" flipV="1">
            <a:off x="5463111" y="4004406"/>
            <a:ext cx="1315837" cy="336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nt Arrow 16"/>
          <p:cNvSpPr/>
          <p:nvPr/>
        </p:nvSpPr>
        <p:spPr>
          <a:xfrm flipV="1">
            <a:off x="5229556" y="1434403"/>
            <a:ext cx="827301" cy="121948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rot="10800000">
            <a:off x="4609855" y="1405710"/>
            <a:ext cx="827301" cy="12481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725963" y="2940828"/>
            <a:ext cx="492663" cy="358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90739" y="2940828"/>
            <a:ext cx="1024215" cy="347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4597461" y="3514704"/>
            <a:ext cx="1536859" cy="456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>
            <a:off x="5127305" y="4805918"/>
            <a:ext cx="697165" cy="717343"/>
            <a:chOff x="2667000" y="4648200"/>
            <a:chExt cx="1295400" cy="1447800"/>
          </a:xfrm>
        </p:grpSpPr>
        <p:sp>
          <p:nvSpPr>
            <p:cNvPr id="47" name="Oval 26"/>
            <p:cNvSpPr/>
            <p:nvPr/>
          </p:nvSpPr>
          <p:spPr>
            <a:xfrm>
              <a:off x="3276600" y="4648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27"/>
            <p:cNvSpPr/>
            <p:nvPr/>
          </p:nvSpPr>
          <p:spPr>
            <a:xfrm>
              <a:off x="3581400" y="5181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71800" y="5181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endCxn id="49" idx="0"/>
            </p:cNvCxnSpPr>
            <p:nvPr/>
          </p:nvCxnSpPr>
          <p:spPr>
            <a:xfrm rot="5400000">
              <a:off x="3143250" y="4992454"/>
              <a:ext cx="208196" cy="170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582754" y="4992454"/>
              <a:ext cx="208196" cy="170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667000" y="5715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49" idx="3"/>
              <a:endCxn id="52" idx="0"/>
            </p:cNvCxnSpPr>
            <p:nvPr/>
          </p:nvCxnSpPr>
          <p:spPr>
            <a:xfrm rot="5400000">
              <a:off x="2838450" y="5525854"/>
              <a:ext cx="208196" cy="170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200400" y="5715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49" idx="5"/>
              <a:endCxn id="54" idx="0"/>
            </p:cNvCxnSpPr>
            <p:nvPr/>
          </p:nvCxnSpPr>
          <p:spPr>
            <a:xfrm rot="16200000" flipH="1">
              <a:off x="3239854" y="5563954"/>
              <a:ext cx="208196" cy="93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345664" y="4949394"/>
            <a:ext cx="1643254" cy="608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</a:t>
            </a:r>
          </a:p>
          <a:p>
            <a:r>
              <a:rPr lang="en-US" dirty="0"/>
              <a:t>Evaluation Plan</a:t>
            </a:r>
          </a:p>
        </p:txBody>
      </p:sp>
      <p:grpSp>
        <p:nvGrpSpPr>
          <p:cNvPr id="4" name="Group 41"/>
          <p:cNvGrpSpPr/>
          <p:nvPr/>
        </p:nvGrpSpPr>
        <p:grpSpPr>
          <a:xfrm>
            <a:off x="4662531" y="3084297"/>
            <a:ext cx="387313" cy="430407"/>
            <a:chOff x="2667000" y="4648200"/>
            <a:chExt cx="1295400" cy="1447800"/>
          </a:xfrm>
        </p:grpSpPr>
        <p:sp>
          <p:nvSpPr>
            <p:cNvPr id="38" name="Oval 37"/>
            <p:cNvSpPr/>
            <p:nvPr/>
          </p:nvSpPr>
          <p:spPr>
            <a:xfrm>
              <a:off x="3276600" y="4648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581400" y="5181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971800" y="5181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8" idx="3"/>
              <a:endCxn id="40" idx="0"/>
            </p:cNvCxnSpPr>
            <p:nvPr/>
          </p:nvCxnSpPr>
          <p:spPr>
            <a:xfrm rot="5400000">
              <a:off x="3143250" y="4992454"/>
              <a:ext cx="208196" cy="170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5"/>
              <a:endCxn id="39" idx="0"/>
            </p:cNvCxnSpPr>
            <p:nvPr/>
          </p:nvCxnSpPr>
          <p:spPr>
            <a:xfrm rot="16200000" flipH="1">
              <a:off x="3582754" y="4992454"/>
              <a:ext cx="208196" cy="170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2667000" y="5715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0" idx="3"/>
              <a:endCxn id="43" idx="0"/>
            </p:cNvCxnSpPr>
            <p:nvPr/>
          </p:nvCxnSpPr>
          <p:spPr>
            <a:xfrm rot="5400000">
              <a:off x="2838450" y="5525854"/>
              <a:ext cx="208196" cy="170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200400" y="5715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5" idx="0"/>
            </p:cNvCxnSpPr>
            <p:nvPr/>
          </p:nvCxnSpPr>
          <p:spPr>
            <a:xfrm rot="16200000" flipH="1">
              <a:off x="3239854" y="5563954"/>
              <a:ext cx="208196" cy="93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51"/>
          <p:cNvGrpSpPr/>
          <p:nvPr/>
        </p:nvGrpSpPr>
        <p:grpSpPr>
          <a:xfrm>
            <a:off x="5437158" y="3084297"/>
            <a:ext cx="387313" cy="430407"/>
            <a:chOff x="2667000" y="4648200"/>
            <a:chExt cx="1295400" cy="1447800"/>
          </a:xfrm>
        </p:grpSpPr>
        <p:sp>
          <p:nvSpPr>
            <p:cNvPr id="29" name="Oval 28"/>
            <p:cNvSpPr/>
            <p:nvPr/>
          </p:nvSpPr>
          <p:spPr>
            <a:xfrm>
              <a:off x="3276600" y="4648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81400" y="5181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971800" y="5181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29" idx="3"/>
              <a:endCxn id="31" idx="0"/>
            </p:cNvCxnSpPr>
            <p:nvPr/>
          </p:nvCxnSpPr>
          <p:spPr>
            <a:xfrm rot="5400000">
              <a:off x="3143250" y="4992454"/>
              <a:ext cx="208196" cy="170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5"/>
              <a:endCxn id="30" idx="0"/>
            </p:cNvCxnSpPr>
            <p:nvPr/>
          </p:nvCxnSpPr>
          <p:spPr>
            <a:xfrm rot="16200000" flipH="1">
              <a:off x="3582754" y="4992454"/>
              <a:ext cx="208196" cy="170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667000" y="5715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1" idx="3"/>
              <a:endCxn id="34" idx="0"/>
            </p:cNvCxnSpPr>
            <p:nvPr/>
          </p:nvCxnSpPr>
          <p:spPr>
            <a:xfrm rot="5400000">
              <a:off x="2838450" y="5525854"/>
              <a:ext cx="208196" cy="170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200400" y="5715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1" idx="5"/>
              <a:endCxn id="36" idx="0"/>
            </p:cNvCxnSpPr>
            <p:nvPr/>
          </p:nvCxnSpPr>
          <p:spPr>
            <a:xfrm rot="16200000" flipH="1">
              <a:off x="3239854" y="5563954"/>
              <a:ext cx="208196" cy="93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088102" y="3156031"/>
            <a:ext cx="349054" cy="347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37571" y="3910532"/>
            <a:ext cx="1451014" cy="517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Evaluation </a:t>
            </a:r>
          </a:p>
          <a:p>
            <a:r>
              <a:rPr lang="en-US" dirty="0"/>
              <a:t>Plans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0886" y="3779520"/>
            <a:ext cx="963399" cy="456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4145280"/>
            <a:ext cx="1253265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 </a:t>
            </a:r>
          </a:p>
          <a:p>
            <a:r>
              <a:rPr lang="en-US" dirty="0"/>
              <a:t>Specifications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86560" y="2008279"/>
            <a:ext cx="2943581" cy="8608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Statistics Collector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9274" y="3371235"/>
            <a:ext cx="2860867" cy="14446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57400" y="4236720"/>
            <a:ext cx="2260486" cy="563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 Generation Algorithm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600200" y="3276600"/>
            <a:ext cx="4267200" cy="2133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 Collects incoming events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 Estimates data statistics on-the-fly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 event arrival rates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 predicate selectivities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 data distribution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89245" y="2080014"/>
            <a:ext cx="1626716" cy="28693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 Mechanism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3428999" y="4419600"/>
            <a:ext cx="5437597" cy="2133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 Accepts data statistics from the collector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Decides whether re-optimization is required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 If </a:t>
            </a:r>
            <a:r>
              <a:rPr lang="en-US" sz="2000" b="1" dirty="0" smtClean="0">
                <a:solidFill>
                  <a:srgbClr val="002060"/>
                </a:solidFill>
              </a:rPr>
              <a:t>needed, </a:t>
            </a:r>
            <a:r>
              <a:rPr lang="en-US" sz="2000" b="1" dirty="0">
                <a:solidFill>
                  <a:srgbClr val="002060"/>
                </a:solidFill>
              </a:rPr>
              <a:t>creates a new plan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447798" y="2743200"/>
            <a:ext cx="6096002" cy="2133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 Handles pattern detection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 Accepts up-to-date evaluation plans from optimizer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 Responsible for deployment of new plans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8" grpId="0" animBg="1"/>
      <p:bldP spid="18" grpId="1" animBg="1"/>
      <p:bldP spid="6" grpId="0" animBg="1"/>
      <p:bldP spid="6" grpId="1" animBg="1"/>
      <p:bldP spid="56" grpId="0" animBg="1"/>
      <p:bldP spid="56" grpId="1" animBg="1"/>
      <p:bldP spid="13" grpId="0" animBg="1"/>
      <p:bldP spid="13" grpId="1" animBg="1"/>
      <p:bldP spid="57" grpId="0" animBg="1"/>
      <p:bldP spid="57" grpId="1" animBg="1"/>
      <p:bldP spid="58" grpId="0" animBg="1"/>
      <p:bldP spid="5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</a:t>
            </a:r>
            <a:r>
              <a:rPr lang="en-US" dirty="0" smtClean="0"/>
              <a:t> existing adaptation decision strategies are insufficient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Periodically reoptimize the evaluation plan based on new statistics</a:t>
            </a:r>
          </a:p>
          <a:p>
            <a:pPr marL="914400" lvl="1" indent="-514350"/>
            <a:r>
              <a:rPr lang="en-US" dirty="0"/>
              <a:t>Overhead-latency tradeoff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 all statistic values against a predefined threshold</a:t>
            </a:r>
          </a:p>
          <a:p>
            <a:pPr lvl="1"/>
            <a:r>
              <a:rPr lang="en-US" dirty="0"/>
              <a:t>Inaccurate, unstable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he-IL" dirty="0"/>
          </a:p>
          <a:p>
            <a:r>
              <a:rPr lang="en-US" dirty="0"/>
              <a:t>Can we do better?</a:t>
            </a:r>
          </a:p>
        </p:txBody>
      </p:sp>
      <p:pic>
        <p:nvPicPr>
          <p:cNvPr id="72706" name="Picture 2" descr="Image result for chamele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59247" y="1828800"/>
            <a:ext cx="396089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Monitoring against a constant threshold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5400" y="5638800"/>
            <a:ext cx="64770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SEQ(A a, B b, C </a:t>
            </a:r>
            <a:r>
              <a:rPr lang="en-US" sz="3200" dirty="0" err="1" smtClean="0"/>
              <a:t>c</a:t>
            </a:r>
            <a:r>
              <a:rPr lang="en-US" sz="3200" dirty="0" smtClean="0"/>
              <a:t>) WITHIN 10 minutes</a:t>
            </a:r>
            <a:endParaRPr lang="en-US" sz="3200" dirty="0"/>
          </a:p>
        </p:txBody>
      </p:sp>
      <p:grpSp>
        <p:nvGrpSpPr>
          <p:cNvPr id="3" name="Group 17"/>
          <p:cNvGrpSpPr/>
          <p:nvPr/>
        </p:nvGrpSpPr>
        <p:grpSpPr>
          <a:xfrm>
            <a:off x="1447800" y="3962400"/>
            <a:ext cx="6096000" cy="838200"/>
            <a:chOff x="1447800" y="3200400"/>
            <a:chExt cx="5029200" cy="685800"/>
          </a:xfrm>
        </p:grpSpPr>
        <p:grpSp>
          <p:nvGrpSpPr>
            <p:cNvPr id="4" name="Group 25"/>
            <p:cNvGrpSpPr/>
            <p:nvPr/>
          </p:nvGrpSpPr>
          <p:grpSpPr>
            <a:xfrm>
              <a:off x="1447800" y="3200400"/>
              <a:ext cx="5029200" cy="685800"/>
              <a:chOff x="609600" y="4724400"/>
              <a:chExt cx="8305800" cy="11430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609600" y="4724400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971800" y="4724400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334000" y="4724400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696200" y="4724400"/>
                <a:ext cx="1219200" cy="1143000"/>
              </a:xfrm>
              <a:prstGeom prst="ellipse">
                <a:avLst/>
              </a:prstGeom>
              <a:ln w="1270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cxnSp>
            <p:nvCxnSpPr>
              <p:cNvPr id="15" name="Straight Arrow Connector 14"/>
              <p:cNvCxnSpPr>
                <a:stCxn id="11" idx="6"/>
                <a:endCxn id="12" idx="2"/>
              </p:cNvCxnSpPr>
              <p:nvPr/>
            </p:nvCxnSpPr>
            <p:spPr>
              <a:xfrm>
                <a:off x="1828800" y="5295900"/>
                <a:ext cx="1143000" cy="158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3" idx="6"/>
                <a:endCxn id="14" idx="2"/>
              </p:cNvCxnSpPr>
              <p:nvPr/>
            </p:nvCxnSpPr>
            <p:spPr>
              <a:xfrm>
                <a:off x="6553200" y="5295900"/>
                <a:ext cx="1143000" cy="158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2" idx="6"/>
                <a:endCxn id="13" idx="2"/>
              </p:cNvCxnSpPr>
              <p:nvPr/>
            </p:nvCxnSpPr>
            <p:spPr>
              <a:xfrm>
                <a:off x="4191000" y="5295900"/>
                <a:ext cx="1143000" cy="158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2286000" y="3212068"/>
              <a:ext cx="308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en-US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81600" y="32120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b="1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97084" y="32004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en-US" b="1" i="1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28800" y="3276600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rate(A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276600"/>
            <a:ext cx="1295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rate(B)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91200" y="3276600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rate(C)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09800" y="1828800"/>
            <a:ext cx="304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14800" y="2362200"/>
            <a:ext cx="304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72200" y="2514600"/>
            <a:ext cx="304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57400" y="1143000"/>
            <a:ext cx="685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86200" y="1143000"/>
            <a:ext cx="685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19800" y="1143000"/>
            <a:ext cx="685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20000" y="1447800"/>
            <a:ext cx="13716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 = 40</a:t>
            </a:r>
            <a:endParaRPr lang="en-US" sz="2800" dirty="0"/>
          </a:p>
        </p:txBody>
      </p:sp>
      <p:grpSp>
        <p:nvGrpSpPr>
          <p:cNvPr id="6" name="Group 60"/>
          <p:cNvGrpSpPr/>
          <p:nvPr/>
        </p:nvGrpSpPr>
        <p:grpSpPr>
          <a:xfrm>
            <a:off x="3733800" y="1828800"/>
            <a:ext cx="1066800" cy="1143000"/>
            <a:chOff x="5791200" y="1981200"/>
            <a:chExt cx="1066800" cy="1143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5791200" y="3122612"/>
              <a:ext cx="1066800" cy="1588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791200" y="1981200"/>
              <a:ext cx="1066800" cy="1588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3"/>
          <p:cNvGrpSpPr/>
          <p:nvPr/>
        </p:nvGrpSpPr>
        <p:grpSpPr>
          <a:xfrm>
            <a:off x="1828800" y="1295400"/>
            <a:ext cx="1066800" cy="1143000"/>
            <a:chOff x="5791200" y="1981200"/>
            <a:chExt cx="1066800" cy="114300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5791200" y="3122612"/>
              <a:ext cx="1066800" cy="1588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791200" y="1981200"/>
              <a:ext cx="1066800" cy="1588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6172200" y="2133600"/>
            <a:ext cx="304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" name="Group 59"/>
          <p:cNvGrpSpPr/>
          <p:nvPr/>
        </p:nvGrpSpPr>
        <p:grpSpPr>
          <a:xfrm>
            <a:off x="5791200" y="1981200"/>
            <a:ext cx="1066800" cy="1143000"/>
            <a:chOff x="5791200" y="1981200"/>
            <a:chExt cx="1066800" cy="114300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5791200" y="3122612"/>
              <a:ext cx="1066800" cy="1588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791200" y="1981200"/>
              <a:ext cx="1066800" cy="1588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6019800" y="1143000"/>
            <a:ext cx="685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620000" y="1447800"/>
            <a:ext cx="13716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 = 10</a:t>
            </a:r>
            <a:endParaRPr lang="en-US" sz="2800" dirty="0"/>
          </a:p>
        </p:txBody>
      </p:sp>
      <p:grpSp>
        <p:nvGrpSpPr>
          <p:cNvPr id="20" name="Group 73"/>
          <p:cNvGrpSpPr/>
          <p:nvPr/>
        </p:nvGrpSpPr>
        <p:grpSpPr>
          <a:xfrm>
            <a:off x="5791200" y="2362200"/>
            <a:ext cx="1066800" cy="306388"/>
            <a:chOff x="7162800" y="2817812"/>
            <a:chExt cx="1066800" cy="306388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7162800" y="3122612"/>
              <a:ext cx="1066800" cy="1588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162800" y="2817812"/>
              <a:ext cx="1066800" cy="1588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74"/>
          <p:cNvGrpSpPr/>
          <p:nvPr/>
        </p:nvGrpSpPr>
        <p:grpSpPr>
          <a:xfrm>
            <a:off x="3733800" y="2209800"/>
            <a:ext cx="1066800" cy="306388"/>
            <a:chOff x="7162800" y="2817812"/>
            <a:chExt cx="1066800" cy="306388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162800" y="3122612"/>
              <a:ext cx="1066800" cy="1588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162800" y="2817812"/>
              <a:ext cx="1066800" cy="1588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77"/>
          <p:cNvGrpSpPr/>
          <p:nvPr/>
        </p:nvGrpSpPr>
        <p:grpSpPr>
          <a:xfrm>
            <a:off x="1828800" y="1676400"/>
            <a:ext cx="1066800" cy="306388"/>
            <a:chOff x="7162800" y="2817812"/>
            <a:chExt cx="1066800" cy="306388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162800" y="3122612"/>
              <a:ext cx="1066800" cy="1588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162800" y="2817812"/>
              <a:ext cx="1066800" cy="1588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2209800" y="2133600"/>
            <a:ext cx="304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57400" y="1143000"/>
            <a:ext cx="685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33600" y="2895600"/>
            <a:ext cx="4419600" cy="1752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False negative!</a:t>
            </a:r>
            <a:endParaRPr lang="en-US" sz="4800" dirty="0"/>
          </a:p>
        </p:txBody>
      </p:sp>
      <p:sp>
        <p:nvSpPr>
          <p:cNvPr id="83" name="Rectangle 82"/>
          <p:cNvSpPr/>
          <p:nvPr/>
        </p:nvSpPr>
        <p:spPr>
          <a:xfrm>
            <a:off x="2133600" y="2895600"/>
            <a:ext cx="4419600" cy="1752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False positive!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/>
      <p:bldP spid="31" grpId="0"/>
      <p:bldP spid="31" grpId="1"/>
      <p:bldP spid="33" grpId="0" animBg="1"/>
      <p:bldP spid="33" grpId="1" animBg="1"/>
      <p:bldP spid="67" grpId="0" animBg="1"/>
      <p:bldP spid="67" grpId="1" animBg="1"/>
      <p:bldP spid="68" grpId="0"/>
      <p:bldP spid="68" grpId="1"/>
      <p:bldP spid="70" grpId="0" animBg="1"/>
      <p:bldP spid="81" grpId="0" animBg="1"/>
      <p:bldP spid="82" grpId="0"/>
      <p:bldP spid="69" grpId="0" animBg="1"/>
      <p:bldP spid="8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Solution:</a:t>
            </a:r>
            <a:r>
              <a:rPr lang="en-US" dirty="0" smtClean="0"/>
              <a:t> Invariant-based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 the relations between the statistics instead of the statistics themselves</a:t>
            </a:r>
          </a:p>
          <a:p>
            <a:r>
              <a:rPr lang="en-US" dirty="0" smtClean="0"/>
              <a:t>Identify the relations that </a:t>
            </a:r>
            <a:r>
              <a:rPr lang="en-US" b="1" dirty="0" smtClean="0"/>
              <a:t>must</a:t>
            </a:r>
            <a:r>
              <a:rPr lang="en-US" dirty="0" smtClean="0"/>
              <a:t> constantly hold to guarantee plan optimality</a:t>
            </a:r>
          </a:p>
          <a:p>
            <a:pPr lvl="1"/>
            <a:r>
              <a:rPr lang="en-US" dirty="0" smtClean="0"/>
              <a:t>i.e., </a:t>
            </a:r>
            <a:r>
              <a:rPr lang="en-US" b="1" dirty="0" smtClean="0"/>
              <a:t>invariants</a:t>
            </a:r>
            <a:endParaRPr lang="en-US" b="1" dirty="0"/>
          </a:p>
        </p:txBody>
      </p:sp>
      <p:pic>
        <p:nvPicPr>
          <p:cNvPr id="239620" name="Picture 4" descr="Image result for rel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120" y="1752600"/>
            <a:ext cx="465848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2"/>
          <p:cNvSpPr txBox="1">
            <a:spLocks/>
          </p:cNvSpPr>
          <p:nvPr/>
        </p:nvSpPr>
        <p:spPr>
          <a:xfrm>
            <a:off x="304800" y="2408237"/>
            <a:ext cx="6400800" cy="86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Applying a simple sorting algorithm…</a:t>
            </a:r>
          </a:p>
        </p:txBody>
      </p:sp>
      <p:sp>
        <p:nvSpPr>
          <p:cNvPr id="5" name="Oval 4"/>
          <p:cNvSpPr/>
          <p:nvPr/>
        </p:nvSpPr>
        <p:spPr>
          <a:xfrm>
            <a:off x="762002" y="2209800"/>
            <a:ext cx="738231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2192325" y="2209800"/>
            <a:ext cx="738231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622648" y="2209800"/>
            <a:ext cx="738231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5052971" y="2209800"/>
            <a:ext cx="738231" cy="685800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1500231" y="2552701"/>
            <a:ext cx="692092" cy="9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>
            <a:off x="4360877" y="2552701"/>
            <a:ext cx="692092" cy="9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2930554" y="2552701"/>
            <a:ext cx="692092" cy="9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3104" y="2221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endParaRPr lang="en-US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24200" y="2209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559084" y="2209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endParaRPr lang="en-US" b="1" i="1" dirty="0"/>
          </a:p>
        </p:txBody>
      </p:sp>
      <p:sp>
        <p:nvSpPr>
          <p:cNvPr id="27" name="Rectangle 26"/>
          <p:cNvSpPr/>
          <p:nvPr/>
        </p:nvSpPr>
        <p:spPr>
          <a:xfrm>
            <a:off x="6858000" y="2057400"/>
            <a:ext cx="22098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rate(A) =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58000" y="3124200"/>
            <a:ext cx="22098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rate(B) = 50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58000" y="4191000"/>
            <a:ext cx="22098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rate(C) = 10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14600" y="3124200"/>
            <a:ext cx="3505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Is rate(A) &gt; rate(C)?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8600" y="4124981"/>
            <a:ext cx="2133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rate(A)&gt;rate(C)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2514600" y="3124200"/>
            <a:ext cx="3505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Is rate(B) &gt; rate(C)?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8600" y="4572001"/>
            <a:ext cx="2133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rate(B)&gt;rate(C)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2514600" y="3124200"/>
            <a:ext cx="3505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Is rate(B) &gt; rate(A)?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8600" y="5029201"/>
            <a:ext cx="2133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rate(A)&gt;rate(B)</a:t>
            </a:r>
            <a:endParaRPr lang="en-US" sz="2800" dirty="0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1295400" y="5715000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SEQ(A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B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WITHIN 10 minutes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Multiply 56"/>
          <p:cNvSpPr/>
          <p:nvPr/>
        </p:nvSpPr>
        <p:spPr>
          <a:xfrm>
            <a:off x="1143000" y="990600"/>
            <a:ext cx="5562600" cy="2209800"/>
          </a:xfrm>
          <a:prstGeom prst="mathMultiply">
            <a:avLst>
              <a:gd name="adj1" fmla="val 146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Invariant-based Method: Initialization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06963E-6 L 0.28333 -0.32361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-162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5293E-6 L 0.28333 -0.2556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-128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5043E-6 L 0.28333 -0.2001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  <p:bldP spid="46" grpId="1" build="allAtOnce"/>
      <p:bldP spid="5" grpId="0" animBg="1"/>
      <p:bldP spid="6" grpId="0" animBg="1"/>
      <p:bldP spid="7" grpId="0" animBg="1"/>
      <p:bldP spid="8" grpId="0" animBg="1"/>
      <p:bldP spid="18" grpId="0"/>
      <p:bldP spid="19" grpId="0"/>
      <p:bldP spid="20" grpId="0"/>
      <p:bldP spid="27" grpId="0" animBg="1"/>
      <p:bldP spid="28" grpId="0" animBg="1"/>
      <p:bldP spid="29" grpId="0" animBg="1"/>
      <p:bldP spid="47" grpId="0" animBg="1"/>
      <p:bldP spid="47" grpId="1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3" grpId="0" animBg="1"/>
      <p:bldP spid="53" grpId="1" animBg="1"/>
      <p:bldP spid="53" grpId="2" animBg="1"/>
      <p:bldP spid="54" grpId="0" animBg="1"/>
      <p:bldP spid="55" grpId="0" animBg="1"/>
      <p:bldP spid="55" grpId="1" animBg="1"/>
      <p:bldP spid="55" grpId="2" animBg="1"/>
      <p:bldP spid="56" grpId="0"/>
      <p:bldP spid="57" grpId="0" animBg="1"/>
      <p:bldP spid="57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Invariant-based Method: Adaptation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62002" y="2209800"/>
            <a:ext cx="738231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2192325" y="2209800"/>
            <a:ext cx="738231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622648" y="2209800"/>
            <a:ext cx="738231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5052971" y="2209800"/>
            <a:ext cx="738231" cy="685800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1500231" y="2552701"/>
            <a:ext cx="692092" cy="9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>
            <a:off x="4360877" y="2552701"/>
            <a:ext cx="692092" cy="9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2930554" y="2552701"/>
            <a:ext cx="692092" cy="9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3104" y="2221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endParaRPr lang="en-US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24200" y="2209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559084" y="2209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endParaRPr lang="en-US" b="1" i="1" dirty="0"/>
          </a:p>
        </p:txBody>
      </p:sp>
      <p:sp>
        <p:nvSpPr>
          <p:cNvPr id="27" name="Rectangle 26"/>
          <p:cNvSpPr/>
          <p:nvPr/>
        </p:nvSpPr>
        <p:spPr>
          <a:xfrm>
            <a:off x="6858000" y="2057400"/>
            <a:ext cx="22098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rate(A) =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58000" y="3124200"/>
            <a:ext cx="22098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rate(B) = 50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58000" y="4191000"/>
            <a:ext cx="22098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rate(C) = 10</a:t>
            </a:r>
          </a:p>
        </p:txBody>
      </p:sp>
      <p:grpSp>
        <p:nvGrpSpPr>
          <p:cNvPr id="3" name="Group 62"/>
          <p:cNvGrpSpPr/>
          <p:nvPr/>
        </p:nvGrpSpPr>
        <p:grpSpPr>
          <a:xfrm>
            <a:off x="762000" y="2209800"/>
            <a:ext cx="5029200" cy="685800"/>
            <a:chOff x="3886200" y="5943600"/>
            <a:chExt cx="5029200" cy="685800"/>
          </a:xfrm>
        </p:grpSpPr>
        <p:grpSp>
          <p:nvGrpSpPr>
            <p:cNvPr id="4" name="Group 25"/>
            <p:cNvGrpSpPr/>
            <p:nvPr/>
          </p:nvGrpSpPr>
          <p:grpSpPr>
            <a:xfrm>
              <a:off x="3886200" y="5943600"/>
              <a:ext cx="5029200" cy="685800"/>
              <a:chOff x="609600" y="4724400"/>
              <a:chExt cx="8305800" cy="11430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09600" y="4724400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971800" y="4724400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334000" y="4724400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696200" y="4724400"/>
                <a:ext cx="1219200" cy="1143000"/>
              </a:xfrm>
              <a:prstGeom prst="ellipse">
                <a:avLst/>
              </a:prstGeom>
              <a:ln w="1270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cxnSp>
            <p:nvCxnSpPr>
              <p:cNvPr id="40" name="Straight Arrow Connector 39"/>
              <p:cNvCxnSpPr>
                <a:stCxn id="36" idx="6"/>
                <a:endCxn id="37" idx="2"/>
              </p:cNvCxnSpPr>
              <p:nvPr/>
            </p:nvCxnSpPr>
            <p:spPr>
              <a:xfrm>
                <a:off x="1828800" y="5295900"/>
                <a:ext cx="1143000" cy="158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8" idx="6"/>
                <a:endCxn id="39" idx="2"/>
              </p:cNvCxnSpPr>
              <p:nvPr/>
            </p:nvCxnSpPr>
            <p:spPr>
              <a:xfrm>
                <a:off x="6553200" y="5295900"/>
                <a:ext cx="1143000" cy="158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7" idx="6"/>
                <a:endCxn id="38" idx="2"/>
              </p:cNvCxnSpPr>
              <p:nvPr/>
            </p:nvCxnSpPr>
            <p:spPr>
              <a:xfrm>
                <a:off x="4191000" y="5295900"/>
                <a:ext cx="1143000" cy="158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4724400" y="59552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en-US" b="1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20000" y="59552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en-US" b="1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35484" y="59436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en-US" b="1" i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8600" y="3581400"/>
            <a:ext cx="2133600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Invariants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8600" y="4114801"/>
            <a:ext cx="2133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rate(B)&gt;</a:t>
            </a:r>
            <a:r>
              <a:rPr lang="en-US" sz="2400" dirty="0" smtClean="0"/>
              <a:t>rate(C)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" y="4572001"/>
            <a:ext cx="2133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rate(A)&gt;rate(B)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6858000" y="2057400"/>
            <a:ext cx="2209800" cy="1066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rate(A) = 20</a:t>
            </a:r>
          </a:p>
        </p:txBody>
      </p:sp>
      <p:sp>
        <p:nvSpPr>
          <p:cNvPr id="60" name="L-Shape 59"/>
          <p:cNvSpPr/>
          <p:nvPr/>
        </p:nvSpPr>
        <p:spPr>
          <a:xfrm rot="19108633">
            <a:off x="2474093" y="3884543"/>
            <a:ext cx="894990" cy="446968"/>
          </a:xfrm>
          <a:prstGeom prst="corner">
            <a:avLst>
              <a:gd name="adj1" fmla="val 34837"/>
              <a:gd name="adj2" fmla="val 4988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2286000" y="4419600"/>
            <a:ext cx="914400" cy="838200"/>
          </a:xfrm>
          <a:prstGeom prst="mathMultiply">
            <a:avLst>
              <a:gd name="adj1" fmla="val 1163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457200" y="2560637"/>
            <a:ext cx="6400800" cy="868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Recalculating evaluation plan and invariants…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8600" y="4572001"/>
            <a:ext cx="2133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rate(A)&gt;rate(C)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6858000" y="2057400"/>
            <a:ext cx="22098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rate(A) = 20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1295400" y="5715000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SEQ(A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B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WITHIN 10 minutes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8600" y="4114801"/>
            <a:ext cx="2133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rate(B)&gt;</a:t>
            </a:r>
            <a:r>
              <a:rPr lang="en-US" sz="2400" dirty="0" smtClean="0"/>
              <a:t>rate(A)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7" grpId="1" animBg="1"/>
      <p:bldP spid="8" grpId="1" animBg="1"/>
      <p:bldP spid="18" grpId="1"/>
      <p:bldP spid="19" grpId="1"/>
      <p:bldP spid="20" grpId="1"/>
      <p:bldP spid="53" grpId="1" animBg="1"/>
      <p:bldP spid="55" grpId="1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build="p"/>
      <p:bldP spid="62" grpId="1" build="allAtOnce"/>
      <p:bldP spid="64" grpId="0" animBg="1"/>
      <p:bldP spid="65" grpId="0" animBg="1"/>
      <p:bldP spid="5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the Invariant-Based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Computationally cheap</a:t>
            </a:r>
          </a:p>
          <a:p>
            <a:r>
              <a:rPr lang="en-US" dirty="0" smtClean="0"/>
              <a:t>Provably avoids false positives</a:t>
            </a:r>
          </a:p>
          <a:p>
            <a:r>
              <a:rPr lang="en-US" dirty="0" smtClean="0"/>
              <a:t>Drastically reduces the number of false negatives</a:t>
            </a:r>
          </a:p>
          <a:p>
            <a:r>
              <a:rPr lang="en-US" dirty="0" smtClean="0"/>
              <a:t>Can be applied on any deterministic plan generation algorithm utilizing step-by-step building approach</a:t>
            </a:r>
          </a:p>
        </p:txBody>
      </p:sp>
      <p:pic>
        <p:nvPicPr>
          <p:cNvPr id="95234" name="Picture 2" descr="What is a competitive advantage? | Benefits, Tips, Tricks &amp; Definition | tinobusiness.com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785" y="2590802"/>
            <a:ext cx="4468417" cy="24755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–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algorithm was evaluated on the vehicle traffic sensor data</a:t>
            </a:r>
          </a:p>
          <a:p>
            <a:r>
              <a:rPr lang="en-US" dirty="0" smtClean="0"/>
              <a:t>An event represents an observation of traffic at the given point</a:t>
            </a:r>
          </a:p>
          <a:p>
            <a:pPr lvl="1"/>
            <a:r>
              <a:rPr lang="en-US" dirty="0" smtClean="0"/>
              <a:t>number of vehicles during the last 5 minutes</a:t>
            </a:r>
          </a:p>
          <a:p>
            <a:pPr lvl="1"/>
            <a:r>
              <a:rPr lang="en-US" dirty="0" smtClean="0"/>
              <a:t>average speed</a:t>
            </a:r>
          </a:p>
          <a:p>
            <a:r>
              <a:rPr lang="en-US" dirty="0" smtClean="0"/>
              <a:t>Collected over 4 months from 449 observation points</a:t>
            </a:r>
          </a:p>
          <a:p>
            <a:r>
              <a:rPr lang="en-US" dirty="0" smtClean="0"/>
              <a:t>13,577,132 events overall</a:t>
            </a:r>
          </a:p>
        </p:txBody>
      </p:sp>
      <p:sp>
        <p:nvSpPr>
          <p:cNvPr id="92168" name="AutoShape 8" descr="Image result for vehicle traffic sensor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70" name="Picture 10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4282" y="1676400"/>
            <a:ext cx="4963518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- NFA</a:t>
            </a:r>
          </a:p>
        </p:txBody>
      </p:sp>
      <p:pic>
        <p:nvPicPr>
          <p:cNvPr id="46082" name="Picture 2" descr="C:\Education\PhD\Drafts\VLDB 18\Adaptivity\graphs\tg_relati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124019"/>
            <a:ext cx="3582731" cy="2685982"/>
          </a:xfrm>
          <a:prstGeom prst="rect">
            <a:avLst/>
          </a:prstGeom>
          <a:noFill/>
        </p:spPr>
      </p:pic>
      <p:pic>
        <p:nvPicPr>
          <p:cNvPr id="46083" name="Picture 3" descr="C:\Education\PhD\Drafts\VLDB 18\Adaptivity\graphs\tg_throughpu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7748" y="1066800"/>
            <a:ext cx="3659052" cy="2743200"/>
          </a:xfrm>
          <a:prstGeom prst="rect">
            <a:avLst/>
          </a:prstGeom>
          <a:noFill/>
        </p:spPr>
      </p:pic>
      <p:pic>
        <p:nvPicPr>
          <p:cNvPr id="46084" name="Picture 4" descr="C:\Education\PhD\Drafts\VLDB 18\Adaptivity\graphs\tg_overhe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1" y="3886200"/>
            <a:ext cx="3659052" cy="2743200"/>
          </a:xfrm>
          <a:prstGeom prst="rect">
            <a:avLst/>
          </a:prstGeom>
          <a:noFill/>
        </p:spPr>
      </p:pic>
      <p:pic>
        <p:nvPicPr>
          <p:cNvPr id="46085" name="Picture 5" descr="C:\Education\PhD\Drafts\VLDB 18\Adaptivity\graphs\tg_plan_switch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811180"/>
            <a:ext cx="3759120" cy="28182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934200" y="2362200"/>
            <a:ext cx="1676400" cy="1066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CEP </a:t>
            </a:r>
            <a:r>
              <a:rPr lang="en-US" dirty="0" smtClean="0"/>
              <a:t>Example </a:t>
            </a:r>
            <a:r>
              <a:rPr lang="en-US" dirty="0"/>
              <a:t>– </a:t>
            </a:r>
            <a:br>
              <a:rPr lang="en-US" dirty="0"/>
            </a:br>
            <a:r>
              <a:rPr lang="en-US" dirty="0"/>
              <a:t>Security Surveillance 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828800"/>
            <a:ext cx="7848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0" y="3503612"/>
            <a:ext cx="1752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572294" y="2019300"/>
            <a:ext cx="3802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70706" y="3314700"/>
            <a:ext cx="381794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942306" y="2933700"/>
            <a:ext cx="1143794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14600" y="2360612"/>
            <a:ext cx="4724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8343900" y="2095500"/>
            <a:ext cx="533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43800" y="2362200"/>
            <a:ext cx="1066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8077994" y="2894806"/>
            <a:ext cx="1066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6401594" y="2895600"/>
            <a:ext cx="10660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6935788" y="3429000"/>
            <a:ext cx="137001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V="1">
            <a:off x="7201694" y="2401094"/>
            <a:ext cx="304800" cy="2270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8038306" y="3163094"/>
            <a:ext cx="304800" cy="2270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V="1">
            <a:off x="723900" y="2247900"/>
            <a:ext cx="304800" cy="228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723900" y="2857500"/>
            <a:ext cx="304800" cy="228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0668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76400" y="2667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600200" y="3124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05000" y="2286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219200" y="2743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133600" y="3048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66800" y="3200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048000" y="2057400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267200" y="1905000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029200" y="2057400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48400" y="1905000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248400" y="2133600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239000" y="3124200"/>
            <a:ext cx="152400" cy="152400"/>
          </a:xfrm>
          <a:prstGeom prst="ellipse">
            <a:avLst/>
          </a:prstGeom>
          <a:solidFill>
            <a:srgbClr val="7030A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305800" y="2438400"/>
            <a:ext cx="152400" cy="152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696200" y="2971800"/>
            <a:ext cx="152400" cy="152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458200" y="342900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077200" y="365760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543800" y="381000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458200" y="381000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990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19200" y="243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90600" y="1828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6002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057400" y="2743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002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828800" y="198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71800" y="1764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191000" y="198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105400" y="1828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400800" y="1752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00800" y="1992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1628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200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2296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4676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01000" y="3745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610600" y="3669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534400" y="3352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04800" y="3962400"/>
            <a:ext cx="8839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SEQ(</a:t>
            </a:r>
            <a:r>
              <a:rPr lang="en-US" sz="3200" dirty="0" err="1">
                <a:solidFill>
                  <a:srgbClr val="00B050"/>
                </a:solidFill>
              </a:rPr>
              <a:t>MainLobbyCameraEvent</a:t>
            </a:r>
            <a:r>
              <a:rPr lang="en-US" sz="3200" dirty="0">
                <a:solidFill>
                  <a:srgbClr val="00B050"/>
                </a:solidFill>
              </a:rPr>
              <a:t> a</a:t>
            </a:r>
            <a:r>
              <a:rPr lang="en-US" sz="3200" dirty="0"/>
              <a:t>, </a:t>
            </a:r>
          </a:p>
          <a:p>
            <a:r>
              <a:rPr lang="en-US" sz="3200" dirty="0"/>
              <a:t>        </a:t>
            </a:r>
            <a:r>
              <a:rPr lang="en-US" sz="3200" dirty="0" err="1">
                <a:solidFill>
                  <a:srgbClr val="0070C0"/>
                </a:solidFill>
              </a:rPr>
              <a:t>CorridorCameraEvent</a:t>
            </a:r>
            <a:r>
              <a:rPr lang="en-US" sz="3200" dirty="0">
                <a:solidFill>
                  <a:srgbClr val="0070C0"/>
                </a:solidFill>
              </a:rPr>
              <a:t> b</a:t>
            </a:r>
            <a:r>
              <a:rPr lang="en-US" sz="3200" dirty="0"/>
              <a:t>, </a:t>
            </a:r>
          </a:p>
          <a:p>
            <a:r>
              <a:rPr lang="en-US" sz="3200" dirty="0"/>
              <a:t>        </a:t>
            </a:r>
            <a:r>
              <a:rPr lang="en-US" sz="3200" dirty="0" err="1">
                <a:solidFill>
                  <a:srgbClr val="FF0000"/>
                </a:solidFill>
              </a:rPr>
              <a:t>RestrictedAreaCameraEvent</a:t>
            </a:r>
            <a:r>
              <a:rPr lang="en-US" sz="3200" dirty="0">
                <a:solidFill>
                  <a:srgbClr val="FF0000"/>
                </a:solidFill>
              </a:rPr>
              <a:t> c</a:t>
            </a:r>
            <a:r>
              <a:rPr lang="en-US" sz="3200" dirty="0"/>
              <a:t>)</a:t>
            </a:r>
          </a:p>
          <a:p>
            <a:r>
              <a:rPr lang="en-US" sz="3200" dirty="0"/>
              <a:t>WHERE (</a:t>
            </a:r>
            <a:r>
              <a:rPr lang="en-US" sz="3200" dirty="0" err="1"/>
              <a:t>a.person_id</a:t>
            </a:r>
            <a:r>
              <a:rPr lang="en-US" sz="3200" dirty="0"/>
              <a:t> == </a:t>
            </a:r>
            <a:r>
              <a:rPr lang="en-US" sz="3200" dirty="0" err="1"/>
              <a:t>b.person_id</a:t>
            </a:r>
            <a:r>
              <a:rPr lang="en-US" sz="3200" dirty="0"/>
              <a:t> == </a:t>
            </a:r>
            <a:r>
              <a:rPr lang="en-US" sz="3200" dirty="0" err="1"/>
              <a:t>c.person_id</a:t>
            </a:r>
            <a:r>
              <a:rPr lang="en-US" sz="3200" dirty="0"/>
              <a:t>)</a:t>
            </a:r>
          </a:p>
        </p:txBody>
      </p:sp>
      <p:sp>
        <p:nvSpPr>
          <p:cNvPr id="103" name="Bent-Up Arrow 102"/>
          <p:cNvSpPr/>
          <p:nvPr/>
        </p:nvSpPr>
        <p:spPr>
          <a:xfrm>
            <a:off x="6934200" y="2590800"/>
            <a:ext cx="1600200" cy="1524000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Bent Arrow 103"/>
          <p:cNvSpPr/>
          <p:nvPr/>
        </p:nvSpPr>
        <p:spPr>
          <a:xfrm>
            <a:off x="1676400" y="1798320"/>
            <a:ext cx="5715000" cy="11734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 animBg="1"/>
      <p:bldP spid="103" grpId="1" animBg="1"/>
      <p:bldP spid="104" grpId="0" animBg="1"/>
      <p:bldP spid="104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- Trees</a:t>
            </a:r>
          </a:p>
        </p:txBody>
      </p:sp>
      <p:pic>
        <p:nvPicPr>
          <p:cNvPr id="46082" name="Picture 2" descr="C:\Education\PhD\Drafts\VLDB 18\Adaptivity\graphs\tg_relativ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53029" y="1124019"/>
            <a:ext cx="3582673" cy="2685982"/>
          </a:xfrm>
          <a:prstGeom prst="rect">
            <a:avLst/>
          </a:prstGeom>
          <a:noFill/>
        </p:spPr>
      </p:pic>
      <p:pic>
        <p:nvPicPr>
          <p:cNvPr id="46083" name="Picture 3" descr="C:\Education\PhD\Drafts\VLDB 18\Adaptivity\graphs\tg_throughput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17777" y="1066800"/>
            <a:ext cx="3658993" cy="2743200"/>
          </a:xfrm>
          <a:prstGeom prst="rect">
            <a:avLst/>
          </a:prstGeom>
          <a:noFill/>
        </p:spPr>
      </p:pic>
      <p:pic>
        <p:nvPicPr>
          <p:cNvPr id="46084" name="Picture 4" descr="C:\Education\PhD\Drafts\VLDB 18\Adaptivity\graphs\tg_overhead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53030" y="3886200"/>
            <a:ext cx="3658993" cy="2743200"/>
          </a:xfrm>
          <a:prstGeom prst="rect">
            <a:avLst/>
          </a:prstGeom>
          <a:noFill/>
        </p:spPr>
      </p:pic>
      <p:pic>
        <p:nvPicPr>
          <p:cNvPr id="46085" name="Picture 5" descr="C:\Education\PhD\Drafts\VLDB 18\Adaptivity\graphs\tg_plan_switch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143031" y="3811180"/>
            <a:ext cx="3759058" cy="28182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819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multi-pattern </a:t>
            </a:r>
            <a:r>
              <a:rPr lang="en-US" dirty="0" err="1" smtClean="0"/>
              <a:t>cep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CEP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Hundreds or thousands of patterns</a:t>
            </a:r>
          </a:p>
          <a:p>
            <a:r>
              <a:rPr lang="en-US" dirty="0" smtClean="0"/>
              <a:t>Some patterns share similar </a:t>
            </a:r>
            <a:r>
              <a:rPr lang="en-US" dirty="0" err="1" smtClean="0"/>
              <a:t>subexpressions</a:t>
            </a:r>
            <a:endParaRPr lang="en-US" dirty="0" smtClean="0"/>
          </a:p>
          <a:p>
            <a:r>
              <a:rPr lang="en-US" dirty="0" smtClean="0"/>
              <a:t>Independent evaluation of each pattern is unrealistic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77000" y="2508546"/>
            <a:ext cx="2514600" cy="24685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CEP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347158" y="1898946"/>
            <a:ext cx="577642" cy="542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42717" y="1517946"/>
            <a:ext cx="169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 Stream(s)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6705600" y="4953000"/>
            <a:ext cx="304800" cy="1225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334000" y="2706310"/>
            <a:ext cx="1143000" cy="265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334000" y="3011110"/>
            <a:ext cx="1143000" cy="265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334000" y="3315910"/>
            <a:ext cx="1143000" cy="265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334000" y="4458910"/>
            <a:ext cx="1143000" cy="265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7239000" y="4953000"/>
            <a:ext cx="304800" cy="1225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534400" y="4953000"/>
            <a:ext cx="304800" cy="1225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952164" y="25908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53000" y="28956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3000" y="3212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53000" y="44312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5965809" y="5367877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Matches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6575409" y="5387991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Matches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7806277" y="5387991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Matches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614356" y="5410200"/>
            <a:ext cx="158044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Oval 32"/>
          <p:cNvSpPr/>
          <p:nvPr/>
        </p:nvSpPr>
        <p:spPr>
          <a:xfrm>
            <a:off x="7837312" y="5410200"/>
            <a:ext cx="158044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4" name="Oval 33"/>
          <p:cNvSpPr/>
          <p:nvPr/>
        </p:nvSpPr>
        <p:spPr>
          <a:xfrm>
            <a:off x="8071556" y="5410200"/>
            <a:ext cx="158044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5" name="Oval 34"/>
          <p:cNvSpPr/>
          <p:nvPr/>
        </p:nvSpPr>
        <p:spPr>
          <a:xfrm>
            <a:off x="5785556" y="3733800"/>
            <a:ext cx="158044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6" name="Oval 35"/>
          <p:cNvSpPr/>
          <p:nvPr/>
        </p:nvSpPr>
        <p:spPr>
          <a:xfrm>
            <a:off x="5791200" y="3962400"/>
            <a:ext cx="158044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7" name="Oval 36"/>
          <p:cNvSpPr/>
          <p:nvPr/>
        </p:nvSpPr>
        <p:spPr>
          <a:xfrm>
            <a:off x="5791200" y="4191000"/>
            <a:ext cx="158044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Techniques for MCEP (NFA)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1000" y="23622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2209800" y="2362200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038600" y="2362200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696200" y="2362200"/>
            <a:ext cx="914400" cy="914400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>
          <a:xfrm>
            <a:off x="1295400" y="28194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867400" y="2362200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124200" y="28194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53000" y="28194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81800" y="28194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11944" y="23622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76600" y="23622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5169544" y="236220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6998344" y="23622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en-US" i="1" dirty="0"/>
          </a:p>
        </p:txBody>
      </p:sp>
      <p:sp>
        <p:nvSpPr>
          <p:cNvPr id="66" name="Oval 65"/>
          <p:cNvSpPr/>
          <p:nvPr/>
        </p:nvSpPr>
        <p:spPr>
          <a:xfrm>
            <a:off x="381000" y="44196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7" name="Oval 66"/>
          <p:cNvSpPr/>
          <p:nvPr/>
        </p:nvSpPr>
        <p:spPr>
          <a:xfrm>
            <a:off x="2209800" y="4419600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8" name="Oval 67"/>
          <p:cNvSpPr/>
          <p:nvPr/>
        </p:nvSpPr>
        <p:spPr>
          <a:xfrm>
            <a:off x="4038600" y="4419600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9" name="Oval 68"/>
          <p:cNvSpPr/>
          <p:nvPr/>
        </p:nvSpPr>
        <p:spPr>
          <a:xfrm>
            <a:off x="7696200" y="4419600"/>
            <a:ext cx="914400" cy="914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70" name="Straight Arrow Connector 69"/>
          <p:cNvCxnSpPr>
            <a:stCxn id="66" idx="6"/>
          </p:cNvCxnSpPr>
          <p:nvPr/>
        </p:nvCxnSpPr>
        <p:spPr>
          <a:xfrm>
            <a:off x="1295400" y="48768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867400" y="4419600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124200" y="48768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53000" y="48768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781800" y="48768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11944" y="44196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3276600" y="441960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</a:t>
            </a:r>
            <a:endParaRPr lang="en-US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5169544" y="441960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6998344" y="44196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endParaRPr lang="en-US" i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295400" y="37338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511944" y="32766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i="1" dirty="0"/>
          </a:p>
        </p:txBody>
      </p:sp>
      <p:cxnSp>
        <p:nvCxnSpPr>
          <p:cNvPr id="94" name="Straight Arrow Connector 93"/>
          <p:cNvCxnSpPr>
            <a:endCxn id="7" idx="2"/>
          </p:cNvCxnSpPr>
          <p:nvPr/>
        </p:nvCxnSpPr>
        <p:spPr>
          <a:xfrm rot="5400000" flipH="1" flipV="1">
            <a:off x="3124200" y="2819400"/>
            <a:ext cx="9144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569344" y="31242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i="1" dirty="0"/>
          </a:p>
        </p:txBody>
      </p:sp>
      <p:cxnSp>
        <p:nvCxnSpPr>
          <p:cNvPr id="98" name="Straight Arrow Connector 97"/>
          <p:cNvCxnSpPr>
            <a:endCxn id="68" idx="2"/>
          </p:cNvCxnSpPr>
          <p:nvPr/>
        </p:nvCxnSpPr>
        <p:spPr>
          <a:xfrm rot="16200000" flipH="1">
            <a:off x="3009900" y="3848100"/>
            <a:ext cx="11430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581400" y="397258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1333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1666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1333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1666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2" grpId="0"/>
      <p:bldP spid="63" grpId="0"/>
      <p:bldP spid="66" grpId="0" animBg="1"/>
      <p:bldP spid="67" grpId="0" animBg="1"/>
      <p:bldP spid="75" grpId="0"/>
      <p:bldP spid="76" grpId="0"/>
      <p:bldP spid="93" grpId="0"/>
      <p:bldP spid="95" grpId="0"/>
      <p:bldP spid="9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Sharing Techniques for MCEP (Trees)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200404" y="2462981"/>
            <a:ext cx="779489" cy="7374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</a:t>
            </a:r>
            <a:endParaRPr lang="en-US" sz="3200" dirty="0"/>
          </a:p>
        </p:txBody>
      </p:sp>
      <p:grpSp>
        <p:nvGrpSpPr>
          <p:cNvPr id="3" name="Group 159"/>
          <p:cNvGrpSpPr/>
          <p:nvPr/>
        </p:nvGrpSpPr>
        <p:grpSpPr>
          <a:xfrm>
            <a:off x="1904999" y="1143000"/>
            <a:ext cx="1685146" cy="1319981"/>
            <a:chOff x="1904999" y="1143000"/>
            <a:chExt cx="1685146" cy="1319981"/>
          </a:xfrm>
        </p:grpSpPr>
        <p:sp>
          <p:nvSpPr>
            <p:cNvPr id="38" name="Oval 37"/>
            <p:cNvSpPr/>
            <p:nvPr/>
          </p:nvSpPr>
          <p:spPr>
            <a:xfrm>
              <a:off x="2272259" y="1143000"/>
              <a:ext cx="1080541" cy="990599"/>
            </a:xfrm>
            <a:prstGeom prst="ellipse">
              <a:avLst/>
            </a:prstGeom>
            <a:noFill/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Root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7" idx="0"/>
              <a:endCxn id="38" idx="5"/>
            </p:cNvCxnSpPr>
            <p:nvPr/>
          </p:nvCxnSpPr>
          <p:spPr>
            <a:xfrm rot="16200000" flipV="1">
              <a:off x="3155126" y="2027961"/>
              <a:ext cx="474452" cy="395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0"/>
              <a:endCxn id="38" idx="3"/>
            </p:cNvCxnSpPr>
            <p:nvPr/>
          </p:nvCxnSpPr>
          <p:spPr>
            <a:xfrm rot="5400000" flipH="1" flipV="1">
              <a:off x="1948959" y="1944570"/>
              <a:ext cx="437582" cy="52550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60"/>
          <p:cNvGrpSpPr/>
          <p:nvPr/>
        </p:nvGrpSpPr>
        <p:grpSpPr>
          <a:xfrm>
            <a:off x="5266546" y="1118420"/>
            <a:ext cx="1591454" cy="1344563"/>
            <a:chOff x="5266546" y="1118419"/>
            <a:chExt cx="1591454" cy="1344562"/>
          </a:xfrm>
        </p:grpSpPr>
        <p:sp>
          <p:nvSpPr>
            <p:cNvPr id="47" name="Oval 46"/>
            <p:cNvSpPr/>
            <p:nvPr/>
          </p:nvSpPr>
          <p:spPr>
            <a:xfrm>
              <a:off x="5562600" y="1118419"/>
              <a:ext cx="1074295" cy="1015181"/>
            </a:xfrm>
            <a:prstGeom prst="ellipse">
              <a:avLst/>
            </a:prstGeom>
            <a:noFill/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Root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144" idx="0"/>
              <a:endCxn id="47" idx="5"/>
            </p:cNvCxnSpPr>
            <p:nvPr/>
          </p:nvCxnSpPr>
          <p:spPr>
            <a:xfrm rot="16200000" flipV="1">
              <a:off x="6442049" y="2022449"/>
              <a:ext cx="453470" cy="3784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5" idx="0"/>
              <a:endCxn id="47" idx="3"/>
            </p:cNvCxnSpPr>
            <p:nvPr/>
          </p:nvCxnSpPr>
          <p:spPr>
            <a:xfrm rot="5400000" flipH="1" flipV="1">
              <a:off x="5254211" y="1997265"/>
              <a:ext cx="478051" cy="45338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57"/>
          <p:cNvGrpSpPr/>
          <p:nvPr/>
        </p:nvGrpSpPr>
        <p:grpSpPr>
          <a:xfrm>
            <a:off x="730770" y="2426114"/>
            <a:ext cx="3003030" cy="4355689"/>
            <a:chOff x="730770" y="2426111"/>
            <a:chExt cx="3003030" cy="4355689"/>
          </a:xfrm>
        </p:grpSpPr>
        <p:sp>
          <p:nvSpPr>
            <p:cNvPr id="35" name="Oval 34"/>
            <p:cNvSpPr/>
            <p:nvPr/>
          </p:nvSpPr>
          <p:spPr>
            <a:xfrm>
              <a:off x="2057400" y="3605981"/>
              <a:ext cx="1066799" cy="737419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BCD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371600" y="2426111"/>
              <a:ext cx="1066800" cy="73741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ABCD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42" idx="0"/>
              <a:endCxn id="36" idx="3"/>
            </p:cNvCxnSpPr>
            <p:nvPr/>
          </p:nvCxnSpPr>
          <p:spPr>
            <a:xfrm rot="5400000" flipH="1" flipV="1">
              <a:off x="1064566" y="3142718"/>
              <a:ext cx="550443" cy="37608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62000" y="3605981"/>
              <a:ext cx="779489" cy="737419"/>
            </a:xfrm>
            <a:prstGeom prst="ellipse">
              <a:avLst/>
            </a:prstGeom>
            <a:solidFill>
              <a:srgbClr val="FF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cxnSp>
          <p:nvCxnSpPr>
            <p:cNvPr id="43" name="Straight Arrow Connector 42"/>
            <p:cNvCxnSpPr>
              <a:stCxn id="35" idx="0"/>
              <a:endCxn id="36" idx="5"/>
            </p:cNvCxnSpPr>
            <p:nvPr/>
          </p:nvCxnSpPr>
          <p:spPr>
            <a:xfrm rot="16200000" flipV="1">
              <a:off x="2161265" y="3176445"/>
              <a:ext cx="550443" cy="3086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2954311" y="4825181"/>
              <a:ext cx="779489" cy="73741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D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5" idx="0"/>
              <a:endCxn id="35" idx="3"/>
            </p:cNvCxnSpPr>
            <p:nvPr/>
          </p:nvCxnSpPr>
          <p:spPr>
            <a:xfrm rot="5400000" flipH="1" flipV="1">
              <a:off x="1764428" y="4375981"/>
              <a:ext cx="589773" cy="3086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371600" y="4825181"/>
              <a:ext cx="1066800" cy="7374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BC</a:t>
              </a:r>
              <a:endParaRPr lang="en-US" sz="4400" dirty="0"/>
            </a:p>
          </p:txBody>
        </p:sp>
        <p:cxnSp>
          <p:nvCxnSpPr>
            <p:cNvPr id="56" name="Straight Arrow Connector 55"/>
            <p:cNvCxnSpPr>
              <a:stCxn id="53" idx="0"/>
              <a:endCxn id="35" idx="5"/>
            </p:cNvCxnSpPr>
            <p:nvPr/>
          </p:nvCxnSpPr>
          <p:spPr>
            <a:xfrm rot="16200000" flipV="1">
              <a:off x="2861127" y="4342252"/>
              <a:ext cx="589773" cy="37608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2192311" y="6044381"/>
              <a:ext cx="779489" cy="73741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9" name="Straight Arrow Connector 108"/>
            <p:cNvCxnSpPr>
              <a:stCxn id="110" idx="0"/>
              <a:endCxn id="55" idx="3"/>
            </p:cNvCxnSpPr>
            <p:nvPr/>
          </p:nvCxnSpPr>
          <p:spPr>
            <a:xfrm rot="5400000" flipH="1" flipV="1">
              <a:off x="1029286" y="5545838"/>
              <a:ext cx="589773" cy="40731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30770" y="6044381"/>
              <a:ext cx="779489" cy="73741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C</a:t>
              </a:r>
              <a:endParaRPr lang="en-US" sz="3200" dirty="0"/>
            </a:p>
          </p:txBody>
        </p:sp>
        <p:cxnSp>
          <p:nvCxnSpPr>
            <p:cNvPr id="111" name="Straight Arrow Connector 110"/>
            <p:cNvCxnSpPr>
              <a:stCxn id="108" idx="0"/>
              <a:endCxn id="55" idx="5"/>
            </p:cNvCxnSpPr>
            <p:nvPr/>
          </p:nvCxnSpPr>
          <p:spPr>
            <a:xfrm rot="16200000" flipV="1">
              <a:off x="2137228" y="5599552"/>
              <a:ext cx="589773" cy="2998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58"/>
          <p:cNvGrpSpPr/>
          <p:nvPr/>
        </p:nvGrpSpPr>
        <p:grpSpPr>
          <a:xfrm>
            <a:off x="4997970" y="2438401"/>
            <a:ext cx="3003030" cy="3175819"/>
            <a:chOff x="4997970" y="2438400"/>
            <a:chExt cx="3003030" cy="3175819"/>
          </a:xfrm>
        </p:grpSpPr>
        <p:sp>
          <p:nvSpPr>
            <p:cNvPr id="144" name="Oval 143"/>
            <p:cNvSpPr/>
            <p:nvPr/>
          </p:nvSpPr>
          <p:spPr>
            <a:xfrm>
              <a:off x="6324600" y="2438400"/>
              <a:ext cx="1066799" cy="737419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BCD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7221511" y="3657600"/>
              <a:ext cx="779489" cy="73741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D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147" name="Straight Arrow Connector 146"/>
            <p:cNvCxnSpPr>
              <a:stCxn id="148" idx="0"/>
              <a:endCxn id="144" idx="3"/>
            </p:cNvCxnSpPr>
            <p:nvPr/>
          </p:nvCxnSpPr>
          <p:spPr>
            <a:xfrm rot="5400000" flipH="1" flipV="1">
              <a:off x="6031628" y="3208400"/>
              <a:ext cx="589773" cy="3086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5638800" y="3657600"/>
              <a:ext cx="1066800" cy="7374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BC</a:t>
              </a:r>
              <a:endParaRPr lang="en-US" sz="4400" dirty="0"/>
            </a:p>
          </p:txBody>
        </p:sp>
        <p:cxnSp>
          <p:nvCxnSpPr>
            <p:cNvPr id="149" name="Straight Arrow Connector 148"/>
            <p:cNvCxnSpPr>
              <a:stCxn id="146" idx="0"/>
              <a:endCxn id="144" idx="5"/>
            </p:cNvCxnSpPr>
            <p:nvPr/>
          </p:nvCxnSpPr>
          <p:spPr>
            <a:xfrm rot="16200000" flipV="1">
              <a:off x="7128327" y="3174671"/>
              <a:ext cx="589773" cy="37608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6459511" y="4876800"/>
              <a:ext cx="779489" cy="73741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51" name="Straight Arrow Connector 150"/>
            <p:cNvCxnSpPr>
              <a:stCxn id="152" idx="0"/>
              <a:endCxn id="148" idx="3"/>
            </p:cNvCxnSpPr>
            <p:nvPr/>
          </p:nvCxnSpPr>
          <p:spPr>
            <a:xfrm rot="5400000" flipH="1" flipV="1">
              <a:off x="5296486" y="4378257"/>
              <a:ext cx="589773" cy="40731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4997970" y="4876800"/>
              <a:ext cx="779489" cy="73741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C</a:t>
              </a:r>
              <a:endParaRPr lang="en-US" sz="3200" dirty="0"/>
            </a:p>
          </p:txBody>
        </p:sp>
        <p:cxnSp>
          <p:nvCxnSpPr>
            <p:cNvPr id="153" name="Straight Arrow Connector 152"/>
            <p:cNvCxnSpPr>
              <a:stCxn id="150" idx="0"/>
              <a:endCxn id="148" idx="5"/>
            </p:cNvCxnSpPr>
            <p:nvPr/>
          </p:nvCxnSpPr>
          <p:spPr>
            <a:xfrm rot="16200000" flipV="1">
              <a:off x="6404428" y="4431971"/>
              <a:ext cx="589773" cy="2998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Oval 155"/>
          <p:cNvSpPr/>
          <p:nvPr/>
        </p:nvSpPr>
        <p:spPr>
          <a:xfrm rot="18401434">
            <a:off x="4451074" y="2734220"/>
            <a:ext cx="4343923" cy="301918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 rot="18401434">
            <a:off x="183874" y="3877220"/>
            <a:ext cx="4343923" cy="301918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876800" y="2462981"/>
            <a:ext cx="779489" cy="7374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9387E-6 L -0.1342 -0.001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-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1 -0.03701 L 0.13489 0.1741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10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8.44321E-7 L 0.05781 0.003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9.02151E-8 L -0.03802 0.1832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44668E-7 L -0.21909 0.168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56" grpId="0" animBg="1"/>
      <p:bldP spid="156" grpId="1" animBg="1"/>
      <p:bldP spid="157" grpId="0" animBg="1"/>
      <p:bldP spid="157" grpId="1" animBg="1"/>
      <p:bldP spid="4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Data-Aware Sharing for MCEP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09800" y="2362200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038600" y="2362200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696200" y="2362200"/>
            <a:ext cx="914400" cy="914400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7" name="Oval 56"/>
          <p:cNvSpPr/>
          <p:nvPr/>
        </p:nvSpPr>
        <p:spPr>
          <a:xfrm>
            <a:off x="5867400" y="2362200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124200" y="28194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53000" y="28194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81800" y="28194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276600" y="23622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5169544" y="236220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6998344" y="23622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en-US" i="1" dirty="0"/>
          </a:p>
        </p:txBody>
      </p:sp>
      <p:sp>
        <p:nvSpPr>
          <p:cNvPr id="67" name="Oval 66"/>
          <p:cNvSpPr/>
          <p:nvPr/>
        </p:nvSpPr>
        <p:spPr>
          <a:xfrm>
            <a:off x="2209800" y="4419600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8" name="Oval 67"/>
          <p:cNvSpPr/>
          <p:nvPr/>
        </p:nvSpPr>
        <p:spPr>
          <a:xfrm>
            <a:off x="4038600" y="4419600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9" name="Oval 68"/>
          <p:cNvSpPr/>
          <p:nvPr/>
        </p:nvSpPr>
        <p:spPr>
          <a:xfrm>
            <a:off x="7696200" y="4419600"/>
            <a:ext cx="914400" cy="914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1" name="Oval 70"/>
          <p:cNvSpPr/>
          <p:nvPr/>
        </p:nvSpPr>
        <p:spPr>
          <a:xfrm>
            <a:off x="5867400" y="4419600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124200" y="48768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53000" y="48768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781800" y="48768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76600" y="441960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</a:t>
            </a:r>
            <a:endParaRPr lang="en-US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5169544" y="441960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6998344" y="44196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276600" y="237238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87176" y="23723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442978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182368" y="442978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</a:t>
            </a:r>
            <a:endParaRPr lang="en-US" i="1" dirty="0"/>
          </a:p>
        </p:txBody>
      </p:sp>
      <p:sp>
        <p:nvSpPr>
          <p:cNvPr id="40" name="Oval 39"/>
          <p:cNvSpPr/>
          <p:nvPr/>
        </p:nvSpPr>
        <p:spPr>
          <a:xfrm>
            <a:off x="381000" y="23622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1" name="Straight Arrow Connector 40"/>
          <p:cNvCxnSpPr>
            <a:stCxn id="40" idx="6"/>
          </p:cNvCxnSpPr>
          <p:nvPr/>
        </p:nvCxnSpPr>
        <p:spPr>
          <a:xfrm>
            <a:off x="1295400" y="28194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11944" y="23622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i="1" dirty="0"/>
          </a:p>
        </p:txBody>
      </p:sp>
      <p:sp>
        <p:nvSpPr>
          <p:cNvPr id="43" name="Oval 42"/>
          <p:cNvSpPr/>
          <p:nvPr/>
        </p:nvSpPr>
        <p:spPr>
          <a:xfrm>
            <a:off x="381000" y="44196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>
            <a:off x="1295400" y="48768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11944" y="44196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i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295400" y="37338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11944" y="32766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i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124200" y="37338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40744" y="327660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i="1" dirty="0"/>
          </a:p>
        </p:txBody>
      </p:sp>
      <p:cxnSp>
        <p:nvCxnSpPr>
          <p:cNvPr id="50" name="Straight Arrow Connector 49"/>
          <p:cNvCxnSpPr>
            <a:endCxn id="57" idx="2"/>
          </p:cNvCxnSpPr>
          <p:nvPr/>
        </p:nvCxnSpPr>
        <p:spPr>
          <a:xfrm rot="5400000" flipH="1" flipV="1">
            <a:off x="4953000" y="2819400"/>
            <a:ext cx="9144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10200" y="31242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i="1" dirty="0"/>
          </a:p>
        </p:txBody>
      </p:sp>
      <p:cxnSp>
        <p:nvCxnSpPr>
          <p:cNvPr id="52" name="Straight Arrow Connector 51"/>
          <p:cNvCxnSpPr>
            <a:endCxn id="71" idx="2"/>
          </p:cNvCxnSpPr>
          <p:nvPr/>
        </p:nvCxnSpPr>
        <p:spPr>
          <a:xfrm rot="16200000" flipH="1">
            <a:off x="4838700" y="3848100"/>
            <a:ext cx="11430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10200" y="396240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5 C -0.06354 -0.11157 -0.12674 -0.21759 -0.19341 -0.2169 C -0.26007 -0.21597 -0.36563 -0.03634 -0.4 -1.11111E-6 " pathEditMode="relative" rAng="0" ptsTypes="aaA">
                                      <p:cBhvr>
                                        <p:cTn id="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1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C 0.02552 0.08194 0.05104 0.16435 0.08437 0.16412 C 0.11771 0.16389 0.15885 0.08125 0.2 -0.00116 " pathEditMode="relative" rAng="0" ptsTypes="aaA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C 0.03107 0.08704 0.06232 0.17407 0.09583 0.17361 C 0.12934 0.17315 0.1651 0.08519 0.20104 -0.00278 " pathEditMode="relative" ptsTypes="a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C -0.06979 0.13125 -0.13959 0.2625 -0.20625 0.2625 C -0.27292 0.2625 -0.33646 0.13125 -0.4 -1.11111E-6 " pathEditMode="relative" rAng="0" ptsTypes="aaA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C 0.02448 0.1088 0.04913 0.21783 0.08229 0.21806 C 0.11545 0.21829 0.17951 0.0375 0.19896 0.00139 " pathEditMode="relative" ptsTypes="aaA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139 C 0.01493 0.09306 0.03107 0.18518 0.06441 0.18495 C 0.09774 0.18472 0.14826 0.09236 0.19896 0.00023 " pathEditMode="relative" rAng="0" ptsTypes="aaA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9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13333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16667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 -3.33333E-6 L -0.4 0.13611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 -1.11111E-6 L -0.4 -0.1666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-1.11111E-6 L 0.2 0.13333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-1.11111E-6 L 0.2 -0.1666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57" grpId="0" animBg="1"/>
      <p:bldP spid="57" grpId="1" animBg="1"/>
      <p:bldP spid="63" grpId="0"/>
      <p:bldP spid="64" grpId="0"/>
      <p:bldP spid="67" grpId="0" animBg="1"/>
      <p:bldP spid="67" grpId="1" animBg="1"/>
      <p:bldP spid="68" grpId="0" animBg="1"/>
      <p:bldP spid="71" grpId="0" animBg="1"/>
      <p:bldP spid="71" grpId="1" animBg="1"/>
      <p:bldP spid="76" grpId="0"/>
      <p:bldP spid="77" grpId="0"/>
      <p:bldP spid="35" grpId="0"/>
      <p:bldP spid="35" grpId="1"/>
      <p:bldP spid="36" grpId="0"/>
      <p:bldP spid="36" grpId="1"/>
      <p:bldP spid="38" grpId="0"/>
      <p:bldP spid="38" grpId="1"/>
      <p:bldP spid="39" grpId="0"/>
      <p:bldP spid="39" grpId="1"/>
      <p:bldP spid="40" grpId="0" animBg="1"/>
      <p:bldP spid="42" grpId="0"/>
      <p:bldP spid="43" grpId="0" animBg="1"/>
      <p:bldP spid="45" grpId="0"/>
      <p:bldP spid="47" grpId="0"/>
      <p:bldP spid="49" grpId="0"/>
      <p:bldP spid="51" grpId="0"/>
      <p:bldP spid="5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</a:t>
            </a:r>
            <a:r>
              <a:rPr lang="en-US" dirty="0" smtClean="0"/>
              <a:t> conflicting optimization goals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1828800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038600" y="1828800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7696200" y="1828800"/>
            <a:ext cx="914400" cy="914400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5867400" y="1828800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24200" y="22860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53000" y="22860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81800" y="22860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6600" y="18288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87176" y="183898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98344" y="18288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US" i="1" dirty="0"/>
          </a:p>
        </p:txBody>
      </p:sp>
      <p:sp>
        <p:nvSpPr>
          <p:cNvPr id="17" name="Oval 16"/>
          <p:cNvSpPr/>
          <p:nvPr/>
        </p:nvSpPr>
        <p:spPr>
          <a:xfrm>
            <a:off x="381000" y="18288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8" name="Straight Arrow Connector 17"/>
          <p:cNvCxnSpPr>
            <a:stCxn id="17" idx="6"/>
          </p:cNvCxnSpPr>
          <p:nvPr/>
        </p:nvCxnSpPr>
        <p:spPr>
          <a:xfrm>
            <a:off x="1295400" y="22860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11944" y="18288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en-US" i="1" dirty="0"/>
          </a:p>
        </p:txBody>
      </p:sp>
      <p:sp>
        <p:nvSpPr>
          <p:cNvPr id="21" name="Oval 20"/>
          <p:cNvSpPr/>
          <p:nvPr/>
        </p:nvSpPr>
        <p:spPr>
          <a:xfrm>
            <a:off x="2209800" y="4267200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2" name="Oval 21"/>
          <p:cNvSpPr/>
          <p:nvPr/>
        </p:nvSpPr>
        <p:spPr>
          <a:xfrm>
            <a:off x="4038600" y="4267200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Oval 22"/>
          <p:cNvSpPr/>
          <p:nvPr/>
        </p:nvSpPr>
        <p:spPr>
          <a:xfrm>
            <a:off x="7696200" y="4267200"/>
            <a:ext cx="914400" cy="914400"/>
          </a:xfrm>
          <a:prstGeom prst="ellipse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5867400" y="4267200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124200" y="47244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53000" y="47244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81800" y="47244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76600" y="426720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87176" y="42773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998344" y="42672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US" i="1" dirty="0"/>
          </a:p>
        </p:txBody>
      </p:sp>
      <p:sp>
        <p:nvSpPr>
          <p:cNvPr id="31" name="Oval 30"/>
          <p:cNvSpPr/>
          <p:nvPr/>
        </p:nvSpPr>
        <p:spPr>
          <a:xfrm>
            <a:off x="381000" y="42672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2" name="Straight Arrow Connector 31"/>
          <p:cNvCxnSpPr>
            <a:stCxn id="31" idx="6"/>
          </p:cNvCxnSpPr>
          <p:nvPr/>
        </p:nvCxnSpPr>
        <p:spPr>
          <a:xfrm>
            <a:off x="1295400" y="47244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11944" y="42672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en-US" i="1" dirty="0"/>
          </a:p>
        </p:txBody>
      </p:sp>
      <p:sp>
        <p:nvSpPr>
          <p:cNvPr id="35" name="Left Brace 34"/>
          <p:cNvSpPr/>
          <p:nvPr/>
        </p:nvSpPr>
        <p:spPr>
          <a:xfrm rot="16200000">
            <a:off x="3960876" y="-1293876"/>
            <a:ext cx="1146048" cy="8458200"/>
          </a:xfrm>
          <a:prstGeom prst="leftBrace">
            <a:avLst>
              <a:gd name="adj1" fmla="val 224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0D0B640-9DD6-EF43-8EC0-F1C6320CA0D0}"/>
              </a:ext>
            </a:extLst>
          </p:cNvPr>
          <p:cNvSpPr txBox="1"/>
          <p:nvPr/>
        </p:nvSpPr>
        <p:spPr>
          <a:xfrm>
            <a:off x="685800" y="3439180"/>
            <a:ext cx="7566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better individual performance of pattern detection</a:t>
            </a:r>
            <a:endParaRPr lang="en-US" sz="2800" dirty="0"/>
          </a:p>
        </p:txBody>
      </p:sp>
      <p:sp>
        <p:nvSpPr>
          <p:cNvPr id="37" name="Left Brace 36"/>
          <p:cNvSpPr/>
          <p:nvPr/>
        </p:nvSpPr>
        <p:spPr>
          <a:xfrm rot="16200000">
            <a:off x="3960876" y="1144524"/>
            <a:ext cx="1146048" cy="8458200"/>
          </a:xfrm>
          <a:prstGeom prst="leftBrace">
            <a:avLst>
              <a:gd name="adj1" fmla="val 224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0D0B640-9DD6-EF43-8EC0-F1C6320CA0D0}"/>
              </a:ext>
            </a:extLst>
          </p:cNvPr>
          <p:cNvSpPr txBox="1"/>
          <p:nvPr/>
        </p:nvSpPr>
        <p:spPr>
          <a:xfrm>
            <a:off x="714619" y="5877580"/>
            <a:ext cx="7591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better resource sharing between different patterns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5440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Solution:</a:t>
            </a:r>
            <a:r>
              <a:rPr lang="en-US" dirty="0" smtClean="0"/>
              <a:t> a Holistic Approach to Multi-Pattern Plan Generation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3810000" cy="5105400"/>
          </a:xfrm>
        </p:spPr>
        <p:txBody>
          <a:bodyPr>
            <a:noAutofit/>
          </a:bodyPr>
          <a:lstStyle/>
          <a:p>
            <a:r>
              <a:rPr lang="en-US" dirty="0" smtClean="0"/>
              <a:t>Extend the cost model to multiple patterns</a:t>
            </a:r>
          </a:p>
          <a:p>
            <a:pPr lvl="1"/>
            <a:r>
              <a:rPr lang="en-US" dirty="0" smtClean="0"/>
              <a:t>from NFAs to </a:t>
            </a:r>
            <a:r>
              <a:rPr lang="en-US" b="1" dirty="0" smtClean="0"/>
              <a:t>MPTs</a:t>
            </a:r>
            <a:r>
              <a:rPr lang="en-US" dirty="0" smtClean="0"/>
              <a:t> (multi-pattern trees)</a:t>
            </a:r>
          </a:p>
          <a:p>
            <a:pPr lvl="1"/>
            <a:r>
              <a:rPr lang="en-US" dirty="0" smtClean="0"/>
              <a:t>from trees to </a:t>
            </a:r>
            <a:r>
              <a:rPr lang="en-US" b="1" dirty="0" smtClean="0"/>
              <a:t>MPMs</a:t>
            </a:r>
            <a:r>
              <a:rPr lang="en-US" dirty="0" smtClean="0"/>
              <a:t> (multi-pattern multitrees)</a:t>
            </a:r>
          </a:p>
          <a:p>
            <a:r>
              <a:rPr lang="en-US" dirty="0" smtClean="0"/>
              <a:t>Solve the resulting optimization problem with a combination of sharing and reordering</a:t>
            </a:r>
            <a:endParaRPr lang="en-US" dirty="0"/>
          </a:p>
        </p:txBody>
      </p:sp>
      <p:grpSp>
        <p:nvGrpSpPr>
          <p:cNvPr id="7" name="Group 4"/>
          <p:cNvGrpSpPr/>
          <p:nvPr/>
        </p:nvGrpSpPr>
        <p:grpSpPr>
          <a:xfrm rot="16200000">
            <a:off x="3352800" y="2743200"/>
            <a:ext cx="2743200" cy="457200"/>
            <a:chOff x="609601" y="2743215"/>
            <a:chExt cx="8229627" cy="1143006"/>
          </a:xfrm>
        </p:grpSpPr>
        <p:sp>
          <p:nvSpPr>
            <p:cNvPr id="8" name="Oval 7"/>
            <p:cNvSpPr/>
            <p:nvPr/>
          </p:nvSpPr>
          <p:spPr>
            <a:xfrm>
              <a:off x="609601" y="2743215"/>
              <a:ext cx="1219204" cy="1143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71809" y="2743215"/>
              <a:ext cx="1219204" cy="1143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334016" y="2743215"/>
              <a:ext cx="1219204" cy="1143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620024" y="2743215"/>
              <a:ext cx="1219204" cy="1143006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2" name="Straight Arrow Connector 11"/>
            <p:cNvCxnSpPr>
              <a:stCxn id="8" idx="6"/>
              <a:endCxn id="9" idx="2"/>
            </p:cNvCxnSpPr>
            <p:nvPr/>
          </p:nvCxnSpPr>
          <p:spPr>
            <a:xfrm>
              <a:off x="1828804" y="3314718"/>
              <a:ext cx="1143003" cy="1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6"/>
              <a:endCxn id="11" idx="2"/>
            </p:cNvCxnSpPr>
            <p:nvPr/>
          </p:nvCxnSpPr>
          <p:spPr>
            <a:xfrm>
              <a:off x="6553219" y="3314718"/>
              <a:ext cx="1066803" cy="1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6"/>
              <a:endCxn id="10" idx="2"/>
            </p:cNvCxnSpPr>
            <p:nvPr/>
          </p:nvCxnSpPr>
          <p:spPr>
            <a:xfrm>
              <a:off x="4191013" y="3314715"/>
              <a:ext cx="1143003" cy="1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962400" y="4699000"/>
            <a:ext cx="1752600" cy="1854200"/>
            <a:chOff x="4800600" y="4622800"/>
            <a:chExt cx="1752600" cy="1854200"/>
          </a:xfrm>
        </p:grpSpPr>
        <p:sp>
          <p:nvSpPr>
            <p:cNvPr id="22" name="Oval 21"/>
            <p:cNvSpPr/>
            <p:nvPr/>
          </p:nvSpPr>
          <p:spPr>
            <a:xfrm>
              <a:off x="6065846" y="6026813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705017" y="5233279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5" name="Straight Arrow Connector 24"/>
            <p:cNvCxnSpPr>
              <a:stCxn id="22" idx="0"/>
              <a:endCxn id="23" idx="4"/>
            </p:cNvCxnSpPr>
            <p:nvPr/>
          </p:nvCxnSpPr>
          <p:spPr>
            <a:xfrm rot="16200000" flipV="1">
              <a:off x="5957435" y="5674725"/>
              <a:ext cx="343348" cy="3608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0"/>
            </p:cNvCxnSpPr>
            <p:nvPr/>
          </p:nvCxnSpPr>
          <p:spPr>
            <a:xfrm rot="16200000" flipV="1">
              <a:off x="5697177" y="4981762"/>
              <a:ext cx="277020" cy="2260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306698" y="6026813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8" name="Straight Arrow Connector 27"/>
            <p:cNvCxnSpPr>
              <a:stCxn id="27" idx="0"/>
              <a:endCxn id="23" idx="4"/>
            </p:cNvCxnSpPr>
            <p:nvPr/>
          </p:nvCxnSpPr>
          <p:spPr>
            <a:xfrm rot="5400000" flipH="1" flipV="1">
              <a:off x="5577861" y="5655980"/>
              <a:ext cx="343348" cy="39831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00600" y="5233279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0" name="Straight Arrow Connector 29"/>
            <p:cNvCxnSpPr>
              <a:stCxn id="29" idx="0"/>
            </p:cNvCxnSpPr>
            <p:nvPr/>
          </p:nvCxnSpPr>
          <p:spPr>
            <a:xfrm rot="5400000" flipH="1" flipV="1">
              <a:off x="5072663" y="4927872"/>
              <a:ext cx="277020" cy="3337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 rot="16200000">
              <a:off x="5359400" y="4597400"/>
              <a:ext cx="406400" cy="4572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29400" y="1828800"/>
            <a:ext cx="2438400" cy="2133600"/>
            <a:chOff x="1828800" y="1752600"/>
            <a:chExt cx="4771672" cy="3959112"/>
          </a:xfrm>
        </p:grpSpPr>
        <p:sp>
          <p:nvSpPr>
            <p:cNvPr id="74" name="Oval 73"/>
            <p:cNvSpPr/>
            <p:nvPr/>
          </p:nvSpPr>
          <p:spPr>
            <a:xfrm>
              <a:off x="2895600" y="4191000"/>
              <a:ext cx="504472" cy="45391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75" name="Straight Arrow Connector 74"/>
            <p:cNvCxnSpPr>
              <a:stCxn id="80" idx="0"/>
            </p:cNvCxnSpPr>
            <p:nvPr/>
          </p:nvCxnSpPr>
          <p:spPr>
            <a:xfrm rot="16200000" flipV="1">
              <a:off x="2057490" y="2722942"/>
              <a:ext cx="758850" cy="5074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4" idx="0"/>
              <a:endCxn id="87" idx="4"/>
            </p:cNvCxnSpPr>
            <p:nvPr/>
          </p:nvCxnSpPr>
          <p:spPr>
            <a:xfrm rot="5400000" flipH="1" flipV="1">
              <a:off x="5508392" y="3579756"/>
              <a:ext cx="536688" cy="1143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86" idx="0"/>
              <a:endCxn id="74" idx="5"/>
            </p:cNvCxnSpPr>
            <p:nvPr/>
          </p:nvCxnSpPr>
          <p:spPr>
            <a:xfrm rot="16200000" flipV="1">
              <a:off x="3445198" y="4459434"/>
              <a:ext cx="679362" cy="91737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4" idx="0"/>
              <a:endCxn id="80" idx="4"/>
            </p:cNvCxnSpPr>
            <p:nvPr/>
          </p:nvCxnSpPr>
          <p:spPr>
            <a:xfrm rot="16200000" flipV="1">
              <a:off x="2728736" y="3771900"/>
              <a:ext cx="381000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4" idx="0"/>
              <a:endCxn id="100" idx="1"/>
            </p:cNvCxnSpPr>
            <p:nvPr/>
          </p:nvCxnSpPr>
          <p:spPr>
            <a:xfrm rot="5400000" flipH="1" flipV="1">
              <a:off x="3190538" y="3656984"/>
              <a:ext cx="491315" cy="5767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438400" y="3356088"/>
              <a:ext cx="504472" cy="45391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81" name="Straight Arrow Connector 80"/>
            <p:cNvCxnSpPr>
              <a:stCxn id="84" idx="7"/>
              <a:endCxn id="90" idx="5"/>
            </p:cNvCxnSpPr>
            <p:nvPr/>
          </p:nvCxnSpPr>
          <p:spPr>
            <a:xfrm rot="16200000" flipV="1">
              <a:off x="4859920" y="3962400"/>
              <a:ext cx="361548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267200" y="2667000"/>
              <a:ext cx="504472" cy="45391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83" name="Straight Arrow Connector 82"/>
            <p:cNvCxnSpPr>
              <a:stCxn id="82" idx="0"/>
            </p:cNvCxnSpPr>
            <p:nvPr/>
          </p:nvCxnSpPr>
          <p:spPr>
            <a:xfrm rot="5400000" flipH="1" flipV="1">
              <a:off x="4303656" y="2422292"/>
              <a:ext cx="460488" cy="289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4953000" y="4419600"/>
              <a:ext cx="504472" cy="45391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85" name="Straight Arrow Connector 84"/>
            <p:cNvCxnSpPr>
              <a:stCxn id="80" idx="0"/>
            </p:cNvCxnSpPr>
            <p:nvPr/>
          </p:nvCxnSpPr>
          <p:spPr>
            <a:xfrm rot="5400000" flipH="1" flipV="1">
              <a:off x="2192048" y="2857500"/>
              <a:ext cx="99717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3991328" y="5257800"/>
              <a:ext cx="504472" cy="45391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6096000" y="3429000"/>
              <a:ext cx="504472" cy="45391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88" name="Straight Arrow Connector 87"/>
            <p:cNvCxnSpPr>
              <a:stCxn id="90" idx="0"/>
              <a:endCxn id="82" idx="4"/>
            </p:cNvCxnSpPr>
            <p:nvPr/>
          </p:nvCxnSpPr>
          <p:spPr>
            <a:xfrm rot="5400000" flipH="1" flipV="1">
              <a:off x="4211348" y="3429000"/>
              <a:ext cx="61617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6" idx="0"/>
              <a:endCxn id="84" idx="3"/>
            </p:cNvCxnSpPr>
            <p:nvPr/>
          </p:nvCxnSpPr>
          <p:spPr>
            <a:xfrm rot="5400000" flipH="1" flipV="1">
              <a:off x="4409840" y="4640762"/>
              <a:ext cx="450762" cy="78331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4267200" y="3737088"/>
              <a:ext cx="504472" cy="45391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91" name="Straight Arrow Connector 90"/>
            <p:cNvCxnSpPr>
              <a:stCxn id="84" idx="0"/>
            </p:cNvCxnSpPr>
            <p:nvPr/>
          </p:nvCxnSpPr>
          <p:spPr>
            <a:xfrm rot="5400000" flipH="1" flipV="1">
              <a:off x="5027556" y="4136792"/>
              <a:ext cx="460488" cy="1051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0" idx="0"/>
            </p:cNvCxnSpPr>
            <p:nvPr/>
          </p:nvCxnSpPr>
          <p:spPr>
            <a:xfrm rot="5400000" flipH="1" flipV="1">
              <a:off x="2717332" y="2875342"/>
              <a:ext cx="454050" cy="5074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7" idx="0"/>
            </p:cNvCxnSpPr>
            <p:nvPr/>
          </p:nvCxnSpPr>
          <p:spPr>
            <a:xfrm rot="16200000" flipV="1">
              <a:off x="5945334" y="3026098"/>
              <a:ext cx="450762" cy="3550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 rot="16200000">
              <a:off x="4368800" y="1727200"/>
              <a:ext cx="406400" cy="4572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5" name="Oval 94"/>
            <p:cNvSpPr/>
            <p:nvPr/>
          </p:nvSpPr>
          <p:spPr>
            <a:xfrm rot="16200000">
              <a:off x="5664200" y="2540000"/>
              <a:ext cx="406400" cy="4572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6" name="Oval 95"/>
            <p:cNvSpPr/>
            <p:nvPr/>
          </p:nvSpPr>
          <p:spPr>
            <a:xfrm rot="16200000">
              <a:off x="1854200" y="2184400"/>
              <a:ext cx="406400" cy="4572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7" name="Oval 96"/>
            <p:cNvSpPr/>
            <p:nvPr/>
          </p:nvSpPr>
          <p:spPr>
            <a:xfrm rot="16200000">
              <a:off x="2463800" y="1879600"/>
              <a:ext cx="406400" cy="4572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8" name="Oval 97"/>
            <p:cNvSpPr/>
            <p:nvPr/>
          </p:nvSpPr>
          <p:spPr>
            <a:xfrm rot="16200000">
              <a:off x="3149600" y="2489200"/>
              <a:ext cx="406400" cy="4572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9" name="Oval 98"/>
            <p:cNvSpPr/>
            <p:nvPr/>
          </p:nvSpPr>
          <p:spPr>
            <a:xfrm rot="16200000">
              <a:off x="5130800" y="3479800"/>
              <a:ext cx="406400" cy="4572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0" name="Oval 99"/>
            <p:cNvSpPr/>
            <p:nvPr/>
          </p:nvSpPr>
          <p:spPr>
            <a:xfrm rot="16200000">
              <a:off x="3683000" y="3327401"/>
              <a:ext cx="406400" cy="4572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101" name="Down Arrow 100"/>
          <p:cNvSpPr/>
          <p:nvPr/>
        </p:nvSpPr>
        <p:spPr>
          <a:xfrm rot="16200000">
            <a:off x="5616679" y="2765322"/>
            <a:ext cx="712709" cy="97326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2" name="Down Arrow 101"/>
          <p:cNvSpPr/>
          <p:nvPr/>
        </p:nvSpPr>
        <p:spPr>
          <a:xfrm rot="16200000">
            <a:off x="5616679" y="4948212"/>
            <a:ext cx="712709" cy="97326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400800" y="4876800"/>
            <a:ext cx="2667000" cy="1295400"/>
            <a:chOff x="1066800" y="2514600"/>
            <a:chExt cx="5257800" cy="2431387"/>
          </a:xfrm>
        </p:grpSpPr>
        <p:sp>
          <p:nvSpPr>
            <p:cNvPr id="104" name="Oval 103"/>
            <p:cNvSpPr/>
            <p:nvPr/>
          </p:nvSpPr>
          <p:spPr>
            <a:xfrm>
              <a:off x="2484446" y="4495800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267200" y="3969413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06" name="Straight Arrow Connector 105"/>
            <p:cNvCxnSpPr>
              <a:stCxn id="104" idx="0"/>
              <a:endCxn id="112" idx="5"/>
            </p:cNvCxnSpPr>
            <p:nvPr/>
          </p:nvCxnSpPr>
          <p:spPr>
            <a:xfrm rot="16200000" flipV="1">
              <a:off x="2504289" y="4271966"/>
              <a:ext cx="192928" cy="25474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05" idx="0"/>
              <a:endCxn id="111" idx="3"/>
            </p:cNvCxnSpPr>
            <p:nvPr/>
          </p:nvCxnSpPr>
          <p:spPr>
            <a:xfrm rot="16200000" flipV="1">
              <a:off x="3496797" y="2955333"/>
              <a:ext cx="1107929" cy="9202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1600200" y="4495800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09" name="Straight Arrow Connector 108"/>
            <p:cNvCxnSpPr>
              <a:stCxn id="108" idx="0"/>
              <a:endCxn id="112" idx="3"/>
            </p:cNvCxnSpPr>
            <p:nvPr/>
          </p:nvCxnSpPr>
          <p:spPr>
            <a:xfrm rot="5400000" flipH="1" flipV="1">
              <a:off x="1889860" y="4256889"/>
              <a:ext cx="192928" cy="2848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13" idx="0"/>
              <a:endCxn id="111" idx="1"/>
            </p:cNvCxnSpPr>
            <p:nvPr/>
          </p:nvCxnSpPr>
          <p:spPr>
            <a:xfrm rot="5400000" flipH="1" flipV="1">
              <a:off x="2954152" y="2970410"/>
              <a:ext cx="422129" cy="2042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 rot="16200000">
              <a:off x="3225800" y="2489200"/>
              <a:ext cx="406400" cy="4572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2057400" y="3918613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2819400" y="3283613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14" name="Straight Arrow Connector 113"/>
            <p:cNvCxnSpPr>
              <a:stCxn id="112" idx="0"/>
              <a:endCxn id="118" idx="5"/>
            </p:cNvCxnSpPr>
            <p:nvPr/>
          </p:nvCxnSpPr>
          <p:spPr>
            <a:xfrm rot="16200000" flipV="1">
              <a:off x="1953553" y="3571089"/>
              <a:ext cx="410154" cy="2848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13" idx="0"/>
              <a:endCxn id="120" idx="3"/>
            </p:cNvCxnSpPr>
            <p:nvPr/>
          </p:nvCxnSpPr>
          <p:spPr>
            <a:xfrm rot="16200000" flipV="1">
              <a:off x="2734797" y="2955333"/>
              <a:ext cx="422129" cy="2344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1066800" y="3918613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17" name="Straight Arrow Connector 116"/>
            <p:cNvCxnSpPr>
              <a:stCxn id="116" idx="0"/>
              <a:endCxn id="118" idx="3"/>
            </p:cNvCxnSpPr>
            <p:nvPr/>
          </p:nvCxnSpPr>
          <p:spPr>
            <a:xfrm rot="5400000" flipH="1" flipV="1">
              <a:off x="1285947" y="3532989"/>
              <a:ext cx="410154" cy="3610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1600200" y="3124200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19" name="Straight Arrow Connector 118"/>
            <p:cNvCxnSpPr>
              <a:stCxn id="118" idx="0"/>
              <a:endCxn id="120" idx="1"/>
            </p:cNvCxnSpPr>
            <p:nvPr/>
          </p:nvCxnSpPr>
          <p:spPr>
            <a:xfrm rot="5400000" flipH="1" flipV="1">
              <a:off x="2043258" y="2662103"/>
              <a:ext cx="262716" cy="6614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 rot="16200000">
              <a:off x="2463800" y="2489200"/>
              <a:ext cx="406400" cy="4572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5837246" y="3841534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5410200" y="3048000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23" name="Straight Arrow Connector 122"/>
            <p:cNvCxnSpPr>
              <a:stCxn id="121" idx="0"/>
              <a:endCxn id="122" idx="5"/>
            </p:cNvCxnSpPr>
            <p:nvPr/>
          </p:nvCxnSpPr>
          <p:spPr>
            <a:xfrm rot="16200000" flipV="1">
              <a:off x="5748916" y="3509527"/>
              <a:ext cx="409275" cy="25474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22" idx="0"/>
              <a:endCxn id="128" idx="3"/>
            </p:cNvCxnSpPr>
            <p:nvPr/>
          </p:nvCxnSpPr>
          <p:spPr>
            <a:xfrm rot="16200000" flipV="1">
              <a:off x="5367203" y="2761326"/>
              <a:ext cx="186516" cy="3868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3475046" y="3512213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26" name="Straight Arrow Connector 125"/>
            <p:cNvCxnSpPr>
              <a:stCxn id="125" idx="0"/>
              <a:endCxn id="133" idx="1"/>
            </p:cNvCxnSpPr>
            <p:nvPr/>
          </p:nvCxnSpPr>
          <p:spPr>
            <a:xfrm rot="5400000" flipH="1" flipV="1">
              <a:off x="3586775" y="2993433"/>
              <a:ext cx="650729" cy="3868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05" idx="0"/>
              <a:endCxn id="128" idx="1"/>
            </p:cNvCxnSpPr>
            <p:nvPr/>
          </p:nvCxnSpPr>
          <p:spPr>
            <a:xfrm rot="5400000" flipH="1" flipV="1">
              <a:off x="4173352" y="3199010"/>
              <a:ext cx="1107929" cy="4328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 rot="16200000">
              <a:off x="4902200" y="2489200"/>
              <a:ext cx="406400" cy="4572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4922846" y="4495800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30" name="Straight Arrow Connector 129"/>
            <p:cNvCxnSpPr>
              <a:stCxn id="129" idx="0"/>
              <a:endCxn id="105" idx="5"/>
            </p:cNvCxnSpPr>
            <p:nvPr/>
          </p:nvCxnSpPr>
          <p:spPr>
            <a:xfrm rot="16200000" flipV="1">
              <a:off x="4853789" y="4183066"/>
              <a:ext cx="142128" cy="48334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3581400" y="4495800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32" name="Straight Arrow Connector 131"/>
            <p:cNvCxnSpPr>
              <a:stCxn id="131" idx="0"/>
              <a:endCxn id="105" idx="3"/>
            </p:cNvCxnSpPr>
            <p:nvPr/>
          </p:nvCxnSpPr>
          <p:spPr>
            <a:xfrm rot="5400000" flipH="1" flipV="1">
              <a:off x="4010760" y="4167989"/>
              <a:ext cx="142128" cy="5134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 rot="16200000">
              <a:off x="4064000" y="2489200"/>
              <a:ext cx="406400" cy="457200"/>
            </a:xfrm>
            <a:prstGeom prst="ellipse">
              <a:avLst/>
            </a:prstGeom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34" name="Straight Arrow Connector 133"/>
            <p:cNvCxnSpPr>
              <a:stCxn id="105" idx="0"/>
              <a:endCxn id="133" idx="3"/>
            </p:cNvCxnSpPr>
            <p:nvPr/>
          </p:nvCxnSpPr>
          <p:spPr>
            <a:xfrm rot="16200000" flipV="1">
              <a:off x="3915897" y="3374433"/>
              <a:ext cx="1107929" cy="820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5029200" y="3841534"/>
              <a:ext cx="487354" cy="450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36" name="Straight Arrow Connector 135"/>
            <p:cNvCxnSpPr>
              <a:stCxn id="135" idx="0"/>
              <a:endCxn id="122" idx="3"/>
            </p:cNvCxnSpPr>
            <p:nvPr/>
          </p:nvCxnSpPr>
          <p:spPr>
            <a:xfrm rot="5400000" flipH="1" flipV="1">
              <a:off x="5172587" y="3532550"/>
              <a:ext cx="409275" cy="2086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 Function – Multi-Pattern Trees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order-based cost function                we can derive the cost of the </a:t>
            </a:r>
            <a:r>
              <a:rPr lang="en-US" i="1" dirty="0" err="1" smtClean="0"/>
              <a:t>k</a:t>
            </a:r>
            <a:r>
              <a:rPr lang="en-US" i="1" baseline="30000" dirty="0" err="1" smtClean="0"/>
              <a:t>th</a:t>
            </a:r>
            <a:r>
              <a:rPr lang="en-US" dirty="0" smtClean="0"/>
              <a:t> state in a chain-structured NFA ordered according to the order </a:t>
            </a:r>
            <a:r>
              <a:rPr lang="en-US" i="1" dirty="0" smtClean="0"/>
              <a:t>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941512" y="3611563"/>
          <a:ext cx="5221288" cy="1341437"/>
        </p:xfrm>
        <a:graphic>
          <a:graphicData uri="http://schemas.openxmlformats.org/presentationml/2006/ole">
            <p:oleObj spid="_x0000_s248834" name="Equation" r:id="rId3" imgW="2171520" imgH="558720" progId="Equation.3">
              <p:embed/>
            </p:oleObj>
          </a:graphicData>
        </a:graphic>
      </p:graphicFrame>
      <p:graphicFrame>
        <p:nvGraphicFramePr>
          <p:cNvPr id="248836" name="Object 4"/>
          <p:cNvGraphicFramePr>
            <a:graphicFrameLocks noChangeAspect="1"/>
          </p:cNvGraphicFramePr>
          <p:nvPr/>
        </p:nvGraphicFramePr>
        <p:xfrm>
          <a:off x="6810375" y="1630363"/>
          <a:ext cx="1343025" cy="579437"/>
        </p:xfrm>
        <a:graphic>
          <a:graphicData uri="http://schemas.openxmlformats.org/presentationml/2006/ole">
            <p:oleObj spid="_x0000_s248836" name="Equation" r:id="rId4" imgW="5587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 Function – Multi-Pattern Trees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node </a:t>
            </a:r>
            <a:r>
              <a:rPr lang="en-US" i="1" dirty="0" smtClean="0"/>
              <a:t>N</a:t>
            </a:r>
            <a:r>
              <a:rPr lang="en-US" dirty="0" smtClean="0"/>
              <a:t> in the multi-pattern tree </a:t>
            </a:r>
            <a:r>
              <a:rPr lang="en-US" i="1" dirty="0" smtClean="0"/>
              <a:t>MPT</a:t>
            </a:r>
            <a:r>
              <a:rPr lang="en-US" dirty="0" smtClean="0"/>
              <a:t>, let       be the path from the root of </a:t>
            </a:r>
            <a:r>
              <a:rPr lang="en-US" i="1" dirty="0" smtClean="0"/>
              <a:t>MPT </a:t>
            </a:r>
            <a:r>
              <a:rPr lang="en-US" dirty="0" smtClean="0"/>
              <a:t>to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</a:p>
          <a:p>
            <a:r>
              <a:rPr lang="en-US" dirty="0" smtClean="0"/>
              <a:t>By definition of a tree, there is always exactly one such path</a:t>
            </a:r>
          </a:p>
          <a:p>
            <a:r>
              <a:rPr lang="en-US" dirty="0" smtClean="0"/>
              <a:t>The cost of </a:t>
            </a:r>
            <a:r>
              <a:rPr lang="en-US" i="1" dirty="0" smtClean="0"/>
              <a:t>MPT</a:t>
            </a:r>
            <a:r>
              <a:rPr lang="en-US" dirty="0" smtClean="0"/>
              <a:t> is the defined as follows: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524000" y="4572000"/>
          <a:ext cx="6139249" cy="1066800"/>
        </p:xfrm>
        <a:graphic>
          <a:graphicData uri="http://schemas.openxmlformats.org/presentationml/2006/ole">
            <p:oleObj spid="_x0000_s250882" name="Equation" r:id="rId3" imgW="1968480" imgH="342720" progId="Equation.3">
              <p:embed/>
            </p:oleObj>
          </a:graphicData>
        </a:graphic>
      </p:graphicFrame>
      <p:graphicFrame>
        <p:nvGraphicFramePr>
          <p:cNvPr id="248836" name="Object 4"/>
          <p:cNvGraphicFramePr>
            <a:graphicFrameLocks noChangeAspect="1"/>
          </p:cNvGraphicFramePr>
          <p:nvPr/>
        </p:nvGraphicFramePr>
        <p:xfrm>
          <a:off x="1385888" y="2117725"/>
          <a:ext cx="519112" cy="549275"/>
        </p:xfrm>
        <a:graphic>
          <a:graphicData uri="http://schemas.openxmlformats.org/presentationml/2006/ole">
            <p:oleObj spid="_x0000_s250883" name="Equation" r:id="rId4" imgW="2156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CEP Example 2 – </a:t>
            </a:r>
            <a:r>
              <a:rPr lang="he-IL" sz="3700"/>
              <a:t/>
            </a:r>
            <a:br>
              <a:rPr lang="he-IL" sz="3700"/>
            </a:br>
            <a:r>
              <a:rPr lang="en-US" sz="3700"/>
              <a:t>Monitoring Stock Prices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E4A809D5-3600-46D4-A466-67F2349A5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0" y="3525050"/>
            <a:ext cx="6486724" cy="3462228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PATTERN </a:t>
            </a:r>
            <a:r>
              <a:rPr lang="en-US" dirty="0">
                <a:solidFill>
                  <a:srgbClr val="FF0000"/>
                </a:solidFill>
              </a:rPr>
              <a:t>SEQ(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AppleStockPriceUpdate</a:t>
            </a:r>
            <a:r>
              <a:rPr lang="en-US" dirty="0">
                <a:solidFill>
                  <a:srgbClr val="FF0000"/>
                </a:solidFill>
              </a:rPr>
              <a:t> a,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MicrosoftStockPriceUpdate</a:t>
            </a:r>
            <a:r>
              <a:rPr lang="en-US" dirty="0">
                <a:solidFill>
                  <a:srgbClr val="FF0000"/>
                </a:solidFill>
              </a:rPr>
              <a:t> b,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GoogleStockPriceUpdate</a:t>
            </a:r>
            <a:r>
              <a:rPr lang="en-US" dirty="0">
                <a:solidFill>
                  <a:srgbClr val="FF0000"/>
                </a:solidFill>
              </a:rPr>
              <a:t> c)</a:t>
            </a:r>
          </a:p>
          <a:p>
            <a:pPr>
              <a:buNone/>
            </a:pPr>
            <a:r>
              <a:rPr lang="en-US" dirty="0"/>
              <a:t>WHERE </a:t>
            </a:r>
            <a:r>
              <a:rPr lang="en-US" dirty="0">
                <a:solidFill>
                  <a:srgbClr val="00B050"/>
                </a:solidFill>
              </a:rPr>
              <a:t>((</a:t>
            </a:r>
            <a:r>
              <a:rPr lang="en-US" dirty="0" err="1">
                <a:solidFill>
                  <a:srgbClr val="00B050"/>
                </a:solidFill>
              </a:rPr>
              <a:t>a.price</a:t>
            </a:r>
            <a:r>
              <a:rPr lang="en-US" dirty="0">
                <a:solidFill>
                  <a:srgbClr val="00B050"/>
                </a:solidFill>
              </a:rPr>
              <a:t> &lt; </a:t>
            </a:r>
            <a:r>
              <a:rPr lang="en-US" dirty="0" err="1">
                <a:solidFill>
                  <a:srgbClr val="00B050"/>
                </a:solidFill>
              </a:rPr>
              <a:t>b.price</a:t>
            </a:r>
            <a:r>
              <a:rPr lang="en-US" dirty="0">
                <a:solidFill>
                  <a:srgbClr val="00B050"/>
                </a:solidFill>
              </a:rPr>
              <a:t>) AND 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	 	   (</a:t>
            </a:r>
            <a:r>
              <a:rPr lang="en-US" dirty="0" err="1">
                <a:solidFill>
                  <a:srgbClr val="00B050"/>
                </a:solidFill>
              </a:rPr>
              <a:t>b.price</a:t>
            </a:r>
            <a:r>
              <a:rPr lang="en-US" dirty="0">
                <a:solidFill>
                  <a:srgbClr val="00B050"/>
                </a:solidFill>
              </a:rPr>
              <a:t> &lt; </a:t>
            </a:r>
            <a:r>
              <a:rPr lang="en-US" dirty="0" err="1">
                <a:solidFill>
                  <a:srgbClr val="00B050"/>
                </a:solidFill>
              </a:rPr>
              <a:t>c.price</a:t>
            </a:r>
            <a:r>
              <a:rPr lang="en-US" dirty="0">
                <a:solidFill>
                  <a:srgbClr val="00B050"/>
                </a:solidFill>
              </a:rPr>
              <a:t>))</a:t>
            </a:r>
          </a:p>
          <a:p>
            <a:pPr>
              <a:buNone/>
            </a:pPr>
            <a:r>
              <a:rPr lang="en-US" dirty="0"/>
              <a:t>WITHIN </a:t>
            </a:r>
            <a:r>
              <a:rPr lang="en-US" dirty="0">
                <a:solidFill>
                  <a:srgbClr val="0070C0"/>
                </a:solidFill>
              </a:rPr>
              <a:t>10 minutes</a:t>
            </a:r>
          </a:p>
        </p:txBody>
      </p:sp>
      <p:pic>
        <p:nvPicPr>
          <p:cNvPr id="6" name="Picture 8" descr="Related image">
            <a:extLst>
              <a:ext uri="{FF2B5EF4-FFF2-40B4-BE49-F238E27FC236}">
                <a16:creationId xmlns="" xmlns:a16="http://schemas.microsoft.com/office/drawing/2014/main" id="{3F8E654A-3953-0B4E-ADE1-F3E9D693B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23527" r="37637"/>
          <a:stretch/>
        </p:blipFill>
        <p:spPr bwMode="auto">
          <a:xfrm>
            <a:off x="4409136" y="10"/>
            <a:ext cx="4734863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 Function – Multi-Pattern Multitrees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for an evaluation tree </a:t>
            </a:r>
            <a:r>
              <a:rPr lang="en-US" i="1" dirty="0" smtClean="0"/>
              <a:t>T</a:t>
            </a:r>
            <a:r>
              <a:rPr lang="en-US" dirty="0" smtClean="0"/>
              <a:t>,  the cost function is given by the sum of costs of the tree nodes, defined as follows:</a:t>
            </a: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671512" y="3276600"/>
          <a:ext cx="8091488" cy="1536700"/>
        </p:xfrm>
        <a:graphic>
          <a:graphicData uri="http://schemas.openxmlformats.org/presentationml/2006/ole">
            <p:oleObj spid="_x0000_s249858" name="Equation" r:id="rId3" imgW="3733560" imgH="711000" progId="Equation.3">
              <p:embed/>
            </p:oleObj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2516187" y="4953000"/>
          <a:ext cx="3960813" cy="1169304"/>
        </p:xfrm>
        <a:graphic>
          <a:graphicData uri="http://schemas.openxmlformats.org/presentationml/2006/ole">
            <p:oleObj spid="_x0000_s249860" name="Equation" r:id="rId4" imgW="158724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 Function – Multi-Pattern Multitrees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multi-pattern multitree </a:t>
            </a:r>
            <a:r>
              <a:rPr lang="en-US" i="1" dirty="0" smtClean="0"/>
              <a:t>MPM</a:t>
            </a:r>
            <a:r>
              <a:rPr lang="en-US" dirty="0" smtClean="0"/>
              <a:t>, we apply the same formula by iterating over all nodes in MPM and summing up their individual costs: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905000" y="3429000"/>
          <a:ext cx="4804245" cy="1295400"/>
        </p:xfrm>
        <a:graphic>
          <a:graphicData uri="http://schemas.openxmlformats.org/presentationml/2006/ole">
            <p:oleObj spid="_x0000_s251907" name="Equation" r:id="rId3" imgW="1688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</a:t>
            </a:r>
            <a:r>
              <a:rPr lang="en-US" dirty="0" smtClean="0"/>
              <a:t> Hyperexponential number of 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Given a workload of </a:t>
            </a:r>
            <a:r>
              <a:rPr lang="en-US" i="1" dirty="0" smtClean="0"/>
              <a:t>n</a:t>
            </a:r>
            <a:r>
              <a:rPr lang="en-US" dirty="0" smtClean="0"/>
              <a:t> patterns, there are at least                 possible MPTs, where       is the size of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pattern</a:t>
            </a:r>
          </a:p>
          <a:p>
            <a:r>
              <a:rPr lang="en-US" dirty="0" smtClean="0"/>
              <a:t>How do we select the most efficient plan out of this enormous space?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2"/>
          </p:nvPr>
        </p:nvGraphicFramePr>
        <p:xfrm>
          <a:off x="1371600" y="2436514"/>
          <a:ext cx="1143000" cy="611486"/>
        </p:xfrm>
        <a:graphic>
          <a:graphicData uri="http://schemas.openxmlformats.org/presentationml/2006/ole">
            <p:oleObj spid="_x0000_s207874" name="Equation" r:id="rId3" imgW="545760" imgH="291960" progId="Equation.3">
              <p:embed/>
            </p:oleObj>
          </a:graphicData>
        </a:graphic>
      </p:graphicFrame>
      <p:graphicFrame>
        <p:nvGraphicFramePr>
          <p:cNvPr id="207876" name="Content Placeholder 4"/>
          <p:cNvGraphicFramePr>
            <a:graphicFrameLocks noChangeAspect="1"/>
          </p:cNvGraphicFramePr>
          <p:nvPr/>
        </p:nvGraphicFramePr>
        <p:xfrm>
          <a:off x="2514600" y="2895600"/>
          <a:ext cx="425450" cy="531813"/>
        </p:xfrm>
        <a:graphic>
          <a:graphicData uri="http://schemas.openxmlformats.org/presentationml/2006/ole">
            <p:oleObj spid="_x0000_s207876" name="Equation" r:id="rId4" imgW="203040" imgH="253800" progId="Equation.3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114800" y="2007577"/>
            <a:ext cx="2971800" cy="430823"/>
            <a:chOff x="2438400" y="3455377"/>
            <a:chExt cx="4419600" cy="659423"/>
          </a:xfrm>
        </p:grpSpPr>
        <p:sp>
          <p:nvSpPr>
            <p:cNvPr id="9" name="Oval 8"/>
            <p:cNvSpPr/>
            <p:nvPr/>
          </p:nvSpPr>
          <p:spPr>
            <a:xfrm>
              <a:off x="2438400" y="3455377"/>
              <a:ext cx="654756" cy="65942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06989" y="3455377"/>
              <a:ext cx="654756" cy="65942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975578" y="3455377"/>
              <a:ext cx="654756" cy="65942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203244" y="3455377"/>
              <a:ext cx="654756" cy="659423"/>
            </a:xfrm>
            <a:prstGeom prst="ellipse">
              <a:avLst/>
            </a:prstGeom>
            <a:solidFill>
              <a:srgbClr val="0070C0"/>
            </a:solidFill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3" name="Straight Arrow Connector 12"/>
            <p:cNvCxnSpPr>
              <a:stCxn id="9" idx="6"/>
              <a:endCxn id="10" idx="2"/>
            </p:cNvCxnSpPr>
            <p:nvPr/>
          </p:nvCxnSpPr>
          <p:spPr>
            <a:xfrm>
              <a:off x="3093156" y="3785088"/>
              <a:ext cx="613833" cy="9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  <a:endCxn id="12" idx="2"/>
            </p:cNvCxnSpPr>
            <p:nvPr/>
          </p:nvCxnSpPr>
          <p:spPr>
            <a:xfrm>
              <a:off x="5630333" y="3785088"/>
              <a:ext cx="572911" cy="9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6"/>
              <a:endCxn id="11" idx="2"/>
            </p:cNvCxnSpPr>
            <p:nvPr/>
          </p:nvCxnSpPr>
          <p:spPr>
            <a:xfrm>
              <a:off x="4361744" y="3785088"/>
              <a:ext cx="613833" cy="9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14800" y="3017048"/>
            <a:ext cx="2133600" cy="430823"/>
            <a:chOff x="4876800" y="2845777"/>
            <a:chExt cx="2133600" cy="430823"/>
          </a:xfrm>
        </p:grpSpPr>
        <p:sp>
          <p:nvSpPr>
            <p:cNvPr id="17" name="Oval 16"/>
            <p:cNvSpPr/>
            <p:nvPr/>
          </p:nvSpPr>
          <p:spPr>
            <a:xfrm>
              <a:off x="4876800" y="2845777"/>
              <a:ext cx="440267" cy="43082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729817" y="2845777"/>
              <a:ext cx="440267" cy="43082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570133" y="2845777"/>
              <a:ext cx="440267" cy="430823"/>
            </a:xfrm>
            <a:prstGeom prst="ellipse">
              <a:avLst/>
            </a:prstGeom>
            <a:solidFill>
              <a:srgbClr val="0070C0"/>
            </a:solidFill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1" name="Straight Arrow Connector 20"/>
            <p:cNvCxnSpPr>
              <a:stCxn id="17" idx="6"/>
              <a:endCxn id="18" idx="2"/>
            </p:cNvCxnSpPr>
            <p:nvPr/>
          </p:nvCxnSpPr>
          <p:spPr>
            <a:xfrm>
              <a:off x="5317067" y="3061188"/>
              <a:ext cx="412750" cy="5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20" idx="2"/>
            </p:cNvCxnSpPr>
            <p:nvPr/>
          </p:nvCxnSpPr>
          <p:spPr>
            <a:xfrm>
              <a:off x="6184900" y="3061188"/>
              <a:ext cx="385233" cy="5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>
          <a:xfrm>
            <a:off x="6400800" y="5181600"/>
            <a:ext cx="310444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Oval 24"/>
          <p:cNvSpPr/>
          <p:nvPr/>
        </p:nvSpPr>
        <p:spPr>
          <a:xfrm>
            <a:off x="6400800" y="5638800"/>
            <a:ext cx="310444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Oval 25"/>
          <p:cNvSpPr/>
          <p:nvPr/>
        </p:nvSpPr>
        <p:spPr>
          <a:xfrm>
            <a:off x="6400800" y="6096000"/>
            <a:ext cx="310444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4114800" y="3969906"/>
            <a:ext cx="4648200" cy="430823"/>
            <a:chOff x="4495800" y="3607777"/>
            <a:chExt cx="4648200" cy="430823"/>
          </a:xfrm>
        </p:grpSpPr>
        <p:sp>
          <p:nvSpPr>
            <p:cNvPr id="29" name="Oval 28"/>
            <p:cNvSpPr/>
            <p:nvPr/>
          </p:nvSpPr>
          <p:spPr>
            <a:xfrm>
              <a:off x="4495800" y="3607777"/>
              <a:ext cx="440267" cy="43082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348817" y="3607777"/>
              <a:ext cx="440267" cy="43082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172200" y="3607777"/>
              <a:ext cx="440267" cy="43082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8703733" y="3607777"/>
              <a:ext cx="440267" cy="430823"/>
            </a:xfrm>
            <a:prstGeom prst="ellipse">
              <a:avLst/>
            </a:prstGeom>
            <a:solidFill>
              <a:srgbClr val="0070C0"/>
            </a:solidFill>
            <a:ln w="1270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3" name="Straight Arrow Connector 32"/>
            <p:cNvCxnSpPr>
              <a:stCxn id="29" idx="6"/>
              <a:endCxn id="30" idx="2"/>
            </p:cNvCxnSpPr>
            <p:nvPr/>
          </p:nvCxnSpPr>
          <p:spPr>
            <a:xfrm>
              <a:off x="4936067" y="3823188"/>
              <a:ext cx="412750" cy="5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305800" y="3823188"/>
              <a:ext cx="385233" cy="5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0" idx="6"/>
              <a:endCxn id="31" idx="2"/>
            </p:cNvCxnSpPr>
            <p:nvPr/>
          </p:nvCxnSpPr>
          <p:spPr>
            <a:xfrm>
              <a:off x="5789084" y="3823189"/>
              <a:ext cx="38311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7012516" y="3607777"/>
              <a:ext cx="440267" cy="43082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629400" y="3810000"/>
              <a:ext cx="38311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850716" y="3607777"/>
              <a:ext cx="440267" cy="43082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7467600" y="3808412"/>
              <a:ext cx="38311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086600" y="1542871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!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6324600" y="2533471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!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8763000" y="3505200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!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4114800" y="234011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335280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114800" y="439751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even more possible MPMs…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19200" y="4038600"/>
            <a:ext cx="779489" cy="7374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668311" y="2843981"/>
            <a:ext cx="779489" cy="7374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A,B</a:t>
            </a:r>
          </a:p>
        </p:txBody>
      </p:sp>
      <p:sp>
        <p:nvSpPr>
          <p:cNvPr id="8" name="Oval 7"/>
          <p:cNvSpPr/>
          <p:nvPr/>
        </p:nvSpPr>
        <p:spPr>
          <a:xfrm>
            <a:off x="1447800" y="1447800"/>
            <a:ext cx="1043067" cy="938981"/>
          </a:xfrm>
          <a:prstGeom prst="ellipse">
            <a:avLst/>
          </a:prstGeom>
          <a:noFill/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2" idx="0"/>
            <a:endCxn id="6" idx="3"/>
          </p:cNvCxnSpPr>
          <p:nvPr/>
        </p:nvCxnSpPr>
        <p:spPr>
          <a:xfrm rot="5400000" flipH="1" flipV="1">
            <a:off x="320574" y="3601291"/>
            <a:ext cx="589773" cy="3340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8" idx="3"/>
          </p:cNvCxnSpPr>
          <p:nvPr/>
        </p:nvCxnSpPr>
        <p:spPr>
          <a:xfrm rot="5400000" flipH="1" flipV="1">
            <a:off x="1031950" y="2275377"/>
            <a:ext cx="594710" cy="5424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8711" y="4063181"/>
            <a:ext cx="779489" cy="7374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cxnSp>
        <p:nvCxnSpPr>
          <p:cNvPr id="13" name="Straight Arrow Connector 12"/>
          <p:cNvCxnSpPr>
            <a:stCxn id="5" idx="0"/>
            <a:endCxn id="6" idx="5"/>
          </p:cNvCxnSpPr>
          <p:nvPr/>
        </p:nvCxnSpPr>
        <p:spPr>
          <a:xfrm rot="16200000" flipV="1">
            <a:off x="1188700" y="3618354"/>
            <a:ext cx="565192" cy="2752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88311" y="4063181"/>
            <a:ext cx="779489" cy="737419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7585022" y="2883311"/>
            <a:ext cx="779489" cy="73741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G,I</a:t>
            </a:r>
            <a:endParaRPr lang="en-US" sz="3200" dirty="0"/>
          </a:p>
        </p:txBody>
      </p:sp>
      <p:cxnSp>
        <p:nvCxnSpPr>
          <p:cNvPr id="18" name="Straight Arrow Connector 17"/>
          <p:cNvCxnSpPr>
            <a:stCxn id="21" idx="0"/>
            <a:endCxn id="16" idx="3"/>
          </p:cNvCxnSpPr>
          <p:nvPr/>
        </p:nvCxnSpPr>
        <p:spPr>
          <a:xfrm rot="5400000" flipH="1" flipV="1">
            <a:off x="7211978" y="3575984"/>
            <a:ext cx="550444" cy="4239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0"/>
            <a:endCxn id="24" idx="5"/>
          </p:cNvCxnSpPr>
          <p:nvPr/>
        </p:nvCxnSpPr>
        <p:spPr>
          <a:xfrm rot="16200000" flipV="1">
            <a:off x="7365887" y="2274430"/>
            <a:ext cx="634040" cy="5837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885481" y="4063181"/>
            <a:ext cx="779489" cy="7374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4" idx="0"/>
            <a:endCxn id="16" idx="5"/>
          </p:cNvCxnSpPr>
          <p:nvPr/>
        </p:nvCxnSpPr>
        <p:spPr>
          <a:xfrm rot="16200000" flipV="1">
            <a:off x="8188984" y="3574111"/>
            <a:ext cx="550444" cy="4276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2333" y="1447800"/>
            <a:ext cx="1043067" cy="938981"/>
          </a:xfrm>
          <a:prstGeom prst="ellipse">
            <a:avLst/>
          </a:prstGeom>
          <a:noFill/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500733" y="1447800"/>
            <a:ext cx="1043067" cy="938981"/>
          </a:xfrm>
          <a:prstGeom prst="ellipse">
            <a:avLst/>
          </a:prstGeom>
          <a:noFill/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40111" y="4063181"/>
            <a:ext cx="779489" cy="737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26" name="Oval 25"/>
          <p:cNvSpPr/>
          <p:nvPr/>
        </p:nvSpPr>
        <p:spPr>
          <a:xfrm>
            <a:off x="2936822" y="2883311"/>
            <a:ext cx="779489" cy="73741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C,D</a:t>
            </a:r>
            <a:endParaRPr lang="en-US" sz="3200" dirty="0"/>
          </a:p>
        </p:txBody>
      </p:sp>
      <p:cxnSp>
        <p:nvCxnSpPr>
          <p:cNvPr id="27" name="Straight Arrow Connector 26"/>
          <p:cNvCxnSpPr>
            <a:stCxn id="29" idx="0"/>
            <a:endCxn id="26" idx="3"/>
          </p:cNvCxnSpPr>
          <p:nvPr/>
        </p:nvCxnSpPr>
        <p:spPr>
          <a:xfrm rot="5400000" flipH="1" flipV="1">
            <a:off x="2563778" y="3575984"/>
            <a:ext cx="550444" cy="4239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1"/>
            <a:endCxn id="8" idx="5"/>
          </p:cNvCxnSpPr>
          <p:nvPr/>
        </p:nvCxnSpPr>
        <p:spPr>
          <a:xfrm rot="16200000" flipV="1">
            <a:off x="2323529" y="2263855"/>
            <a:ext cx="742032" cy="7128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37281" y="4063181"/>
            <a:ext cx="779489" cy="737419"/>
          </a:xfrm>
          <a:prstGeom prst="ellipse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5" idx="0"/>
            <a:endCxn id="26" idx="5"/>
          </p:cNvCxnSpPr>
          <p:nvPr/>
        </p:nvCxnSpPr>
        <p:spPr>
          <a:xfrm rot="16200000" flipV="1">
            <a:off x="3540784" y="3574111"/>
            <a:ext cx="550444" cy="4276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74830" y="4077591"/>
            <a:ext cx="779489" cy="7374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32" name="Oval 31"/>
          <p:cNvSpPr/>
          <p:nvPr/>
        </p:nvSpPr>
        <p:spPr>
          <a:xfrm>
            <a:off x="5271541" y="2897721"/>
            <a:ext cx="779489" cy="73741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E,F</a:t>
            </a:r>
            <a:endParaRPr lang="en-US" sz="3200" dirty="0"/>
          </a:p>
        </p:txBody>
      </p:sp>
      <p:cxnSp>
        <p:nvCxnSpPr>
          <p:cNvPr id="33" name="Straight Arrow Connector 32"/>
          <p:cNvCxnSpPr>
            <a:stCxn id="35" idx="0"/>
            <a:endCxn id="32" idx="3"/>
          </p:cNvCxnSpPr>
          <p:nvPr/>
        </p:nvCxnSpPr>
        <p:spPr>
          <a:xfrm rot="5400000" flipH="1" flipV="1">
            <a:off x="4898497" y="3590394"/>
            <a:ext cx="550444" cy="4239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1"/>
            <a:endCxn id="23" idx="5"/>
          </p:cNvCxnSpPr>
          <p:nvPr/>
        </p:nvCxnSpPr>
        <p:spPr>
          <a:xfrm rot="16200000" flipV="1">
            <a:off x="4790950" y="2410967"/>
            <a:ext cx="756442" cy="4330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572000" y="4077591"/>
            <a:ext cx="779489" cy="7374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1" idx="0"/>
            <a:endCxn id="32" idx="5"/>
          </p:cNvCxnSpPr>
          <p:nvPr/>
        </p:nvCxnSpPr>
        <p:spPr>
          <a:xfrm rot="16200000" flipV="1">
            <a:off x="5875503" y="3588521"/>
            <a:ext cx="550444" cy="4276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7"/>
            <a:endCxn id="23" idx="3"/>
          </p:cNvCxnSpPr>
          <p:nvPr/>
        </p:nvCxnSpPr>
        <p:spPr>
          <a:xfrm rot="5400000" flipH="1" flipV="1">
            <a:off x="3537606" y="2313822"/>
            <a:ext cx="742032" cy="6129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7"/>
            <a:endCxn id="24" idx="3"/>
          </p:cNvCxnSpPr>
          <p:nvPr/>
        </p:nvCxnSpPr>
        <p:spPr>
          <a:xfrm rot="5400000" flipH="1" flipV="1">
            <a:off x="5916960" y="2269187"/>
            <a:ext cx="756442" cy="7166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Solution:</a:t>
            </a:r>
            <a:r>
              <a:rPr lang="en-US" dirty="0" smtClean="0"/>
              <a:t> Local </a:t>
            </a:r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with some initial solution</a:t>
            </a:r>
          </a:p>
          <a:p>
            <a:r>
              <a:rPr lang="en-US" dirty="0"/>
              <a:t>Traverse the solution space until the time expires</a:t>
            </a:r>
          </a:p>
          <a:p>
            <a:r>
              <a:rPr lang="en-US" dirty="0"/>
              <a:t>Return the best observed solution</a:t>
            </a:r>
          </a:p>
          <a:p>
            <a:r>
              <a:rPr lang="en-US" dirty="0"/>
              <a:t>A perfect tradeoff between plan quality and optimization time</a:t>
            </a:r>
          </a:p>
        </p:txBody>
      </p:sp>
      <p:sp>
        <p:nvSpPr>
          <p:cNvPr id="6" name="Oval 5"/>
          <p:cNvSpPr/>
          <p:nvPr/>
        </p:nvSpPr>
        <p:spPr>
          <a:xfrm>
            <a:off x="6471356" y="19812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5633156" y="32766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6166556" y="23622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181600" y="38100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7919156" y="20574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553200" y="43434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486400" y="51054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6928556" y="31242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3"/>
          <p:cNvSpPr/>
          <p:nvPr/>
        </p:nvSpPr>
        <p:spPr>
          <a:xfrm>
            <a:off x="7766756" y="37338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5263444" y="2514600"/>
            <a:ext cx="903112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0" idx="2"/>
          </p:cNvCxnSpPr>
          <p:nvPr/>
        </p:nvCxnSpPr>
        <p:spPr>
          <a:xfrm flipV="1">
            <a:off x="6477000" y="2209800"/>
            <a:ext cx="1442156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1" idx="7"/>
          </p:cNvCxnSpPr>
          <p:nvPr/>
        </p:nvCxnSpPr>
        <p:spPr>
          <a:xfrm rot="5400000">
            <a:off x="6433361" y="2747019"/>
            <a:ext cx="2025837" cy="125619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7"/>
            <a:endCxn id="13" idx="4"/>
          </p:cNvCxnSpPr>
          <p:nvPr/>
        </p:nvCxnSpPr>
        <p:spPr>
          <a:xfrm rot="5400000" flipH="1" flipV="1">
            <a:off x="6471461" y="3775720"/>
            <a:ext cx="959037" cy="26559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7" idx="6"/>
          </p:cNvCxnSpPr>
          <p:nvPr/>
        </p:nvCxnSpPr>
        <p:spPr>
          <a:xfrm rot="10800000" flipV="1">
            <a:off x="5943600" y="3276600"/>
            <a:ext cx="984956" cy="1524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9" idx="6"/>
          </p:cNvCxnSpPr>
          <p:nvPr/>
        </p:nvCxnSpPr>
        <p:spPr>
          <a:xfrm rot="10800000" flipV="1">
            <a:off x="5492044" y="3276600"/>
            <a:ext cx="1436512" cy="6858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2" idx="7"/>
          </p:cNvCxnSpPr>
          <p:nvPr/>
        </p:nvCxnSpPr>
        <p:spPr>
          <a:xfrm rot="10800000" flipV="1">
            <a:off x="5751380" y="3276599"/>
            <a:ext cx="1177176" cy="187343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92932" y="2914471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?</a:t>
            </a:r>
            <a:endParaRPr lang="en-US" i="1" dirty="0"/>
          </a:p>
        </p:txBody>
      </p:sp>
      <p:sp>
        <p:nvSpPr>
          <p:cNvPr id="39" name="Oval 38"/>
          <p:cNvSpPr/>
          <p:nvPr/>
        </p:nvSpPr>
        <p:spPr>
          <a:xfrm>
            <a:off x="8452556" y="41910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0" name="Oval 39"/>
          <p:cNvSpPr/>
          <p:nvPr/>
        </p:nvSpPr>
        <p:spPr>
          <a:xfrm>
            <a:off x="6096000" y="54102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Oval 40"/>
          <p:cNvSpPr/>
          <p:nvPr/>
        </p:nvSpPr>
        <p:spPr>
          <a:xfrm>
            <a:off x="8376356" y="28194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2" name="Oval 41"/>
          <p:cNvSpPr/>
          <p:nvPr/>
        </p:nvSpPr>
        <p:spPr>
          <a:xfrm>
            <a:off x="7080956" y="49530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4953000" y="23622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4" name="Group 72"/>
          <p:cNvGrpSpPr/>
          <p:nvPr/>
        </p:nvGrpSpPr>
        <p:grpSpPr>
          <a:xfrm>
            <a:off x="2619728" y="1219200"/>
            <a:ext cx="4847872" cy="2590800"/>
            <a:chOff x="1095728" y="2057400"/>
            <a:chExt cx="7057672" cy="3959112"/>
          </a:xfrm>
        </p:grpSpPr>
        <p:sp>
          <p:nvSpPr>
            <p:cNvPr id="26" name="Oval 25"/>
            <p:cNvSpPr/>
            <p:nvPr/>
          </p:nvSpPr>
          <p:spPr>
            <a:xfrm>
              <a:off x="2438400" y="22098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895600" y="44958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57400" y="49530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0" name="Straight Arrow Connector 29"/>
            <p:cNvCxnSpPr>
              <a:stCxn id="52" idx="0"/>
              <a:endCxn id="33" idx="5"/>
            </p:cNvCxnSpPr>
            <p:nvPr/>
          </p:nvCxnSpPr>
          <p:spPr>
            <a:xfrm rot="16200000" flipV="1">
              <a:off x="2057490" y="3027742"/>
              <a:ext cx="758850" cy="50744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9" idx="0"/>
              <a:endCxn id="63" idx="4"/>
            </p:cNvCxnSpPr>
            <p:nvPr/>
          </p:nvCxnSpPr>
          <p:spPr>
            <a:xfrm rot="5400000" flipH="1" flipV="1">
              <a:off x="5508392" y="3884556"/>
              <a:ext cx="536688" cy="11430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752600" y="25146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5" name="Straight Arrow Connector 34"/>
            <p:cNvCxnSpPr>
              <a:stCxn id="29" idx="1"/>
              <a:endCxn id="36" idx="4"/>
            </p:cNvCxnSpPr>
            <p:nvPr/>
          </p:nvCxnSpPr>
          <p:spPr>
            <a:xfrm rot="16200000" flipV="1">
              <a:off x="1323740" y="4211936"/>
              <a:ext cx="831762" cy="78331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095728" y="37338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7" name="Straight Arrow Connector 36"/>
            <p:cNvCxnSpPr>
              <a:stCxn id="61" idx="0"/>
              <a:endCxn id="27" idx="5"/>
            </p:cNvCxnSpPr>
            <p:nvPr/>
          </p:nvCxnSpPr>
          <p:spPr>
            <a:xfrm rot="16200000" flipV="1">
              <a:off x="3445198" y="4764234"/>
              <a:ext cx="679362" cy="91737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505928" y="25146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648928" y="22098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7391400" y="35814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6" name="Straight Arrow Connector 45"/>
            <p:cNvCxnSpPr>
              <a:stCxn id="27" idx="0"/>
              <a:endCxn id="52" idx="4"/>
            </p:cNvCxnSpPr>
            <p:nvPr/>
          </p:nvCxnSpPr>
          <p:spPr>
            <a:xfrm rot="16200000" flipV="1">
              <a:off x="2728736" y="4076700"/>
              <a:ext cx="381000" cy="4572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0"/>
              <a:endCxn id="44" idx="4"/>
            </p:cNvCxnSpPr>
            <p:nvPr/>
          </p:nvCxnSpPr>
          <p:spPr>
            <a:xfrm rot="5400000" flipH="1" flipV="1">
              <a:off x="7313556" y="2993792"/>
              <a:ext cx="917688" cy="25752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62600" y="28956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9" name="Straight Arrow Connector 48"/>
            <p:cNvCxnSpPr>
              <a:stCxn id="27" idx="0"/>
              <a:endCxn id="66" idx="4"/>
            </p:cNvCxnSpPr>
            <p:nvPr/>
          </p:nvCxnSpPr>
          <p:spPr>
            <a:xfrm rot="5400000" flipH="1" flipV="1">
              <a:off x="3260492" y="3998856"/>
              <a:ext cx="384288" cy="6096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6248400" y="4803888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1" name="Straight Arrow Connector 50"/>
            <p:cNvCxnSpPr>
              <a:stCxn id="50" idx="0"/>
              <a:endCxn id="45" idx="4"/>
            </p:cNvCxnSpPr>
            <p:nvPr/>
          </p:nvCxnSpPr>
          <p:spPr>
            <a:xfrm rot="5400000" flipH="1" flipV="1">
              <a:off x="6687848" y="3848100"/>
              <a:ext cx="768576" cy="11430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438400" y="3660888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4296128" y="20574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3124200" y="28194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5" name="Straight Arrow Connector 54"/>
            <p:cNvCxnSpPr>
              <a:stCxn id="61" idx="0"/>
              <a:endCxn id="50" idx="3"/>
            </p:cNvCxnSpPr>
            <p:nvPr/>
          </p:nvCxnSpPr>
          <p:spPr>
            <a:xfrm rot="5400000" flipH="1" flipV="1">
              <a:off x="5097284" y="4337606"/>
              <a:ext cx="371274" cy="207871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9" idx="7"/>
              <a:endCxn id="68" idx="5"/>
            </p:cNvCxnSpPr>
            <p:nvPr/>
          </p:nvCxnSpPr>
          <p:spPr>
            <a:xfrm rot="16200000" flipV="1">
              <a:off x="4859920" y="4267200"/>
              <a:ext cx="361548" cy="6858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4267200" y="29718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8" name="Straight Arrow Connector 57"/>
            <p:cNvCxnSpPr>
              <a:stCxn id="57" idx="0"/>
              <a:endCxn id="53" idx="4"/>
            </p:cNvCxnSpPr>
            <p:nvPr/>
          </p:nvCxnSpPr>
          <p:spPr>
            <a:xfrm rot="5400000" flipH="1" flipV="1">
              <a:off x="4303656" y="2727092"/>
              <a:ext cx="460488" cy="2892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953000" y="47244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60" name="Straight Arrow Connector 59"/>
            <p:cNvCxnSpPr>
              <a:stCxn id="52" idx="0"/>
              <a:endCxn id="26" idx="4"/>
            </p:cNvCxnSpPr>
            <p:nvPr/>
          </p:nvCxnSpPr>
          <p:spPr>
            <a:xfrm rot="5400000" flipH="1" flipV="1">
              <a:off x="2192048" y="3162300"/>
              <a:ext cx="997176" cy="158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3991328" y="55626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058128" y="38100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6096000" y="37338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64" name="Straight Arrow Connector 63"/>
            <p:cNvCxnSpPr>
              <a:stCxn id="61" idx="0"/>
              <a:endCxn id="29" idx="5"/>
            </p:cNvCxnSpPr>
            <p:nvPr/>
          </p:nvCxnSpPr>
          <p:spPr>
            <a:xfrm rot="16200000" flipV="1">
              <a:off x="3254698" y="4573734"/>
              <a:ext cx="222162" cy="175557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8" idx="0"/>
              <a:endCxn id="57" idx="4"/>
            </p:cNvCxnSpPr>
            <p:nvPr/>
          </p:nvCxnSpPr>
          <p:spPr>
            <a:xfrm rot="5400000" flipH="1" flipV="1">
              <a:off x="4211348" y="3733800"/>
              <a:ext cx="616176" cy="158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3505200" y="36576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67" name="Straight Arrow Connector 66"/>
            <p:cNvCxnSpPr>
              <a:stCxn id="61" idx="0"/>
              <a:endCxn id="59" idx="3"/>
            </p:cNvCxnSpPr>
            <p:nvPr/>
          </p:nvCxnSpPr>
          <p:spPr>
            <a:xfrm rot="5400000" flipH="1" flipV="1">
              <a:off x="4409840" y="4945562"/>
              <a:ext cx="450762" cy="78331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267200" y="4041888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69" name="Straight Arrow Connector 68"/>
            <p:cNvCxnSpPr>
              <a:stCxn id="59" idx="0"/>
              <a:endCxn id="62" idx="4"/>
            </p:cNvCxnSpPr>
            <p:nvPr/>
          </p:nvCxnSpPr>
          <p:spPr>
            <a:xfrm rot="5400000" flipH="1" flipV="1">
              <a:off x="5027556" y="4441592"/>
              <a:ext cx="460488" cy="10512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2" idx="0"/>
              <a:endCxn id="54" idx="3"/>
            </p:cNvCxnSpPr>
            <p:nvPr/>
          </p:nvCxnSpPr>
          <p:spPr>
            <a:xfrm rot="5400000" flipH="1" flipV="1">
              <a:off x="2717332" y="3180142"/>
              <a:ext cx="454050" cy="50744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45" idx="0"/>
              <a:endCxn id="43" idx="5"/>
            </p:cNvCxnSpPr>
            <p:nvPr/>
          </p:nvCxnSpPr>
          <p:spPr>
            <a:xfrm rot="16200000" flipV="1">
              <a:off x="6950398" y="2888162"/>
              <a:ext cx="679362" cy="70711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3" idx="0"/>
              <a:endCxn id="48" idx="5"/>
            </p:cNvCxnSpPr>
            <p:nvPr/>
          </p:nvCxnSpPr>
          <p:spPr>
            <a:xfrm rot="16200000" flipV="1">
              <a:off x="5945334" y="3330898"/>
              <a:ext cx="450762" cy="35504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2723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600000" y="16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" y="6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" grpId="0" animBg="1"/>
      <p:bldP spid="5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9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Solution (Part 1):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Reducing the Solution Space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9400" y="2438400"/>
            <a:ext cx="685800" cy="6858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8305800" y="2438400"/>
            <a:ext cx="685800" cy="685800"/>
          </a:xfrm>
          <a:prstGeom prst="ellipse">
            <a:avLst/>
          </a:prstGeom>
          <a:solidFill>
            <a:schemeClr val="bg1"/>
          </a:solidFill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191000" y="2438400"/>
            <a:ext cx="685800" cy="685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2000" y="274320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200" y="2438400"/>
            <a:ext cx="6858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5562600" y="2438400"/>
            <a:ext cx="685800" cy="685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Oval 24"/>
          <p:cNvSpPr/>
          <p:nvPr/>
        </p:nvSpPr>
        <p:spPr>
          <a:xfrm>
            <a:off x="6934200" y="2438400"/>
            <a:ext cx="685800" cy="685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7" name="Oval 26"/>
          <p:cNvSpPr/>
          <p:nvPr/>
        </p:nvSpPr>
        <p:spPr>
          <a:xfrm>
            <a:off x="1447800" y="2438400"/>
            <a:ext cx="6858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133600" y="274320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05200" y="274320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76800" y="274320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248400" y="274320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20000" y="274320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95400" y="2286000"/>
            <a:ext cx="990600" cy="990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38600" y="2286000"/>
            <a:ext cx="990600" cy="990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10200" y="2286000"/>
            <a:ext cx="990600" cy="990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rot="16200000" flipH="1">
            <a:off x="1676400" y="3352800"/>
            <a:ext cx="1295400" cy="1143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2"/>
          </p:cNvCxnSpPr>
          <p:nvPr/>
        </p:nvCxnSpPr>
        <p:spPr>
          <a:xfrm rot="5400000">
            <a:off x="3829050" y="3714750"/>
            <a:ext cx="1143000" cy="2667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5086350" y="3676650"/>
            <a:ext cx="1219200" cy="4191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47800" y="4419600"/>
            <a:ext cx="6096000" cy="22098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Selected for sharing with other patterns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819400" y="2438400"/>
            <a:ext cx="685800" cy="685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228600" y="54864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(1)Partition the evaluation order into a shared and a non-shared part</a:t>
            </a:r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1639094" y="3542506"/>
            <a:ext cx="4191000" cy="1588"/>
          </a:xfrm>
          <a:prstGeom prst="line">
            <a:avLst/>
          </a:prstGeom>
          <a:ln w="635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/>
          <p:cNvSpPr/>
          <p:nvPr/>
        </p:nvSpPr>
        <p:spPr>
          <a:xfrm rot="10800000">
            <a:off x="76200" y="2819402"/>
            <a:ext cx="3505200" cy="609601"/>
          </a:xfrm>
          <a:prstGeom prst="arc">
            <a:avLst>
              <a:gd name="adj1" fmla="val 10826934"/>
              <a:gd name="adj2" fmla="val 21576714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 rot="10800000">
            <a:off x="4191000" y="2819402"/>
            <a:ext cx="3505200" cy="609601"/>
          </a:xfrm>
          <a:prstGeom prst="arc">
            <a:avLst>
              <a:gd name="adj1" fmla="val 10826934"/>
              <a:gd name="adj2" fmla="val 21576714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685800" y="3505200"/>
            <a:ext cx="2209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 part</a:t>
            </a: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4495800" y="3505200"/>
            <a:ext cx="3276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non-shared part</a:t>
            </a: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304800" y="54864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(2)Calculate the most efficient orders for the shared and the non-shared part</a:t>
            </a:r>
          </a:p>
        </p:txBody>
      </p:sp>
      <p:sp>
        <p:nvSpPr>
          <p:cNvPr id="76" name="Oval 75"/>
          <p:cNvSpPr/>
          <p:nvPr/>
        </p:nvSpPr>
        <p:spPr>
          <a:xfrm>
            <a:off x="1447800" y="2438400"/>
            <a:ext cx="6858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7" name="Oval 76"/>
          <p:cNvSpPr/>
          <p:nvPr/>
        </p:nvSpPr>
        <p:spPr>
          <a:xfrm>
            <a:off x="2819400" y="2438400"/>
            <a:ext cx="685800" cy="685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8" name="Oval 77"/>
          <p:cNvSpPr/>
          <p:nvPr/>
        </p:nvSpPr>
        <p:spPr>
          <a:xfrm>
            <a:off x="6934200" y="2438400"/>
            <a:ext cx="6858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9" name="Oval 78"/>
          <p:cNvSpPr/>
          <p:nvPr/>
        </p:nvSpPr>
        <p:spPr>
          <a:xfrm>
            <a:off x="4191000" y="2438400"/>
            <a:ext cx="685800" cy="685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152E-6 L -0.14583 -0.0055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-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0.00556 L -0.3 4.18459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" y="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30416 -0.0055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" y="-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2.41499E-6 L 0.45 -2.41499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556 L 0.3 4.18459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16 -0.00555 C -0.1335 -0.05759 -0.1125 -0.10941 -0.08611 -0.10895 C -0.06007 -0.10825 -0.02795 -0.05505 0.00417 -0.00162 " pathEditMode="relative" rAng="0" ptsTypes="aaA">
                                      <p:cBhvr>
                                        <p:cTn id="9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5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218 -4.1152E-6 C -0.26979 0.06986 -0.24739 0.13995 -0.22309 0.14018 C -0.19878 0.14042 -0.17239 0.07079 -0.14583 0.00139 " pathEditMode="relative" rAng="0" ptsTypes="aaA">
                                      <p:cBhvr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7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465 -0.12306 -0.04913 -0.2459 -0.09896 -0.2459 C -0.14878 -0.2459 -0.22396 -0.12306 -0.29896 0 " pathEditMode="relative" ptsTypes="aaA">
                                      <p:cBhvr>
                                        <p:cTn id="9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313 -4.1152E-6 C 0.49861 0.12098 0.54427 0.24197 0.59445 0.24173 C 0.64462 0.2415 0.69931 0.12006 0.75417 -0.00138 " pathEditMode="relative" rAng="0" ptsTypes="aaA">
                                      <p:cBhvr>
                                        <p:cTn id="1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" y="12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5.8501E-6 C -0.05243 -0.12398 -0.10486 -0.24797 -0.15468 -0.24727 C -0.20451 -0.24658 -0.25173 -0.1212 -0.29895 0.00417 " pathEditMode="relative" ptsTypes="aaA">
                                      <p:cBhvr>
                                        <p:cTn id="1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15" grpId="0" animBg="1"/>
      <p:bldP spid="15" grpId="1" animBg="1"/>
      <p:bldP spid="15" grpId="2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7" grpId="2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5" grpId="0" animBg="1"/>
      <p:bldP spid="55" grpId="1" animBg="1"/>
      <p:bldP spid="58" grpId="0" animBg="1"/>
      <p:bldP spid="58" grpId="1" animBg="1"/>
      <p:bldP spid="59" grpId="0" build="p"/>
      <p:bldP spid="59" grpId="1" build="allAtOnce"/>
      <p:bldP spid="71" grpId="0" animBg="1"/>
      <p:bldP spid="72" grpId="0" animBg="1"/>
      <p:bldP spid="73" grpId="0" build="p"/>
      <p:bldP spid="74" grpId="0" build="p"/>
      <p:bldP spid="75" grpId="0" build="p"/>
      <p:bldP spid="75" grpId="1" build="allAtOnce"/>
      <p:bldP spid="78" grpId="0" animBg="1"/>
      <p:bldP spid="7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Solution (Part 2):</a:t>
            </a:r>
            <a:r>
              <a:rPr lang="en-US" dirty="0" smtClean="0"/>
              <a:t> Local </a:t>
            </a:r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with some initial solution</a:t>
            </a:r>
          </a:p>
          <a:p>
            <a:r>
              <a:rPr lang="en-US" dirty="0"/>
              <a:t>Traverse the solution space until the time expires</a:t>
            </a:r>
          </a:p>
          <a:p>
            <a:r>
              <a:rPr lang="en-US" dirty="0"/>
              <a:t>Return the best observed solution</a:t>
            </a:r>
          </a:p>
          <a:p>
            <a:r>
              <a:rPr lang="en-US" b="1" dirty="0"/>
              <a:t>A perfect tradeoff between plan quality and optimization time</a:t>
            </a:r>
          </a:p>
        </p:txBody>
      </p:sp>
      <p:sp>
        <p:nvSpPr>
          <p:cNvPr id="6" name="Oval 5"/>
          <p:cNvSpPr/>
          <p:nvPr/>
        </p:nvSpPr>
        <p:spPr>
          <a:xfrm>
            <a:off x="6471356" y="19812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5633156" y="32766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6166556" y="23622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181600" y="38100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7919156" y="20574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6553200" y="43434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486400" y="51054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6928556" y="31242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3"/>
          <p:cNvSpPr/>
          <p:nvPr/>
        </p:nvSpPr>
        <p:spPr>
          <a:xfrm>
            <a:off x="7766756" y="37338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5263444" y="2514602"/>
            <a:ext cx="903112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0" idx="2"/>
          </p:cNvCxnSpPr>
          <p:nvPr/>
        </p:nvCxnSpPr>
        <p:spPr>
          <a:xfrm flipV="1">
            <a:off x="6477000" y="2209800"/>
            <a:ext cx="1442156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1" idx="7"/>
          </p:cNvCxnSpPr>
          <p:nvPr/>
        </p:nvCxnSpPr>
        <p:spPr>
          <a:xfrm rot="5400000">
            <a:off x="6433363" y="2747020"/>
            <a:ext cx="2025837" cy="125619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7"/>
            <a:endCxn id="13" idx="4"/>
          </p:cNvCxnSpPr>
          <p:nvPr/>
        </p:nvCxnSpPr>
        <p:spPr>
          <a:xfrm rot="5400000" flipH="1" flipV="1">
            <a:off x="6471463" y="3775720"/>
            <a:ext cx="959037" cy="26559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7" idx="6"/>
          </p:cNvCxnSpPr>
          <p:nvPr/>
        </p:nvCxnSpPr>
        <p:spPr>
          <a:xfrm rot="10800000" flipV="1">
            <a:off x="5943600" y="3276600"/>
            <a:ext cx="984956" cy="1524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9" idx="6"/>
          </p:cNvCxnSpPr>
          <p:nvPr/>
        </p:nvCxnSpPr>
        <p:spPr>
          <a:xfrm rot="10800000" flipV="1">
            <a:off x="5492044" y="3276600"/>
            <a:ext cx="1436512" cy="6858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2" idx="7"/>
          </p:cNvCxnSpPr>
          <p:nvPr/>
        </p:nvCxnSpPr>
        <p:spPr>
          <a:xfrm rot="10800000" flipV="1">
            <a:off x="5751380" y="3276600"/>
            <a:ext cx="1177176" cy="187343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92932" y="2914472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?</a:t>
            </a:r>
            <a:endParaRPr lang="en-US" i="1" dirty="0"/>
          </a:p>
        </p:txBody>
      </p:sp>
      <p:sp>
        <p:nvSpPr>
          <p:cNvPr id="39" name="Oval 38"/>
          <p:cNvSpPr/>
          <p:nvPr/>
        </p:nvSpPr>
        <p:spPr>
          <a:xfrm>
            <a:off x="8452556" y="41910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0" name="Oval 39"/>
          <p:cNvSpPr/>
          <p:nvPr/>
        </p:nvSpPr>
        <p:spPr>
          <a:xfrm>
            <a:off x="6096000" y="54102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Oval 40"/>
          <p:cNvSpPr/>
          <p:nvPr/>
        </p:nvSpPr>
        <p:spPr>
          <a:xfrm>
            <a:off x="8376356" y="28194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2" name="Oval 41"/>
          <p:cNvSpPr/>
          <p:nvPr/>
        </p:nvSpPr>
        <p:spPr>
          <a:xfrm>
            <a:off x="7080956" y="49530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4953000" y="2362200"/>
            <a:ext cx="310444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4" name="Group 72"/>
          <p:cNvGrpSpPr/>
          <p:nvPr/>
        </p:nvGrpSpPr>
        <p:grpSpPr>
          <a:xfrm>
            <a:off x="2619728" y="1219200"/>
            <a:ext cx="4847872" cy="2590800"/>
            <a:chOff x="1095728" y="2057400"/>
            <a:chExt cx="7057672" cy="3959112"/>
          </a:xfrm>
        </p:grpSpPr>
        <p:sp>
          <p:nvSpPr>
            <p:cNvPr id="26" name="Oval 25"/>
            <p:cNvSpPr/>
            <p:nvPr/>
          </p:nvSpPr>
          <p:spPr>
            <a:xfrm>
              <a:off x="2438400" y="22098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895600" y="44958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57400" y="49530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0" name="Straight Arrow Connector 29"/>
            <p:cNvCxnSpPr>
              <a:stCxn id="52" idx="0"/>
              <a:endCxn id="33" idx="5"/>
            </p:cNvCxnSpPr>
            <p:nvPr/>
          </p:nvCxnSpPr>
          <p:spPr>
            <a:xfrm rot="16200000" flipV="1">
              <a:off x="2057490" y="3027742"/>
              <a:ext cx="758850" cy="50744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9" idx="0"/>
              <a:endCxn id="63" idx="4"/>
            </p:cNvCxnSpPr>
            <p:nvPr/>
          </p:nvCxnSpPr>
          <p:spPr>
            <a:xfrm rot="5400000" flipH="1" flipV="1">
              <a:off x="5508392" y="3884556"/>
              <a:ext cx="536688" cy="11430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752600" y="25146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5" name="Straight Arrow Connector 34"/>
            <p:cNvCxnSpPr>
              <a:stCxn id="29" idx="1"/>
              <a:endCxn id="36" idx="4"/>
            </p:cNvCxnSpPr>
            <p:nvPr/>
          </p:nvCxnSpPr>
          <p:spPr>
            <a:xfrm rot="16200000" flipV="1">
              <a:off x="1323740" y="4211936"/>
              <a:ext cx="831762" cy="78331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095728" y="37338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7" name="Straight Arrow Connector 36"/>
            <p:cNvCxnSpPr>
              <a:stCxn id="61" idx="0"/>
              <a:endCxn id="27" idx="5"/>
            </p:cNvCxnSpPr>
            <p:nvPr/>
          </p:nvCxnSpPr>
          <p:spPr>
            <a:xfrm rot="16200000" flipV="1">
              <a:off x="3445198" y="4764234"/>
              <a:ext cx="679362" cy="91737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505928" y="25146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648928" y="22098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7391400" y="35814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6" name="Straight Arrow Connector 45"/>
            <p:cNvCxnSpPr>
              <a:stCxn id="27" idx="0"/>
              <a:endCxn id="52" idx="4"/>
            </p:cNvCxnSpPr>
            <p:nvPr/>
          </p:nvCxnSpPr>
          <p:spPr>
            <a:xfrm rot="16200000" flipV="1">
              <a:off x="2728736" y="4076700"/>
              <a:ext cx="381000" cy="4572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0"/>
              <a:endCxn id="44" idx="4"/>
            </p:cNvCxnSpPr>
            <p:nvPr/>
          </p:nvCxnSpPr>
          <p:spPr>
            <a:xfrm rot="5400000" flipH="1" flipV="1">
              <a:off x="7313556" y="2993792"/>
              <a:ext cx="917688" cy="25752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62600" y="28956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9" name="Straight Arrow Connector 48"/>
            <p:cNvCxnSpPr>
              <a:stCxn id="27" idx="0"/>
              <a:endCxn id="66" idx="4"/>
            </p:cNvCxnSpPr>
            <p:nvPr/>
          </p:nvCxnSpPr>
          <p:spPr>
            <a:xfrm rot="5400000" flipH="1" flipV="1">
              <a:off x="3260492" y="3998856"/>
              <a:ext cx="384288" cy="6096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6248400" y="4803888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1" name="Straight Arrow Connector 50"/>
            <p:cNvCxnSpPr>
              <a:stCxn id="50" idx="0"/>
              <a:endCxn id="45" idx="4"/>
            </p:cNvCxnSpPr>
            <p:nvPr/>
          </p:nvCxnSpPr>
          <p:spPr>
            <a:xfrm rot="5400000" flipH="1" flipV="1">
              <a:off x="6687848" y="3848100"/>
              <a:ext cx="768576" cy="11430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438400" y="3660888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4296128" y="20574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3124200" y="28194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5" name="Straight Arrow Connector 54"/>
            <p:cNvCxnSpPr>
              <a:stCxn id="61" idx="0"/>
              <a:endCxn id="50" idx="3"/>
            </p:cNvCxnSpPr>
            <p:nvPr/>
          </p:nvCxnSpPr>
          <p:spPr>
            <a:xfrm rot="5400000" flipH="1" flipV="1">
              <a:off x="5097284" y="4337606"/>
              <a:ext cx="371274" cy="207871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9" idx="7"/>
              <a:endCxn id="68" idx="5"/>
            </p:cNvCxnSpPr>
            <p:nvPr/>
          </p:nvCxnSpPr>
          <p:spPr>
            <a:xfrm rot="16200000" flipV="1">
              <a:off x="4859920" y="4267200"/>
              <a:ext cx="361548" cy="6858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4267200" y="29718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8" name="Straight Arrow Connector 57"/>
            <p:cNvCxnSpPr>
              <a:stCxn id="57" idx="0"/>
              <a:endCxn id="53" idx="4"/>
            </p:cNvCxnSpPr>
            <p:nvPr/>
          </p:nvCxnSpPr>
          <p:spPr>
            <a:xfrm rot="5400000" flipH="1" flipV="1">
              <a:off x="4303656" y="2727092"/>
              <a:ext cx="460488" cy="2892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953000" y="47244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60" name="Straight Arrow Connector 59"/>
            <p:cNvCxnSpPr>
              <a:stCxn id="52" idx="0"/>
              <a:endCxn id="26" idx="4"/>
            </p:cNvCxnSpPr>
            <p:nvPr/>
          </p:nvCxnSpPr>
          <p:spPr>
            <a:xfrm rot="5400000" flipH="1" flipV="1">
              <a:off x="2192048" y="3162300"/>
              <a:ext cx="997176" cy="158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3991328" y="55626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058128" y="38100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6096000" y="37338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64" name="Straight Arrow Connector 63"/>
            <p:cNvCxnSpPr>
              <a:stCxn id="61" idx="0"/>
              <a:endCxn id="29" idx="5"/>
            </p:cNvCxnSpPr>
            <p:nvPr/>
          </p:nvCxnSpPr>
          <p:spPr>
            <a:xfrm rot="16200000" flipV="1">
              <a:off x="3254698" y="4573734"/>
              <a:ext cx="222162" cy="175557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8" idx="0"/>
              <a:endCxn id="57" idx="4"/>
            </p:cNvCxnSpPr>
            <p:nvPr/>
          </p:nvCxnSpPr>
          <p:spPr>
            <a:xfrm rot="5400000" flipH="1" flipV="1">
              <a:off x="4211348" y="3733800"/>
              <a:ext cx="616176" cy="158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3505200" y="3657600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67" name="Straight Arrow Connector 66"/>
            <p:cNvCxnSpPr>
              <a:stCxn id="61" idx="0"/>
              <a:endCxn id="59" idx="3"/>
            </p:cNvCxnSpPr>
            <p:nvPr/>
          </p:nvCxnSpPr>
          <p:spPr>
            <a:xfrm rot="5400000" flipH="1" flipV="1">
              <a:off x="4409840" y="4945562"/>
              <a:ext cx="450762" cy="78331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267200" y="4041888"/>
              <a:ext cx="504472" cy="45391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69" name="Straight Arrow Connector 68"/>
            <p:cNvCxnSpPr>
              <a:stCxn id="59" idx="0"/>
              <a:endCxn id="62" idx="4"/>
            </p:cNvCxnSpPr>
            <p:nvPr/>
          </p:nvCxnSpPr>
          <p:spPr>
            <a:xfrm rot="5400000" flipH="1" flipV="1">
              <a:off x="5027556" y="4441592"/>
              <a:ext cx="460488" cy="10512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2" idx="0"/>
              <a:endCxn id="54" idx="3"/>
            </p:cNvCxnSpPr>
            <p:nvPr/>
          </p:nvCxnSpPr>
          <p:spPr>
            <a:xfrm rot="5400000" flipH="1" flipV="1">
              <a:off x="2717332" y="3180142"/>
              <a:ext cx="454050" cy="50744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45" idx="0"/>
              <a:endCxn id="43" idx="5"/>
            </p:cNvCxnSpPr>
            <p:nvPr/>
          </p:nvCxnSpPr>
          <p:spPr>
            <a:xfrm rot="16200000" flipV="1">
              <a:off x="6950398" y="2888162"/>
              <a:ext cx="679362" cy="70711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3" idx="0"/>
              <a:endCxn id="48" idx="5"/>
            </p:cNvCxnSpPr>
            <p:nvPr/>
          </p:nvCxnSpPr>
          <p:spPr>
            <a:xfrm rot="16200000" flipV="1">
              <a:off x="5945334" y="3330898"/>
              <a:ext cx="450762" cy="35504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2723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600000" y="16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" y="6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" grpId="0" animBg="1"/>
      <p:bldP spid="5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 Selection Process (MPT)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38400" y="1600200"/>
            <a:ext cx="504472" cy="4539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2895600" y="3886200"/>
            <a:ext cx="504472" cy="4539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2057400" y="4343400"/>
            <a:ext cx="504472" cy="4539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1" name="Straight Arrow Connector 10"/>
          <p:cNvCxnSpPr>
            <a:stCxn id="26" idx="0"/>
            <a:endCxn id="13" idx="5"/>
          </p:cNvCxnSpPr>
          <p:nvPr/>
        </p:nvCxnSpPr>
        <p:spPr>
          <a:xfrm rot="16200000" flipV="1">
            <a:off x="2057490" y="2418142"/>
            <a:ext cx="758851" cy="5074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3" idx="0"/>
            <a:endCxn id="37" idx="4"/>
          </p:cNvCxnSpPr>
          <p:nvPr/>
        </p:nvCxnSpPr>
        <p:spPr>
          <a:xfrm rot="5400000" flipH="1" flipV="1">
            <a:off x="5279792" y="3503556"/>
            <a:ext cx="536688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752600" y="1905000"/>
            <a:ext cx="504472" cy="45391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4" name="Straight Arrow Connector 13"/>
          <p:cNvCxnSpPr>
            <a:stCxn id="10" idx="1"/>
            <a:endCxn id="15" idx="4"/>
          </p:cNvCxnSpPr>
          <p:nvPr/>
        </p:nvCxnSpPr>
        <p:spPr>
          <a:xfrm rot="16200000" flipV="1">
            <a:off x="1347376" y="3625972"/>
            <a:ext cx="831763" cy="7360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143000" y="31242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6" name="Straight Arrow Connector 15"/>
          <p:cNvCxnSpPr>
            <a:stCxn id="35" idx="0"/>
            <a:endCxn id="9" idx="5"/>
          </p:cNvCxnSpPr>
          <p:nvPr/>
        </p:nvCxnSpPr>
        <p:spPr>
          <a:xfrm rot="16200000" flipV="1">
            <a:off x="3445198" y="4154634"/>
            <a:ext cx="679363" cy="917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505928" y="1905000"/>
            <a:ext cx="504472" cy="4539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7648928" y="1600200"/>
            <a:ext cx="504472" cy="4539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7391400" y="2971800"/>
            <a:ext cx="504472" cy="45391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9" idx="0"/>
            <a:endCxn id="26" idx="4"/>
          </p:cNvCxnSpPr>
          <p:nvPr/>
        </p:nvCxnSpPr>
        <p:spPr>
          <a:xfrm rot="16200000" flipV="1">
            <a:off x="2728736" y="3467100"/>
            <a:ext cx="3810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0"/>
            <a:endCxn id="18" idx="4"/>
          </p:cNvCxnSpPr>
          <p:nvPr/>
        </p:nvCxnSpPr>
        <p:spPr>
          <a:xfrm rot="5400000" flipH="1" flipV="1">
            <a:off x="7313556" y="2384192"/>
            <a:ext cx="917688" cy="2575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67728" y="2209800"/>
            <a:ext cx="504472" cy="4539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3" name="Straight Arrow Connector 22"/>
          <p:cNvCxnSpPr>
            <a:stCxn id="9" idx="0"/>
            <a:endCxn id="40" idx="4"/>
          </p:cNvCxnSpPr>
          <p:nvPr/>
        </p:nvCxnSpPr>
        <p:spPr>
          <a:xfrm rot="5400000" flipH="1" flipV="1">
            <a:off x="3260492" y="3389256"/>
            <a:ext cx="384288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48400" y="4194288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5" name="Straight Arrow Connector 24"/>
          <p:cNvCxnSpPr>
            <a:stCxn id="24" idx="0"/>
            <a:endCxn id="19" idx="4"/>
          </p:cNvCxnSpPr>
          <p:nvPr/>
        </p:nvCxnSpPr>
        <p:spPr>
          <a:xfrm rot="5400000" flipH="1" flipV="1">
            <a:off x="6687848" y="3238500"/>
            <a:ext cx="768576" cy="1143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438400" y="3051288"/>
            <a:ext cx="504472" cy="4539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7" name="Oval 26"/>
          <p:cNvSpPr/>
          <p:nvPr/>
        </p:nvSpPr>
        <p:spPr>
          <a:xfrm>
            <a:off x="4296128" y="1447800"/>
            <a:ext cx="504472" cy="453912"/>
          </a:xfrm>
          <a:prstGeom prst="ellipse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3124200" y="22098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9" name="Straight Arrow Connector 28"/>
          <p:cNvCxnSpPr>
            <a:stCxn id="35" idx="0"/>
            <a:endCxn id="24" idx="3"/>
          </p:cNvCxnSpPr>
          <p:nvPr/>
        </p:nvCxnSpPr>
        <p:spPr>
          <a:xfrm rot="5400000" flipH="1" flipV="1">
            <a:off x="5097284" y="3728006"/>
            <a:ext cx="371275" cy="207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3" idx="7"/>
            <a:endCxn id="42" idx="5"/>
          </p:cNvCxnSpPr>
          <p:nvPr/>
        </p:nvCxnSpPr>
        <p:spPr>
          <a:xfrm rot="16200000" flipV="1">
            <a:off x="4859921" y="3657600"/>
            <a:ext cx="361548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267200" y="2362200"/>
            <a:ext cx="504472" cy="453912"/>
          </a:xfrm>
          <a:prstGeom prst="ellipse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2" name="Straight Arrow Connector 31"/>
          <p:cNvCxnSpPr>
            <a:stCxn id="31" idx="0"/>
            <a:endCxn id="27" idx="4"/>
          </p:cNvCxnSpPr>
          <p:nvPr/>
        </p:nvCxnSpPr>
        <p:spPr>
          <a:xfrm rot="5400000" flipH="1" flipV="1">
            <a:off x="4303656" y="2117492"/>
            <a:ext cx="460488" cy="289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953000" y="4114800"/>
            <a:ext cx="504472" cy="45391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4" name="Straight Arrow Connector 33"/>
          <p:cNvCxnSpPr>
            <a:stCxn id="26" idx="0"/>
            <a:endCxn id="8" idx="4"/>
          </p:cNvCxnSpPr>
          <p:nvPr/>
        </p:nvCxnSpPr>
        <p:spPr>
          <a:xfrm rot="5400000" flipH="1" flipV="1">
            <a:off x="2192048" y="2552701"/>
            <a:ext cx="99717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991328" y="4953000"/>
            <a:ext cx="504472" cy="4539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6" name="Oval 35"/>
          <p:cNvSpPr/>
          <p:nvPr/>
        </p:nvSpPr>
        <p:spPr>
          <a:xfrm>
            <a:off x="4905728" y="3200400"/>
            <a:ext cx="504472" cy="4539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7" name="Oval 36"/>
          <p:cNvSpPr/>
          <p:nvPr/>
        </p:nvSpPr>
        <p:spPr>
          <a:xfrm>
            <a:off x="5638800" y="3124200"/>
            <a:ext cx="504472" cy="453912"/>
          </a:xfrm>
          <a:prstGeom prst="ellipse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8" name="Straight Arrow Connector 37"/>
          <p:cNvCxnSpPr>
            <a:stCxn id="35" idx="0"/>
            <a:endCxn id="10" idx="5"/>
          </p:cNvCxnSpPr>
          <p:nvPr/>
        </p:nvCxnSpPr>
        <p:spPr>
          <a:xfrm rot="16200000" flipV="1">
            <a:off x="3254698" y="3964134"/>
            <a:ext cx="222163" cy="1755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2" idx="0"/>
            <a:endCxn id="31" idx="4"/>
          </p:cNvCxnSpPr>
          <p:nvPr/>
        </p:nvCxnSpPr>
        <p:spPr>
          <a:xfrm rot="5400000" flipH="1" flipV="1">
            <a:off x="4211348" y="3124201"/>
            <a:ext cx="61617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505200" y="3048000"/>
            <a:ext cx="504472" cy="453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1" name="Straight Arrow Connector 40"/>
          <p:cNvCxnSpPr>
            <a:stCxn id="35" idx="0"/>
            <a:endCxn id="33" idx="3"/>
          </p:cNvCxnSpPr>
          <p:nvPr/>
        </p:nvCxnSpPr>
        <p:spPr>
          <a:xfrm rot="5400000" flipH="1" flipV="1">
            <a:off x="4409840" y="4335962"/>
            <a:ext cx="450763" cy="783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67200" y="3432288"/>
            <a:ext cx="504472" cy="453912"/>
          </a:xfrm>
          <a:prstGeom prst="ellipse">
            <a:avLst/>
          </a:prstGeom>
          <a:solidFill>
            <a:srgbClr val="B458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3" name="Straight Arrow Connector 42"/>
          <p:cNvCxnSpPr>
            <a:stCxn id="33" idx="0"/>
            <a:endCxn id="36" idx="4"/>
          </p:cNvCxnSpPr>
          <p:nvPr/>
        </p:nvCxnSpPr>
        <p:spPr>
          <a:xfrm rot="16200000" flipV="1">
            <a:off x="4951356" y="3860920"/>
            <a:ext cx="460488" cy="472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6" idx="0"/>
            <a:endCxn id="28" idx="3"/>
          </p:cNvCxnSpPr>
          <p:nvPr/>
        </p:nvCxnSpPr>
        <p:spPr>
          <a:xfrm rot="5400000" flipH="1" flipV="1">
            <a:off x="2717332" y="2570542"/>
            <a:ext cx="454051" cy="5074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9" idx="0"/>
            <a:endCxn id="17" idx="5"/>
          </p:cNvCxnSpPr>
          <p:nvPr/>
        </p:nvCxnSpPr>
        <p:spPr>
          <a:xfrm rot="16200000" flipV="1">
            <a:off x="6950398" y="2278562"/>
            <a:ext cx="679363" cy="7071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37" idx="0"/>
            <a:endCxn id="22" idx="4"/>
          </p:cNvCxnSpPr>
          <p:nvPr/>
        </p:nvCxnSpPr>
        <p:spPr>
          <a:xfrm rot="5400000" flipH="1" flipV="1">
            <a:off x="5675256" y="2879492"/>
            <a:ext cx="460488" cy="289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152400" y="5410201"/>
            <a:ext cx="88392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(1)Selecting a non-shared common subpattern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304800" y="5410200"/>
            <a:ext cx="84582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(2)Selecting target patterns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228600" y="5410200"/>
            <a:ext cx="84582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(3)Calculating new individual plans allowing the new sharing </a:t>
            </a:r>
            <a:r>
              <a:rPr lang="en-US" sz="3200" dirty="0" smtClean="0"/>
              <a:t>(may affect previously shared </a:t>
            </a:r>
            <a:r>
              <a:rPr lang="en-US" sz="3200" dirty="0" err="1" smtClean="0"/>
              <a:t>subpatterns</a:t>
            </a:r>
            <a:r>
              <a:rPr lang="en-US" sz="3200" dirty="0" smtClean="0"/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 rot="2974034">
            <a:off x="395851" y="3481747"/>
            <a:ext cx="2763195" cy="914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rot="18487316">
            <a:off x="1995252" y="2358603"/>
            <a:ext cx="2096741" cy="914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16598304">
            <a:off x="4931633" y="2822358"/>
            <a:ext cx="3395537" cy="83224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2958589">
            <a:off x="1717028" y="3743481"/>
            <a:ext cx="3468119" cy="979528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438400" y="3051288"/>
            <a:ext cx="504472" cy="4539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9" name="Oval 58"/>
          <p:cNvSpPr/>
          <p:nvPr/>
        </p:nvSpPr>
        <p:spPr>
          <a:xfrm>
            <a:off x="2438400" y="3048000"/>
            <a:ext cx="504472" cy="4539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0" name="Oval 59"/>
          <p:cNvSpPr/>
          <p:nvPr/>
        </p:nvSpPr>
        <p:spPr>
          <a:xfrm>
            <a:off x="2895600" y="3886200"/>
            <a:ext cx="504472" cy="4539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61" name="Straight Arrow Connector 60"/>
          <p:cNvCxnSpPr>
            <a:stCxn id="60" idx="0"/>
          </p:cNvCxnSpPr>
          <p:nvPr/>
        </p:nvCxnSpPr>
        <p:spPr>
          <a:xfrm rot="16200000" flipV="1">
            <a:off x="2564518" y="3302882"/>
            <a:ext cx="1143000" cy="236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2793118" y="2007482"/>
            <a:ext cx="533400" cy="236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5" idx="0"/>
          </p:cNvCxnSpPr>
          <p:nvPr/>
        </p:nvCxnSpPr>
        <p:spPr>
          <a:xfrm rot="16200000" flipV="1">
            <a:off x="1078618" y="2807582"/>
            <a:ext cx="609600" cy="236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2"/>
          <p:cNvSpPr txBox="1">
            <a:spLocks/>
          </p:cNvSpPr>
          <p:nvPr/>
        </p:nvSpPr>
        <p:spPr>
          <a:xfrm>
            <a:off x="228600" y="54864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(4)Modifying the MPT with the branches corresponding to the new individual plans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029200" y="1219200"/>
            <a:ext cx="4114800" cy="4343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991328" y="4953000"/>
            <a:ext cx="504472" cy="4539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3" name="Oval 82"/>
          <p:cNvSpPr/>
          <p:nvPr/>
        </p:nvSpPr>
        <p:spPr>
          <a:xfrm>
            <a:off x="3991328" y="4953000"/>
            <a:ext cx="504472" cy="4539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4" name="Oval 83"/>
          <p:cNvSpPr/>
          <p:nvPr/>
        </p:nvSpPr>
        <p:spPr>
          <a:xfrm>
            <a:off x="3991328" y="4953000"/>
            <a:ext cx="504472" cy="4539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5" name="Oval 84"/>
          <p:cNvSpPr/>
          <p:nvPr/>
        </p:nvSpPr>
        <p:spPr>
          <a:xfrm>
            <a:off x="2895600" y="3886200"/>
            <a:ext cx="504472" cy="4539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7" name="Oval 86"/>
          <p:cNvSpPr/>
          <p:nvPr/>
        </p:nvSpPr>
        <p:spPr>
          <a:xfrm>
            <a:off x="2895600" y="3886200"/>
            <a:ext cx="504472" cy="4539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9" name="Oval 88"/>
          <p:cNvSpPr/>
          <p:nvPr/>
        </p:nvSpPr>
        <p:spPr>
          <a:xfrm>
            <a:off x="2438400" y="3048000"/>
            <a:ext cx="504472" cy="4539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0" name="Oval 89"/>
          <p:cNvSpPr/>
          <p:nvPr/>
        </p:nvSpPr>
        <p:spPr>
          <a:xfrm>
            <a:off x="2438400" y="3048000"/>
            <a:ext cx="504472" cy="4539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1" name="Oval 90"/>
          <p:cNvSpPr/>
          <p:nvPr/>
        </p:nvSpPr>
        <p:spPr>
          <a:xfrm>
            <a:off x="3124200" y="22098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2" name="Oval 91"/>
          <p:cNvSpPr/>
          <p:nvPr/>
        </p:nvSpPr>
        <p:spPr>
          <a:xfrm>
            <a:off x="2438400" y="1600200"/>
            <a:ext cx="504472" cy="4539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3" name="Oval 92"/>
          <p:cNvSpPr/>
          <p:nvPr/>
        </p:nvSpPr>
        <p:spPr>
          <a:xfrm>
            <a:off x="1752600" y="1905000"/>
            <a:ext cx="504472" cy="45391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715000" y="1828801"/>
            <a:ext cx="533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705600" y="1827213"/>
            <a:ext cx="533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696200" y="1828801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715000" y="2971801"/>
            <a:ext cx="533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705600" y="2970213"/>
            <a:ext cx="533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696200" y="2970213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696200" y="4189413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05600" y="4191001"/>
            <a:ext cx="533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715000" y="4191001"/>
            <a:ext cx="533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895600" y="3886200"/>
            <a:ext cx="504472" cy="4539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9" name="Oval 78"/>
          <p:cNvSpPr/>
          <p:nvPr/>
        </p:nvSpPr>
        <p:spPr>
          <a:xfrm>
            <a:off x="2438400" y="3048000"/>
            <a:ext cx="504472" cy="4539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3" name="Group 110"/>
          <p:cNvGrpSpPr/>
          <p:nvPr/>
        </p:nvGrpSpPr>
        <p:grpSpPr>
          <a:xfrm>
            <a:off x="5181600" y="1981201"/>
            <a:ext cx="2590800" cy="306388"/>
            <a:chOff x="5181600" y="1981200"/>
            <a:chExt cx="1600200" cy="306388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5181600" y="2286000"/>
              <a:ext cx="16002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 flipH="1" flipV="1">
              <a:off x="6628606" y="2132806"/>
              <a:ext cx="3048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5029994" y="2132806"/>
              <a:ext cx="3048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11"/>
          <p:cNvGrpSpPr/>
          <p:nvPr/>
        </p:nvGrpSpPr>
        <p:grpSpPr>
          <a:xfrm>
            <a:off x="5181600" y="3200401"/>
            <a:ext cx="2590800" cy="306388"/>
            <a:chOff x="5181600" y="1981200"/>
            <a:chExt cx="1600200" cy="306388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181600" y="2286000"/>
              <a:ext cx="16002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 flipH="1" flipV="1">
              <a:off x="6628606" y="2132806"/>
              <a:ext cx="3048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 flipH="1" flipV="1">
              <a:off x="5029994" y="2132806"/>
              <a:ext cx="3048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15"/>
          <p:cNvGrpSpPr/>
          <p:nvPr/>
        </p:nvGrpSpPr>
        <p:grpSpPr>
          <a:xfrm>
            <a:off x="5181600" y="4495801"/>
            <a:ext cx="2590800" cy="306388"/>
            <a:chOff x="5181600" y="1981200"/>
            <a:chExt cx="1600200" cy="3063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181600" y="2286000"/>
              <a:ext cx="16002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 flipH="1" flipV="1">
              <a:off x="6628606" y="2132806"/>
              <a:ext cx="3048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H="1" flipV="1">
              <a:off x="5029994" y="2132806"/>
              <a:ext cx="3048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Content Placeholder 2"/>
          <p:cNvSpPr txBox="1">
            <a:spLocks/>
          </p:cNvSpPr>
          <p:nvPr/>
        </p:nvSpPr>
        <p:spPr>
          <a:xfrm>
            <a:off x="5791200" y="22098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</a:t>
            </a:r>
          </a:p>
        </p:txBody>
      </p:sp>
      <p:sp>
        <p:nvSpPr>
          <p:cNvPr id="121" name="Content Placeholder 2"/>
          <p:cNvSpPr txBox="1">
            <a:spLocks/>
          </p:cNvSpPr>
          <p:nvPr/>
        </p:nvSpPr>
        <p:spPr>
          <a:xfrm>
            <a:off x="5791200" y="34290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</a:t>
            </a:r>
          </a:p>
        </p:txBody>
      </p:sp>
      <p:sp>
        <p:nvSpPr>
          <p:cNvPr id="122" name="Content Placeholder 2"/>
          <p:cNvSpPr txBox="1">
            <a:spLocks/>
          </p:cNvSpPr>
          <p:nvPr/>
        </p:nvSpPr>
        <p:spPr>
          <a:xfrm>
            <a:off x="5791200" y="47244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</a:t>
            </a:r>
          </a:p>
        </p:txBody>
      </p:sp>
      <p:grpSp>
        <p:nvGrpSpPr>
          <p:cNvPr id="6" name="Group 122"/>
          <p:cNvGrpSpPr/>
          <p:nvPr/>
        </p:nvGrpSpPr>
        <p:grpSpPr>
          <a:xfrm>
            <a:off x="5181600" y="1981201"/>
            <a:ext cx="2590800" cy="306388"/>
            <a:chOff x="5181600" y="1981200"/>
            <a:chExt cx="1600200" cy="30638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5181600" y="2286000"/>
              <a:ext cx="16002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 flipH="1" flipV="1">
              <a:off x="6628606" y="2132806"/>
              <a:ext cx="3048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 flipH="1" flipV="1">
              <a:off x="5029994" y="2132806"/>
              <a:ext cx="3048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Content Placeholder 2"/>
          <p:cNvSpPr txBox="1">
            <a:spLocks/>
          </p:cNvSpPr>
          <p:nvPr/>
        </p:nvSpPr>
        <p:spPr>
          <a:xfrm>
            <a:off x="5791200" y="22098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</a:t>
            </a:r>
          </a:p>
        </p:txBody>
      </p:sp>
      <p:grpSp>
        <p:nvGrpSpPr>
          <p:cNvPr id="7" name="Group 128"/>
          <p:cNvGrpSpPr/>
          <p:nvPr/>
        </p:nvGrpSpPr>
        <p:grpSpPr>
          <a:xfrm>
            <a:off x="5181600" y="3200401"/>
            <a:ext cx="1600200" cy="306388"/>
            <a:chOff x="5181600" y="1981200"/>
            <a:chExt cx="1600200" cy="306388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5181600" y="2286000"/>
              <a:ext cx="16002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 flipH="1" flipV="1">
              <a:off x="6628606" y="2132806"/>
              <a:ext cx="3048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 flipH="1" flipV="1">
              <a:off x="5029994" y="2132806"/>
              <a:ext cx="3048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Content Placeholder 2"/>
          <p:cNvSpPr txBox="1">
            <a:spLocks/>
          </p:cNvSpPr>
          <p:nvPr/>
        </p:nvSpPr>
        <p:spPr>
          <a:xfrm>
            <a:off x="5334000" y="34290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5334000" y="47244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</a:t>
            </a:r>
          </a:p>
        </p:txBody>
      </p:sp>
      <p:grpSp>
        <p:nvGrpSpPr>
          <p:cNvPr id="44" name="Group 136"/>
          <p:cNvGrpSpPr/>
          <p:nvPr/>
        </p:nvGrpSpPr>
        <p:grpSpPr>
          <a:xfrm>
            <a:off x="5181600" y="4494213"/>
            <a:ext cx="1600200" cy="306388"/>
            <a:chOff x="5181600" y="1981200"/>
            <a:chExt cx="1600200" cy="306388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5181600" y="2286000"/>
              <a:ext cx="16002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 flipH="1" flipV="1">
              <a:off x="6628606" y="2132806"/>
              <a:ext cx="3048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5029994" y="2132806"/>
              <a:ext cx="304800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02419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13594 -0.48865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-24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62248E-6 L 0.36406 -0.3331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16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07 L 0.5224 -0.21073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" y="-10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56406 -0.08865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9.25283E-8 L 0.13594 -0.32177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-16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30164E-6 L 0.36406 -0.16632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8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046 L 0.5224 -0.04422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" y="-22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63906 0.16689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13594 -0.14421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-7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36406 0.01134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046 L 0.5224 0.1335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" y="6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71406 0.30023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06 -0.3331 L 0.58906 -0.3331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406 -0.08865 L 0.4474 -0.08865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24 -0.21073 L 0.41406 -0.21073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8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24 -0.04422 L 0.63906 -0.04422 " pathEditMode="relative" rAng="0" ptsTypes="AA">
                                      <p:cBhvr>
                                        <p:cTn id="1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906 0.16689 L 0.5224 0.16689 " pathEditMode="relative" rAng="0" ptsTypes="AA">
                                      <p:cBhvr>
                                        <p:cTn id="1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24 0.13356 L 0.63906 0.13356 " pathEditMode="relative" rAng="0" ptsTypes="AA">
                                      <p:cBhvr>
                                        <p:cTn id="1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406 0.30023 L 0.5974 0.30023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03594 0.18866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94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21927 0.13357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67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448 0.10047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50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023 L 0.075 0.16713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8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06927 -0.1669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84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046 L 0.03906 -0.25533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-128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-0.19427 -0.26644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" y="-133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0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6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3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9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5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6" grpId="0" animBg="1"/>
      <p:bldP spid="26" grpId="1" animBg="1"/>
      <p:bldP spid="28" grpId="0" animBg="1"/>
      <p:bldP spid="28" grpId="1" animBg="1"/>
      <p:bldP spid="51" grpId="0" build="p"/>
      <p:bldP spid="51" grpId="1" build="allAtOnce"/>
      <p:bldP spid="52" grpId="0" build="p"/>
      <p:bldP spid="52" grpId="1" build="allAtOnce"/>
      <p:bldP spid="53" grpId="0" build="p"/>
      <p:bldP spid="53" grpId="1" build="allAtOnce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80" grpId="0" build="p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5" grpId="2" animBg="1"/>
      <p:bldP spid="85" grpId="3" animBg="1"/>
      <p:bldP spid="87" grpId="0" animBg="1"/>
      <p:bldP spid="87" grpId="1" animBg="1"/>
      <p:bldP spid="87" grpId="2" animBg="1"/>
      <p:bldP spid="89" grpId="0" animBg="1"/>
      <p:bldP spid="89" grpId="1" animBg="1"/>
      <p:bldP spid="90" grpId="0" animBg="1"/>
      <p:bldP spid="90" grpId="1" animBg="1"/>
      <p:bldP spid="90" grpId="2" animBg="1"/>
      <p:bldP spid="90" grpId="3" animBg="1"/>
      <p:bldP spid="91" grpId="0" animBg="1"/>
      <p:bldP spid="91" grpId="1" animBg="1"/>
      <p:bldP spid="91" grpId="2" animBg="1"/>
      <p:bldP spid="91" grpId="3" animBg="1"/>
      <p:bldP spid="92" grpId="0" animBg="1"/>
      <p:bldP spid="92" grpId="1" animBg="1"/>
      <p:bldP spid="93" grpId="0" animBg="1"/>
      <p:bldP spid="93" grpId="1" animBg="1"/>
      <p:bldP spid="93" grpId="2" animBg="1"/>
      <p:bldP spid="93" grpId="3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79" grpId="3" animBg="1"/>
      <p:bldP spid="120" grpId="0" build="p"/>
      <p:bldP spid="120" grpId="1" build="allAtOnce"/>
      <p:bldP spid="121" grpId="0" build="p"/>
      <p:bldP spid="121" grpId="1" build="allAtOnce"/>
      <p:bldP spid="122" grpId="0" build="p"/>
      <p:bldP spid="122" grpId="1" build="allAtOnce"/>
      <p:bldP spid="128" grpId="0" build="p"/>
      <p:bldP spid="128" grpId="1" build="allAtOnce"/>
      <p:bldP spid="135" grpId="0" build="p"/>
      <p:bldP spid="135" grpId="1" build="allAtOnce"/>
      <p:bldP spid="136" grpId="0" build="p"/>
      <p:bldP spid="136" grpId="1" build="allAtOnce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6082" name="Picture 2" descr="C:\Education\PhD\Drafts\VLDB 18\Adaptivity\graphs\tg_relativ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4219" y="1200219"/>
            <a:ext cx="3320293" cy="2685982"/>
          </a:xfrm>
          <a:prstGeom prst="rect">
            <a:avLst/>
          </a:prstGeom>
          <a:noFill/>
        </p:spPr>
      </p:pic>
      <p:pic>
        <p:nvPicPr>
          <p:cNvPr id="46083" name="Picture 3" descr="C:\Education\PhD\Drafts\VLDB 18\Adaptivity\graphs\tg_throughput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1085" y="1143000"/>
            <a:ext cx="3432378" cy="2743200"/>
          </a:xfrm>
          <a:prstGeom prst="rect">
            <a:avLst/>
          </a:prstGeom>
          <a:noFill/>
        </p:spPr>
      </p:pic>
      <p:pic>
        <p:nvPicPr>
          <p:cNvPr id="46084" name="Picture 4" descr="C:\Education\PhD\Drafts\VLDB 18\Adaptivity\graphs\tg_overhead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61874" y="3962400"/>
            <a:ext cx="3441306" cy="2743200"/>
          </a:xfrm>
          <a:prstGeom prst="rect">
            <a:avLst/>
          </a:prstGeom>
          <a:noFill/>
        </p:spPr>
      </p:pic>
      <p:pic>
        <p:nvPicPr>
          <p:cNvPr id="46085" name="Picture 5" descr="C:\Education\PhD\Drafts\VLDB 18\Adaptivity\graphs\tg_plan_switch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80014" y="3887380"/>
            <a:ext cx="3485092" cy="28182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MCEP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038600" cy="2743200"/>
          </a:xfrm>
        </p:spPr>
        <p:txBody>
          <a:bodyPr/>
          <a:lstStyle/>
          <a:p>
            <a:r>
              <a:rPr lang="en-US" dirty="0" smtClean="0"/>
              <a:t>SLA-Aware MCEP</a:t>
            </a:r>
          </a:p>
          <a:p>
            <a:r>
              <a:rPr lang="en-US" dirty="0" smtClean="0"/>
              <a:t>Adaptive MCEP</a:t>
            </a:r>
          </a:p>
          <a:p>
            <a:r>
              <a:rPr lang="en-US" dirty="0" smtClean="0"/>
              <a:t>MCEP with workload modification</a:t>
            </a:r>
            <a:endParaRPr lang="en-US" dirty="0"/>
          </a:p>
        </p:txBody>
      </p:sp>
      <p:pic>
        <p:nvPicPr>
          <p:cNvPr id="179202" name="Picture 2" descr="http://keyshot.setech.co.za/user/pages/01.home/_whykeyshot/whats_new_advanced-features-700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457200" y="2362200"/>
            <a:ext cx="5685988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222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Pattern Types in CEP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2075976633"/>
              </p:ext>
            </p:extLst>
          </p:nvPr>
        </p:nvGraphicFramePr>
        <p:xfrm>
          <a:off x="228600" y="838200"/>
          <a:ext cx="79248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BE006642-5DDE-DE4B-945F-A61350158B1B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208123448"/>
              </p:ext>
            </p:extLst>
          </p:nvPr>
        </p:nvGraphicFramePr>
        <p:xfrm>
          <a:off x="838200" y="3733800"/>
          <a:ext cx="83058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SLA-Aware </a:t>
            </a:r>
            <a:r>
              <a:rPr lang="en-US" dirty="0" smtClean="0"/>
              <a:t>MCEP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38400" y="19050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2895600" y="41910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2057400" y="46482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1" name="Straight Arrow Connector 10"/>
          <p:cNvCxnSpPr>
            <a:stCxn id="26" idx="0"/>
            <a:endCxn id="13" idx="5"/>
          </p:cNvCxnSpPr>
          <p:nvPr/>
        </p:nvCxnSpPr>
        <p:spPr>
          <a:xfrm rot="16200000" flipV="1">
            <a:off x="2057490" y="2722942"/>
            <a:ext cx="758850" cy="5074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3" idx="0"/>
            <a:endCxn id="37" idx="4"/>
          </p:cNvCxnSpPr>
          <p:nvPr/>
        </p:nvCxnSpPr>
        <p:spPr>
          <a:xfrm rot="5400000" flipH="1" flipV="1">
            <a:off x="5508392" y="3579756"/>
            <a:ext cx="536688" cy="1143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752600" y="22098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4" name="Straight Arrow Connector 13"/>
          <p:cNvCxnSpPr>
            <a:stCxn id="10" idx="1"/>
            <a:endCxn id="15" idx="4"/>
          </p:cNvCxnSpPr>
          <p:nvPr/>
        </p:nvCxnSpPr>
        <p:spPr>
          <a:xfrm rot="16200000" flipV="1">
            <a:off x="1323740" y="3907136"/>
            <a:ext cx="831762" cy="783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95728" y="34290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6" name="Straight Arrow Connector 15"/>
          <p:cNvCxnSpPr>
            <a:stCxn id="35" idx="0"/>
            <a:endCxn id="9" idx="5"/>
          </p:cNvCxnSpPr>
          <p:nvPr/>
        </p:nvCxnSpPr>
        <p:spPr>
          <a:xfrm rot="16200000" flipV="1">
            <a:off x="3445198" y="4459434"/>
            <a:ext cx="679362" cy="917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505928" y="22098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7648928" y="19050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9" idx="0"/>
            <a:endCxn id="26" idx="4"/>
          </p:cNvCxnSpPr>
          <p:nvPr/>
        </p:nvCxnSpPr>
        <p:spPr>
          <a:xfrm rot="16200000" flipV="1">
            <a:off x="2728736" y="3771900"/>
            <a:ext cx="3810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0"/>
            <a:endCxn id="18" idx="4"/>
          </p:cNvCxnSpPr>
          <p:nvPr/>
        </p:nvCxnSpPr>
        <p:spPr>
          <a:xfrm rot="5400000" flipH="1" flipV="1">
            <a:off x="7313556" y="2688992"/>
            <a:ext cx="917688" cy="2575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62600" y="25908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3" name="Straight Arrow Connector 22"/>
          <p:cNvCxnSpPr>
            <a:stCxn id="9" idx="0"/>
            <a:endCxn id="40" idx="4"/>
          </p:cNvCxnSpPr>
          <p:nvPr/>
        </p:nvCxnSpPr>
        <p:spPr>
          <a:xfrm rot="5400000" flipH="1" flipV="1">
            <a:off x="3260492" y="3694056"/>
            <a:ext cx="384288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48400" y="4499088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5" name="Straight Arrow Connector 24"/>
          <p:cNvCxnSpPr>
            <a:stCxn id="24" idx="0"/>
            <a:endCxn id="19" idx="4"/>
          </p:cNvCxnSpPr>
          <p:nvPr/>
        </p:nvCxnSpPr>
        <p:spPr>
          <a:xfrm rot="5400000" flipH="1" flipV="1">
            <a:off x="6687848" y="3543300"/>
            <a:ext cx="768576" cy="1143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438400" y="3356088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7" name="Oval 26"/>
          <p:cNvSpPr/>
          <p:nvPr/>
        </p:nvSpPr>
        <p:spPr>
          <a:xfrm>
            <a:off x="4296128" y="17526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3124200" y="25146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9" name="Straight Arrow Connector 28"/>
          <p:cNvCxnSpPr>
            <a:stCxn id="35" idx="0"/>
            <a:endCxn id="24" idx="3"/>
          </p:cNvCxnSpPr>
          <p:nvPr/>
        </p:nvCxnSpPr>
        <p:spPr>
          <a:xfrm rot="5400000" flipH="1" flipV="1">
            <a:off x="5097284" y="4032806"/>
            <a:ext cx="371274" cy="207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3" idx="7"/>
            <a:endCxn id="42" idx="5"/>
          </p:cNvCxnSpPr>
          <p:nvPr/>
        </p:nvCxnSpPr>
        <p:spPr>
          <a:xfrm rot="16200000" flipV="1">
            <a:off x="4859920" y="3962400"/>
            <a:ext cx="361548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267200" y="26670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2" name="Straight Arrow Connector 31"/>
          <p:cNvCxnSpPr>
            <a:stCxn id="31" idx="0"/>
            <a:endCxn id="27" idx="4"/>
          </p:cNvCxnSpPr>
          <p:nvPr/>
        </p:nvCxnSpPr>
        <p:spPr>
          <a:xfrm rot="5400000" flipH="1" flipV="1">
            <a:off x="4303656" y="2422292"/>
            <a:ext cx="460488" cy="289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953000" y="44196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4" name="Straight Arrow Connector 33"/>
          <p:cNvCxnSpPr>
            <a:stCxn id="26" idx="0"/>
            <a:endCxn id="8" idx="4"/>
          </p:cNvCxnSpPr>
          <p:nvPr/>
        </p:nvCxnSpPr>
        <p:spPr>
          <a:xfrm rot="5400000" flipH="1" flipV="1">
            <a:off x="2192048" y="2857500"/>
            <a:ext cx="99717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991328" y="52578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6" name="Oval 35"/>
          <p:cNvSpPr/>
          <p:nvPr/>
        </p:nvSpPr>
        <p:spPr>
          <a:xfrm>
            <a:off x="5058128" y="35052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7" name="Oval 36"/>
          <p:cNvSpPr/>
          <p:nvPr/>
        </p:nvSpPr>
        <p:spPr>
          <a:xfrm>
            <a:off x="6096000" y="34290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8" name="Straight Arrow Connector 37"/>
          <p:cNvCxnSpPr>
            <a:stCxn id="35" idx="0"/>
            <a:endCxn id="10" idx="5"/>
          </p:cNvCxnSpPr>
          <p:nvPr/>
        </p:nvCxnSpPr>
        <p:spPr>
          <a:xfrm rot="16200000" flipV="1">
            <a:off x="3254698" y="4268934"/>
            <a:ext cx="222162" cy="1755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2" idx="0"/>
            <a:endCxn id="31" idx="4"/>
          </p:cNvCxnSpPr>
          <p:nvPr/>
        </p:nvCxnSpPr>
        <p:spPr>
          <a:xfrm rot="5400000" flipH="1" flipV="1">
            <a:off x="4211348" y="3429000"/>
            <a:ext cx="61617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505200" y="3352800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1" name="Straight Arrow Connector 40"/>
          <p:cNvCxnSpPr>
            <a:stCxn id="35" idx="0"/>
            <a:endCxn id="33" idx="3"/>
          </p:cNvCxnSpPr>
          <p:nvPr/>
        </p:nvCxnSpPr>
        <p:spPr>
          <a:xfrm rot="5400000" flipH="1" flipV="1">
            <a:off x="4409840" y="4640762"/>
            <a:ext cx="450762" cy="783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67200" y="3737088"/>
            <a:ext cx="504472" cy="4539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3" name="Straight Arrow Connector 42"/>
          <p:cNvCxnSpPr>
            <a:stCxn id="33" idx="0"/>
            <a:endCxn id="36" idx="4"/>
          </p:cNvCxnSpPr>
          <p:nvPr/>
        </p:nvCxnSpPr>
        <p:spPr>
          <a:xfrm rot="5400000" flipH="1" flipV="1">
            <a:off x="5027556" y="4136792"/>
            <a:ext cx="460488" cy="105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6" idx="0"/>
            <a:endCxn id="28" idx="3"/>
          </p:cNvCxnSpPr>
          <p:nvPr/>
        </p:nvCxnSpPr>
        <p:spPr>
          <a:xfrm rot="5400000" flipH="1" flipV="1">
            <a:off x="2717332" y="2875342"/>
            <a:ext cx="454050" cy="5074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9" idx="0"/>
            <a:endCxn id="17" idx="5"/>
          </p:cNvCxnSpPr>
          <p:nvPr/>
        </p:nvCxnSpPr>
        <p:spPr>
          <a:xfrm rot="16200000" flipV="1">
            <a:off x="6950398" y="2583362"/>
            <a:ext cx="679362" cy="7071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37" idx="0"/>
            <a:endCxn id="22" idx="5"/>
          </p:cNvCxnSpPr>
          <p:nvPr/>
        </p:nvCxnSpPr>
        <p:spPr>
          <a:xfrm rot="16200000" flipV="1">
            <a:off x="5945334" y="3026098"/>
            <a:ext cx="450762" cy="3550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35" idx="0"/>
            <a:endCxn id="9" idx="5"/>
          </p:cNvCxnSpPr>
          <p:nvPr/>
        </p:nvCxnSpPr>
        <p:spPr>
          <a:xfrm rot="16200000" flipV="1">
            <a:off x="3445198" y="4459434"/>
            <a:ext cx="679362" cy="9173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9" idx="0"/>
            <a:endCxn id="26" idx="4"/>
          </p:cNvCxnSpPr>
          <p:nvPr/>
        </p:nvCxnSpPr>
        <p:spPr>
          <a:xfrm rot="16200000" flipV="1">
            <a:off x="2728736" y="3771900"/>
            <a:ext cx="3810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6" idx="0"/>
            <a:endCxn id="28" idx="3"/>
          </p:cNvCxnSpPr>
          <p:nvPr/>
        </p:nvCxnSpPr>
        <p:spPr>
          <a:xfrm rot="5400000" flipH="1" flipV="1">
            <a:off x="2717332" y="2875342"/>
            <a:ext cx="454050" cy="5074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35" idx="0"/>
            <a:endCxn id="33" idx="3"/>
          </p:cNvCxnSpPr>
          <p:nvPr/>
        </p:nvCxnSpPr>
        <p:spPr>
          <a:xfrm rot="5400000" flipH="1" flipV="1">
            <a:off x="4409840" y="4640762"/>
            <a:ext cx="450762" cy="78331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3" idx="0"/>
            <a:endCxn id="36" idx="4"/>
          </p:cNvCxnSpPr>
          <p:nvPr/>
        </p:nvCxnSpPr>
        <p:spPr>
          <a:xfrm rot="5400000" flipH="1" flipV="1">
            <a:off x="5027556" y="4136792"/>
            <a:ext cx="460488" cy="10512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2419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Incorporating data statistics allows a CEP system to achieve a performance boost of up to several orders of magnitude</a:t>
            </a:r>
          </a:p>
          <a:p>
            <a:r>
              <a:rPr lang="en-US" dirty="0" smtClean="0"/>
              <a:t>Detection latency </a:t>
            </a:r>
            <a:r>
              <a:rPr lang="en-US" dirty="0"/>
              <a:t>and memory consumption are also significantly improved</a:t>
            </a:r>
          </a:p>
          <a:p>
            <a:r>
              <a:rPr lang="en-US" dirty="0"/>
              <a:t>Many open questions remain</a:t>
            </a:r>
          </a:p>
          <a:p>
            <a:pPr lvl="1"/>
            <a:r>
              <a:rPr lang="en-US" dirty="0" smtClean="0"/>
              <a:t>parallel </a:t>
            </a:r>
            <a:r>
              <a:rPr lang="en-US" dirty="0"/>
              <a:t>and distributed CEP</a:t>
            </a:r>
          </a:p>
          <a:p>
            <a:pPr lvl="1"/>
            <a:r>
              <a:rPr lang="en-US" dirty="0"/>
              <a:t>operating under uncertainty</a:t>
            </a:r>
          </a:p>
          <a:p>
            <a:pPr lvl="1"/>
            <a:r>
              <a:rPr lang="en-US" dirty="0"/>
              <a:t>and many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600325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5433</TotalTime>
  <Words>3254</Words>
  <Application>Microsoft Macintosh PowerPoint</Application>
  <PresentationFormat>On-screen Show (4:3)</PresentationFormat>
  <Paragraphs>902</Paragraphs>
  <Slides>92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4" baseType="lpstr">
      <vt:lpstr>Office Theme</vt:lpstr>
      <vt:lpstr>Equation</vt:lpstr>
      <vt:lpstr>Towards Scalable  Complex Event Processing</vt:lpstr>
      <vt:lpstr>Overview</vt:lpstr>
      <vt:lpstr>Introduction</vt:lpstr>
      <vt:lpstr>Complex Event Processing</vt:lpstr>
      <vt:lpstr>CEP Applications</vt:lpstr>
      <vt:lpstr>The history of CEP</vt:lpstr>
      <vt:lpstr>CEP Example –  Security Surveillance System</vt:lpstr>
      <vt:lpstr>CEP Example 2 –  Monitoring Stock Prices</vt:lpstr>
      <vt:lpstr>Pattern Types in CEP</vt:lpstr>
      <vt:lpstr>CEP Evaluation Mechanisms</vt:lpstr>
      <vt:lpstr>NFA for Example 2</vt:lpstr>
      <vt:lpstr>NFA-Based Detection Example</vt:lpstr>
      <vt:lpstr>Evaluation Tree for Example 2</vt:lpstr>
      <vt:lpstr>Tree-Based Detection Example</vt:lpstr>
      <vt:lpstr>Complex Event Processing is Difficult</vt:lpstr>
      <vt:lpstr>…and This Problem Exacerbates</vt:lpstr>
      <vt:lpstr>Data-Aware CEP</vt:lpstr>
      <vt:lpstr>Data-Aware CEP – The Idea</vt:lpstr>
      <vt:lpstr>Altering Evaluation Tree Structure</vt:lpstr>
      <vt:lpstr>Data-Aware CEP Example</vt:lpstr>
      <vt:lpstr>Lazy Evaluation Model for NFA</vt:lpstr>
      <vt:lpstr>Lazy NFA – (order c,a,b)</vt:lpstr>
      <vt:lpstr>Lazy NFA –(order b,a,c)</vt:lpstr>
      <vt:lpstr>Altering Pattern Evaluation Order</vt:lpstr>
      <vt:lpstr>Altering Evaluation Trees</vt:lpstr>
      <vt:lpstr>What is the best evaluation order?</vt:lpstr>
      <vt:lpstr>Lazy NFA Pattern Detection Example (order c,b,a)</vt:lpstr>
      <vt:lpstr>Conjunction</vt:lpstr>
      <vt:lpstr>Negation</vt:lpstr>
      <vt:lpstr>Kleene Closure</vt:lpstr>
      <vt:lpstr>Disjunction / Composition</vt:lpstr>
      <vt:lpstr>Join methods for cep</vt:lpstr>
      <vt:lpstr>Problem: ascending frequency order  is not always best</vt:lpstr>
      <vt:lpstr>So, how do we determine the best evaluation plan?</vt:lpstr>
      <vt:lpstr>Solution: Join Order Estimation</vt:lpstr>
      <vt:lpstr>Join Query Plan Types</vt:lpstr>
      <vt:lpstr>Commonly Used Cost Models</vt:lpstr>
      <vt:lpstr>Problem Equivalence = New Tools for CEP</vt:lpstr>
      <vt:lpstr>Are CEP patterns just another form of join queries?</vt:lpstr>
      <vt:lpstr>Yes, for Conjunctive Patterns</vt:lpstr>
      <vt:lpstr>No, for all the rest</vt:lpstr>
      <vt:lpstr>Adapting Join Plan Generation Algorithms to General CEP Patterns</vt:lpstr>
      <vt:lpstr>Join Cost Function</vt:lpstr>
      <vt:lpstr>Cost Function – Left-Deep Trees</vt:lpstr>
      <vt:lpstr>Cost Function – Bushy Trees</vt:lpstr>
      <vt:lpstr>CEP Cost Function</vt:lpstr>
      <vt:lpstr>Cost Function – Order-Based CEP</vt:lpstr>
      <vt:lpstr>Cost Function – Tree-Based CEP</vt:lpstr>
      <vt:lpstr>Experiments – The Data</vt:lpstr>
      <vt:lpstr>Experimental Results –  NFA throughput</vt:lpstr>
      <vt:lpstr>Experimental Results –  Trees throughput</vt:lpstr>
      <vt:lpstr>Experimental Results –  NFA memory consumption</vt:lpstr>
      <vt:lpstr>Experimental Results –  Trees memory consumption</vt:lpstr>
      <vt:lpstr>Addressing Detection Latency</vt:lpstr>
      <vt:lpstr>Latency Cost Function</vt:lpstr>
      <vt:lpstr>Latency Cost Function –  Order-Based CEP</vt:lpstr>
      <vt:lpstr>Latency Cost Function –  Tree-Based CEP</vt:lpstr>
      <vt:lpstr>Throughput-Latency Tradeoff in Join Plan Generation Algorithms</vt:lpstr>
      <vt:lpstr>adaptive cep</vt:lpstr>
      <vt:lpstr>Data-Aware CEP in Practice</vt:lpstr>
      <vt:lpstr>Adaptive CEP System</vt:lpstr>
      <vt:lpstr>Problem: existing adaptation decision strategies are insufficient</vt:lpstr>
      <vt:lpstr>Monitoring against a constant threshold</vt:lpstr>
      <vt:lpstr>Solution: Invariant-based Method</vt:lpstr>
      <vt:lpstr>Invariant-based Method: Initialization</vt:lpstr>
      <vt:lpstr>Invariant-based Method: Adaptation</vt:lpstr>
      <vt:lpstr>Benefits of the Invariant-Based Method</vt:lpstr>
      <vt:lpstr>Experiments – The Data</vt:lpstr>
      <vt:lpstr>Experimental Results - NFA</vt:lpstr>
      <vt:lpstr>Experimental Results - Trees</vt:lpstr>
      <vt:lpstr>multi-pattern cep</vt:lpstr>
      <vt:lpstr>Real-life CEP Systems</vt:lpstr>
      <vt:lpstr>Sharing Techniques for MCEP (NFA)</vt:lpstr>
      <vt:lpstr>Sharing Techniques for MCEP (Trees)</vt:lpstr>
      <vt:lpstr>Data-Aware Sharing for MCEP</vt:lpstr>
      <vt:lpstr>Problem: conflicting optimization goals</vt:lpstr>
      <vt:lpstr>Solution: a Holistic Approach to Multi-Pattern Plan Generation</vt:lpstr>
      <vt:lpstr>Cost Function – Multi-Pattern Trees (1)</vt:lpstr>
      <vt:lpstr>Cost Function – Multi-Pattern Trees (2)</vt:lpstr>
      <vt:lpstr>Cost Function – Multi-Pattern Multitrees (1)</vt:lpstr>
      <vt:lpstr>Cost Function – Multi-Pattern Multitrees (2)</vt:lpstr>
      <vt:lpstr>Problem: Hyperexponential number of possible solutions</vt:lpstr>
      <vt:lpstr>And even more possible MPMs…</vt:lpstr>
      <vt:lpstr>Solution: Local Search</vt:lpstr>
      <vt:lpstr>Solution (Part 1):  Reducing the Solution Space</vt:lpstr>
      <vt:lpstr>Solution (Part 2): Local Search</vt:lpstr>
      <vt:lpstr>Neighbor Selection Process (MPT)</vt:lpstr>
      <vt:lpstr>Experimental Results</vt:lpstr>
      <vt:lpstr>Advanced MCEP Features</vt:lpstr>
      <vt:lpstr>SLA-Aware MCEP</vt:lpstr>
      <vt:lpstr>Summary</vt:lpstr>
      <vt:lpstr>Questions?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Methods for Complex Event Processing</dc:title>
  <dc:creator>Ilya</dc:creator>
  <cp:lastModifiedBy>Ilya</cp:lastModifiedBy>
  <cp:revision>439</cp:revision>
  <dcterms:created xsi:type="dcterms:W3CDTF">2018-03-20T13:03:55Z</dcterms:created>
  <dcterms:modified xsi:type="dcterms:W3CDTF">2019-07-09T10:32:35Z</dcterms:modified>
</cp:coreProperties>
</file>