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64" y="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08.10.2021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08.10.2021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08.10.2021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08.10.2021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08.10.2021</a:t>
            </a:fld>
            <a:endParaRPr lang="ru-RU"/>
          </a:p>
        </p:txBody>
      </p:sp>
      <p:sp>
        <p:nvSpPr>
          <p:cNvPr id="7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08.10.2021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7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9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08.10.2021</a:t>
            </a:fld>
            <a:endParaRPr lang="ru-RU"/>
          </a:p>
        </p:txBody>
      </p:sp>
      <p:sp>
        <p:nvSpPr>
          <p:cNvPr id="10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08.10.2021</a:t>
            </a:fld>
            <a:endParaRPr lang="ru-RU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08.10.2021</a:t>
            </a:fld>
            <a:endParaRPr lang="ru-RU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08.10.2021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5" name="Рисунок 2"/>
          <p:cNvSpPr>
            <a:spLocks noGrp="1" noChangeAspect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</a:p>
        </p:txBody>
      </p:sp>
      <p:sp>
        <p:nvSpPr>
          <p:cNvPr id="6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08.10.2021</a:t>
            </a:fld>
            <a:endParaRPr lang="ru-RU"/>
          </a:p>
        </p:txBody>
      </p:sp>
      <p:sp>
        <p:nvSpPr>
          <p:cNvPr id="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>08.10.2021</a:t>
            </a:fld>
            <a:endParaRPr lang="ru-RU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auto">
          <a:xfrm>
            <a:off x="1523999" y="1065213"/>
            <a:ext cx="9144000" cy="2387599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ru-RU" sz="4800">
                <a:latin typeface="Ubuntu"/>
                <a:ea typeface="Ubuntu"/>
                <a:cs typeface="Ubuntu"/>
              </a:rPr>
              <a:t>Сетевое программирование</a:t>
            </a:r>
            <a:endParaRPr lang="ru-RU"/>
          </a:p>
        </p:txBody>
      </p:sp>
      <p:sp>
        <p:nvSpPr>
          <p:cNvPr id="5" name="TextBox 4"/>
          <p:cNvSpPr txBox="1"/>
          <p:nvPr/>
        </p:nvSpPr>
        <p:spPr bwMode="auto">
          <a:xfrm>
            <a:off x="3268049" y="5019674"/>
            <a:ext cx="914400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6" name="TextBox 5"/>
          <p:cNvSpPr txBox="1"/>
          <p:nvPr/>
        </p:nvSpPr>
        <p:spPr bwMode="auto">
          <a:xfrm>
            <a:off x="2033461" y="3699509"/>
            <a:ext cx="8125076" cy="137163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 lang="ru-RU" sz="2800" b="0" i="0" u="none" strike="noStrike" cap="none" spc="0">
                <a:solidFill>
                  <a:schemeClr val="tx1"/>
                </a:solidFill>
                <a:latin typeface="Ubuntu Light"/>
                <a:ea typeface="Ubuntu Light"/>
                <a:cs typeface="Ubuntu Light"/>
              </a:rPr>
              <a:t>Введение, обзор существующего рынка телеком услуг, позиционирование инженеров в этом рынке, экономика.</a:t>
            </a:r>
            <a:endParaRPr/>
          </a:p>
        </p:txBody>
      </p:sp>
      <p:sp>
        <p:nvSpPr>
          <p:cNvPr id="7" name="TextBox 6"/>
          <p:cNvSpPr txBox="1"/>
          <p:nvPr/>
        </p:nvSpPr>
        <p:spPr bwMode="auto">
          <a:xfrm>
            <a:off x="3029924" y="2934616"/>
            <a:ext cx="6325067" cy="5181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 sz="2800" b="1">
                <a:latin typeface="Ubuntu Light"/>
                <a:ea typeface="Ubuntu Light"/>
                <a:cs typeface="Ubuntu Light"/>
              </a:rPr>
              <a:t>Лекция №1</a:t>
            </a:r>
            <a:endParaRPr>
              <a:latin typeface="Ubuntu Light"/>
              <a:ea typeface="Ubuntu Light"/>
              <a:cs typeface="Ubuntu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8198" y="894555"/>
            <a:ext cx="10515600" cy="1325561"/>
          </a:xfrm>
        </p:spPr>
        <p:txBody>
          <a:bodyPr/>
          <a:lstStyle/>
          <a:p>
            <a:pPr>
              <a:defRPr/>
            </a:pPr>
            <a:r>
              <a:rPr>
                <a:latin typeface="Ubuntu Light"/>
                <a:ea typeface="Ubuntu Light"/>
                <a:cs typeface="Ubuntu Light"/>
              </a:rPr>
              <a:t>Что такое сети связи?</a:t>
            </a:r>
            <a:endParaRPr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>
          <a:xfrm>
            <a:off x="838198" y="5396863"/>
            <a:ext cx="10514623" cy="952499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 marL="0" indent="0" algn="ctr">
              <a:buFont typeface="Arial"/>
              <a:buNone/>
              <a:defRPr/>
            </a:pPr>
            <a:r>
              <a:rPr sz="2800" b="0" i="0" u="none">
                <a:solidFill>
                  <a:srgbClr val="444444"/>
                </a:solidFill>
                <a:latin typeface="Ubuntu Light"/>
                <a:ea typeface="Ubuntu Light"/>
                <a:cs typeface="Ubuntu Light"/>
              </a:rPr>
              <a:t>ГОСТ 22348 -</a:t>
            </a:r>
            <a:r>
              <a:rPr sz="2800">
                <a:latin typeface="Ubuntu Light"/>
                <a:ea typeface="Ubuntu Light"/>
                <a:cs typeface="Ubuntu Light"/>
              </a:rPr>
              <a:t> </a:t>
            </a:r>
            <a:r>
              <a:rPr sz="2800" b="0" i="0" u="none">
                <a:solidFill>
                  <a:srgbClr val="444444"/>
                </a:solidFill>
                <a:latin typeface="Ubuntu Light"/>
                <a:ea typeface="Ubuntu Light"/>
                <a:cs typeface="Ubuntu Light"/>
              </a:rPr>
              <a:t>МЕЖГОСУДАРСТВЕННЫЙ СТАНДАРТ</a:t>
            </a:r>
            <a:br>
              <a:rPr sz="2800" b="0" i="0" u="none">
                <a:solidFill>
                  <a:srgbClr val="444444"/>
                </a:solidFill>
                <a:latin typeface="Ubuntu Light"/>
                <a:ea typeface="Ubuntu Light"/>
                <a:cs typeface="Ubuntu Light"/>
              </a:rPr>
            </a:br>
            <a:r>
              <a:rPr sz="2800" b="0" i="0" u="none">
                <a:solidFill>
                  <a:srgbClr val="444444"/>
                </a:solidFill>
                <a:latin typeface="Ubuntu Light"/>
                <a:ea typeface="Ubuntu Light"/>
                <a:cs typeface="Ubuntu Light"/>
              </a:rPr>
              <a:t>СЕТЬ СВЯЗИ АВТОМАТИЗИРОВАННАЯ ЕДИНАЯ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7630498" y="260348"/>
            <a:ext cx="4248148" cy="91443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 algn="l">
              <a:defRPr/>
            </a:pPr>
            <a:r>
              <a:rPr lang="ru-RU">
                <a:latin typeface="Ubuntu"/>
                <a:ea typeface="Ubuntu"/>
                <a:cs typeface="Ubuntu"/>
              </a:rPr>
              <a:t>Сетевое программирование</a:t>
            </a:r>
          </a:p>
          <a:p>
            <a:pPr algn="l">
              <a:defRPr/>
            </a:pPr>
            <a:r>
              <a:rPr lang="ru-RU">
                <a:latin typeface="Ubuntu"/>
                <a:ea typeface="Ubuntu"/>
                <a:cs typeface="Ubuntu"/>
              </a:rPr>
              <a:t>2021/2022 ФИКТ ИТМО Лекция №1</a:t>
            </a:r>
            <a:endParaRPr/>
          </a:p>
        </p:txBody>
      </p:sp>
      <p:sp>
        <p:nvSpPr>
          <p:cNvPr id="7" name=" 6"/>
          <p:cNvSpPr/>
          <p:nvPr/>
        </p:nvSpPr>
        <p:spPr bwMode="auto">
          <a:xfrm>
            <a:off x="8055490" y="5873113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086930" y="2581273"/>
            <a:ext cx="7429500" cy="226694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8198" y="894555"/>
            <a:ext cx="10515600" cy="1325561"/>
          </a:xfrm>
        </p:spPr>
        <p:txBody>
          <a:bodyPr/>
          <a:lstStyle/>
          <a:p>
            <a:pPr>
              <a:defRPr/>
            </a:pPr>
            <a:r>
              <a:rPr>
                <a:latin typeface="Ubuntu Light"/>
                <a:ea typeface="Ubuntu Light"/>
                <a:cs typeface="Ubuntu Light"/>
              </a:rPr>
              <a:t>Что из этого сеть связи?</a:t>
            </a:r>
            <a:endParaRPr/>
          </a:p>
        </p:txBody>
      </p:sp>
      <p:sp>
        <p:nvSpPr>
          <p:cNvPr id="5" name="TextBox 4"/>
          <p:cNvSpPr txBox="1"/>
          <p:nvPr/>
        </p:nvSpPr>
        <p:spPr bwMode="auto">
          <a:xfrm>
            <a:off x="7630498" y="260348"/>
            <a:ext cx="4248148" cy="91443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 algn="l">
              <a:defRPr/>
            </a:pPr>
            <a:r>
              <a:rPr lang="ru-RU">
                <a:latin typeface="Ubuntu"/>
                <a:ea typeface="Ubuntu"/>
                <a:cs typeface="Ubuntu"/>
              </a:rPr>
              <a:t>Сетевое программирование</a:t>
            </a:r>
          </a:p>
          <a:p>
            <a:pPr algn="l">
              <a:defRPr/>
            </a:pPr>
            <a:r>
              <a:rPr lang="ru-RU">
                <a:latin typeface="Ubuntu"/>
                <a:ea typeface="Ubuntu"/>
                <a:cs typeface="Ubuntu"/>
              </a:rPr>
              <a:t>2021/2022 ФИКТ ИТМО Лекция №1</a:t>
            </a:r>
            <a:endParaRPr/>
          </a:p>
        </p:txBody>
      </p:sp>
      <p:sp>
        <p:nvSpPr>
          <p:cNvPr id="6" name=" 5"/>
          <p:cNvSpPr/>
          <p:nvPr/>
        </p:nvSpPr>
        <p:spPr bwMode="auto">
          <a:xfrm>
            <a:off x="8055490" y="5873113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047749" y="2666999"/>
            <a:ext cx="3174999" cy="2381249"/>
          </a:xfrm>
          <a:prstGeom prst="rect">
            <a:avLst/>
          </a:prstGeom>
        </p:spPr>
      </p:pic>
      <p:sp>
        <p:nvSpPr>
          <p:cNvPr id="8" name=" 7"/>
          <p:cNvSpPr/>
          <p:nvPr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401006" y="2666999"/>
            <a:ext cx="6123600" cy="23577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8198" y="1828799"/>
            <a:ext cx="10515600" cy="3048792"/>
          </a:xfrm>
        </p:spPr>
        <p:txBody>
          <a:bodyPr/>
          <a:lstStyle/>
          <a:p>
            <a:pPr algn="ctr">
              <a:defRPr/>
            </a:pPr>
            <a:r>
              <a:rPr>
                <a:latin typeface="Ubuntu Light"/>
                <a:ea typeface="Ubuntu Light"/>
                <a:cs typeface="Ubuntu Light"/>
              </a:rPr>
              <a:t>Внимание вопрос:</a:t>
            </a:r>
            <a:br>
              <a:rPr>
                <a:latin typeface="Ubuntu Light"/>
                <a:ea typeface="Ubuntu Light"/>
                <a:cs typeface="Ubuntu Light"/>
              </a:rPr>
            </a:br>
            <a:br>
              <a:rPr>
                <a:latin typeface="Ubuntu Light"/>
                <a:ea typeface="Ubuntu Light"/>
                <a:cs typeface="Ubuntu Light"/>
              </a:rPr>
            </a:br>
            <a:r>
              <a:rPr>
                <a:latin typeface="Ubuntu Light"/>
                <a:ea typeface="Ubuntu Light"/>
                <a:cs typeface="Ubuntu Light"/>
              </a:rPr>
              <a:t>Кто использует сети связи?</a:t>
            </a:r>
            <a:endParaRPr/>
          </a:p>
        </p:txBody>
      </p:sp>
      <p:sp>
        <p:nvSpPr>
          <p:cNvPr id="5" name="TextBox 4"/>
          <p:cNvSpPr txBox="1"/>
          <p:nvPr/>
        </p:nvSpPr>
        <p:spPr bwMode="auto">
          <a:xfrm>
            <a:off x="7630498" y="260348"/>
            <a:ext cx="4248148" cy="91443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 algn="l">
              <a:defRPr/>
            </a:pPr>
            <a:r>
              <a:rPr lang="ru-RU">
                <a:latin typeface="Ubuntu"/>
                <a:ea typeface="Ubuntu"/>
                <a:cs typeface="Ubuntu"/>
              </a:rPr>
              <a:t>Сетевое программирование</a:t>
            </a:r>
          </a:p>
          <a:p>
            <a:pPr algn="l">
              <a:defRPr/>
            </a:pPr>
            <a:r>
              <a:rPr lang="ru-RU">
                <a:latin typeface="Ubuntu"/>
                <a:ea typeface="Ubuntu"/>
                <a:cs typeface="Ubuntu"/>
              </a:rPr>
              <a:t>2021/2022 ФИКТ ИТМО Лекция №1</a:t>
            </a:r>
            <a:endParaRPr/>
          </a:p>
        </p:txBody>
      </p:sp>
      <p:sp>
        <p:nvSpPr>
          <p:cNvPr id="6" name=" 5"/>
          <p:cNvSpPr/>
          <p:nvPr/>
        </p:nvSpPr>
        <p:spPr bwMode="auto">
          <a:xfrm>
            <a:off x="8055490" y="5873113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8198" y="1828799"/>
            <a:ext cx="10515600" cy="3048792"/>
          </a:xfrm>
        </p:spPr>
        <p:txBody>
          <a:bodyPr/>
          <a:lstStyle/>
          <a:p>
            <a:pPr algn="ctr">
              <a:defRPr/>
            </a:pPr>
            <a:r>
              <a:rPr dirty="0" err="1">
                <a:latin typeface="Ubuntu Light"/>
                <a:ea typeface="Ubuntu Light"/>
                <a:cs typeface="Ubuntu Light"/>
              </a:rPr>
              <a:t>Правильный</a:t>
            </a:r>
            <a:r>
              <a:rPr dirty="0">
                <a:latin typeface="Ubuntu Light"/>
                <a:ea typeface="Ubuntu Light"/>
                <a:cs typeface="Ubuntu Light"/>
              </a:rPr>
              <a:t> </a:t>
            </a:r>
            <a:r>
              <a:rPr dirty="0" err="1">
                <a:latin typeface="Ubuntu Light"/>
                <a:ea typeface="Ubuntu Light"/>
                <a:cs typeface="Ubuntu Light"/>
              </a:rPr>
              <a:t>ответ</a:t>
            </a:r>
            <a:r>
              <a:rPr dirty="0">
                <a:latin typeface="Ubuntu Light"/>
                <a:ea typeface="Ubuntu Light"/>
                <a:cs typeface="Ubuntu Light"/>
              </a:rPr>
              <a:t>:</a:t>
            </a:r>
            <a:br>
              <a:rPr dirty="0">
                <a:latin typeface="Ubuntu Light"/>
                <a:ea typeface="Ubuntu Light"/>
                <a:cs typeface="Ubuntu Light"/>
              </a:rPr>
            </a:br>
            <a:br>
              <a:rPr dirty="0">
                <a:latin typeface="Ubuntu Light"/>
                <a:ea typeface="Ubuntu Light"/>
                <a:cs typeface="Ubuntu Light"/>
              </a:rPr>
            </a:br>
            <a:r>
              <a:rPr dirty="0" err="1">
                <a:latin typeface="Ubuntu Light"/>
                <a:ea typeface="Ubuntu Light"/>
                <a:cs typeface="Ubuntu Light"/>
              </a:rPr>
              <a:t>Примерно</a:t>
            </a:r>
            <a:r>
              <a:rPr dirty="0">
                <a:latin typeface="Ubuntu Light"/>
                <a:ea typeface="Ubuntu Light"/>
                <a:cs typeface="Ubuntu Light"/>
              </a:rPr>
              <a:t> 70-80% </a:t>
            </a:r>
            <a:r>
              <a:rPr dirty="0" err="1">
                <a:latin typeface="Ubuntu Light"/>
                <a:ea typeface="Ubuntu Light"/>
                <a:cs typeface="Ubuntu Light"/>
              </a:rPr>
              <a:t>населения</a:t>
            </a:r>
            <a:r>
              <a:rPr dirty="0">
                <a:latin typeface="Ubuntu Light"/>
                <a:ea typeface="Ubuntu Light"/>
                <a:cs typeface="Ubuntu Light"/>
              </a:rPr>
              <a:t> </a:t>
            </a:r>
            <a:r>
              <a:rPr dirty="0" err="1">
                <a:latin typeface="Ubuntu Light"/>
                <a:ea typeface="Ubuntu Light"/>
                <a:cs typeface="Ubuntu Light"/>
              </a:rPr>
              <a:t>планеты</a:t>
            </a:r>
            <a:r>
              <a:rPr dirty="0">
                <a:latin typeface="Ubuntu Light"/>
                <a:ea typeface="Ubuntu Light"/>
                <a:cs typeface="Ubuntu Light"/>
              </a:rPr>
              <a:t> </a:t>
            </a:r>
            <a:r>
              <a:rPr dirty="0" err="1">
                <a:latin typeface="Ubuntu Light"/>
                <a:ea typeface="Ubuntu Light"/>
                <a:cs typeface="Ubuntu Light"/>
              </a:rPr>
              <a:t>Земля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7630498" y="260348"/>
            <a:ext cx="4248148" cy="91443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 algn="l">
              <a:defRPr/>
            </a:pPr>
            <a:r>
              <a:rPr lang="ru-RU">
                <a:latin typeface="Ubuntu"/>
                <a:ea typeface="Ubuntu"/>
                <a:cs typeface="Ubuntu"/>
              </a:rPr>
              <a:t>Сетевое программирование</a:t>
            </a:r>
          </a:p>
          <a:p>
            <a:pPr algn="l">
              <a:defRPr/>
            </a:pPr>
            <a:r>
              <a:rPr lang="ru-RU">
                <a:latin typeface="Ubuntu"/>
                <a:ea typeface="Ubuntu"/>
                <a:cs typeface="Ubuntu"/>
              </a:rPr>
              <a:t>2021/2022 ФИКТ ИТМО Лекция №1</a:t>
            </a:r>
            <a:endParaRPr/>
          </a:p>
        </p:txBody>
      </p:sp>
      <p:sp>
        <p:nvSpPr>
          <p:cNvPr id="6" name=" 5"/>
          <p:cNvSpPr/>
          <p:nvPr/>
        </p:nvSpPr>
        <p:spPr bwMode="auto">
          <a:xfrm>
            <a:off x="8055490" y="5873113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7630498" y="260348"/>
            <a:ext cx="4248148" cy="91443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 algn="l">
              <a:defRPr/>
            </a:pPr>
            <a:r>
              <a:rPr lang="ru-RU">
                <a:latin typeface="Ubuntu"/>
                <a:ea typeface="Ubuntu"/>
                <a:cs typeface="Ubuntu"/>
              </a:rPr>
              <a:t>Сетевое программирование</a:t>
            </a:r>
          </a:p>
          <a:p>
            <a:pPr algn="l">
              <a:defRPr/>
            </a:pPr>
            <a:r>
              <a:rPr lang="ru-RU">
                <a:latin typeface="Ubuntu"/>
                <a:ea typeface="Ubuntu"/>
                <a:cs typeface="Ubuntu"/>
              </a:rPr>
              <a:t>2021/2022 ФИКТ ИТМО Лекция №1</a:t>
            </a:r>
            <a:endParaRPr/>
          </a:p>
        </p:txBody>
      </p:sp>
      <p:sp>
        <p:nvSpPr>
          <p:cNvPr id="5" name=" 4"/>
          <p:cNvSpPr/>
          <p:nvPr/>
        </p:nvSpPr>
        <p:spPr bwMode="auto">
          <a:xfrm>
            <a:off x="8055490" y="5873113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 bwMode="auto">
          <a:xfrm>
            <a:off x="838197" y="1003334"/>
            <a:ext cx="10515600" cy="1325561"/>
          </a:xfrm>
        </p:spPr>
        <p:txBody>
          <a:bodyPr/>
          <a:lstStyle/>
          <a:p>
            <a:pPr>
              <a:defRPr/>
            </a:pPr>
            <a:r>
              <a:rPr sz="3600">
                <a:latin typeface="Ubuntu Light"/>
                <a:ea typeface="Ubuntu Light"/>
                <a:cs typeface="Ubuntu Light"/>
              </a:rPr>
              <a:t>Какие компании имеют свои сети связи?</a:t>
            </a:r>
            <a:endParaRPr/>
          </a:p>
        </p:txBody>
      </p:sp>
      <p:sp>
        <p:nvSpPr>
          <p:cNvPr id="7" name="TextBox 6"/>
          <p:cNvSpPr txBox="1"/>
          <p:nvPr/>
        </p:nvSpPr>
        <p:spPr bwMode="auto">
          <a:xfrm>
            <a:off x="963000" y="2295524"/>
            <a:ext cx="10696574" cy="37795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>
              <a:defRPr/>
            </a:pPr>
            <a:r>
              <a:rPr sz="2200" dirty="0">
                <a:latin typeface="Ubuntu Light"/>
                <a:ea typeface="Ubuntu Light"/>
                <a:cs typeface="Ubuntu Light"/>
              </a:rPr>
              <a:t>- </a:t>
            </a:r>
            <a:r>
              <a:rPr sz="2200" dirty="0" err="1">
                <a:latin typeface="Ubuntu Light"/>
                <a:ea typeface="Ubuntu Light"/>
                <a:cs typeface="Ubuntu Light"/>
              </a:rPr>
              <a:t>Операторы</a:t>
            </a:r>
            <a:r>
              <a:rPr sz="2200" dirty="0">
                <a:latin typeface="Ubuntu Light"/>
                <a:ea typeface="Ubuntu Light"/>
                <a:cs typeface="Ubuntu Light"/>
              </a:rPr>
              <a:t> </a:t>
            </a:r>
            <a:r>
              <a:rPr sz="2200" dirty="0" err="1">
                <a:latin typeface="Ubuntu Light"/>
                <a:ea typeface="Ubuntu Light"/>
                <a:cs typeface="Ubuntu Light"/>
              </a:rPr>
              <a:t>связи</a:t>
            </a:r>
            <a:r>
              <a:rPr sz="2200" dirty="0">
                <a:latin typeface="Ubuntu Light"/>
                <a:ea typeface="Ubuntu Light"/>
                <a:cs typeface="Ubuntu Light"/>
              </a:rPr>
              <a:t>: ТТК, </a:t>
            </a:r>
            <a:r>
              <a:rPr sz="2200" dirty="0" err="1">
                <a:latin typeface="Ubuntu Light"/>
                <a:ea typeface="Ubuntu Light"/>
                <a:cs typeface="Ubuntu Light"/>
              </a:rPr>
              <a:t>Ростелеком</a:t>
            </a:r>
            <a:r>
              <a:rPr sz="2200" dirty="0">
                <a:latin typeface="Ubuntu Light"/>
                <a:ea typeface="Ubuntu Light"/>
                <a:cs typeface="Ubuntu Light"/>
              </a:rPr>
              <a:t>, </a:t>
            </a:r>
            <a:r>
              <a:rPr sz="2200" dirty="0" err="1">
                <a:latin typeface="Ubuntu Light"/>
                <a:ea typeface="Ubuntu Light"/>
                <a:cs typeface="Ubuntu Light"/>
              </a:rPr>
              <a:t>Мегафон</a:t>
            </a:r>
            <a:r>
              <a:rPr sz="2200" dirty="0">
                <a:latin typeface="Ubuntu Light"/>
                <a:ea typeface="Ubuntu Light"/>
                <a:cs typeface="Ubuntu Light"/>
              </a:rPr>
              <a:t>, </a:t>
            </a:r>
            <a:r>
              <a:rPr sz="2200" dirty="0" err="1">
                <a:latin typeface="Ubuntu Light"/>
                <a:ea typeface="Ubuntu Light"/>
                <a:cs typeface="Ubuntu Light"/>
              </a:rPr>
              <a:t>РетнНет</a:t>
            </a:r>
            <a:r>
              <a:rPr sz="2200" dirty="0">
                <a:latin typeface="Ubuntu Light"/>
                <a:ea typeface="Ubuntu Light"/>
                <a:cs typeface="Ubuntu Light"/>
              </a:rPr>
              <a:t>, </a:t>
            </a:r>
            <a:r>
              <a:rPr sz="2200" dirty="0" err="1">
                <a:latin typeface="Ubuntu Light"/>
                <a:ea typeface="Ubuntu Light"/>
                <a:cs typeface="Ubuntu Light"/>
              </a:rPr>
              <a:t>Билайн</a:t>
            </a:r>
            <a:r>
              <a:rPr sz="2200" dirty="0">
                <a:latin typeface="Ubuntu Light"/>
                <a:ea typeface="Ubuntu Light"/>
                <a:cs typeface="Ubuntu Light"/>
              </a:rPr>
              <a:t> и </a:t>
            </a:r>
            <a:r>
              <a:rPr sz="2200" dirty="0" err="1">
                <a:latin typeface="Ubuntu Light"/>
                <a:ea typeface="Ubuntu Light"/>
                <a:cs typeface="Ubuntu Light"/>
              </a:rPr>
              <a:t>др</a:t>
            </a:r>
            <a:r>
              <a:rPr sz="2200" dirty="0">
                <a:latin typeface="Ubuntu Light"/>
                <a:ea typeface="Ubuntu Light"/>
                <a:cs typeface="Ubuntu Light"/>
              </a:rPr>
              <a:t>.</a:t>
            </a:r>
          </a:p>
          <a:p>
            <a:pPr>
              <a:defRPr/>
            </a:pPr>
            <a:r>
              <a:rPr sz="2200" dirty="0">
                <a:latin typeface="Ubuntu Light"/>
                <a:ea typeface="Ubuntu Light"/>
                <a:cs typeface="Ubuntu Light"/>
              </a:rPr>
              <a:t>- </a:t>
            </a:r>
            <a:r>
              <a:rPr sz="2200" dirty="0" err="1">
                <a:latin typeface="Ubuntu Light"/>
                <a:ea typeface="Ubuntu Light"/>
                <a:cs typeface="Ubuntu Light"/>
              </a:rPr>
              <a:t>Крупный</a:t>
            </a:r>
            <a:r>
              <a:rPr sz="2200" dirty="0">
                <a:latin typeface="Ubuntu Light"/>
                <a:ea typeface="Ubuntu Light"/>
                <a:cs typeface="Ubuntu Light"/>
              </a:rPr>
              <a:t> </a:t>
            </a:r>
            <a:r>
              <a:rPr sz="2200" dirty="0" err="1">
                <a:latin typeface="Ubuntu Light"/>
                <a:ea typeface="Ubuntu Light"/>
                <a:cs typeface="Ubuntu Light"/>
              </a:rPr>
              <a:t>финтех</a:t>
            </a:r>
            <a:r>
              <a:rPr sz="2200" dirty="0">
                <a:latin typeface="Ubuntu Light"/>
                <a:ea typeface="Ubuntu Light"/>
                <a:cs typeface="Ubuntu Light"/>
              </a:rPr>
              <a:t> и </a:t>
            </a:r>
            <a:r>
              <a:rPr sz="2200" dirty="0" err="1">
                <a:latin typeface="Ubuntu Light"/>
                <a:ea typeface="Ubuntu Light"/>
                <a:cs typeface="Ubuntu Light"/>
              </a:rPr>
              <a:t>банки</a:t>
            </a:r>
            <a:r>
              <a:rPr sz="2200" dirty="0">
                <a:latin typeface="Ubuntu Light"/>
                <a:ea typeface="Ubuntu Light"/>
                <a:cs typeface="Ubuntu Light"/>
              </a:rPr>
              <a:t>: </a:t>
            </a:r>
            <a:r>
              <a:rPr sz="2200" dirty="0" err="1">
                <a:latin typeface="Ubuntu Light"/>
                <a:ea typeface="Ubuntu Light"/>
                <a:cs typeface="Ubuntu Light"/>
              </a:rPr>
              <a:t>Сбербанк</a:t>
            </a:r>
            <a:r>
              <a:rPr sz="2200" dirty="0">
                <a:latin typeface="Ubuntu Light"/>
                <a:ea typeface="Ubuntu Light"/>
                <a:cs typeface="Ubuntu Light"/>
              </a:rPr>
              <a:t>, </a:t>
            </a:r>
            <a:r>
              <a:rPr sz="2200" dirty="0" err="1">
                <a:latin typeface="Ubuntu Light"/>
                <a:ea typeface="Ubuntu Light"/>
                <a:cs typeface="Ubuntu Light"/>
              </a:rPr>
              <a:t>Открытие</a:t>
            </a:r>
            <a:r>
              <a:rPr sz="2200" dirty="0">
                <a:latin typeface="Ubuntu Light"/>
                <a:ea typeface="Ubuntu Light"/>
                <a:cs typeface="Ubuntu Light"/>
              </a:rPr>
              <a:t>, </a:t>
            </a:r>
            <a:r>
              <a:rPr sz="2200" dirty="0" err="1">
                <a:latin typeface="Ubuntu Light"/>
                <a:ea typeface="Ubuntu Light"/>
                <a:cs typeface="Ubuntu Light"/>
              </a:rPr>
              <a:t>Тинькофф</a:t>
            </a:r>
            <a:r>
              <a:rPr sz="2200" dirty="0">
                <a:latin typeface="Ubuntu Light"/>
                <a:ea typeface="Ubuntu Light"/>
                <a:cs typeface="Ubuntu Light"/>
              </a:rPr>
              <a:t>, </a:t>
            </a:r>
            <a:r>
              <a:rPr sz="2200" dirty="0" err="1">
                <a:latin typeface="Ubuntu Light"/>
                <a:ea typeface="Ubuntu Light"/>
                <a:cs typeface="Ubuntu Light"/>
              </a:rPr>
              <a:t>Альфа</a:t>
            </a:r>
            <a:r>
              <a:rPr sz="2200" dirty="0">
                <a:latin typeface="Ubuntu Light"/>
                <a:ea typeface="Ubuntu Light"/>
                <a:cs typeface="Ubuntu Light"/>
              </a:rPr>
              <a:t> </a:t>
            </a:r>
            <a:r>
              <a:rPr sz="2200" dirty="0" err="1">
                <a:latin typeface="Ubuntu Light"/>
                <a:ea typeface="Ubuntu Light"/>
                <a:cs typeface="Ubuntu Light"/>
              </a:rPr>
              <a:t>Банк</a:t>
            </a:r>
            <a:r>
              <a:rPr sz="2200" dirty="0">
                <a:latin typeface="Ubuntu Light"/>
                <a:ea typeface="Ubuntu Light"/>
                <a:cs typeface="Ubuntu Light"/>
              </a:rPr>
              <a:t> и </a:t>
            </a:r>
            <a:r>
              <a:rPr sz="2200" dirty="0" err="1">
                <a:latin typeface="Ubuntu Light"/>
                <a:ea typeface="Ubuntu Light"/>
                <a:cs typeface="Ubuntu Light"/>
              </a:rPr>
              <a:t>др</a:t>
            </a:r>
            <a:r>
              <a:rPr sz="2200" dirty="0">
                <a:latin typeface="Ubuntu Light"/>
                <a:ea typeface="Ubuntu Light"/>
                <a:cs typeface="Ubuntu Light"/>
              </a:rPr>
              <a:t>.</a:t>
            </a:r>
          </a:p>
          <a:p>
            <a:pPr>
              <a:defRPr/>
            </a:pPr>
            <a:r>
              <a:rPr sz="2200" dirty="0">
                <a:latin typeface="Ubuntu Light"/>
                <a:ea typeface="Ubuntu Light"/>
                <a:cs typeface="Ubuntu Light"/>
              </a:rPr>
              <a:t>- </a:t>
            </a:r>
            <a:r>
              <a:rPr sz="2200" dirty="0" err="1">
                <a:latin typeface="Ubuntu Light"/>
                <a:ea typeface="Ubuntu Light"/>
                <a:cs typeface="Ubuntu Light"/>
              </a:rPr>
              <a:t>Операторы</a:t>
            </a:r>
            <a:r>
              <a:rPr sz="2200" dirty="0">
                <a:latin typeface="Ubuntu Light"/>
                <a:ea typeface="Ubuntu Light"/>
                <a:cs typeface="Ubuntu Light"/>
              </a:rPr>
              <a:t> </a:t>
            </a:r>
            <a:r>
              <a:rPr sz="2200" dirty="0" err="1">
                <a:latin typeface="Ubuntu Light"/>
                <a:ea typeface="Ubuntu Light"/>
                <a:cs typeface="Ubuntu Light"/>
              </a:rPr>
              <a:t>контента</a:t>
            </a:r>
            <a:r>
              <a:rPr sz="2200" dirty="0">
                <a:latin typeface="Ubuntu Light"/>
                <a:ea typeface="Ubuntu Light"/>
                <a:cs typeface="Ubuntu Light"/>
              </a:rPr>
              <a:t> и </a:t>
            </a:r>
            <a:r>
              <a:rPr sz="2200" dirty="0" err="1">
                <a:latin typeface="Ubuntu Light"/>
                <a:ea typeface="Ubuntu Light"/>
                <a:cs typeface="Ubuntu Light"/>
              </a:rPr>
              <a:t>поисковых</a:t>
            </a:r>
            <a:r>
              <a:rPr sz="2200" dirty="0">
                <a:latin typeface="Ubuntu Light"/>
                <a:ea typeface="Ubuntu Light"/>
                <a:cs typeface="Ubuntu Light"/>
              </a:rPr>
              <a:t> </a:t>
            </a:r>
            <a:r>
              <a:rPr sz="2200" dirty="0" err="1">
                <a:latin typeface="Ubuntu Light"/>
                <a:ea typeface="Ubuntu Light"/>
                <a:cs typeface="Ubuntu Light"/>
              </a:rPr>
              <a:t>служб</a:t>
            </a:r>
            <a:r>
              <a:rPr sz="2200" dirty="0">
                <a:latin typeface="Ubuntu Light"/>
                <a:ea typeface="Ubuntu Light"/>
                <a:cs typeface="Ubuntu Light"/>
              </a:rPr>
              <a:t>: </a:t>
            </a:r>
            <a:r>
              <a:rPr sz="2200" dirty="0" err="1">
                <a:latin typeface="Ubuntu Light"/>
                <a:ea typeface="Ubuntu Light"/>
                <a:cs typeface="Ubuntu Light"/>
              </a:rPr>
              <a:t>Яндекс</a:t>
            </a:r>
            <a:r>
              <a:rPr sz="2200" dirty="0">
                <a:latin typeface="Ubuntu Light"/>
                <a:ea typeface="Ubuntu Light"/>
                <a:cs typeface="Ubuntu Light"/>
              </a:rPr>
              <a:t>, Google, Akamai, Netflix и </a:t>
            </a:r>
            <a:r>
              <a:rPr sz="2200" dirty="0" err="1">
                <a:latin typeface="Ubuntu Light"/>
                <a:ea typeface="Ubuntu Light"/>
                <a:cs typeface="Ubuntu Light"/>
              </a:rPr>
              <a:t>др</a:t>
            </a:r>
            <a:r>
              <a:rPr sz="2200" dirty="0">
                <a:latin typeface="Ubuntu Light"/>
                <a:ea typeface="Ubuntu Light"/>
                <a:cs typeface="Ubuntu Light"/>
              </a:rPr>
              <a:t>.</a:t>
            </a:r>
          </a:p>
          <a:p>
            <a:pPr>
              <a:defRPr/>
            </a:pPr>
            <a:r>
              <a:rPr sz="2200" dirty="0">
                <a:latin typeface="Ubuntu Light"/>
                <a:ea typeface="Ubuntu Light"/>
                <a:cs typeface="Ubuntu Light"/>
              </a:rPr>
              <a:t>- </a:t>
            </a:r>
            <a:r>
              <a:rPr sz="2200" dirty="0" err="1">
                <a:latin typeface="Ubuntu Light"/>
                <a:ea typeface="Ubuntu Light"/>
                <a:cs typeface="Ubuntu Light"/>
              </a:rPr>
              <a:t>Крупные</a:t>
            </a:r>
            <a:r>
              <a:rPr sz="2200" dirty="0">
                <a:latin typeface="Ubuntu Light"/>
                <a:ea typeface="Ubuntu Light"/>
                <a:cs typeface="Ubuntu Light"/>
              </a:rPr>
              <a:t> </a:t>
            </a:r>
            <a:r>
              <a:rPr sz="2200" dirty="0" err="1">
                <a:latin typeface="Ubuntu Light"/>
                <a:ea typeface="Ubuntu Light"/>
                <a:cs typeface="Ubuntu Light"/>
              </a:rPr>
              <a:t>дата-центры</a:t>
            </a:r>
            <a:r>
              <a:rPr sz="2200" dirty="0">
                <a:latin typeface="Ubuntu Light"/>
                <a:ea typeface="Ubuntu Light"/>
                <a:cs typeface="Ubuntu Light"/>
              </a:rPr>
              <a:t>: </a:t>
            </a:r>
            <a:r>
              <a:rPr sz="2200" dirty="0" err="1">
                <a:latin typeface="Ubuntu Light"/>
                <a:ea typeface="Ubuntu Light"/>
                <a:cs typeface="Ubuntu Light"/>
              </a:rPr>
              <a:t>Selectel</a:t>
            </a:r>
            <a:r>
              <a:rPr sz="2200" dirty="0">
                <a:latin typeface="Ubuntu Light"/>
                <a:ea typeface="Ubuntu Light"/>
                <a:cs typeface="Ubuntu Light"/>
              </a:rPr>
              <a:t>, РТК-ЦОД и </a:t>
            </a:r>
            <a:r>
              <a:rPr sz="2200" dirty="0" err="1">
                <a:latin typeface="Ubuntu Light"/>
                <a:ea typeface="Ubuntu Light"/>
                <a:cs typeface="Ubuntu Light"/>
              </a:rPr>
              <a:t>др</a:t>
            </a:r>
            <a:r>
              <a:rPr sz="2200" dirty="0">
                <a:latin typeface="Ubuntu Light"/>
                <a:ea typeface="Ubuntu Light"/>
                <a:cs typeface="Ubuntu Light"/>
              </a:rPr>
              <a:t>.</a:t>
            </a:r>
          </a:p>
          <a:p>
            <a:pPr>
              <a:defRPr/>
            </a:pPr>
            <a:r>
              <a:rPr sz="2200" dirty="0">
                <a:latin typeface="Ubuntu Light"/>
                <a:ea typeface="Ubuntu Light"/>
                <a:cs typeface="Ubuntu Light"/>
              </a:rPr>
              <a:t>- </a:t>
            </a:r>
            <a:r>
              <a:rPr sz="2200" dirty="0" err="1">
                <a:latin typeface="Ubuntu Light"/>
                <a:ea typeface="Ubuntu Light"/>
                <a:cs typeface="Ubuntu Light"/>
              </a:rPr>
              <a:t>Игровые</a:t>
            </a:r>
            <a:r>
              <a:rPr sz="2200" dirty="0">
                <a:latin typeface="Ubuntu Light"/>
                <a:ea typeface="Ubuntu Light"/>
                <a:cs typeface="Ubuntu Light"/>
              </a:rPr>
              <a:t> </a:t>
            </a:r>
            <a:r>
              <a:rPr sz="2200" dirty="0" err="1">
                <a:latin typeface="Ubuntu Light"/>
                <a:ea typeface="Ubuntu Light"/>
                <a:cs typeface="Ubuntu Light"/>
              </a:rPr>
              <a:t>платформы</a:t>
            </a:r>
            <a:r>
              <a:rPr sz="2200" dirty="0">
                <a:latin typeface="Ubuntu Light"/>
                <a:ea typeface="Ubuntu Light"/>
                <a:cs typeface="Ubuntu Light"/>
              </a:rPr>
              <a:t>: Google Stadia, Microsoft Xbox, </a:t>
            </a:r>
            <a:r>
              <a:rPr lang="ru-RU" sz="2200" b="0" i="0" u="none" strike="noStrike" cap="none" spc="0" dirty="0" err="1">
                <a:solidFill>
                  <a:schemeClr val="tx1"/>
                </a:solidFill>
                <a:latin typeface="Ubuntu Light"/>
                <a:ea typeface="Ubuntu Light"/>
                <a:cs typeface="Ubuntu Light"/>
              </a:rPr>
              <a:t>Blizzard</a:t>
            </a:r>
            <a:r>
              <a:rPr sz="2200" dirty="0">
                <a:latin typeface="Ubuntu Light"/>
                <a:ea typeface="Ubuntu Light"/>
                <a:cs typeface="Ubuntu Light"/>
              </a:rPr>
              <a:t>, Take-Two и </a:t>
            </a:r>
            <a:r>
              <a:rPr sz="2200" dirty="0" err="1">
                <a:latin typeface="Ubuntu Light"/>
                <a:ea typeface="Ubuntu Light"/>
                <a:cs typeface="Ubuntu Light"/>
              </a:rPr>
              <a:t>др</a:t>
            </a:r>
            <a:r>
              <a:rPr sz="2200" dirty="0">
                <a:latin typeface="Ubuntu Light"/>
                <a:ea typeface="Ubuntu Light"/>
                <a:cs typeface="Ubuntu Light"/>
              </a:rPr>
              <a:t>.</a:t>
            </a:r>
          </a:p>
          <a:p>
            <a:pPr>
              <a:defRPr/>
            </a:pPr>
            <a:r>
              <a:rPr sz="2200" dirty="0">
                <a:latin typeface="Ubuntu Light"/>
                <a:ea typeface="Ubuntu Light"/>
                <a:cs typeface="Ubuntu Light"/>
              </a:rPr>
              <a:t>- </a:t>
            </a:r>
            <a:r>
              <a:rPr sz="2200" dirty="0" err="1">
                <a:latin typeface="Ubuntu Light"/>
                <a:ea typeface="Ubuntu Light"/>
                <a:cs typeface="Ubuntu Light"/>
              </a:rPr>
              <a:t>Социальные</a:t>
            </a:r>
            <a:r>
              <a:rPr sz="2200" dirty="0">
                <a:latin typeface="Ubuntu Light"/>
                <a:ea typeface="Ubuntu Light"/>
                <a:cs typeface="Ubuntu Light"/>
              </a:rPr>
              <a:t> </a:t>
            </a:r>
            <a:r>
              <a:rPr sz="2200" dirty="0" err="1">
                <a:latin typeface="Ubuntu Light"/>
                <a:ea typeface="Ubuntu Light"/>
                <a:cs typeface="Ubuntu Light"/>
              </a:rPr>
              <a:t>сети</a:t>
            </a:r>
            <a:r>
              <a:rPr sz="2200" dirty="0">
                <a:latin typeface="Ubuntu Light"/>
                <a:ea typeface="Ubuntu Light"/>
                <a:cs typeface="Ubuntu Light"/>
              </a:rPr>
              <a:t>: Facebook, Instagram, VK и </a:t>
            </a:r>
            <a:r>
              <a:rPr sz="2200" dirty="0" err="1">
                <a:latin typeface="Ubuntu Light"/>
                <a:ea typeface="Ubuntu Light"/>
                <a:cs typeface="Ubuntu Light"/>
              </a:rPr>
              <a:t>др</a:t>
            </a:r>
            <a:r>
              <a:rPr sz="2200" dirty="0">
                <a:latin typeface="Ubuntu Light"/>
                <a:ea typeface="Ubuntu Light"/>
                <a:cs typeface="Ubuntu Light"/>
              </a:rPr>
              <a:t>. </a:t>
            </a:r>
          </a:p>
          <a:p>
            <a:pPr>
              <a:defRPr/>
            </a:pPr>
            <a:endParaRPr sz="2200" dirty="0">
              <a:latin typeface="Ubuntu Light"/>
              <a:ea typeface="Ubuntu Light"/>
              <a:cs typeface="Ubuntu Light"/>
            </a:endParaRPr>
          </a:p>
          <a:p>
            <a:pPr>
              <a:defRPr/>
            </a:pPr>
            <a:r>
              <a:rPr sz="2200" dirty="0">
                <a:latin typeface="Ubuntu Light"/>
                <a:ea typeface="Ubuntu Light"/>
                <a:cs typeface="Ubuntu Light"/>
              </a:rPr>
              <a:t>И </a:t>
            </a:r>
            <a:r>
              <a:rPr sz="2200" dirty="0" err="1">
                <a:latin typeface="Ubuntu Light"/>
                <a:ea typeface="Ubuntu Light"/>
                <a:cs typeface="Ubuntu Light"/>
              </a:rPr>
              <a:t>ещё</a:t>
            </a:r>
            <a:r>
              <a:rPr sz="2200" dirty="0">
                <a:latin typeface="Ubuntu Light"/>
                <a:ea typeface="Ubuntu Light"/>
                <a:cs typeface="Ubuntu Light"/>
              </a:rPr>
              <a:t> </a:t>
            </a:r>
            <a:r>
              <a:rPr sz="2200" dirty="0" err="1">
                <a:latin typeface="Ubuntu Light"/>
                <a:ea typeface="Ubuntu Light"/>
                <a:cs typeface="Ubuntu Light"/>
              </a:rPr>
              <a:t>большое</a:t>
            </a:r>
            <a:r>
              <a:rPr sz="2200" dirty="0">
                <a:latin typeface="Ubuntu Light"/>
                <a:ea typeface="Ubuntu Light"/>
                <a:cs typeface="Ubuntu Light"/>
              </a:rPr>
              <a:t> </a:t>
            </a:r>
            <a:r>
              <a:rPr sz="2200" dirty="0" err="1">
                <a:latin typeface="Ubuntu Light"/>
                <a:ea typeface="Ubuntu Light"/>
                <a:cs typeface="Ubuntu Light"/>
              </a:rPr>
              <a:t>количество</a:t>
            </a:r>
            <a:r>
              <a:rPr sz="2200" dirty="0">
                <a:latin typeface="Ubuntu Light"/>
                <a:ea typeface="Ubuntu Light"/>
                <a:cs typeface="Ubuntu Light"/>
              </a:rPr>
              <a:t> </a:t>
            </a:r>
            <a:r>
              <a:rPr sz="2200" dirty="0" err="1">
                <a:latin typeface="Ubuntu Light"/>
                <a:ea typeface="Ubuntu Light"/>
                <a:cs typeface="Ubuntu Light"/>
              </a:rPr>
              <a:t>разл</a:t>
            </a:r>
            <a:r>
              <a:rPr lang="ru-RU" sz="2200" dirty="0">
                <a:latin typeface="Ubuntu Light"/>
                <a:ea typeface="Ubuntu Light"/>
                <a:cs typeface="Ubuntu Light"/>
              </a:rPr>
              <a:t>и</a:t>
            </a:r>
            <a:r>
              <a:rPr sz="2200" dirty="0" err="1">
                <a:latin typeface="Ubuntu Light"/>
                <a:ea typeface="Ubuntu Light"/>
                <a:cs typeface="Ubuntu Light"/>
              </a:rPr>
              <a:t>чных</a:t>
            </a:r>
            <a:r>
              <a:rPr sz="2200" dirty="0">
                <a:latin typeface="Ubuntu Light"/>
                <a:ea typeface="Ubuntu Light"/>
                <a:cs typeface="Ubuntu Light"/>
              </a:rPr>
              <a:t> </a:t>
            </a:r>
            <a:r>
              <a:rPr sz="2200" dirty="0" err="1">
                <a:latin typeface="Ubuntu Light"/>
                <a:ea typeface="Ubuntu Light"/>
                <a:cs typeface="Ubuntu Light"/>
              </a:rPr>
              <a:t>организаций</a:t>
            </a:r>
            <a:r>
              <a:rPr sz="2200" dirty="0">
                <a:latin typeface="Ubuntu Light"/>
                <a:ea typeface="Ubuntu Light"/>
                <a:cs typeface="Ubuntu Light"/>
              </a:rPr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7630498" y="260348"/>
            <a:ext cx="4248148" cy="91443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 algn="l">
              <a:defRPr/>
            </a:pPr>
            <a:r>
              <a:rPr lang="ru-RU">
                <a:latin typeface="Ubuntu"/>
                <a:ea typeface="Ubuntu"/>
                <a:cs typeface="Ubuntu"/>
              </a:rPr>
              <a:t>Сетевое программирование</a:t>
            </a:r>
          </a:p>
          <a:p>
            <a:pPr algn="l">
              <a:defRPr/>
            </a:pPr>
            <a:r>
              <a:rPr lang="ru-RU">
                <a:latin typeface="Ubuntu"/>
                <a:ea typeface="Ubuntu"/>
                <a:cs typeface="Ubuntu"/>
              </a:rPr>
              <a:t>2021/2022 ФИКТ ИТМО Лекция №1</a:t>
            </a:r>
            <a:endParaRPr/>
          </a:p>
        </p:txBody>
      </p:sp>
      <p:sp>
        <p:nvSpPr>
          <p:cNvPr id="5" name=" 4"/>
          <p:cNvSpPr/>
          <p:nvPr/>
        </p:nvSpPr>
        <p:spPr bwMode="auto">
          <a:xfrm>
            <a:off x="8055490" y="5873113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 bwMode="auto">
          <a:xfrm>
            <a:off x="838197" y="874712"/>
            <a:ext cx="10515600" cy="1325561"/>
          </a:xfrm>
        </p:spPr>
        <p:txBody>
          <a:bodyPr/>
          <a:lstStyle/>
          <a:p>
            <a:pPr>
              <a:defRPr/>
            </a:pPr>
            <a:r>
              <a:rPr sz="3600">
                <a:latin typeface="Ubuntu Light"/>
                <a:ea typeface="Ubuntu Light"/>
                <a:cs typeface="Ubuntu Light"/>
              </a:rPr>
              <a:t>А почему так много?</a:t>
            </a:r>
            <a:endParaRPr/>
          </a:p>
        </p:txBody>
      </p:sp>
      <p:sp>
        <p:nvSpPr>
          <p:cNvPr id="7" name=" 6"/>
          <p:cNvSpPr/>
          <p:nvPr/>
        </p:nvSpPr>
        <p:spPr bwMode="auto">
          <a:xfrm>
            <a:off x="6473385" y="378713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939339" y="2136146"/>
            <a:ext cx="7116151" cy="4033578"/>
          </a:xfrm>
          <a:prstGeom prst="rect">
            <a:avLst/>
          </a:prstGeom>
        </p:spPr>
      </p:pic>
      <p:sp>
        <p:nvSpPr>
          <p:cNvPr id="9" name=" 8"/>
          <p:cNvSpPr/>
          <p:nvPr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10" name=" 9"/>
          <p:cNvSpPr/>
          <p:nvPr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11" name=" 10"/>
          <p:cNvSpPr/>
          <p:nvPr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9877424" y="3215639"/>
            <a:ext cx="1181099" cy="1143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 bwMode="auto">
          <a:xfrm>
            <a:off x="9278325" y="4457699"/>
            <a:ext cx="2336432" cy="64011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>
                <a:latin typeface="Ubuntu Light"/>
                <a:ea typeface="Ubuntu Light"/>
                <a:cs typeface="Ubuntu Light"/>
              </a:rPr>
              <a:t>Для собственного изучения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7630498" y="260348"/>
            <a:ext cx="4248148" cy="91443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 algn="l">
              <a:defRPr/>
            </a:pPr>
            <a:r>
              <a:rPr lang="ru-RU">
                <a:latin typeface="Ubuntu"/>
                <a:ea typeface="Ubuntu"/>
                <a:cs typeface="Ubuntu"/>
              </a:rPr>
              <a:t>Сетевое программирование</a:t>
            </a:r>
          </a:p>
          <a:p>
            <a:pPr algn="l">
              <a:defRPr/>
            </a:pPr>
            <a:r>
              <a:rPr lang="ru-RU">
                <a:latin typeface="Ubuntu"/>
                <a:ea typeface="Ubuntu"/>
                <a:cs typeface="Ubuntu"/>
              </a:rPr>
              <a:t>2021/2022 ФИКТ ИТМО Лекция №1</a:t>
            </a:r>
            <a:endParaRPr/>
          </a:p>
        </p:txBody>
      </p:sp>
      <p:sp>
        <p:nvSpPr>
          <p:cNvPr id="5" name=" 4"/>
          <p:cNvSpPr/>
          <p:nvPr/>
        </p:nvSpPr>
        <p:spPr bwMode="auto">
          <a:xfrm>
            <a:off x="8055490" y="5873113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 bwMode="auto">
          <a:xfrm>
            <a:off x="838197" y="874712"/>
            <a:ext cx="10515600" cy="1325561"/>
          </a:xfrm>
        </p:spPr>
        <p:txBody>
          <a:bodyPr/>
          <a:lstStyle/>
          <a:p>
            <a:pPr>
              <a:defRPr/>
            </a:pPr>
            <a:r>
              <a:rPr sz="3600">
                <a:latin typeface="Ubuntu Light"/>
                <a:ea typeface="Ubuntu Light"/>
                <a:cs typeface="Ubuntu Light"/>
              </a:rPr>
              <a:t>А почему так много?</a:t>
            </a:r>
            <a:endParaRPr/>
          </a:p>
        </p:txBody>
      </p:sp>
      <p:sp>
        <p:nvSpPr>
          <p:cNvPr id="7" name=" 6"/>
          <p:cNvSpPr/>
          <p:nvPr/>
        </p:nvSpPr>
        <p:spPr bwMode="auto">
          <a:xfrm>
            <a:off x="6473385" y="378713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8" name=" 7"/>
          <p:cNvSpPr/>
          <p:nvPr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9" name=" 8"/>
          <p:cNvSpPr/>
          <p:nvPr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10" name=" 9"/>
          <p:cNvSpPr/>
          <p:nvPr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59740" y="2351054"/>
            <a:ext cx="6670733" cy="302457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 bwMode="auto">
          <a:xfrm>
            <a:off x="8590436" y="1743074"/>
            <a:ext cx="3040562" cy="1811691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>
              <a:defRPr/>
            </a:pPr>
            <a:r>
              <a:rPr b="1"/>
              <a:t>ВНИМАНИЕ!</a:t>
            </a:r>
            <a:br>
              <a:rPr b="1"/>
            </a:br>
            <a:r>
              <a:rPr b="1"/>
              <a:t>Крайне грубый подсчёт!</a:t>
            </a:r>
            <a:br>
              <a:rPr/>
            </a:br>
            <a:br>
              <a:rPr/>
            </a:br>
            <a:r>
              <a:t>Количество проданных сетевых устройств в год для юр лиц</a:t>
            </a:r>
          </a:p>
        </p:txBody>
      </p:sp>
      <p:sp>
        <p:nvSpPr>
          <p:cNvPr id="13" name=" 12"/>
          <p:cNvSpPr/>
          <p:nvPr/>
        </p:nvSpPr>
        <p:spPr bwMode="auto">
          <a:xfrm>
            <a:off x="14591747" y="6309377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640149" y="3589038"/>
            <a:ext cx="2990849" cy="9144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 bwMode="auto">
          <a:xfrm>
            <a:off x="8657111" y="4686300"/>
            <a:ext cx="3002859" cy="91443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b="1"/>
              <a:t>На эти цифры нельзя ссылаться!</a:t>
            </a:r>
            <a:br>
              <a:rPr b="1"/>
            </a:br>
            <a:r>
              <a:rPr b="1"/>
              <a:t>Они недостоверны!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7630498" y="260348"/>
            <a:ext cx="4248148" cy="91443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 algn="l">
              <a:defRPr/>
            </a:pPr>
            <a:r>
              <a:rPr lang="ru-RU">
                <a:latin typeface="Ubuntu"/>
                <a:ea typeface="Ubuntu"/>
                <a:cs typeface="Ubuntu"/>
              </a:rPr>
              <a:t>Сетевое программирование</a:t>
            </a:r>
          </a:p>
          <a:p>
            <a:pPr algn="l">
              <a:defRPr/>
            </a:pPr>
            <a:r>
              <a:rPr lang="ru-RU">
                <a:latin typeface="Ubuntu"/>
                <a:ea typeface="Ubuntu"/>
                <a:cs typeface="Ubuntu"/>
              </a:rPr>
              <a:t>2021/2022 ФИКТ ИТМО Лекция №1</a:t>
            </a:r>
            <a:endParaRPr/>
          </a:p>
        </p:txBody>
      </p:sp>
      <p:sp>
        <p:nvSpPr>
          <p:cNvPr id="5" name=" 4"/>
          <p:cNvSpPr/>
          <p:nvPr/>
        </p:nvSpPr>
        <p:spPr bwMode="auto">
          <a:xfrm>
            <a:off x="8055490" y="5873113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 bwMode="auto">
          <a:xfrm>
            <a:off x="838197" y="874712"/>
            <a:ext cx="10515600" cy="1325561"/>
          </a:xfrm>
        </p:spPr>
        <p:txBody>
          <a:bodyPr/>
          <a:lstStyle/>
          <a:p>
            <a:pPr>
              <a:defRPr/>
            </a:pPr>
            <a:r>
              <a:rPr sz="3600">
                <a:latin typeface="Ubuntu Light"/>
                <a:ea typeface="Ubuntu Light"/>
                <a:cs typeface="Ubuntu Light"/>
              </a:rPr>
              <a:t>Сколько времени нужно чтобы это все настроить?</a:t>
            </a:r>
            <a:endParaRPr/>
          </a:p>
        </p:txBody>
      </p:sp>
      <p:sp>
        <p:nvSpPr>
          <p:cNvPr id="7" name=" 6"/>
          <p:cNvSpPr/>
          <p:nvPr/>
        </p:nvSpPr>
        <p:spPr bwMode="auto">
          <a:xfrm>
            <a:off x="6473385" y="378713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8" name=" 7"/>
          <p:cNvSpPr/>
          <p:nvPr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9" name=" 8"/>
          <p:cNvSpPr/>
          <p:nvPr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10" name=" 9"/>
          <p:cNvSpPr/>
          <p:nvPr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11" name="TextBox 10"/>
          <p:cNvSpPr txBox="1"/>
          <p:nvPr/>
        </p:nvSpPr>
        <p:spPr bwMode="auto">
          <a:xfrm>
            <a:off x="4448278" y="2520314"/>
            <a:ext cx="3040562" cy="77152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>
              <a:defRPr/>
            </a:pPr>
            <a:r>
              <a:rPr b="1"/>
              <a:t>ВНИМАНИЕ!</a:t>
            </a:r>
            <a:br>
              <a:rPr b="1"/>
            </a:br>
            <a:r>
              <a:rPr b="1"/>
              <a:t>Крайне грубый подсчёт!</a:t>
            </a:r>
            <a:br>
              <a:rPr/>
            </a:br>
            <a:br>
              <a:rPr/>
            </a:br>
            <a:endParaRPr/>
          </a:p>
        </p:txBody>
      </p:sp>
      <p:sp>
        <p:nvSpPr>
          <p:cNvPr id="12" name=" 11"/>
          <p:cNvSpPr/>
          <p:nvPr/>
        </p:nvSpPr>
        <p:spPr bwMode="auto">
          <a:xfrm>
            <a:off x="14591747" y="6309377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13" name="TextBox 12"/>
          <p:cNvSpPr txBox="1"/>
          <p:nvPr/>
        </p:nvSpPr>
        <p:spPr bwMode="auto">
          <a:xfrm>
            <a:off x="4448278" y="4638674"/>
            <a:ext cx="3002859" cy="91443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b="1"/>
              <a:t>На эти цифры нельзя ссылаться!</a:t>
            </a:r>
            <a:br>
              <a:rPr b="1"/>
            </a:br>
            <a:r>
              <a:rPr b="1"/>
              <a:t>Они недостоверны!</a:t>
            </a:r>
          </a:p>
        </p:txBody>
      </p:sp>
      <p:sp>
        <p:nvSpPr>
          <p:cNvPr id="14" name=" 13"/>
          <p:cNvSpPr/>
          <p:nvPr/>
        </p:nvSpPr>
        <p:spPr bwMode="auto">
          <a:xfrm>
            <a:off x="6978209" y="6766578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009649" y="3474738"/>
            <a:ext cx="2933699" cy="8001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 bwMode="auto">
          <a:xfrm>
            <a:off x="982049" y="4381499"/>
            <a:ext cx="2946393" cy="11887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t>Количество лет без сна и отдыха если каждое устройство можно настроить за 30 минут. </a:t>
            </a:r>
          </a:p>
        </p:txBody>
      </p:sp>
      <p:sp>
        <p:nvSpPr>
          <p:cNvPr id="17" name=" 16"/>
          <p:cNvSpPr/>
          <p:nvPr/>
        </p:nvSpPr>
        <p:spPr bwMode="auto">
          <a:xfrm>
            <a:off x="14024050" y="679703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087269" y="3436637"/>
            <a:ext cx="2914650" cy="8762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 bwMode="auto">
          <a:xfrm>
            <a:off x="8055490" y="4501514"/>
            <a:ext cx="2947329" cy="146307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t>Количество лет </a:t>
            </a:r>
          </a:p>
          <a:p>
            <a:pPr>
              <a:defRPr/>
            </a:pPr>
            <a:r>
              <a:t>(рабочий день 6 часов) если каждое устройство можно настроить за 30 минут.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7630498" y="260348"/>
            <a:ext cx="4248148" cy="91443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 algn="l">
              <a:defRPr/>
            </a:pPr>
            <a:r>
              <a:rPr lang="ru-RU">
                <a:latin typeface="Ubuntu"/>
                <a:ea typeface="Ubuntu"/>
                <a:cs typeface="Ubuntu"/>
              </a:rPr>
              <a:t>Сетевое программирование</a:t>
            </a:r>
          </a:p>
          <a:p>
            <a:pPr algn="l">
              <a:defRPr/>
            </a:pPr>
            <a:r>
              <a:rPr lang="ru-RU">
                <a:latin typeface="Ubuntu"/>
                <a:ea typeface="Ubuntu"/>
                <a:cs typeface="Ubuntu"/>
              </a:rPr>
              <a:t>2021/2022 ФИКТ ИТМО Лекция №1</a:t>
            </a:r>
            <a:endParaRPr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 bwMode="auto">
          <a:xfrm>
            <a:off x="838197" y="2903537"/>
            <a:ext cx="10515600" cy="1325561"/>
          </a:xfrm>
        </p:spPr>
        <p:txBody>
          <a:bodyPr/>
          <a:lstStyle/>
          <a:p>
            <a:pPr>
              <a:defRPr/>
            </a:pPr>
            <a:r>
              <a:rPr sz="3600">
                <a:latin typeface="Ubuntu Light"/>
                <a:ea typeface="Ubuntu Light"/>
                <a:cs typeface="Ubuntu Light"/>
              </a:rPr>
              <a:t>И это только первый этап установки устройства!</a:t>
            </a:r>
            <a:endParaRPr/>
          </a:p>
        </p:txBody>
      </p:sp>
      <p:sp>
        <p:nvSpPr>
          <p:cNvPr id="6" name=" 5"/>
          <p:cNvSpPr/>
          <p:nvPr/>
        </p:nvSpPr>
        <p:spPr bwMode="auto">
          <a:xfrm>
            <a:off x="14591747" y="6309377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7" name=" 6"/>
          <p:cNvSpPr/>
          <p:nvPr/>
        </p:nvSpPr>
        <p:spPr bwMode="auto">
          <a:xfrm>
            <a:off x="6978209" y="6766578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8" name=" 7"/>
          <p:cNvSpPr/>
          <p:nvPr/>
        </p:nvSpPr>
        <p:spPr bwMode="auto">
          <a:xfrm>
            <a:off x="14024050" y="679703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7630498" y="260348"/>
            <a:ext cx="4248148" cy="91443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 algn="l">
              <a:defRPr/>
            </a:pPr>
            <a:r>
              <a:rPr lang="ru-RU">
                <a:latin typeface="Ubuntu"/>
                <a:ea typeface="Ubuntu"/>
                <a:cs typeface="Ubuntu"/>
              </a:rPr>
              <a:t>Сетевое программирование</a:t>
            </a:r>
          </a:p>
          <a:p>
            <a:pPr algn="l">
              <a:defRPr/>
            </a:pPr>
            <a:r>
              <a:rPr lang="ru-RU">
                <a:latin typeface="Ubuntu"/>
                <a:ea typeface="Ubuntu"/>
                <a:cs typeface="Ubuntu"/>
              </a:rPr>
              <a:t>2021/2022 ФИКТ ИТМО Лекция №1</a:t>
            </a:r>
            <a:endParaRPr/>
          </a:p>
        </p:txBody>
      </p:sp>
      <p:sp>
        <p:nvSpPr>
          <p:cNvPr id="5" name=" 4"/>
          <p:cNvSpPr/>
          <p:nvPr/>
        </p:nvSpPr>
        <p:spPr bwMode="auto">
          <a:xfrm>
            <a:off x="14591747" y="6309377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6" name=" 5"/>
          <p:cNvSpPr/>
          <p:nvPr/>
        </p:nvSpPr>
        <p:spPr bwMode="auto">
          <a:xfrm>
            <a:off x="6978209" y="6766578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7" name=" 6"/>
          <p:cNvSpPr/>
          <p:nvPr/>
        </p:nvSpPr>
        <p:spPr bwMode="auto">
          <a:xfrm>
            <a:off x="14024050" y="679703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 bwMode="auto">
          <a:xfrm>
            <a:off x="838197" y="1074737"/>
            <a:ext cx="10515600" cy="1325561"/>
          </a:xfrm>
        </p:spPr>
        <p:txBody>
          <a:bodyPr/>
          <a:lstStyle/>
          <a:p>
            <a:pPr>
              <a:defRPr/>
            </a:pPr>
            <a:r>
              <a:rPr sz="3600">
                <a:latin typeface="Ubuntu Light"/>
                <a:ea typeface="Ubuntu Light"/>
                <a:cs typeface="Ubuntu Light"/>
              </a:rPr>
              <a:t>Огромное количество денег тратится НА...</a:t>
            </a:r>
            <a:endParaRPr/>
          </a:p>
        </p:txBody>
      </p:sp>
      <p:sp>
        <p:nvSpPr>
          <p:cNvPr id="9" name="TextBox 8"/>
          <p:cNvSpPr txBox="1"/>
          <p:nvPr/>
        </p:nvSpPr>
        <p:spPr bwMode="auto">
          <a:xfrm>
            <a:off x="934424" y="3007024"/>
            <a:ext cx="2688462" cy="222507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2800" b="1">
                <a:latin typeface="Ubuntu Light"/>
                <a:ea typeface="Ubuntu Light"/>
                <a:cs typeface="Ubuntu Light"/>
              </a:rPr>
              <a:t>В России:</a:t>
            </a:r>
            <a:endParaRPr sz="2800">
              <a:latin typeface="Ubuntu Light"/>
              <a:ea typeface="Ubuntu Light"/>
              <a:cs typeface="Ubuntu Light"/>
            </a:endParaRPr>
          </a:p>
          <a:p>
            <a:pPr>
              <a:defRPr/>
            </a:pPr>
            <a:r>
              <a:rPr sz="2800">
                <a:latin typeface="Ubuntu Light"/>
                <a:ea typeface="Ubuntu Light"/>
                <a:cs typeface="Ubuntu Light"/>
              </a:rPr>
              <a:t>На покупку оборудования и организацию каналов связи.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6978209" y="3007024"/>
            <a:ext cx="4938539" cy="225742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>
              <a:defRPr/>
            </a:pPr>
            <a:r>
              <a:rPr sz="2800" b="1">
                <a:latin typeface="Ubuntu Light"/>
                <a:ea typeface="Ubuntu Light"/>
                <a:cs typeface="Ubuntu Light"/>
              </a:rPr>
              <a:t>В мире:</a:t>
            </a:r>
            <a:endParaRPr sz="2800">
              <a:latin typeface="Ubuntu Light"/>
              <a:ea typeface="Ubuntu Light"/>
              <a:cs typeface="Ubuntu Light"/>
            </a:endParaRPr>
          </a:p>
          <a:p>
            <a:pPr>
              <a:defRPr/>
            </a:pPr>
            <a:r>
              <a:rPr sz="2800">
                <a:latin typeface="Ubuntu Light"/>
                <a:ea typeface="Ubuntu Light"/>
                <a:cs typeface="Ubuntu Light"/>
              </a:rPr>
              <a:t>На обучение и содержание квалифицированных  специалистов и исследователей.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8198" y="894555"/>
            <a:ext cx="10515600" cy="1325562"/>
          </a:xfrm>
        </p:spPr>
        <p:txBody>
          <a:bodyPr/>
          <a:lstStyle/>
          <a:p>
            <a:pPr>
              <a:defRPr/>
            </a:pPr>
            <a:r>
              <a:rPr>
                <a:latin typeface="Ubuntu Light"/>
                <a:ea typeface="Ubuntu Light"/>
                <a:cs typeface="Ubuntu Light"/>
              </a:rPr>
              <a:t>Знакомство</a:t>
            </a:r>
            <a:endParaRPr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>
          <a:xfrm>
            <a:off x="838198" y="2581274"/>
            <a:ext cx="10515600" cy="3595687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2800" b="0" i="0" u="none">
                <a:solidFill>
                  <a:srgbClr val="000000"/>
                </a:solidFill>
                <a:latin typeface="Ubuntu Light"/>
                <a:ea typeface="Ubuntu Light"/>
                <a:cs typeface="Ubuntu Light"/>
              </a:rPr>
              <a:t>- Филянин Иван Викторович</a:t>
            </a:r>
          </a:p>
          <a:p>
            <a:pPr marL="0" indent="0">
              <a:buFont typeface="Arial"/>
              <a:buNone/>
              <a:defRPr/>
            </a:pPr>
            <a:r>
              <a:rPr lang="ru-RU" sz="2800" b="0" i="0" u="none" strike="noStrike" cap="none" spc="0">
                <a:solidFill>
                  <a:srgbClr val="000000"/>
                </a:solidFill>
                <a:latin typeface="Ubuntu Light"/>
                <a:ea typeface="Ubuntu Light"/>
                <a:cs typeface="Ubuntu Light"/>
              </a:rPr>
              <a:t>- </a:t>
            </a:r>
            <a:r>
              <a:rPr sz="2800" b="0" i="0" u="none">
                <a:solidFill>
                  <a:srgbClr val="000000"/>
                </a:solidFill>
                <a:latin typeface="Ubuntu Light"/>
                <a:ea typeface="Ubuntu Light"/>
                <a:cs typeface="Ubuntu Light"/>
              </a:rPr>
              <a:t>Имею сертификаты MTCNA, MTCRE, MTCINE</a:t>
            </a:r>
          </a:p>
          <a:p>
            <a:pPr marL="0" indent="0">
              <a:buFont typeface="Arial"/>
              <a:buNone/>
              <a:defRPr/>
            </a:pPr>
            <a:r>
              <a:rPr lang="ru-RU" sz="2800" b="0" i="0" u="none" strike="noStrike" cap="none" spc="0">
                <a:solidFill>
                  <a:srgbClr val="000000"/>
                </a:solidFill>
                <a:latin typeface="Ubuntu Light"/>
                <a:ea typeface="Ubuntu Light"/>
                <a:cs typeface="Ubuntu Light"/>
              </a:rPr>
              <a:t>- </a:t>
            </a:r>
            <a:r>
              <a:rPr sz="2800" b="0" i="0" u="none">
                <a:solidFill>
                  <a:srgbClr val="000000"/>
                </a:solidFill>
                <a:latin typeface="Ubuntu Light"/>
                <a:ea typeface="Ubuntu Light"/>
                <a:cs typeface="Ubuntu Light"/>
              </a:rPr>
              <a:t>Работал в Матч ТВ, ТТК, РетнНет. </a:t>
            </a:r>
          </a:p>
          <a:p>
            <a:pPr marL="0" indent="0">
              <a:buFont typeface="Arial"/>
              <a:buNone/>
              <a:defRPr/>
            </a:pPr>
            <a:r>
              <a:rPr lang="ru-RU" sz="2800" b="0" i="0" u="none" strike="noStrike" cap="none" spc="0">
                <a:solidFill>
                  <a:srgbClr val="000000"/>
                </a:solidFill>
                <a:latin typeface="Ubuntu Light"/>
                <a:ea typeface="Ubuntu Light"/>
                <a:cs typeface="Ubuntu Light"/>
              </a:rPr>
              <a:t>- </a:t>
            </a:r>
            <a:r>
              <a:rPr sz="2800" b="0" i="0" u="none">
                <a:solidFill>
                  <a:srgbClr val="000000"/>
                </a:solidFill>
                <a:latin typeface="Ubuntu Light"/>
                <a:ea typeface="Ubuntu Light"/>
                <a:cs typeface="Ubuntu Light"/>
              </a:rPr>
              <a:t>Сделал оператора связи в </a:t>
            </a:r>
            <a:br>
              <a:rPr sz="2800" b="0" i="0" u="none">
                <a:solidFill>
                  <a:srgbClr val="000000"/>
                </a:solidFill>
                <a:latin typeface="Ubuntu Light"/>
                <a:ea typeface="Ubuntu Light"/>
                <a:cs typeface="Ubuntu Light"/>
              </a:rPr>
            </a:br>
            <a:r>
              <a:rPr sz="2800" b="0" i="0" u="none">
                <a:solidFill>
                  <a:srgbClr val="000000"/>
                </a:solidFill>
                <a:latin typeface="Ubuntu Light"/>
                <a:ea typeface="Ubuntu Light"/>
                <a:cs typeface="Ubuntu Light"/>
              </a:rPr>
              <a:t>Хабаровском крае на базе Mikrotik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7630498" y="260348"/>
            <a:ext cx="4067175" cy="91443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 algn="l">
              <a:defRPr/>
            </a:pPr>
            <a:r>
              <a:rPr lang="ru-RU">
                <a:latin typeface="Ubuntu"/>
                <a:ea typeface="Ubuntu"/>
                <a:cs typeface="Ubuntu"/>
              </a:rPr>
              <a:t>Сетевое программирование</a:t>
            </a:r>
          </a:p>
          <a:p>
            <a:pPr algn="l">
              <a:defRPr/>
            </a:pPr>
            <a:r>
              <a:rPr lang="ru-RU">
                <a:latin typeface="Ubuntu"/>
                <a:ea typeface="Ubuntu"/>
                <a:cs typeface="Ubuntu"/>
              </a:rPr>
              <a:t>2021/2022 ФИКТ ИТМО Лекция №1</a:t>
            </a:r>
            <a:endParaRPr/>
          </a:p>
        </p:txBody>
      </p:sp>
      <p:sp>
        <p:nvSpPr>
          <p:cNvPr id="7" name=" 6"/>
          <p:cNvSpPr/>
          <p:nvPr/>
        </p:nvSpPr>
        <p:spPr bwMode="auto">
          <a:xfrm>
            <a:off x="10397684" y="4339588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8830649" y="2220117"/>
            <a:ext cx="2867024" cy="306704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7630498" y="260348"/>
            <a:ext cx="4248148" cy="91443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 algn="l">
              <a:defRPr/>
            </a:pPr>
            <a:r>
              <a:rPr lang="ru-RU">
                <a:latin typeface="Ubuntu"/>
                <a:ea typeface="Ubuntu"/>
                <a:cs typeface="Ubuntu"/>
              </a:rPr>
              <a:t>Сетевое программирование</a:t>
            </a:r>
          </a:p>
          <a:p>
            <a:pPr algn="l">
              <a:defRPr/>
            </a:pPr>
            <a:r>
              <a:rPr lang="ru-RU">
                <a:latin typeface="Ubuntu"/>
                <a:ea typeface="Ubuntu"/>
                <a:cs typeface="Ubuntu"/>
              </a:rPr>
              <a:t>2021/2022 ФИКТ ИТМО Лекция №1</a:t>
            </a:r>
            <a:endParaRPr/>
          </a:p>
        </p:txBody>
      </p:sp>
      <p:sp>
        <p:nvSpPr>
          <p:cNvPr id="5" name=" 4"/>
          <p:cNvSpPr/>
          <p:nvPr/>
        </p:nvSpPr>
        <p:spPr bwMode="auto">
          <a:xfrm>
            <a:off x="14591747" y="6309377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6" name=" 5"/>
          <p:cNvSpPr/>
          <p:nvPr/>
        </p:nvSpPr>
        <p:spPr bwMode="auto">
          <a:xfrm>
            <a:off x="6978209" y="6766578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7" name=" 6"/>
          <p:cNvSpPr/>
          <p:nvPr/>
        </p:nvSpPr>
        <p:spPr bwMode="auto">
          <a:xfrm>
            <a:off x="14024050" y="679703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 bwMode="auto">
          <a:xfrm>
            <a:off x="838197" y="1074737"/>
            <a:ext cx="10515600" cy="1325561"/>
          </a:xfrm>
        </p:spPr>
        <p:txBody>
          <a:bodyPr/>
          <a:lstStyle/>
          <a:p>
            <a:pPr>
              <a:defRPr/>
            </a:pPr>
            <a:r>
              <a:rPr sz="3600">
                <a:latin typeface="Ubuntu Light"/>
                <a:ea typeface="Ubuntu Light"/>
                <a:cs typeface="Ubuntu Light"/>
              </a:rPr>
              <a:t>И именно по этому:</a:t>
            </a:r>
            <a:endParaRPr/>
          </a:p>
        </p:txBody>
      </p:sp>
      <p:sp>
        <p:nvSpPr>
          <p:cNvPr id="9" name="TextBox 8"/>
          <p:cNvSpPr txBox="1"/>
          <p:nvPr/>
        </p:nvSpPr>
        <p:spPr bwMode="auto">
          <a:xfrm>
            <a:off x="934424" y="3007024"/>
            <a:ext cx="4391024" cy="245080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>
              <a:defRPr/>
            </a:pPr>
            <a:r>
              <a:rPr sz="2800" b="1">
                <a:latin typeface="Ubuntu Light"/>
                <a:ea typeface="Ubuntu Light"/>
                <a:cs typeface="Ubuntu Light"/>
              </a:rPr>
              <a:t>В России:</a:t>
            </a:r>
            <a:endParaRPr sz="2800">
              <a:latin typeface="Ubuntu Light"/>
              <a:ea typeface="Ubuntu Light"/>
              <a:cs typeface="Ubuntu Light"/>
            </a:endParaRPr>
          </a:p>
          <a:p>
            <a:pPr>
              <a:defRPr/>
            </a:pPr>
            <a:r>
              <a:rPr sz="2800">
                <a:latin typeface="Ubuntu Light"/>
                <a:ea typeface="Ubuntu Light"/>
                <a:cs typeface="Ubuntu Light"/>
              </a:rPr>
              <a:t>Продолжают насиловать законы чтобы получить больше денег для закупки оборудования.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6978209" y="3007024"/>
            <a:ext cx="4938539" cy="225742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>
              <a:defRPr/>
            </a:pPr>
            <a:r>
              <a:rPr sz="2800" b="1">
                <a:latin typeface="Ubuntu Light"/>
                <a:ea typeface="Ubuntu Light"/>
                <a:cs typeface="Ubuntu Light"/>
              </a:rPr>
              <a:t>В мире:</a:t>
            </a:r>
            <a:endParaRPr sz="2800">
              <a:latin typeface="Ubuntu Light"/>
              <a:ea typeface="Ubuntu Light"/>
              <a:cs typeface="Ubuntu Light"/>
            </a:endParaRPr>
          </a:p>
          <a:p>
            <a:pPr>
              <a:defRPr/>
            </a:pPr>
            <a:r>
              <a:rPr sz="2800">
                <a:latin typeface="Ubuntu Light"/>
                <a:ea typeface="Ubuntu Light"/>
                <a:cs typeface="Ubuntu Light"/>
              </a:rPr>
              <a:t>Занимаются развитием технологий NetDevOps для автоматизации сетей связи и снижнения издержек.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7630498" y="260348"/>
            <a:ext cx="4248148" cy="91443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 algn="l">
              <a:defRPr/>
            </a:pPr>
            <a:r>
              <a:rPr lang="ru-RU">
                <a:latin typeface="Ubuntu"/>
                <a:ea typeface="Ubuntu"/>
                <a:cs typeface="Ubuntu"/>
              </a:rPr>
              <a:t>Сетевое программирование</a:t>
            </a:r>
          </a:p>
          <a:p>
            <a:pPr algn="l">
              <a:defRPr/>
            </a:pPr>
            <a:r>
              <a:rPr lang="ru-RU">
                <a:latin typeface="Ubuntu"/>
                <a:ea typeface="Ubuntu"/>
                <a:cs typeface="Ubuntu"/>
              </a:rPr>
              <a:t>2021/2022 ФИКТ ИТМО Лекция №1</a:t>
            </a:r>
            <a:endParaRPr/>
          </a:p>
        </p:txBody>
      </p:sp>
      <p:sp>
        <p:nvSpPr>
          <p:cNvPr id="5" name=" 4"/>
          <p:cNvSpPr/>
          <p:nvPr/>
        </p:nvSpPr>
        <p:spPr bwMode="auto">
          <a:xfrm>
            <a:off x="14591747" y="6309377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6" name=" 5"/>
          <p:cNvSpPr/>
          <p:nvPr/>
        </p:nvSpPr>
        <p:spPr bwMode="auto">
          <a:xfrm>
            <a:off x="6978209" y="6766578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7" name=" 6"/>
          <p:cNvSpPr/>
          <p:nvPr/>
        </p:nvSpPr>
        <p:spPr bwMode="auto">
          <a:xfrm>
            <a:off x="14024050" y="679703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 bwMode="auto">
          <a:xfrm>
            <a:off x="838197" y="1074737"/>
            <a:ext cx="10515600" cy="1325561"/>
          </a:xfrm>
        </p:spPr>
        <p:txBody>
          <a:bodyPr/>
          <a:lstStyle/>
          <a:p>
            <a:pPr>
              <a:defRPr/>
            </a:pPr>
            <a:r>
              <a:rPr sz="3600">
                <a:latin typeface="Ubuntu Light"/>
                <a:ea typeface="Ubuntu Light"/>
                <a:cs typeface="Ubuntu Light"/>
              </a:rPr>
              <a:t>Важно!</a:t>
            </a:r>
            <a:endParaRPr/>
          </a:p>
        </p:txBody>
      </p:sp>
      <p:sp>
        <p:nvSpPr>
          <p:cNvPr id="9" name="TextBox 8"/>
          <p:cNvSpPr txBox="1"/>
          <p:nvPr/>
        </p:nvSpPr>
        <p:spPr bwMode="auto">
          <a:xfrm>
            <a:off x="934424" y="2121199"/>
            <a:ext cx="10391773" cy="1041100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>
              <a:defRPr/>
            </a:pPr>
            <a:r>
              <a:rPr sz="2800">
                <a:latin typeface="Ubuntu Light"/>
                <a:ea typeface="Ubuntu Light"/>
                <a:cs typeface="Ubuntu Light"/>
              </a:rPr>
              <a:t>В России есть отдельные организации которые пытаются в автоматизацию, не упомянуть их было бы неправильно.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376362" y="3668043"/>
            <a:ext cx="1577362" cy="157736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 bwMode="auto">
          <a:xfrm>
            <a:off x="1286849" y="5394940"/>
            <a:ext cx="1800224" cy="91443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>
              <a:defRPr/>
            </a:pPr>
            <a:r>
              <a:t>Статьи по автоматизации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 bwMode="auto">
          <a:xfrm>
            <a:off x="7630498" y="260348"/>
            <a:ext cx="4248148" cy="91443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 algn="l">
              <a:defRPr/>
            </a:pPr>
            <a:r>
              <a:rPr lang="ru-RU">
                <a:latin typeface="Ubuntu"/>
                <a:ea typeface="Ubuntu"/>
                <a:cs typeface="Ubuntu"/>
              </a:rPr>
              <a:t>Сетевое программирование</a:t>
            </a:r>
          </a:p>
          <a:p>
            <a:pPr algn="l">
              <a:defRPr/>
            </a:pPr>
            <a:r>
              <a:rPr lang="ru-RU">
                <a:latin typeface="Ubuntu"/>
                <a:ea typeface="Ubuntu"/>
                <a:cs typeface="Ubuntu"/>
              </a:rPr>
              <a:t>2021/2022 ФИКТ ИТМО Лекция №1</a:t>
            </a:r>
            <a:endParaRPr/>
          </a:p>
        </p:txBody>
      </p:sp>
      <p:sp>
        <p:nvSpPr>
          <p:cNvPr id="5" name=" 4"/>
          <p:cNvSpPr/>
          <p:nvPr/>
        </p:nvSpPr>
        <p:spPr bwMode="auto">
          <a:xfrm>
            <a:off x="14591747" y="6309377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6" name=" 5"/>
          <p:cNvSpPr/>
          <p:nvPr/>
        </p:nvSpPr>
        <p:spPr bwMode="auto">
          <a:xfrm>
            <a:off x="6978209" y="6766578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7" name=" 6"/>
          <p:cNvSpPr/>
          <p:nvPr/>
        </p:nvSpPr>
        <p:spPr bwMode="auto">
          <a:xfrm>
            <a:off x="14024050" y="6797039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 bwMode="auto">
          <a:xfrm>
            <a:off x="838197" y="1074737"/>
            <a:ext cx="10515600" cy="1325561"/>
          </a:xfrm>
        </p:spPr>
        <p:txBody>
          <a:bodyPr/>
          <a:lstStyle/>
          <a:p>
            <a:pPr>
              <a:defRPr/>
            </a:pPr>
            <a:r>
              <a:rPr lang="ru-RU" sz="3600" dirty="0">
                <a:latin typeface="Ubuntu Light"/>
                <a:ea typeface="Ubuntu Light"/>
                <a:cs typeface="Ubuntu Light"/>
              </a:rPr>
              <a:t>Выводы?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8278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8198" y="894555"/>
            <a:ext cx="10515600" cy="1325561"/>
          </a:xfrm>
        </p:spPr>
        <p:txBody>
          <a:bodyPr/>
          <a:lstStyle/>
          <a:p>
            <a:pPr>
              <a:defRPr/>
            </a:pPr>
            <a:r>
              <a:rPr>
                <a:latin typeface="Ubuntu Light"/>
                <a:ea typeface="Ubuntu Light"/>
                <a:cs typeface="Ubuntu Light"/>
              </a:rPr>
              <a:t>Знакомство</a:t>
            </a:r>
            <a:endParaRPr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>
          <a:xfrm>
            <a:off x="838198" y="2581273"/>
            <a:ext cx="10515600" cy="3595686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>
                <a:latin typeface="Ubuntu Light"/>
                <a:ea typeface="Ubuntu Light"/>
                <a:cs typeface="Ubuntu Light"/>
              </a:rPr>
              <a:t>Расскажите немного о себе:</a:t>
            </a:r>
          </a:p>
          <a:p>
            <a:pPr marL="0" indent="0">
              <a:buFont typeface="Arial"/>
              <a:buNone/>
              <a:defRPr/>
            </a:pPr>
            <a:r>
              <a:rPr lang="ru-RU" sz="2800" b="0" i="0" u="none" strike="noStrike" cap="none" spc="0">
                <a:solidFill>
                  <a:srgbClr val="000000"/>
                </a:solidFill>
                <a:latin typeface="Ubuntu Light"/>
                <a:ea typeface="Ubuntu Light"/>
                <a:cs typeface="Ubuntu Light"/>
              </a:rPr>
              <a:t>- Ваше имя и опыт</a:t>
            </a:r>
          </a:p>
          <a:p>
            <a:pPr marL="0" indent="0">
              <a:buFont typeface="Arial"/>
              <a:buNone/>
              <a:defRPr/>
            </a:pPr>
            <a:r>
              <a:rPr lang="ru-RU" sz="2800" b="0" i="0" u="none" strike="noStrike" cap="none" spc="0">
                <a:solidFill>
                  <a:srgbClr val="000000"/>
                </a:solidFill>
                <a:latin typeface="Ubuntu Light"/>
                <a:ea typeface="Ubuntu Light"/>
                <a:cs typeface="Ubuntu Light"/>
              </a:rPr>
              <a:t>- Что вы хотите получить от этого курса?</a:t>
            </a:r>
          </a:p>
          <a:p>
            <a:pPr marL="0" indent="0">
              <a:buFont typeface="Arial"/>
              <a:buNone/>
              <a:defRPr/>
            </a:pPr>
            <a:r>
              <a:rPr lang="ru-RU" sz="2800" b="0" i="0" u="none" strike="noStrike" cap="none" spc="0">
                <a:solidFill>
                  <a:srgbClr val="000000"/>
                </a:solidFill>
                <a:latin typeface="Ubuntu Light"/>
                <a:ea typeface="Ubuntu Light"/>
                <a:cs typeface="Ubuntu Light"/>
              </a:rPr>
              <a:t>- Какие у вас знания в сетях связи и программировании? </a:t>
            </a:r>
          </a:p>
          <a:p>
            <a:pPr marL="0" indent="0">
              <a:buFont typeface="Arial"/>
              <a:buNone/>
              <a:defRPr/>
            </a:pPr>
            <a:r>
              <a:rPr lang="ru-RU" sz="2800" b="0" i="0" u="none" strike="noStrike" cap="none" spc="0">
                <a:solidFill>
                  <a:srgbClr val="000000"/>
                </a:solidFill>
                <a:latin typeface="Ubuntu Light"/>
                <a:ea typeface="Ubuntu Light"/>
                <a:cs typeface="Ubuntu Light"/>
              </a:rPr>
              <a:t>- Есть ли у вас свои проекты в которых вы могли бы использовать знания из курса?</a:t>
            </a:r>
            <a:endParaRPr lang="ru-RU">
              <a:latin typeface="Ubuntu Light"/>
              <a:ea typeface="Ubuntu Light"/>
              <a:cs typeface="Ubuntu Light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7630498" y="260348"/>
            <a:ext cx="4248148" cy="91443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 algn="l">
              <a:defRPr/>
            </a:pPr>
            <a:r>
              <a:rPr lang="ru-RU">
                <a:latin typeface="Ubuntu"/>
                <a:ea typeface="Ubuntu"/>
                <a:cs typeface="Ubuntu"/>
              </a:rPr>
              <a:t>Сетевое программирование</a:t>
            </a:r>
          </a:p>
          <a:p>
            <a:pPr algn="l">
              <a:defRPr/>
            </a:pPr>
            <a:r>
              <a:rPr lang="ru-RU">
                <a:latin typeface="Ubuntu"/>
                <a:ea typeface="Ubuntu"/>
                <a:cs typeface="Ubuntu"/>
              </a:rPr>
              <a:t>2021/2022 ФИКТ ИТМО Лекция №1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8198" y="894555"/>
            <a:ext cx="10515600" cy="1325561"/>
          </a:xfrm>
        </p:spPr>
        <p:txBody>
          <a:bodyPr/>
          <a:lstStyle/>
          <a:p>
            <a:pPr>
              <a:defRPr/>
            </a:pPr>
            <a:r>
              <a:rPr>
                <a:latin typeface="Ubuntu Light"/>
                <a:ea typeface="Ubuntu Light"/>
                <a:cs typeface="Ubuntu Light"/>
              </a:rPr>
              <a:t>Цель курса</a:t>
            </a:r>
            <a:endParaRPr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>
          <a:xfrm>
            <a:off x="838198" y="2590799"/>
            <a:ext cx="10515600" cy="2071685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 marL="0" indent="0" algn="just">
              <a:buFont typeface="Arial"/>
              <a:buNone/>
              <a:defRPr/>
            </a:pPr>
            <a:r>
              <a:rPr sz="3600" b="1">
                <a:latin typeface="Ubuntu Light"/>
                <a:ea typeface="Ubuntu Light"/>
                <a:cs typeface="Ubuntu Light"/>
              </a:rPr>
              <a:t>Изучить подходы к автоматизации сетей связи и реализовать их на практике. 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7630498" y="260348"/>
            <a:ext cx="4248148" cy="91443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 algn="l">
              <a:defRPr/>
            </a:pPr>
            <a:r>
              <a:rPr lang="ru-RU">
                <a:latin typeface="Ubuntu"/>
                <a:ea typeface="Ubuntu"/>
                <a:cs typeface="Ubuntu"/>
              </a:rPr>
              <a:t>Сетевое программирование</a:t>
            </a:r>
          </a:p>
          <a:p>
            <a:pPr algn="l">
              <a:defRPr/>
            </a:pPr>
            <a:r>
              <a:rPr lang="ru-RU">
                <a:latin typeface="Ubuntu"/>
                <a:ea typeface="Ubuntu"/>
                <a:cs typeface="Ubuntu"/>
              </a:rPr>
              <a:t>2021/2022 ФИКТ ИТМО Лекция №1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8198" y="894555"/>
            <a:ext cx="10515600" cy="1325561"/>
          </a:xfrm>
        </p:spPr>
        <p:txBody>
          <a:bodyPr/>
          <a:lstStyle/>
          <a:p>
            <a:pPr>
              <a:defRPr/>
            </a:pPr>
            <a:r>
              <a:rPr>
                <a:latin typeface="Ubuntu Light"/>
                <a:ea typeface="Ubuntu Light"/>
                <a:cs typeface="Ubuntu Light"/>
              </a:rPr>
              <a:t>Задачи курса</a:t>
            </a:r>
            <a:endParaRPr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>
          <a:xfrm>
            <a:off x="838198" y="2581273"/>
            <a:ext cx="10515600" cy="3595686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>
                <a:latin typeface="Ubuntu Light"/>
                <a:ea typeface="Ubuntu Light"/>
                <a:cs typeface="Ubuntu Light"/>
              </a:rPr>
              <a:t>- Изучить типы </a:t>
            </a:r>
            <a:r>
              <a:rPr lang="ru-MO">
                <a:latin typeface="Ubuntu Light"/>
                <a:ea typeface="Ubuntu Light"/>
                <a:cs typeface="Ubuntu Light"/>
              </a:rPr>
              <a:t>современных </a:t>
            </a:r>
            <a:r>
              <a:rPr lang="ru-RU">
                <a:latin typeface="Ubuntu Light"/>
                <a:ea typeface="Ubuntu Light"/>
                <a:cs typeface="Ubuntu Light"/>
              </a:rPr>
              <a:t>сетей </a:t>
            </a:r>
            <a:r>
              <a:rPr>
                <a:latin typeface="Ubuntu Light"/>
                <a:ea typeface="Ubuntu Light"/>
                <a:cs typeface="Ubuntu Light"/>
              </a:rPr>
              <a:t>связи</a:t>
            </a:r>
          </a:p>
          <a:p>
            <a:pPr marL="0" indent="0">
              <a:buFont typeface="Arial"/>
              <a:buNone/>
              <a:defRPr/>
            </a:pPr>
            <a:r>
              <a:rPr>
                <a:latin typeface="Ubuntu Light"/>
                <a:ea typeface="Ubuntu Light"/>
                <a:cs typeface="Ubuntu Light"/>
              </a:rPr>
              <a:t>- Изучить подходы к автоматизации сетей связи</a:t>
            </a:r>
          </a:p>
          <a:p>
            <a:pPr marL="0" indent="0">
              <a:buFont typeface="Arial"/>
              <a:buNone/>
              <a:defRPr/>
            </a:pPr>
            <a:r>
              <a:rPr>
                <a:latin typeface="Ubuntu Light"/>
                <a:ea typeface="Ubuntu Light"/>
                <a:cs typeface="Ubuntu Light"/>
              </a:rPr>
              <a:t>- Изучить современные протоколы и инструменты автоматизации сетей связи</a:t>
            </a:r>
          </a:p>
          <a:p>
            <a:pPr marL="0" indent="0">
              <a:buFont typeface="Arial"/>
              <a:buNone/>
              <a:defRPr/>
            </a:pPr>
            <a:r>
              <a:rPr>
                <a:latin typeface="Ubuntu Light"/>
                <a:ea typeface="Ubuntu Light"/>
                <a:cs typeface="Ubuntu Light"/>
              </a:rPr>
              <a:t>- Сделать 5 лабораторных работ</a:t>
            </a:r>
          </a:p>
          <a:p>
            <a:pPr marL="0" indent="0">
              <a:buFont typeface="Arial"/>
              <a:buNone/>
              <a:defRPr/>
            </a:pPr>
            <a:endParaRPr>
              <a:latin typeface="Ubuntu Light"/>
              <a:ea typeface="Ubuntu Light"/>
              <a:cs typeface="Ubuntu Light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7630498" y="260348"/>
            <a:ext cx="4248148" cy="91443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 algn="l">
              <a:defRPr/>
            </a:pPr>
            <a:r>
              <a:rPr lang="ru-RU">
                <a:latin typeface="Ubuntu"/>
                <a:ea typeface="Ubuntu"/>
                <a:cs typeface="Ubuntu"/>
              </a:rPr>
              <a:t>Сетевое программирование</a:t>
            </a:r>
          </a:p>
          <a:p>
            <a:pPr algn="l">
              <a:defRPr/>
            </a:pPr>
            <a:r>
              <a:rPr lang="ru-RU">
                <a:latin typeface="Ubuntu"/>
                <a:ea typeface="Ubuntu"/>
                <a:cs typeface="Ubuntu"/>
              </a:rPr>
              <a:t>2021/2022 ФИКТ ИТМО Лекция №1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8198" y="894555"/>
            <a:ext cx="10515600" cy="1325561"/>
          </a:xfrm>
        </p:spPr>
        <p:txBody>
          <a:bodyPr/>
          <a:lstStyle/>
          <a:p>
            <a:pPr>
              <a:defRPr/>
            </a:pPr>
            <a:r>
              <a:rPr>
                <a:latin typeface="Ubuntu Light"/>
                <a:ea typeface="Ubuntu Light"/>
                <a:cs typeface="Ubuntu Light"/>
              </a:rPr>
              <a:t>План лекций</a:t>
            </a:r>
            <a:endParaRPr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>
          <a:xfrm>
            <a:off x="838198" y="2581273"/>
            <a:ext cx="10515600" cy="3595686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 fontScale="70000" lnSpcReduction="6000"/>
          </a:bodyPr>
          <a:lstStyle/>
          <a:p>
            <a:pPr marL="305908" indent="-305908">
              <a:buFont typeface="Arial"/>
              <a:buAutoNum type="arabicPeriod"/>
              <a:defRPr/>
            </a:pPr>
            <a:r>
              <a:rPr>
                <a:latin typeface="Ubuntu Light"/>
                <a:ea typeface="Ubuntu Light"/>
                <a:cs typeface="Ubuntu Light"/>
              </a:rPr>
              <a:t>Введение, обзор существующего рынка телеком услуг, позиционирование инженеров в этом рынке, экономика.</a:t>
            </a:r>
          </a:p>
          <a:p>
            <a:pPr marL="305908" indent="-305908">
              <a:buFont typeface="Arial"/>
              <a:buAutoNum type="arabicPeriod"/>
              <a:defRPr/>
            </a:pPr>
            <a:r>
              <a:rPr>
                <a:latin typeface="Ubuntu Light"/>
                <a:ea typeface="Ubuntu Light"/>
                <a:cs typeface="Ubuntu Light"/>
              </a:rPr>
              <a:t>Сетевое программирование, применение этого термина и области использования сетей связи в программировании, погружение в NetDevOps.</a:t>
            </a:r>
          </a:p>
          <a:p>
            <a:pPr marL="305908" indent="-305908">
              <a:buFont typeface="Arial"/>
              <a:buAutoNum type="arabicPeriod"/>
              <a:defRPr/>
            </a:pPr>
            <a:r>
              <a:rPr>
                <a:latin typeface="Ubuntu Light"/>
                <a:ea typeface="Ubuntu Light"/>
                <a:cs typeface="Ubuntu Light"/>
              </a:rPr>
              <a:t>Цель автоматизации сетей связи, средства достижения этой цели (Инвентарная система, Система управления IP-пространством, Система описания сетевых сервисов, Механизм инициализации устройств, Вендор-агностик конфигурационная модель)</a:t>
            </a:r>
          </a:p>
          <a:p>
            <a:pPr marL="305908" indent="-305908">
              <a:buFont typeface="Arial"/>
              <a:buAutoNum type="arabicPeriod"/>
              <a:defRPr/>
            </a:pPr>
            <a:r>
              <a:rPr>
                <a:latin typeface="Ubuntu Light"/>
                <a:ea typeface="Ubuntu Light"/>
                <a:cs typeface="Ubuntu Light"/>
              </a:rPr>
              <a:t>Цель автоматизации сетей связи, средства достижения этой цели (Вендор-интерфейс специфичный драйвер, Механизм доставки конфигурации на устройство, CI/CD, Механизм резервного копирования и поиска отклонений, Система мониторинга)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7630498" y="260348"/>
            <a:ext cx="4248148" cy="91443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 algn="l">
              <a:defRPr/>
            </a:pPr>
            <a:r>
              <a:rPr lang="ru-RU">
                <a:latin typeface="Ubuntu"/>
                <a:ea typeface="Ubuntu"/>
                <a:cs typeface="Ubuntu"/>
              </a:rPr>
              <a:t>Сетевое программирование</a:t>
            </a:r>
          </a:p>
          <a:p>
            <a:pPr algn="l">
              <a:defRPr/>
            </a:pPr>
            <a:r>
              <a:rPr lang="ru-RU">
                <a:latin typeface="Ubuntu"/>
                <a:ea typeface="Ubuntu"/>
                <a:cs typeface="Ubuntu"/>
              </a:rPr>
              <a:t>2021/2022 ФИКТ ИТМО Лекция №1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8198" y="894555"/>
            <a:ext cx="10515600" cy="1325561"/>
          </a:xfrm>
        </p:spPr>
        <p:txBody>
          <a:bodyPr/>
          <a:lstStyle/>
          <a:p>
            <a:pPr>
              <a:defRPr/>
            </a:pPr>
            <a:r>
              <a:rPr lang="ru-RU" sz="4400" b="0" i="0" u="none" strike="noStrike" cap="none" spc="0">
                <a:solidFill>
                  <a:schemeClr val="tx1"/>
                </a:solidFill>
                <a:latin typeface="Ubuntu Light"/>
                <a:ea typeface="Ubuntu Light"/>
                <a:cs typeface="Ubuntu Light"/>
              </a:rPr>
              <a:t>План лекций</a:t>
            </a:r>
            <a:endParaRPr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>
          <a:xfrm>
            <a:off x="838198" y="2581273"/>
            <a:ext cx="10515600" cy="3595686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305908" marR="0" indent="-305908" algn="l" defTabSz="914400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AutoNum type="arabicPeriod" startAt="5"/>
              <a:defRPr/>
            </a:pPr>
            <a:r>
              <a:rPr sz="2000">
                <a:latin typeface="Ubuntu Light"/>
                <a:ea typeface="Ubuntu Light"/>
                <a:cs typeface="Ubuntu Light"/>
              </a:rPr>
              <a:t>Разбор существующих протоколов для автоматизации сетей связи.</a:t>
            </a:r>
          </a:p>
          <a:p>
            <a:pPr marL="305908" marR="0" indent="-305908" algn="l" defTabSz="914400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AutoNum type="arabicPeriod" startAt="5"/>
              <a:defRPr/>
            </a:pPr>
            <a:r>
              <a:rPr sz="2000">
                <a:latin typeface="Ubuntu Light"/>
                <a:ea typeface="Ubuntu Light"/>
                <a:cs typeface="Ubuntu Light"/>
              </a:rPr>
              <a:t>Что есть SDN, зачем он нужен и как с ним жить? Почему есть SD-WAN и зачем? </a:t>
            </a:r>
          </a:p>
          <a:p>
            <a:pPr marL="305908" marR="0" indent="-305908" algn="l" defTabSz="914400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AutoNum type="arabicPeriod" startAt="5"/>
              <a:defRPr/>
            </a:pPr>
            <a:r>
              <a:rPr sz="2000">
                <a:latin typeface="Ubuntu Light"/>
                <a:ea typeface="Ubuntu Light"/>
                <a:cs typeface="Ubuntu Light"/>
              </a:rPr>
              <a:t>Обзор существующих систем и подходов к автоматизации сетей связи, рассмотрение плюсов и минусов каждого подхода и системы.</a:t>
            </a:r>
          </a:p>
          <a:p>
            <a:pPr marL="305908" marR="0" indent="-305908" algn="l" defTabSz="914400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AutoNum type="arabicPeriod" startAt="5"/>
              <a:defRPr/>
            </a:pPr>
            <a:r>
              <a:rPr sz="2000">
                <a:latin typeface="Ubuntu Light"/>
                <a:ea typeface="Ubuntu Light"/>
                <a:cs typeface="Ubuntu Light"/>
              </a:rPr>
              <a:t>Архитектура систем автоматизации, разбор топологий сетей связи (SP, DC, ENT). </a:t>
            </a:r>
          </a:p>
          <a:p>
            <a:pPr marL="305908" marR="0" indent="-305908" algn="l" defTabSz="914400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AutoNum type="arabicPeriod" startAt="5"/>
              <a:defRPr/>
            </a:pPr>
            <a:r>
              <a:rPr sz="2000">
                <a:latin typeface="Ubuntu Light"/>
                <a:ea typeface="Ubuntu Light"/>
                <a:cs typeface="Ubuntu Light"/>
              </a:rPr>
              <a:t>Архитектура систем автоматизации, разбор топологий сетей связи (SP, DC, ENT). </a:t>
            </a:r>
          </a:p>
          <a:p>
            <a:pPr marL="305908" marR="0" indent="-305908" algn="l" defTabSz="914400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AutoNum type="arabicPeriod" startAt="5"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Ubuntu Light"/>
                <a:ea typeface="Ubuntu Light"/>
                <a:cs typeface="Ubuntu Light"/>
              </a:rPr>
              <a:t> Что есть Ansible и почему мы его выбрали? Мой первый сценарий!</a:t>
            </a:r>
          </a:p>
          <a:p>
            <a:pPr marL="305908" marR="0" indent="-305908" algn="l" defTabSz="914400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AutoNum type="arabicPeriod" startAt="5"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Ubuntu Light"/>
                <a:ea typeface="Ubuntu Light"/>
                <a:cs typeface="Ubuntu Light"/>
              </a:rPr>
              <a:t>Разбор модулей, ролей для Ansible.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7630498" y="260348"/>
            <a:ext cx="4248148" cy="91443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 algn="l">
              <a:defRPr/>
            </a:pPr>
            <a:r>
              <a:rPr lang="ru-RU">
                <a:latin typeface="Ubuntu"/>
                <a:ea typeface="Ubuntu"/>
                <a:cs typeface="Ubuntu"/>
              </a:rPr>
              <a:t>Сетевое программирование</a:t>
            </a:r>
          </a:p>
          <a:p>
            <a:pPr algn="l">
              <a:defRPr/>
            </a:pPr>
            <a:r>
              <a:rPr lang="ru-RU">
                <a:latin typeface="Ubuntu"/>
                <a:ea typeface="Ubuntu"/>
                <a:cs typeface="Ubuntu"/>
              </a:rPr>
              <a:t>2021/2022 ФИКТ ИТМО Лекция №1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8198" y="894555"/>
            <a:ext cx="10515600" cy="1325561"/>
          </a:xfrm>
        </p:spPr>
        <p:txBody>
          <a:bodyPr/>
          <a:lstStyle/>
          <a:p>
            <a:pPr>
              <a:defRPr/>
            </a:pPr>
            <a:r>
              <a:rPr lang="ru-RU" sz="4400" b="0" i="0" u="none" strike="noStrike" cap="none" spc="0">
                <a:solidFill>
                  <a:schemeClr val="tx1"/>
                </a:solidFill>
                <a:latin typeface="Ubuntu Light"/>
                <a:ea typeface="Ubuntu Light"/>
                <a:cs typeface="Ubuntu Light"/>
              </a:rPr>
              <a:t>План лекций</a:t>
            </a:r>
            <a:endParaRPr/>
          </a:p>
        </p:txBody>
      </p:sp>
      <p:sp>
        <p:nvSpPr>
          <p:cNvPr id="5" name="Объект 2"/>
          <p:cNvSpPr>
            <a:spLocks noGrp="1"/>
          </p:cNvSpPr>
          <p:nvPr>
            <p:ph idx="1"/>
          </p:nvPr>
        </p:nvSpPr>
        <p:spPr bwMode="auto">
          <a:xfrm>
            <a:off x="838198" y="2705098"/>
            <a:ext cx="10515600" cy="2828925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305908" marR="0" indent="-305908" algn="l" defTabSz="914400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AutoNum type="arabicPeriod" startAt="12"/>
              <a:defRPr/>
            </a:pPr>
            <a:r>
              <a:rPr sz="2000" strike="noStrike" cap="none" spc="0">
                <a:latin typeface="Ubuntu Light"/>
                <a:ea typeface="Ubuntu Light"/>
                <a:cs typeface="Ubuntu Light"/>
              </a:rPr>
              <a:t> </a:t>
            </a:r>
            <a:r>
              <a:rPr sz="2000">
                <a:latin typeface="Ubuntu Light"/>
                <a:ea typeface="Ubuntu Light"/>
                <a:cs typeface="Ubuntu Light"/>
              </a:rPr>
              <a:t>Рассмотрим AWX(Ansible Tower) и его преимущества перед Anisble, архитектуру AWX.</a:t>
            </a:r>
          </a:p>
          <a:p>
            <a:pPr marL="305908" marR="0" indent="-305908" algn="l" defTabSz="914400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AutoNum type="arabicPeriod" startAt="12"/>
              <a:defRPr/>
            </a:pPr>
            <a:r>
              <a:rPr sz="2000">
                <a:latin typeface="Ubuntu Light"/>
                <a:ea typeface="Ubuntu Light"/>
                <a:cs typeface="Ubuntu Light"/>
              </a:rPr>
              <a:t> Рассмотрим CI/CD в NetDevOps и сервисы для ее реализации, GitLab/Github, EVE-NG, Molecule, batfish, ?</a:t>
            </a:r>
          </a:p>
          <a:p>
            <a:pPr marL="305908" marR="0" indent="-305908" algn="l" defTabSz="914400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AutoNum type="arabicPeriod" startAt="12"/>
              <a:defRPr/>
            </a:pPr>
            <a:r>
              <a:rPr sz="2000">
                <a:latin typeface="Ubuntu Light"/>
                <a:ea typeface="Ubuntu Light"/>
                <a:cs typeface="Ubuntu Light"/>
              </a:rPr>
              <a:t> Подведение итогов, разбор сложных моментов, повторение материала.</a:t>
            </a:r>
          </a:p>
          <a:p>
            <a:pPr marL="305908" marR="0" indent="-305908" algn="l" defTabSz="914400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AutoNum type="arabicPeriod" startAt="12"/>
              <a:defRPr/>
            </a:pPr>
            <a:r>
              <a:rPr sz="2000">
                <a:latin typeface="Ubuntu Light"/>
                <a:ea typeface="Ubuntu Light"/>
                <a:cs typeface="Ubuntu Light"/>
              </a:rPr>
              <a:t> Доклады</a:t>
            </a:r>
          </a:p>
          <a:p>
            <a:pPr marL="305908" marR="0" indent="-305908" algn="l" defTabSz="914400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AutoNum type="arabicPeriod" startAt="12"/>
              <a:defRPr/>
            </a:pPr>
            <a:r>
              <a:rPr sz="2000">
                <a:latin typeface="Ubuntu Light"/>
                <a:ea typeface="Ubuntu Light"/>
                <a:cs typeface="Ubuntu Light"/>
              </a:rPr>
              <a:t> Доклады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7630498" y="260348"/>
            <a:ext cx="4248148" cy="91443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 algn="l">
              <a:defRPr/>
            </a:pPr>
            <a:r>
              <a:rPr lang="ru-RU">
                <a:latin typeface="Ubuntu"/>
                <a:ea typeface="Ubuntu"/>
                <a:cs typeface="Ubuntu"/>
              </a:rPr>
              <a:t>Сетевое программирование</a:t>
            </a:r>
          </a:p>
          <a:p>
            <a:pPr algn="l">
              <a:defRPr/>
            </a:pPr>
            <a:r>
              <a:rPr lang="ru-RU">
                <a:latin typeface="Ubuntu"/>
                <a:ea typeface="Ubuntu"/>
                <a:cs typeface="Ubuntu"/>
              </a:rPr>
              <a:t>2021/2022 ФИКТ ИТМО Лекция №1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838198" y="894555"/>
            <a:ext cx="10515600" cy="1325561"/>
          </a:xfrm>
        </p:spPr>
        <p:txBody>
          <a:bodyPr/>
          <a:lstStyle/>
          <a:p>
            <a:pPr>
              <a:defRPr/>
            </a:pPr>
            <a:r>
              <a:rPr>
                <a:latin typeface="Ubuntu Light"/>
                <a:ea typeface="Ubuntu Light"/>
                <a:cs typeface="Ubuntu Light"/>
              </a:rPr>
              <a:t>Что такое сети связи?</a:t>
            </a:r>
            <a:endParaRPr/>
          </a:p>
        </p:txBody>
      </p:sp>
      <p:sp>
        <p:nvSpPr>
          <p:cNvPr id="5" name="TextBox 4"/>
          <p:cNvSpPr txBox="1"/>
          <p:nvPr/>
        </p:nvSpPr>
        <p:spPr bwMode="auto">
          <a:xfrm>
            <a:off x="7630498" y="260348"/>
            <a:ext cx="4248148" cy="91443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Autofit/>
          </a:bodyPr>
          <a:lstStyle/>
          <a:p>
            <a:pPr algn="l">
              <a:defRPr/>
            </a:pPr>
            <a:r>
              <a:rPr lang="ru-RU">
                <a:latin typeface="Ubuntu"/>
                <a:ea typeface="Ubuntu"/>
                <a:cs typeface="Ubuntu"/>
              </a:rPr>
              <a:t>Сетевое программирование</a:t>
            </a:r>
          </a:p>
          <a:p>
            <a:pPr algn="l">
              <a:defRPr/>
            </a:pPr>
            <a:r>
              <a:rPr lang="ru-RU">
                <a:latin typeface="Ubuntu"/>
                <a:ea typeface="Ubuntu"/>
                <a:cs typeface="Ubuntu"/>
              </a:rPr>
              <a:t>2021/2022 ФИКТ ИТМО Лекция №1</a:t>
            </a:r>
            <a:endParaRPr/>
          </a:p>
        </p:txBody>
      </p:sp>
      <p:sp>
        <p:nvSpPr>
          <p:cNvPr id="6" name=" 5"/>
          <p:cNvSpPr/>
          <p:nvPr/>
        </p:nvSpPr>
        <p:spPr bwMode="auto">
          <a:xfrm>
            <a:off x="25738" y="3857607"/>
            <a:ext cx="164730" cy="236382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rcRect r="29863" b="-822"/>
          <a:stretch/>
        </p:blipFill>
        <p:spPr bwMode="auto">
          <a:xfrm>
            <a:off x="1364973" y="2220117"/>
            <a:ext cx="9265901" cy="421263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916</Words>
  <Application>Microsoft Office PowerPoint</Application>
  <DocSecurity>0</DocSecurity>
  <PresentationFormat>Широкоэкранный</PresentationFormat>
  <Paragraphs>123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Arial</vt:lpstr>
      <vt:lpstr>Ubuntu</vt:lpstr>
      <vt:lpstr>Ubuntu Light</vt:lpstr>
      <vt:lpstr>Office Theme</vt:lpstr>
      <vt:lpstr>Сетевое программирование</vt:lpstr>
      <vt:lpstr>Знакомство</vt:lpstr>
      <vt:lpstr>Знакомство</vt:lpstr>
      <vt:lpstr>Цель курса</vt:lpstr>
      <vt:lpstr>Задачи курса</vt:lpstr>
      <vt:lpstr>План лекций</vt:lpstr>
      <vt:lpstr>План лекций</vt:lpstr>
      <vt:lpstr>План лекций</vt:lpstr>
      <vt:lpstr>Что такое сети связи?</vt:lpstr>
      <vt:lpstr>Что такое сети связи?</vt:lpstr>
      <vt:lpstr>Что из этого сеть связи?</vt:lpstr>
      <vt:lpstr>Внимание вопрос:  Кто использует сети связи?</vt:lpstr>
      <vt:lpstr>Правильный ответ:  Примерно 70-80% населения планеты Земля</vt:lpstr>
      <vt:lpstr>Какие компании имеют свои сети связи?</vt:lpstr>
      <vt:lpstr>А почему так много?</vt:lpstr>
      <vt:lpstr>А почему так много?</vt:lpstr>
      <vt:lpstr>Сколько времени нужно чтобы это все настроить?</vt:lpstr>
      <vt:lpstr>И это только первый этап установки устройства!</vt:lpstr>
      <vt:lpstr>Огромное количество денег тратится НА...</vt:lpstr>
      <vt:lpstr>И именно по этому:</vt:lpstr>
      <vt:lpstr>Важно!</vt:lpstr>
      <vt:lpstr>Выводы?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Сетевое программирование</dc:title>
  <dc:subject/>
  <dc:creator/>
  <cp:keywords/>
  <dc:description/>
  <cp:lastModifiedBy>Иван Филянин</cp:lastModifiedBy>
  <cp:revision>10</cp:revision>
  <dcterms:created xsi:type="dcterms:W3CDTF">2012-12-03T06:56:55Z</dcterms:created>
  <dcterms:modified xsi:type="dcterms:W3CDTF">2021-10-08T08:06:28Z</dcterms:modified>
  <cp:category/>
  <dc:identifier/>
  <cp:contentStatus/>
  <dc:language/>
  <cp:version/>
</cp:coreProperties>
</file>