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  <p:sldId id="274" r:id="rId9"/>
    <p:sldId id="258" r:id="rId10"/>
    <p:sldId id="260" r:id="rId11"/>
    <p:sldId id="259" r:id="rId12"/>
    <p:sldId id="275" r:id="rId13"/>
    <p:sldId id="282" r:id="rId14"/>
    <p:sldId id="283" r:id="rId15"/>
    <p:sldId id="272" r:id="rId1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>
      <p:cViewPr varScale="1">
        <p:scale>
          <a:sx n="98" d="100"/>
          <a:sy n="98" d="100"/>
        </p:scale>
        <p:origin x="11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24.08.2022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065213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800">
                <a:latin typeface="Ubuntu"/>
                <a:ea typeface="Ubuntu"/>
                <a:cs typeface="Ubuntu"/>
              </a:rPr>
              <a:t>Сетевое программирование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3268049" y="5019674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2033461" y="3699509"/>
            <a:ext cx="8125076" cy="128605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Цель автоматизации сетей связи, средства достижения этой цели (Инвентарная система, Система управления IP-пространством, Система описания сетевых сервисов, Механизм инициализации устройств, Вендор-агностик конфигурационная модель)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029924" y="2934616"/>
            <a:ext cx="6325067" cy="53065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 dirty="0" err="1">
                <a:latin typeface="Ubuntu Light"/>
                <a:ea typeface="Ubuntu Light"/>
                <a:cs typeface="Ubuntu Light"/>
              </a:rPr>
              <a:t>Лекция</a:t>
            </a:r>
            <a:r>
              <a:rPr sz="2800" b="1" dirty="0">
                <a:latin typeface="Ubuntu Light"/>
                <a:ea typeface="Ubuntu Light"/>
                <a:cs typeface="Ubuntu Light"/>
              </a:rPr>
              <a:t> №</a:t>
            </a:r>
            <a:r>
              <a:rPr lang="ru-RU" sz="2800" b="1" dirty="0">
                <a:latin typeface="Ubuntu Light"/>
                <a:ea typeface="Ubuntu Light"/>
                <a:cs typeface="Ubuntu Light"/>
              </a:rPr>
              <a:t>3</a:t>
            </a:r>
            <a:endParaRPr dirty="0">
              <a:latin typeface="Ubuntu Light"/>
              <a:ea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F444CC-5B6A-435E-8F7F-B1905DD6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 подхода: Обрабатывать пакеты на скорости чипа (</a:t>
            </a:r>
            <a:r>
              <a:rPr lang="en-US" sz="2400" dirty="0"/>
              <a:t>ASIC Intel Tofino2</a:t>
            </a:r>
            <a:r>
              <a:rPr lang="ru-RU" sz="2400" dirty="0"/>
              <a:t>) имея максимальную гибкость при настройке обработки и простоте использования.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/>
              <a:t>Программирование FPGA(ПЛИС) на языке P4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5F8A0-F3D1-490D-ADA0-237E204CE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3068960"/>
            <a:ext cx="5621087" cy="33468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CAF78B-9090-0F06-D8E6-16CD54CA7E03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3030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Заголовок 7">
            <a:extLst>
              <a:ext uri="{FF2B5EF4-FFF2-40B4-BE49-F238E27FC236}">
                <a16:creationId xmlns:a16="http://schemas.microsoft.com/office/drawing/2014/main" id="{0DB840CD-2514-4498-AA6B-1E00FAC0B2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1124744"/>
            <a:ext cx="10515600" cy="565944"/>
          </a:xfrm>
        </p:spPr>
        <p:txBody>
          <a:bodyPr>
            <a:normAutofit/>
          </a:bodyPr>
          <a:lstStyle/>
          <a:p>
            <a:r>
              <a:rPr lang="ru-RU" sz="2800" dirty="0"/>
              <a:t>Существует ли другое «сетевое программирование»?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0938E91-1BD5-4054-AA03-05383D0BA268}"/>
              </a:ext>
            </a:extLst>
          </p:cNvPr>
          <p:cNvGrpSpPr/>
          <p:nvPr/>
        </p:nvGrpSpPr>
        <p:grpSpPr>
          <a:xfrm>
            <a:off x="1271464" y="2708920"/>
            <a:ext cx="3960440" cy="3193845"/>
            <a:chOff x="835612" y="2708920"/>
            <a:chExt cx="3960440" cy="31938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9B28892-A11D-49F6-BE24-E9C711FBFC2D}"/>
                </a:ext>
              </a:extLst>
            </p:cNvPr>
            <p:cNvSpPr txBox="1"/>
            <p:nvPr/>
          </p:nvSpPr>
          <p:spPr>
            <a:xfrm>
              <a:off x="835612" y="4979435"/>
              <a:ext cx="39604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Разработка и использование собственных инструментов автоматизации сети связи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51F4B05-77D3-4F83-BB5A-2CC4339DC3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456" y="2708920"/>
              <a:ext cx="2204864" cy="2204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658D612-E90B-4883-8FB9-5792117C0C77}"/>
              </a:ext>
            </a:extLst>
          </p:cNvPr>
          <p:cNvGrpSpPr/>
          <p:nvPr/>
        </p:nvGrpSpPr>
        <p:grpSpPr>
          <a:xfrm>
            <a:off x="5879976" y="2749917"/>
            <a:ext cx="5400600" cy="2983339"/>
            <a:chOff x="6672064" y="2780927"/>
            <a:chExt cx="5400600" cy="298333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56B2F6B-979D-48EC-96AE-44AF8413D7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128" y="2780927"/>
              <a:ext cx="3896428" cy="2191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C84BC5-61A3-4ACD-B618-4C831AFEF978}"/>
                </a:ext>
              </a:extLst>
            </p:cNvPr>
            <p:cNvSpPr txBox="1"/>
            <p:nvPr/>
          </p:nvSpPr>
          <p:spPr>
            <a:xfrm>
              <a:off x="6672064" y="5117935"/>
              <a:ext cx="540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Автоматизация сетей связи с использованием систем контроля конфигураций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D46E4DC-3A81-9089-708E-6BFD6E6A4587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8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FAD4D-5F1D-41F7-A59F-60E11CDF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31" y="26897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Возвращаемся</a:t>
            </a:r>
          </a:p>
        </p:txBody>
      </p:sp>
    </p:spTree>
    <p:extLst>
      <p:ext uri="{BB962C8B-B14F-4D97-AF65-F5344CB8AC3E}">
        <p14:creationId xmlns:p14="http://schemas.microsoft.com/office/powerpoint/2010/main" val="385215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Пример использования: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8BC343-B987-40D5-9A1C-A3A98502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77" y="1825625"/>
            <a:ext cx="8376245" cy="4166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A173A3-53D8-C772-D75E-3D2BE0585F60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230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Ваши примеры?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DC4D9-6120-9EAB-3E5A-6AE796E2C437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814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Вопросы?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9230D1-42BE-1D76-EA8E-BBB9B7EBD85E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52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200" b="1" dirty="0"/>
              <a:t>Цель автоматизации: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Изменить подход к управлению сетевым оборудованием для повышения качества предоставляемых услуг, надежности сети и снижению стоимости эксплуатации.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b="1" dirty="0"/>
              <a:t>Задачи</a:t>
            </a:r>
            <a:r>
              <a:rPr lang="ru-RU" sz="2200" dirty="0"/>
              <a:t>: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200" dirty="0"/>
              <a:t>Исследование проблем которые необходимо решить в вашей «кейсе».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200" dirty="0"/>
              <a:t>Выбрать системы и механизмы которые позволят достичь необходимого результата.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ru-RU" sz="2200" dirty="0"/>
              <a:t>Спроектировать и внедрить выбранную архитектуру в СПД.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endParaRPr lang="ru-RU" sz="220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Зачем нужна автоматизация сетей связи?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855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ru-RU" sz="220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Архитектура «полной» системы автоматизации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67BAB0-C41B-4948-B191-4C808D75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10" y="1825625"/>
            <a:ext cx="4551288" cy="41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A4E73-DEE4-4FB6-9300-500A2239E557}"/>
              </a:ext>
            </a:extLst>
          </p:cNvPr>
          <p:cNvSpPr txBox="1"/>
          <p:nvPr/>
        </p:nvSpPr>
        <p:spPr>
          <a:xfrm>
            <a:off x="6888088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Источник: linkmeup.ru/blog/1252/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7165C-1119-947C-5326-8A747B099C75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6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2276872"/>
            <a:ext cx="10515600" cy="404410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ru-RU" sz="2200" dirty="0"/>
              <a:t>Пример: </a:t>
            </a:r>
            <a:r>
              <a:rPr lang="en-US" sz="2200" dirty="0" err="1"/>
              <a:t>Netbox</a:t>
            </a:r>
            <a:r>
              <a:rPr lang="ru-RU" sz="2200" dirty="0"/>
              <a:t> (см. </a:t>
            </a:r>
            <a:r>
              <a:rPr lang="en-US" sz="2200" dirty="0"/>
              <a:t>GitHub)</a:t>
            </a:r>
            <a:endParaRPr lang="ru-RU" sz="2200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100811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Инвентарная система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(Device Management)</a:t>
            </a:r>
            <a:b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Система управления IP-пространством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IPAM)</a:t>
            </a:r>
            <a:endParaRPr lang="ru-RU" sz="2800" dirty="0"/>
          </a:p>
        </p:txBody>
      </p:sp>
      <p:pic>
        <p:nvPicPr>
          <p:cNvPr id="2050" name="Picture 2" descr="Netbox api">
            <a:extLst>
              <a:ext uri="{FF2B5EF4-FFF2-40B4-BE49-F238E27FC236}">
                <a16:creationId xmlns:a16="http://schemas.microsoft.com/office/drawing/2014/main" id="{5EDD53FE-6AD6-4D46-B84B-D1305E71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48" y="2132855"/>
            <a:ext cx="4390330" cy="321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75063-0BF6-3B80-5841-65269FBF6B2F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03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Идея: </a:t>
            </a:r>
            <a:br>
              <a:rPr lang="ru-RU" sz="2200" dirty="0"/>
            </a:br>
            <a:r>
              <a:rPr lang="ru-RU" sz="2200" dirty="0"/>
              <a:t>Разделить сетевые сервисы на инфраструктурные и клиентские и держать в системе пачку готовых конфигов для различных сервисов.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2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Реализация:</a:t>
            </a:r>
            <a:br>
              <a:rPr lang="ru-RU" sz="2200" dirty="0"/>
            </a:br>
            <a:r>
              <a:rPr lang="ru-RU" sz="2200" dirty="0"/>
              <a:t>Что-то подобное есть у меня в «Программных модулях для системы контроля конфигураций </a:t>
            </a:r>
            <a:r>
              <a:rPr lang="en-US" sz="2200" dirty="0"/>
              <a:t>Ansible</a:t>
            </a:r>
            <a:r>
              <a:rPr lang="ru-RU" sz="2200" dirty="0"/>
              <a:t>», но похожие реализации также в других продуктах, но возможно не так явно.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Система описания сетевых сервисов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4F90E-90E4-FBFE-A341-00F48BEA8E37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921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Идея: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200" dirty="0"/>
              <a:t>Автоматически раскатывать начальную конфигурацию на новое устройство «из коробки», добавлять его </a:t>
            </a:r>
            <a:r>
              <a:rPr lang="en-US" sz="2200" dirty="0"/>
              <a:t>S/N </a:t>
            </a:r>
            <a:r>
              <a:rPr lang="ru-RU" sz="2200" dirty="0"/>
              <a:t>и </a:t>
            </a:r>
            <a:r>
              <a:rPr lang="ru-RU" sz="2200" dirty="0" err="1"/>
              <a:t>доп</a:t>
            </a:r>
            <a:r>
              <a:rPr lang="en-US" sz="2200" dirty="0"/>
              <a:t>.</a:t>
            </a:r>
            <a:r>
              <a:rPr lang="ru-RU" sz="2200" dirty="0"/>
              <a:t> информацию в </a:t>
            </a:r>
            <a:r>
              <a:rPr lang="en-US" sz="2200" dirty="0"/>
              <a:t>IPAM</a:t>
            </a:r>
            <a:r>
              <a:rPr lang="ru-RU" sz="2200" dirty="0"/>
              <a:t> и </a:t>
            </a:r>
            <a:r>
              <a:rPr lang="en-US" sz="2200" dirty="0"/>
              <a:t>Device Management</a:t>
            </a:r>
            <a:r>
              <a:rPr lang="ru-RU" sz="2200" dirty="0"/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dirty="0"/>
              <a:t>Реализация: </a:t>
            </a:r>
            <a:br>
              <a:rPr lang="ru-RU" sz="2200" dirty="0"/>
            </a:br>
            <a:r>
              <a:rPr lang="ru-RU" sz="2200" dirty="0"/>
              <a:t>Есть много инструментов </a:t>
            </a:r>
            <a:r>
              <a:rPr lang="en-US" sz="2200" dirty="0"/>
              <a:t>ZTP </a:t>
            </a:r>
            <a:r>
              <a:rPr lang="ru-RU" sz="2200" dirty="0"/>
              <a:t>для </a:t>
            </a:r>
            <a:r>
              <a:rPr lang="en-US" sz="2200" dirty="0"/>
              <a:t>SD-WAN </a:t>
            </a:r>
            <a:r>
              <a:rPr lang="ru-RU" sz="2200" dirty="0"/>
              <a:t>решений от вендоров, но вы также можете воспользоваться </a:t>
            </a:r>
            <a:r>
              <a:rPr lang="en-US" sz="2200" dirty="0"/>
              <a:t>Ansible/</a:t>
            </a:r>
            <a:r>
              <a:rPr lang="en-US" sz="2200" dirty="0" err="1"/>
              <a:t>Nornir</a:t>
            </a:r>
            <a:r>
              <a:rPr lang="en-US" sz="2200" dirty="0"/>
              <a:t>/Napalm</a:t>
            </a:r>
            <a:r>
              <a:rPr lang="ru-RU" sz="2200" dirty="0"/>
              <a:t> или другими инструментами.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Механизм инициализации устройств (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ZTP)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8DBA0-C03D-3CD1-1982-700F289CB29A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468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5EEB70-AA90-425C-9AAF-63449578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Идея: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Описывать конфигурацию устройства «псевдо» языком, чтобы инструменты автоматизации на основе вендор-агностик конфигурационной модели готовили вендор-зависимую модель взаимодействия.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sz="2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Реализация: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200" dirty="0"/>
              <a:t>На данный момент известно о нескольких системах в крупных провайдерах построенных таким образом, но они используются только в данных компаниях и не имеют открытого кода. (</a:t>
            </a:r>
            <a:r>
              <a:rPr lang="ru-RU" sz="2200" dirty="0" err="1"/>
              <a:t>Самонаписанные</a:t>
            </a:r>
            <a:r>
              <a:rPr lang="ru-RU" sz="2200" dirty="0"/>
              <a:t> системы)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80672CA2-194D-45C5-ABA7-61961335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0515600" cy="637952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Вендор-агностик конфигурационная модель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69951-3978-4FB0-5060-2D8E8248CF6F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518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FAD4D-5F1D-41F7-A59F-60E11CDF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31" y="2689732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Вспомним несколько инструментов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67220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3070509-BBB4-455F-B7A4-2578F0C3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744"/>
            <a:ext cx="10515600" cy="565944"/>
          </a:xfrm>
        </p:spPr>
        <p:txBody>
          <a:bodyPr>
            <a:normAutofit/>
          </a:bodyPr>
          <a:lstStyle/>
          <a:p>
            <a:r>
              <a:rPr lang="ru-RU" sz="2800" dirty="0"/>
              <a:t>Существует ли другое «сетевое программирование»?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1CA63B9-9FF4-4151-AA17-BAA055FEB9B7}"/>
              </a:ext>
            </a:extLst>
          </p:cNvPr>
          <p:cNvGrpSpPr/>
          <p:nvPr/>
        </p:nvGrpSpPr>
        <p:grpSpPr>
          <a:xfrm>
            <a:off x="1703512" y="2731484"/>
            <a:ext cx="3241576" cy="2499886"/>
            <a:chOff x="226740" y="2295525"/>
            <a:chExt cx="3241576" cy="2499886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92B4A1E-93FE-496A-AC2D-BDFDFDCC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424" y="2295525"/>
              <a:ext cx="1872208" cy="17072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CE450C-3F81-49BB-9136-D37527390A1C}"/>
                </a:ext>
              </a:extLst>
            </p:cNvPr>
            <p:cNvSpPr txBox="1"/>
            <p:nvPr/>
          </p:nvSpPr>
          <p:spPr>
            <a:xfrm>
              <a:off x="226740" y="4149080"/>
              <a:ext cx="32415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Программирование </a:t>
              </a:r>
              <a:r>
                <a:rPr lang="en-US" b="1" dirty="0"/>
                <a:t>FPGA</a:t>
              </a:r>
              <a:r>
                <a:rPr lang="ru-RU" b="1" dirty="0"/>
                <a:t>(ПЛИС) на языке </a:t>
              </a:r>
              <a:r>
                <a:rPr lang="en-US" b="1" dirty="0"/>
                <a:t>P4</a:t>
              </a:r>
              <a:endParaRPr lang="ru-RU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0D780ED-B1CA-445B-BEF4-E3AC0202CCC9}"/>
              </a:ext>
            </a:extLst>
          </p:cNvPr>
          <p:cNvSpPr txBox="1"/>
          <p:nvPr/>
        </p:nvSpPr>
        <p:spPr>
          <a:xfrm>
            <a:off x="2280184" y="225127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ASIC Intel Tofino2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B24590-16E5-4DC8-9445-43E31520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3016"/>
            <a:ext cx="4767941" cy="3876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EB0E8-B5E8-4A38-9655-33B58B72AB28}"/>
              </a:ext>
            </a:extLst>
          </p:cNvPr>
          <p:cNvSpPr txBox="1"/>
          <p:nvPr/>
        </p:nvSpPr>
        <p:spPr>
          <a:xfrm>
            <a:off x="6643766" y="608750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Коммутатор на базе </a:t>
            </a:r>
            <a:r>
              <a:rPr lang="en-US" dirty="0"/>
              <a:t>Intel Tofino2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D9B30F-0491-BB71-CDED-2396DAB11F7B}"/>
              </a:ext>
            </a:extLst>
          </p:cNvPr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 dirty="0">
                <a:latin typeface="Ubuntu"/>
                <a:ea typeface="Ubuntu"/>
                <a:cs typeface="Ubuntu"/>
              </a:rPr>
              <a:t>2022/2023 ФИКТ ИТМО Лекция №3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</TotalTime>
  <Words>504</Words>
  <Application>Microsoft Macintosh PowerPoint</Application>
  <DocSecurity>0</DocSecurity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Ubuntu</vt:lpstr>
      <vt:lpstr>Ubuntu Light</vt:lpstr>
      <vt:lpstr>Office Theme</vt:lpstr>
      <vt:lpstr>Сетевое программирование</vt:lpstr>
      <vt:lpstr>Зачем нужна автоматизация сетей связи?</vt:lpstr>
      <vt:lpstr>Архитектура «полной» системы автоматизации</vt:lpstr>
      <vt:lpstr>Инвентарная система (Device Management) Система управления IP-пространством (IPAM)</vt:lpstr>
      <vt:lpstr>Система описания сетевых сервисов</vt:lpstr>
      <vt:lpstr>Механизм инициализации устройств (ZTP)</vt:lpstr>
      <vt:lpstr>Вендор-агностик конфигурационная модель</vt:lpstr>
      <vt:lpstr>Вспомним несколько инструментов</vt:lpstr>
      <vt:lpstr>Существует ли другое «сетевое программирование»?</vt:lpstr>
      <vt:lpstr>Программирование FPGA(ПЛИС) на языке P4</vt:lpstr>
      <vt:lpstr>Существует ли другое «сетевое программирование»?</vt:lpstr>
      <vt:lpstr>Возвращаемся</vt:lpstr>
      <vt:lpstr>Пример использования:</vt:lpstr>
      <vt:lpstr>Ваши примеры?</vt:lpstr>
      <vt:lpstr>Вопросы?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программирование</dc:title>
  <dc:subject/>
  <dc:creator/>
  <cp:keywords/>
  <dc:description/>
  <cp:lastModifiedBy>Филянин Иван Викторович</cp:lastModifiedBy>
  <cp:revision>20</cp:revision>
  <dcterms:created xsi:type="dcterms:W3CDTF">2012-12-03T06:56:55Z</dcterms:created>
  <dcterms:modified xsi:type="dcterms:W3CDTF">2022-08-24T11:29:29Z</dcterms:modified>
  <cp:category/>
  <dc:identifier/>
  <cp:contentStatus/>
  <dc:language/>
  <cp:version/>
</cp:coreProperties>
</file>