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3" r:id="rId4"/>
    <p:sldId id="264" r:id="rId5"/>
    <p:sldId id="265" r:id="rId6"/>
    <p:sldId id="266" r:id="rId7"/>
    <p:sldId id="258" r:id="rId8"/>
    <p:sldId id="260"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56C11E-C3B5-4F55-929D-C825B2BCA64B}" type="datetimeFigureOut">
              <a:rPr lang="en-US" smtClean="0"/>
              <a:t>2017-06-19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0836D-24A2-47F7-BF38-DF4665E0C36C}" type="slidenum">
              <a:rPr lang="en-US" smtClean="0"/>
              <a:t>‹#›</a:t>
            </a:fld>
            <a:endParaRPr lang="en-US"/>
          </a:p>
        </p:txBody>
      </p:sp>
    </p:spTree>
    <p:extLst>
      <p:ext uri="{BB962C8B-B14F-4D97-AF65-F5344CB8AC3E}">
        <p14:creationId xmlns:p14="http://schemas.microsoft.com/office/powerpoint/2010/main" val="62156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56C11E-C3B5-4F55-929D-C825B2BCA64B}" type="datetimeFigureOut">
              <a:rPr lang="en-US" smtClean="0"/>
              <a:t>2017-06-19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0836D-24A2-47F7-BF38-DF4665E0C36C}" type="slidenum">
              <a:rPr lang="en-US" smtClean="0"/>
              <a:t>‹#›</a:t>
            </a:fld>
            <a:endParaRPr lang="en-US"/>
          </a:p>
        </p:txBody>
      </p:sp>
    </p:spTree>
    <p:extLst>
      <p:ext uri="{BB962C8B-B14F-4D97-AF65-F5344CB8AC3E}">
        <p14:creationId xmlns:p14="http://schemas.microsoft.com/office/powerpoint/2010/main" val="4086278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56C11E-C3B5-4F55-929D-C825B2BCA64B}" type="datetimeFigureOut">
              <a:rPr lang="en-US" smtClean="0"/>
              <a:t>2017-06-19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0836D-24A2-47F7-BF38-DF4665E0C36C}" type="slidenum">
              <a:rPr lang="en-US" smtClean="0"/>
              <a:t>‹#›</a:t>
            </a:fld>
            <a:endParaRPr lang="en-US"/>
          </a:p>
        </p:txBody>
      </p:sp>
    </p:spTree>
    <p:extLst>
      <p:ext uri="{BB962C8B-B14F-4D97-AF65-F5344CB8AC3E}">
        <p14:creationId xmlns:p14="http://schemas.microsoft.com/office/powerpoint/2010/main" val="253861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56C11E-C3B5-4F55-929D-C825B2BCA64B}" type="datetimeFigureOut">
              <a:rPr lang="en-US" smtClean="0"/>
              <a:t>2017-06-19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0836D-24A2-47F7-BF38-DF4665E0C36C}" type="slidenum">
              <a:rPr lang="en-US" smtClean="0"/>
              <a:t>‹#›</a:t>
            </a:fld>
            <a:endParaRPr lang="en-US"/>
          </a:p>
        </p:txBody>
      </p:sp>
    </p:spTree>
    <p:extLst>
      <p:ext uri="{BB962C8B-B14F-4D97-AF65-F5344CB8AC3E}">
        <p14:creationId xmlns:p14="http://schemas.microsoft.com/office/powerpoint/2010/main" val="2938419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56C11E-C3B5-4F55-929D-C825B2BCA64B}" type="datetimeFigureOut">
              <a:rPr lang="en-US" smtClean="0"/>
              <a:t>2017-06-19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0836D-24A2-47F7-BF38-DF4665E0C36C}" type="slidenum">
              <a:rPr lang="en-US" smtClean="0"/>
              <a:t>‹#›</a:t>
            </a:fld>
            <a:endParaRPr lang="en-US"/>
          </a:p>
        </p:txBody>
      </p:sp>
    </p:spTree>
    <p:extLst>
      <p:ext uri="{BB962C8B-B14F-4D97-AF65-F5344CB8AC3E}">
        <p14:creationId xmlns:p14="http://schemas.microsoft.com/office/powerpoint/2010/main" val="203344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56C11E-C3B5-4F55-929D-C825B2BCA64B}" type="datetimeFigureOut">
              <a:rPr lang="en-US" smtClean="0"/>
              <a:t>2017-06-19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0836D-24A2-47F7-BF38-DF4665E0C36C}" type="slidenum">
              <a:rPr lang="en-US" smtClean="0"/>
              <a:t>‹#›</a:t>
            </a:fld>
            <a:endParaRPr lang="en-US"/>
          </a:p>
        </p:txBody>
      </p:sp>
    </p:spTree>
    <p:extLst>
      <p:ext uri="{BB962C8B-B14F-4D97-AF65-F5344CB8AC3E}">
        <p14:creationId xmlns:p14="http://schemas.microsoft.com/office/powerpoint/2010/main" val="326879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56C11E-C3B5-4F55-929D-C825B2BCA64B}" type="datetimeFigureOut">
              <a:rPr lang="en-US" smtClean="0"/>
              <a:t>2017-06-19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90836D-24A2-47F7-BF38-DF4665E0C36C}" type="slidenum">
              <a:rPr lang="en-US" smtClean="0"/>
              <a:t>‹#›</a:t>
            </a:fld>
            <a:endParaRPr lang="en-US"/>
          </a:p>
        </p:txBody>
      </p:sp>
    </p:spTree>
    <p:extLst>
      <p:ext uri="{BB962C8B-B14F-4D97-AF65-F5344CB8AC3E}">
        <p14:creationId xmlns:p14="http://schemas.microsoft.com/office/powerpoint/2010/main" val="2266589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56C11E-C3B5-4F55-929D-C825B2BCA64B}" type="datetimeFigureOut">
              <a:rPr lang="en-US" smtClean="0"/>
              <a:t>2017-06-19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90836D-24A2-47F7-BF38-DF4665E0C36C}" type="slidenum">
              <a:rPr lang="en-US" smtClean="0"/>
              <a:t>‹#›</a:t>
            </a:fld>
            <a:endParaRPr lang="en-US"/>
          </a:p>
        </p:txBody>
      </p:sp>
    </p:spTree>
    <p:extLst>
      <p:ext uri="{BB962C8B-B14F-4D97-AF65-F5344CB8AC3E}">
        <p14:creationId xmlns:p14="http://schemas.microsoft.com/office/powerpoint/2010/main" val="421248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6C11E-C3B5-4F55-929D-C825B2BCA64B}" type="datetimeFigureOut">
              <a:rPr lang="en-US" smtClean="0"/>
              <a:t>2017-06-19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90836D-24A2-47F7-BF38-DF4665E0C36C}" type="slidenum">
              <a:rPr lang="en-US" smtClean="0"/>
              <a:t>‹#›</a:t>
            </a:fld>
            <a:endParaRPr lang="en-US"/>
          </a:p>
        </p:txBody>
      </p:sp>
    </p:spTree>
    <p:extLst>
      <p:ext uri="{BB962C8B-B14F-4D97-AF65-F5344CB8AC3E}">
        <p14:creationId xmlns:p14="http://schemas.microsoft.com/office/powerpoint/2010/main" val="367148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56C11E-C3B5-4F55-929D-C825B2BCA64B}" type="datetimeFigureOut">
              <a:rPr lang="en-US" smtClean="0"/>
              <a:t>2017-06-19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0836D-24A2-47F7-BF38-DF4665E0C36C}" type="slidenum">
              <a:rPr lang="en-US" smtClean="0"/>
              <a:t>‹#›</a:t>
            </a:fld>
            <a:endParaRPr lang="en-US"/>
          </a:p>
        </p:txBody>
      </p:sp>
    </p:spTree>
    <p:extLst>
      <p:ext uri="{BB962C8B-B14F-4D97-AF65-F5344CB8AC3E}">
        <p14:creationId xmlns:p14="http://schemas.microsoft.com/office/powerpoint/2010/main" val="3495108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56C11E-C3B5-4F55-929D-C825B2BCA64B}" type="datetimeFigureOut">
              <a:rPr lang="en-US" smtClean="0"/>
              <a:t>2017-06-19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0836D-24A2-47F7-BF38-DF4665E0C36C}" type="slidenum">
              <a:rPr lang="en-US" smtClean="0"/>
              <a:t>‹#›</a:t>
            </a:fld>
            <a:endParaRPr lang="en-US"/>
          </a:p>
        </p:txBody>
      </p:sp>
    </p:spTree>
    <p:extLst>
      <p:ext uri="{BB962C8B-B14F-4D97-AF65-F5344CB8AC3E}">
        <p14:creationId xmlns:p14="http://schemas.microsoft.com/office/powerpoint/2010/main" val="31627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6C11E-C3B5-4F55-929D-C825B2BCA64B}" type="datetimeFigureOut">
              <a:rPr lang="en-US" smtClean="0"/>
              <a:t>2017-06-19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0836D-24A2-47F7-BF38-DF4665E0C36C}" type="slidenum">
              <a:rPr lang="en-US" smtClean="0"/>
              <a:t>‹#›</a:t>
            </a:fld>
            <a:endParaRPr lang="en-US"/>
          </a:p>
        </p:txBody>
      </p:sp>
    </p:spTree>
    <p:extLst>
      <p:ext uri="{BB962C8B-B14F-4D97-AF65-F5344CB8AC3E}">
        <p14:creationId xmlns:p14="http://schemas.microsoft.com/office/powerpoint/2010/main" val="2343216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hillipKatz/allReady/blob/master/docs/prerequisite_install_guide/prerequisite_install_guide.md" TargetMode="External"/><Relationship Id="rId2" Type="http://schemas.openxmlformats.org/officeDocument/2006/relationships/hyperlink" Target="https://github.com/PhillipKatz/allReady/blob/master/docs/git/gitprocess.md"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PhillipKatz/allReady/blob/master/docs/web_application/instructions.m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TBox/allReady/issues/1940" TargetMode="External"/><Relationship Id="rId7" Type="http://schemas.openxmlformats.org/officeDocument/2006/relationships/image" Target="../media/image15.jpeg"/><Relationship Id="rId2" Type="http://schemas.openxmlformats.org/officeDocument/2006/relationships/hyperlink" Target="https://github.com/HTBox/allReady/issues/1929" TargetMode="External"/><Relationship Id="rId1" Type="http://schemas.openxmlformats.org/officeDocument/2006/relationships/slideLayout" Target="../slideLayouts/slideLayout2.xml"/><Relationship Id="rId6" Type="http://schemas.openxmlformats.org/officeDocument/2006/relationships/hyperlink" Target="https://github.com/HTBox/allReady/issues/1842" TargetMode="External"/><Relationship Id="rId5" Type="http://schemas.openxmlformats.org/officeDocument/2006/relationships/hyperlink" Target="https://github.com/HTBox/allReady/issues/1844" TargetMode="External"/><Relationship Id="rId4" Type="http://schemas.openxmlformats.org/officeDocument/2006/relationships/hyperlink" Target="https://github.com/HTBox/allReady/issues/155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a:xfrm>
            <a:off x="838199" y="1825625"/>
            <a:ext cx="4578927" cy="4395066"/>
          </a:xfrm>
        </p:spPr>
        <p:txBody>
          <a:bodyPr>
            <a:normAutofit/>
          </a:bodyPr>
          <a:lstStyle/>
          <a:p>
            <a:pPr marL="0" indent="0">
              <a:buNone/>
            </a:pPr>
            <a:r>
              <a:rPr lang="en-US" dirty="0" err="1">
                <a:hlinkClick r:id="rId2"/>
              </a:rPr>
              <a:t>Git</a:t>
            </a:r>
            <a:r>
              <a:rPr lang="en-US" dirty="0">
                <a:hlinkClick r:id="rId2"/>
              </a:rPr>
              <a:t> Usage for already</a:t>
            </a:r>
            <a:endParaRPr lang="en-US" dirty="0"/>
          </a:p>
          <a:p>
            <a:pPr marL="0" indent="0">
              <a:buNone/>
            </a:pPr>
            <a:endParaRPr lang="en-US" dirty="0"/>
          </a:p>
          <a:p>
            <a:pPr marL="0" indent="0">
              <a:buNone/>
            </a:pPr>
            <a:r>
              <a:rPr lang="en-US" dirty="0">
                <a:hlinkClick r:id="rId3"/>
              </a:rPr>
              <a:t>Prerequisite Install Guide</a:t>
            </a:r>
            <a:endParaRPr lang="en-US" dirty="0"/>
          </a:p>
          <a:p>
            <a:pPr marL="0" indent="0">
              <a:buNone/>
            </a:pPr>
            <a:endParaRPr lang="en-US" dirty="0"/>
          </a:p>
          <a:p>
            <a:pPr marL="0" indent="0">
              <a:buNone/>
            </a:pPr>
            <a:r>
              <a:rPr lang="en-US" dirty="0" smtClean="0">
                <a:hlinkClick r:id="rId4"/>
              </a:rPr>
              <a:t>Event instructions</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3418" y="365125"/>
            <a:ext cx="4440382" cy="3476535"/>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0331" y="4628523"/>
            <a:ext cx="4946555" cy="1107259"/>
          </a:xfrm>
          <a:prstGeom prst="rect">
            <a:avLst/>
          </a:prstGeom>
        </p:spPr>
      </p:pic>
    </p:spTree>
    <p:extLst>
      <p:ext uri="{BB962C8B-B14F-4D97-AF65-F5344CB8AC3E}">
        <p14:creationId xmlns:p14="http://schemas.microsoft.com/office/powerpoint/2010/main" val="362375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6329" y="693159"/>
            <a:ext cx="9182116" cy="5845631"/>
          </a:xfrm>
        </p:spPr>
      </p:pic>
      <p:sp>
        <p:nvSpPr>
          <p:cNvPr id="5" name="TextBox 4"/>
          <p:cNvSpPr txBox="1"/>
          <p:nvPr/>
        </p:nvSpPr>
        <p:spPr>
          <a:xfrm>
            <a:off x="290948" y="1690688"/>
            <a:ext cx="2535381" cy="2327565"/>
          </a:xfrm>
          <a:prstGeom prst="rect">
            <a:avLst/>
          </a:prstGeom>
          <a:noFill/>
        </p:spPr>
        <p:txBody>
          <a:bodyPr wrap="square" rtlCol="0">
            <a:spAutoFit/>
          </a:bodyPr>
          <a:lstStyle/>
          <a:p>
            <a:r>
              <a:rPr lang="en-US" sz="2800" dirty="0" smtClean="0"/>
              <a:t>Mostly driven by volunteers, managed by an Azure database infrastructure</a:t>
            </a:r>
            <a:endParaRPr lang="en-US" sz="2800" dirty="0"/>
          </a:p>
        </p:txBody>
      </p:sp>
    </p:spTree>
    <p:extLst>
      <p:ext uri="{BB962C8B-B14F-4D97-AF65-F5344CB8AC3E}">
        <p14:creationId xmlns:p14="http://schemas.microsoft.com/office/powerpoint/2010/main" val="293922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Diagram</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179" y="1235219"/>
            <a:ext cx="9555958" cy="5622781"/>
          </a:xfrm>
          <a:prstGeom prst="rect">
            <a:avLst/>
          </a:prstGeom>
        </p:spPr>
      </p:pic>
    </p:spTree>
    <p:extLst>
      <p:ext uri="{BB962C8B-B14F-4D97-AF65-F5344CB8AC3E}">
        <p14:creationId xmlns:p14="http://schemas.microsoft.com/office/powerpoint/2010/main" val="87167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5" name="Content Placeholder 4"/>
          <p:cNvSpPr>
            <a:spLocks noGrp="1"/>
          </p:cNvSpPr>
          <p:nvPr>
            <p:ph idx="1"/>
          </p:nvPr>
        </p:nvSpPr>
        <p:spPr/>
        <p:txBody>
          <a:bodyPr>
            <a:normAutofit fontScale="85000" lnSpcReduction="20000"/>
          </a:bodyPr>
          <a:lstStyle/>
          <a:p>
            <a:r>
              <a:rPr lang="en-US" b="1" dirty="0"/>
              <a:t>Assessors</a:t>
            </a:r>
            <a:r>
              <a:rPr lang="en-US" dirty="0"/>
              <a:t>, who check for compliance. Working in tandem with the </a:t>
            </a:r>
            <a:r>
              <a:rPr lang="en-US" dirty="0" err="1"/>
              <a:t>allReady</a:t>
            </a:r>
            <a:r>
              <a:rPr lang="en-US" dirty="0"/>
              <a:t> staff, relying on their results and handing requests and feedback.</a:t>
            </a:r>
          </a:p>
          <a:p>
            <a:pPr lvl="1"/>
            <a:r>
              <a:rPr lang="en-US" dirty="0"/>
              <a:t>Red Cross: (Director: @Jim McGowan)</a:t>
            </a:r>
          </a:p>
          <a:p>
            <a:r>
              <a:rPr lang="en-US" b="1" dirty="0"/>
              <a:t>Communicators</a:t>
            </a:r>
            <a:r>
              <a:rPr lang="en-US" dirty="0"/>
              <a:t>, who create documents and training. Most of the documents are yet to be written, with the exception of the "getting started" tutorials for volunteers, which were written by </a:t>
            </a:r>
            <a:r>
              <a:rPr lang="en-US" dirty="0" err="1"/>
              <a:t>allReady's</a:t>
            </a:r>
            <a:r>
              <a:rPr lang="en-US" dirty="0"/>
              <a:t> core-developers</a:t>
            </a:r>
          </a:p>
          <a:p>
            <a:pPr lvl="1"/>
            <a:r>
              <a:rPr lang="en-US" dirty="0" err="1"/>
              <a:t>Github</a:t>
            </a:r>
            <a:r>
              <a:rPr lang="en-US" dirty="0"/>
              <a:t> contributors</a:t>
            </a:r>
          </a:p>
          <a:p>
            <a:r>
              <a:rPr lang="en-US" b="1" dirty="0"/>
              <a:t>Developers</a:t>
            </a:r>
            <a:r>
              <a:rPr lang="en-US" dirty="0"/>
              <a:t>, who create the system / Maintainers, who evolve and fix the system</a:t>
            </a:r>
          </a:p>
          <a:p>
            <a:pPr lvl="1"/>
            <a:r>
              <a:rPr lang="en-US" b="1" i="1" dirty="0"/>
              <a:t>Core developers</a:t>
            </a:r>
            <a:r>
              <a:rPr lang="en-US" dirty="0"/>
              <a:t>: Staff skilled in management, knowledgeable in programming; mainly in Web, SQL, .NET, and AngularJS</a:t>
            </a:r>
          </a:p>
          <a:p>
            <a:pPr lvl="2"/>
            <a:r>
              <a:rPr lang="en-US" dirty="0"/>
              <a:t>Web team (</a:t>
            </a:r>
            <a:r>
              <a:rPr lang="en-US" dirty="0" err="1"/>
              <a:t>Rohit</a:t>
            </a:r>
            <a:r>
              <a:rPr lang="en-US" dirty="0"/>
              <a:t>, Elizabeth, Matt, Dan, Daniel, Glen, Connie)</a:t>
            </a:r>
          </a:p>
          <a:p>
            <a:pPr lvl="2"/>
            <a:r>
              <a:rPr lang="en-US" dirty="0"/>
              <a:t>Mobile team: (Jimmy, Dmitry, </a:t>
            </a:r>
            <a:r>
              <a:rPr lang="en-US" dirty="0" err="1"/>
              <a:t>Parashuram</a:t>
            </a:r>
            <a:r>
              <a:rPr lang="en-US" dirty="0"/>
              <a:t>, Louis, Guillaume)</a:t>
            </a:r>
          </a:p>
          <a:p>
            <a:pPr lvl="1"/>
            <a:r>
              <a:rPr lang="en-US" b="1" i="1" dirty="0"/>
              <a:t>Volunteering coders</a:t>
            </a:r>
            <a:r>
              <a:rPr lang="en-US" dirty="0"/>
              <a:t>:</a:t>
            </a:r>
          </a:p>
          <a:p>
            <a:pPr lvl="2"/>
            <a:r>
              <a:rPr lang="en-US" dirty="0"/>
              <a:t>open-source contributors who volunteer to work on the improvement of </a:t>
            </a:r>
            <a:r>
              <a:rPr lang="en-US" dirty="0" err="1" smtClean="0"/>
              <a:t>allReady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365125"/>
            <a:ext cx="2740602" cy="123901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5962" y="365125"/>
            <a:ext cx="1325563" cy="1325563"/>
          </a:xfrm>
          <a:prstGeom prst="rect">
            <a:avLst/>
          </a:prstGeom>
        </p:spPr>
      </p:pic>
    </p:spTree>
    <p:extLst>
      <p:ext uri="{BB962C8B-B14F-4D97-AF65-F5344CB8AC3E}">
        <p14:creationId xmlns:p14="http://schemas.microsoft.com/office/powerpoint/2010/main" val="1289655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5" name="Content Placeholder 4"/>
          <p:cNvSpPr>
            <a:spLocks noGrp="1"/>
          </p:cNvSpPr>
          <p:nvPr>
            <p:ph idx="1"/>
          </p:nvPr>
        </p:nvSpPr>
        <p:spPr/>
        <p:txBody>
          <a:bodyPr>
            <a:normAutofit fontScale="85000" lnSpcReduction="20000"/>
          </a:bodyPr>
          <a:lstStyle/>
          <a:p>
            <a:r>
              <a:rPr lang="en-US" b="1" dirty="0" smtClean="0"/>
              <a:t>Production Engineers</a:t>
            </a:r>
            <a:r>
              <a:rPr lang="en-US" dirty="0" smtClean="0"/>
              <a:t>, who are responsible for the deployment environment.</a:t>
            </a:r>
          </a:p>
          <a:p>
            <a:r>
              <a:rPr lang="en-US" b="1" dirty="0" smtClean="0"/>
              <a:t>Core developers</a:t>
            </a:r>
            <a:r>
              <a:rPr lang="en-US" dirty="0" smtClean="0"/>
              <a:t>: Staff skilled in management, supervising and directing the development of </a:t>
            </a:r>
            <a:r>
              <a:rPr lang="en-US" dirty="0" err="1" smtClean="0"/>
              <a:t>allReady</a:t>
            </a:r>
            <a:r>
              <a:rPr lang="en-US" dirty="0" smtClean="0"/>
              <a:t>; Seth Juarez (technical) Dmitry </a:t>
            </a:r>
            <a:r>
              <a:rPr lang="en-US" dirty="0" err="1" smtClean="0"/>
              <a:t>Lyalin</a:t>
            </a:r>
            <a:r>
              <a:rPr lang="en-US" dirty="0" smtClean="0"/>
              <a:t> (Senior Product Manager) Brady </a:t>
            </a:r>
            <a:r>
              <a:rPr lang="en-US" dirty="0" err="1" smtClean="0"/>
              <a:t>Gaster</a:t>
            </a:r>
            <a:r>
              <a:rPr lang="en-US" dirty="0" smtClean="0"/>
              <a:t> (Program Manager) </a:t>
            </a:r>
            <a:r>
              <a:rPr lang="en-US" dirty="0" err="1" smtClean="0"/>
              <a:t>Kirupa</a:t>
            </a:r>
            <a:r>
              <a:rPr lang="en-US" dirty="0" smtClean="0"/>
              <a:t> </a:t>
            </a:r>
            <a:r>
              <a:rPr lang="en-US" dirty="0" err="1" smtClean="0"/>
              <a:t>Chinnathambi</a:t>
            </a:r>
            <a:r>
              <a:rPr lang="en-US" dirty="0" smtClean="0"/>
              <a:t> (Senior Program Manager) Pranav </a:t>
            </a:r>
            <a:r>
              <a:rPr lang="en-US" dirty="0" err="1" smtClean="0"/>
              <a:t>Rastogi</a:t>
            </a:r>
            <a:r>
              <a:rPr lang="en-US" dirty="0" smtClean="0"/>
              <a:t> (Program Manager) </a:t>
            </a:r>
            <a:r>
              <a:rPr lang="en-US" dirty="0" err="1" smtClean="0"/>
              <a:t>Tarvis</a:t>
            </a:r>
            <a:r>
              <a:rPr lang="en-US" dirty="0" smtClean="0"/>
              <a:t> </a:t>
            </a:r>
            <a:r>
              <a:rPr lang="en-US" dirty="0" err="1" smtClean="0"/>
              <a:t>Lowdermilk</a:t>
            </a:r>
            <a:r>
              <a:rPr lang="en-US" dirty="0" smtClean="0"/>
              <a:t> (UX designer) Zlatko </a:t>
            </a:r>
            <a:r>
              <a:rPr lang="en-US" dirty="0" err="1" smtClean="0"/>
              <a:t>Knezevic</a:t>
            </a:r>
            <a:r>
              <a:rPr lang="en-US" dirty="0" smtClean="0"/>
              <a:t> (Program Manager) Jeff Fritz (Senior Program Manager)</a:t>
            </a:r>
          </a:p>
          <a:p>
            <a:r>
              <a:rPr lang="en-US" b="1" dirty="0" smtClean="0"/>
              <a:t>Suppliers</a:t>
            </a:r>
            <a:r>
              <a:rPr lang="en-US" dirty="0" smtClean="0"/>
              <a:t>, who provide parts of the system. External companies which provide tools/ professional advisory/ software infrastructure Microsoft (contributing working platform, free server use and storage, and professional advisory and guidance) and various contributors</a:t>
            </a:r>
          </a:p>
          <a:p>
            <a:r>
              <a:rPr lang="en-US" b="1" dirty="0" smtClean="0"/>
              <a:t>Support Staff</a:t>
            </a:r>
            <a:r>
              <a:rPr lang="en-US" dirty="0" smtClean="0"/>
              <a:t>, who help people to use the system. Technical staff, who help participants with hardware installation Volunteers with various helpful skills during the emergency of unexpected disasters Various others. For example, people who help raise readiness in a town by assisting in the installation of smoke detectors wherever the residents can't do so on their own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9102" y="494423"/>
            <a:ext cx="1769226" cy="126373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9053" y="494422"/>
            <a:ext cx="2371075" cy="126373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882" y="494422"/>
            <a:ext cx="1025197" cy="1263733"/>
          </a:xfrm>
          <a:prstGeom prst="rect">
            <a:avLst/>
          </a:prstGeom>
        </p:spPr>
      </p:pic>
    </p:spTree>
    <p:extLst>
      <p:ext uri="{BB962C8B-B14F-4D97-AF65-F5344CB8AC3E}">
        <p14:creationId xmlns:p14="http://schemas.microsoft.com/office/powerpoint/2010/main" val="287777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5" name="Content Placeholder 4"/>
          <p:cNvSpPr>
            <a:spLocks noGrp="1"/>
          </p:cNvSpPr>
          <p:nvPr>
            <p:ph idx="1"/>
          </p:nvPr>
        </p:nvSpPr>
        <p:spPr/>
        <p:txBody>
          <a:bodyPr>
            <a:normAutofit lnSpcReduction="10000"/>
          </a:bodyPr>
          <a:lstStyle/>
          <a:p>
            <a:r>
              <a:rPr lang="en-US" b="1" dirty="0" smtClean="0"/>
              <a:t>System Administrators</a:t>
            </a:r>
            <a:r>
              <a:rPr lang="en-US" dirty="0" smtClean="0"/>
              <a:t>, who keep it running. Main manager (Richard Campbell) Advisors from Microsoft (backlog /pool / task-sharing management , operation monitoring and various logistics)</a:t>
            </a:r>
          </a:p>
          <a:p>
            <a:r>
              <a:rPr lang="en-US" b="1" dirty="0" smtClean="0"/>
              <a:t>Testers</a:t>
            </a:r>
            <a:r>
              <a:rPr lang="en-US" dirty="0" smtClean="0"/>
              <a:t>, who verify that it works. Every programmer (core developer or contributor) is required to make his own test and make sure his addition / revision works well.</a:t>
            </a:r>
          </a:p>
          <a:p>
            <a:r>
              <a:rPr lang="en-US" b="1" dirty="0" smtClean="0"/>
              <a:t>Users</a:t>
            </a:r>
            <a:r>
              <a:rPr lang="en-US" dirty="0" smtClean="0"/>
              <a:t>, who have to use the system directly. The organizations which physically deal with the disaster by aiding the locals, and the aided victims of the </a:t>
            </a:r>
            <a:r>
              <a:rPr lang="en-US" dirty="0" err="1" smtClean="0"/>
              <a:t>disasterous</a:t>
            </a:r>
            <a:r>
              <a:rPr lang="en-US" dirty="0" smtClean="0"/>
              <a:t> event. Examples for emergency services: Red Cross, Police, Fire-fighters... Examples for victims: people from towns caught in hurricane/earthquake/forest fires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344" y="568831"/>
            <a:ext cx="1189326" cy="118932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474" y="568831"/>
            <a:ext cx="1189326" cy="1189326"/>
          </a:xfrm>
          <a:prstGeom prst="rect">
            <a:avLst/>
          </a:prstGeom>
        </p:spPr>
      </p:pic>
    </p:spTree>
    <p:extLst>
      <p:ext uri="{BB962C8B-B14F-4D97-AF65-F5344CB8AC3E}">
        <p14:creationId xmlns:p14="http://schemas.microsoft.com/office/powerpoint/2010/main" val="400768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analysis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7089" y="2085542"/>
            <a:ext cx="7461804" cy="2590367"/>
          </a:xfrm>
        </p:spPr>
      </p:pic>
      <p:sp>
        <p:nvSpPr>
          <p:cNvPr id="7" name="TextBox 6"/>
          <p:cNvSpPr txBox="1"/>
          <p:nvPr/>
        </p:nvSpPr>
        <p:spPr>
          <a:xfrm>
            <a:off x="1385455" y="5070764"/>
            <a:ext cx="8853054" cy="1200329"/>
          </a:xfrm>
          <a:prstGeom prst="rect">
            <a:avLst/>
          </a:prstGeom>
          <a:noFill/>
        </p:spPr>
        <p:txBody>
          <a:bodyPr wrap="square" rtlCol="0">
            <a:spAutoFit/>
          </a:bodyPr>
          <a:lstStyle/>
          <a:p>
            <a:r>
              <a:rPr lang="en-US" dirty="0"/>
              <a:t>The code seems to be a bit tangled, though well-categorized</a:t>
            </a:r>
            <a:r>
              <a:rPr lang="en-US" dirty="0" smtClean="0"/>
              <a:t>.</a:t>
            </a:r>
          </a:p>
          <a:p>
            <a:endParaRPr lang="en-US" dirty="0" smtClean="0"/>
          </a:p>
          <a:p>
            <a:r>
              <a:rPr lang="en-US" dirty="0" err="1" smtClean="0"/>
              <a:t>allReady's</a:t>
            </a:r>
            <a:r>
              <a:rPr lang="en-US" dirty="0" smtClean="0"/>
              <a:t> </a:t>
            </a:r>
            <a:r>
              <a:rPr lang="en-US" dirty="0"/>
              <a:t>app is sparse at its structure (reasonable for a project largely developed by volunteers), and is somewhat tangles.</a:t>
            </a:r>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94" y="1690688"/>
            <a:ext cx="3232288" cy="3168660"/>
          </a:xfrm>
          <a:prstGeom prst="rect">
            <a:avLst/>
          </a:prstGeom>
        </p:spPr>
      </p:pic>
    </p:spTree>
    <p:extLst>
      <p:ext uri="{BB962C8B-B14F-4D97-AF65-F5344CB8AC3E}">
        <p14:creationId xmlns:p14="http://schemas.microsoft.com/office/powerpoint/2010/main" val="297261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for </a:t>
            </a:r>
            <a:r>
              <a:rPr lang="en-US" dirty="0" err="1" smtClean="0"/>
              <a:t>allReady</a:t>
            </a:r>
            <a:endParaRPr lang="en-US" dirty="0"/>
          </a:p>
        </p:txBody>
      </p:sp>
      <p:sp>
        <p:nvSpPr>
          <p:cNvPr id="3" name="Content Placeholder 2"/>
          <p:cNvSpPr>
            <a:spLocks noGrp="1"/>
          </p:cNvSpPr>
          <p:nvPr>
            <p:ph idx="1"/>
          </p:nvPr>
        </p:nvSpPr>
        <p:spPr>
          <a:xfrm>
            <a:off x="838200" y="1825625"/>
            <a:ext cx="6989618" cy="4395066"/>
          </a:xfrm>
        </p:spPr>
        <p:txBody>
          <a:bodyPr>
            <a:normAutofit/>
          </a:bodyPr>
          <a:lstStyle/>
          <a:p>
            <a:r>
              <a:rPr lang="en-US" dirty="0"/>
              <a:t>In all disaster scenarios, the system has to be at least as reliable as "pen and paper". Some disasters may render crucial infrastructures inoperable, thus suitable solutions have to be prepared ahead of time;</a:t>
            </a:r>
          </a:p>
          <a:p>
            <a:pPr lvl="1"/>
            <a:r>
              <a:rPr lang="en-US" dirty="0"/>
              <a:t>for example, in case internet </a:t>
            </a:r>
            <a:r>
              <a:rPr lang="en-US" dirty="0" err="1"/>
              <a:t>connecivity</a:t>
            </a:r>
            <a:r>
              <a:rPr lang="en-US" dirty="0"/>
              <a:t> is weakened or lost at the disaster site, </a:t>
            </a:r>
            <a:r>
              <a:rPr lang="en-US" dirty="0" err="1"/>
              <a:t>allReady's</a:t>
            </a:r>
            <a:r>
              <a:rPr lang="en-US" dirty="0"/>
              <a:t> data transfer can be disrupted and resumed. If necessary, vehicles with </a:t>
            </a:r>
            <a:r>
              <a:rPr lang="en-US" dirty="0" err="1"/>
              <a:t>wi-fi</a:t>
            </a:r>
            <a:r>
              <a:rPr lang="en-US" dirty="0"/>
              <a:t> are brought to the site to allow a complete transfer</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7819" y="1690688"/>
            <a:ext cx="3967162" cy="3025540"/>
          </a:xfrm>
          <a:prstGeom prst="rect">
            <a:avLst/>
          </a:prstGeom>
        </p:spPr>
      </p:pic>
    </p:spTree>
    <p:extLst>
      <p:ext uri="{BB962C8B-B14F-4D97-AF65-F5344CB8AC3E}">
        <p14:creationId xmlns:p14="http://schemas.microsoft.com/office/powerpoint/2010/main" val="36512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for </a:t>
            </a:r>
            <a:r>
              <a:rPr lang="en-US" dirty="0" err="1" smtClean="0"/>
              <a:t>allReady</a:t>
            </a:r>
            <a:endParaRPr lang="en-US" dirty="0"/>
          </a:p>
        </p:txBody>
      </p:sp>
      <p:sp>
        <p:nvSpPr>
          <p:cNvPr id="3" name="Content Placeholder 2"/>
          <p:cNvSpPr>
            <a:spLocks noGrp="1"/>
          </p:cNvSpPr>
          <p:nvPr>
            <p:ph idx="1"/>
          </p:nvPr>
        </p:nvSpPr>
        <p:spPr>
          <a:xfrm>
            <a:off x="838200" y="1825625"/>
            <a:ext cx="6463145" cy="4256520"/>
          </a:xfrm>
        </p:spPr>
        <p:txBody>
          <a:bodyPr>
            <a:normAutofit/>
          </a:bodyPr>
          <a:lstStyle/>
          <a:p>
            <a:r>
              <a:rPr lang="en-US" dirty="0" smtClean="0"/>
              <a:t>Known bugs / issues:</a:t>
            </a:r>
          </a:p>
          <a:p>
            <a:pPr lvl="1"/>
            <a:r>
              <a:rPr lang="en-US" dirty="0" smtClean="0"/>
              <a:t>Missing lots of </a:t>
            </a:r>
            <a:r>
              <a:rPr lang="en-US" dirty="0" err="1" smtClean="0"/>
              <a:t>docmunetation</a:t>
            </a:r>
            <a:endParaRPr lang="en-US" dirty="0" smtClean="0"/>
          </a:p>
          <a:p>
            <a:pPr lvl="1"/>
            <a:r>
              <a:rPr lang="en-US" dirty="0" smtClean="0">
                <a:hlinkClick r:id="rId2"/>
              </a:rPr>
              <a:t>Individual volunteers are unable to contact the admins unless they are part of a registered organization</a:t>
            </a:r>
            <a:endParaRPr lang="en-US" dirty="0" smtClean="0"/>
          </a:p>
          <a:p>
            <a:pPr lvl="1"/>
            <a:r>
              <a:rPr lang="en-US" dirty="0" err="1" smtClean="0">
                <a:hlinkClick r:id="rId3"/>
              </a:rPr>
              <a:t>Inconsistant</a:t>
            </a:r>
            <a:r>
              <a:rPr lang="en-US" dirty="0" smtClean="0">
                <a:hlinkClick r:id="rId3"/>
              </a:rPr>
              <a:t> naming in code</a:t>
            </a:r>
            <a:endParaRPr lang="en-US" dirty="0" smtClean="0"/>
          </a:p>
          <a:p>
            <a:pPr lvl="1"/>
            <a:r>
              <a:rPr lang="en-US" dirty="0" smtClean="0">
                <a:hlinkClick r:id="rId4"/>
              </a:rPr>
              <a:t>In-app map does not support Internet Explorer</a:t>
            </a:r>
            <a:endParaRPr lang="en-US" dirty="0" smtClean="0"/>
          </a:p>
          <a:p>
            <a:pPr lvl="1"/>
            <a:r>
              <a:rPr lang="en-US" dirty="0" smtClean="0">
                <a:hlinkClick r:id="rId5"/>
              </a:rPr>
              <a:t>Missing part in tutorial about </a:t>
            </a:r>
            <a:r>
              <a:rPr lang="en-US" dirty="0" err="1" smtClean="0">
                <a:hlinkClick r:id="rId5"/>
              </a:rPr>
              <a:t>sql</a:t>
            </a:r>
            <a:r>
              <a:rPr lang="en-US" dirty="0" smtClean="0">
                <a:hlinkClick r:id="rId5"/>
              </a:rPr>
              <a:t> handling</a:t>
            </a:r>
            <a:endParaRPr lang="en-US" dirty="0" smtClean="0"/>
          </a:p>
          <a:p>
            <a:pPr lvl="1"/>
            <a:r>
              <a:rPr lang="en-US" dirty="0" smtClean="0">
                <a:hlinkClick r:id="rId6"/>
              </a:rPr>
              <a:t>Volunteers are not messaged / contacted yet in an ordered </a:t>
            </a:r>
            <a:r>
              <a:rPr lang="en-US" dirty="0" err="1" smtClean="0">
                <a:hlinkClick r:id="rId6"/>
              </a:rPr>
              <a:t>fasion</a:t>
            </a:r>
            <a:endParaRPr lang="en-US" dirty="0"/>
          </a:p>
        </p:txBody>
      </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03127" y="1825625"/>
            <a:ext cx="3915473" cy="2607766"/>
          </a:xfrm>
          <a:prstGeom prst="rect">
            <a:avLst/>
          </a:prstGeom>
        </p:spPr>
      </p:pic>
    </p:spTree>
    <p:extLst>
      <p:ext uri="{BB962C8B-B14F-4D97-AF65-F5344CB8AC3E}">
        <p14:creationId xmlns:p14="http://schemas.microsoft.com/office/powerpoint/2010/main" val="214751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660</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Documentation</vt:lpstr>
      <vt:lpstr>Design</vt:lpstr>
      <vt:lpstr>Context Diagram</vt:lpstr>
      <vt:lpstr>Stakeholders</vt:lpstr>
      <vt:lpstr>Stakeholders</vt:lpstr>
      <vt:lpstr>Stakeholders</vt:lpstr>
      <vt:lpstr>Features analysis</vt:lpstr>
      <vt:lpstr>Challenges for allReady</vt:lpstr>
      <vt:lpstr>Challenges for allReady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dc:creator>
  <cp:lastModifiedBy>Phillip</cp:lastModifiedBy>
  <cp:revision>6</cp:revision>
  <dcterms:created xsi:type="dcterms:W3CDTF">2017-06-19T16:06:45Z</dcterms:created>
  <dcterms:modified xsi:type="dcterms:W3CDTF">2017-06-19T17:07:32Z</dcterms:modified>
</cp:coreProperties>
</file>