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3" r:id="rId4"/>
    <p:sldId id="259" r:id="rId5"/>
    <p:sldId id="262" r:id="rId6"/>
    <p:sldId id="260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727" autoAdjust="0"/>
  </p:normalViewPr>
  <p:slideViewPr>
    <p:cSldViewPr snapToGrid="0">
      <p:cViewPr varScale="1">
        <p:scale>
          <a:sx n="46" d="100"/>
          <a:sy n="46" d="100"/>
        </p:scale>
        <p:origin x="1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B273E-76BD-42AE-ADEA-12978DC70312}" type="datetimeFigureOut">
              <a:rPr lang="en-US" smtClean="0"/>
              <a:t>2017-06-19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DBDC0-BF77-495B-A402-E415D05E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Topic: </a:t>
            </a:r>
            <a:r>
              <a:rPr lang="en-US" dirty="0" err="1" smtClean="0"/>
              <a:t>allReady</a:t>
            </a:r>
            <a:r>
              <a:rPr lang="en-US" dirty="0" smtClean="0"/>
              <a:t> is providing logistics and a platform</a:t>
            </a:r>
            <a:r>
              <a:rPr lang="en-US" baseline="0" dirty="0" smtClean="0"/>
              <a:t> for information feedback from disaster sites.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BDC0-BF77-495B-A402-E415D05E74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3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this slide a bit messy,</a:t>
            </a:r>
            <a:r>
              <a:rPr lang="en-US" baseline="0" dirty="0" smtClean="0"/>
              <a:t> to send an vibes of unease at this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BDC0-BF77-495B-A402-E415D05E74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8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BDC0-BF77-495B-A402-E415D05E74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3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BDC0-BF77-495B-A402-E415D05E74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8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fully ready yet, fixing</a:t>
            </a:r>
            <a:r>
              <a:rPr lang="en-US" baseline="0" dirty="0" smtClean="0"/>
              <a:t> bugs found in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BDC0-BF77-495B-A402-E415D05E74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08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DBDC0-BF77-495B-A402-E415D05E74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4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C83A-AA57-4722-AB8E-C644804DB652}" type="datetimeFigureOut">
              <a:rPr lang="en-US" smtClean="0"/>
              <a:t>2017-06-19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74E-4429-4119-87B4-E6BC42D4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6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C83A-AA57-4722-AB8E-C644804DB652}" type="datetimeFigureOut">
              <a:rPr lang="en-US" smtClean="0"/>
              <a:t>2017-06-19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74E-4429-4119-87B4-E6BC42D4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4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C83A-AA57-4722-AB8E-C644804DB652}" type="datetimeFigureOut">
              <a:rPr lang="en-US" smtClean="0"/>
              <a:t>2017-06-19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74E-4429-4119-87B4-E6BC42D4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C83A-AA57-4722-AB8E-C644804DB652}" type="datetimeFigureOut">
              <a:rPr lang="en-US" smtClean="0"/>
              <a:t>2017-06-19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74E-4429-4119-87B4-E6BC42D4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3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C83A-AA57-4722-AB8E-C644804DB652}" type="datetimeFigureOut">
              <a:rPr lang="en-US" smtClean="0"/>
              <a:t>2017-06-19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74E-4429-4119-87B4-E6BC42D4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3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C83A-AA57-4722-AB8E-C644804DB652}" type="datetimeFigureOut">
              <a:rPr lang="en-US" smtClean="0"/>
              <a:t>2017-06-19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74E-4429-4119-87B4-E6BC42D4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3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C83A-AA57-4722-AB8E-C644804DB652}" type="datetimeFigureOut">
              <a:rPr lang="en-US" smtClean="0"/>
              <a:t>2017-06-19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74E-4429-4119-87B4-E6BC42D4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C83A-AA57-4722-AB8E-C644804DB652}" type="datetimeFigureOut">
              <a:rPr lang="en-US" smtClean="0"/>
              <a:t>2017-06-19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74E-4429-4119-87B4-E6BC42D4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C83A-AA57-4722-AB8E-C644804DB652}" type="datetimeFigureOut">
              <a:rPr lang="en-US" smtClean="0"/>
              <a:t>2017-06-19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74E-4429-4119-87B4-E6BC42D4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C83A-AA57-4722-AB8E-C644804DB652}" type="datetimeFigureOut">
              <a:rPr lang="en-US" smtClean="0"/>
              <a:t>2017-06-19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74E-4429-4119-87B4-E6BC42D4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C83A-AA57-4722-AB8E-C644804DB652}" type="datetimeFigureOut">
              <a:rPr lang="en-US" smtClean="0"/>
              <a:t>2017-06-19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74E-4429-4119-87B4-E6BC42D4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8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BC83A-AA57-4722-AB8E-C644804DB652}" type="datetimeFigureOut">
              <a:rPr lang="en-US" smtClean="0"/>
              <a:t>2017-06-19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B274E-4429-4119-87B4-E6BC42D4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TBox/allReady/milestone/2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healthnews.com/content/global-disaster-information-network-gdin" TargetMode="External"/><Relationship Id="rId13" Type="http://schemas.openxmlformats.org/officeDocument/2006/relationships/hyperlink" Target="http://www.openhealthnews.com/content/national-ems-information-system-nemsis" TargetMode="External"/><Relationship Id="rId18" Type="http://schemas.openxmlformats.org/officeDocument/2006/relationships/hyperlink" Target="http://www.openhealthnews.com/content/society-public-health-education-sophe" TargetMode="External"/><Relationship Id="rId3" Type="http://schemas.openxmlformats.org/officeDocument/2006/relationships/hyperlink" Target="http://www.openhealthnews.com/content/caribbean-disaster-emergency-response-agency-cdera" TargetMode="External"/><Relationship Id="rId21" Type="http://schemas.openxmlformats.org/officeDocument/2006/relationships/hyperlink" Target="http://www.openhealthnews.com/content/webems" TargetMode="External"/><Relationship Id="rId7" Type="http://schemas.openxmlformats.org/officeDocument/2006/relationships/hyperlink" Target="http://www.frontlinesms.com/" TargetMode="External"/><Relationship Id="rId12" Type="http://schemas.openxmlformats.org/officeDocument/2006/relationships/hyperlink" Target="http://www.openhealthnews.com/content/ipaws-open" TargetMode="External"/><Relationship Id="rId17" Type="http://schemas.openxmlformats.org/officeDocument/2006/relationships/hyperlink" Target="http://www.openhealthnews.com/content/sahana-foundation-projects" TargetMode="External"/><Relationship Id="rId2" Type="http://schemas.openxmlformats.org/officeDocument/2006/relationships/hyperlink" Target="http://www.openhealthnews.com/resources/biosense-project" TargetMode="External"/><Relationship Id="rId16" Type="http://schemas.openxmlformats.org/officeDocument/2006/relationships/hyperlink" Target="http://www.openhealthnews.com/content/rods" TargetMode="External"/><Relationship Id="rId20" Type="http://schemas.openxmlformats.org/officeDocument/2006/relationships/hyperlink" Target="http://www.openhealthnews.com/content/ushahid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healthnews.com/content/federal-emergency-management-agency-fema" TargetMode="External"/><Relationship Id="rId11" Type="http://schemas.openxmlformats.org/officeDocument/2006/relationships/hyperlink" Target="http://www.openhealthnews.com/content/instedd" TargetMode="External"/><Relationship Id="rId5" Type="http://schemas.openxmlformats.org/officeDocument/2006/relationships/hyperlink" Target="http://www.openhealthnews.com/content/countermeasure-tracking-system-cts" TargetMode="External"/><Relationship Id="rId15" Type="http://schemas.openxmlformats.org/officeDocument/2006/relationships/hyperlink" Target="http://www.openhealthnews.com/resources/readygov" TargetMode="External"/><Relationship Id="rId10" Type="http://schemas.openxmlformats.org/officeDocument/2006/relationships/hyperlink" Target="http://www.openhealthnews.com/content/hhs-office-preparedness-medical-emergency-response" TargetMode="External"/><Relationship Id="rId19" Type="http://schemas.openxmlformats.org/officeDocument/2006/relationships/hyperlink" Target="http://www.openhealthnews.com/content/trisano" TargetMode="External"/><Relationship Id="rId4" Type="http://schemas.openxmlformats.org/officeDocument/2006/relationships/hyperlink" Target="http://www.openhealthnews.com/content/cdc-widgets-gadgets" TargetMode="External"/><Relationship Id="rId9" Type="http://schemas.openxmlformats.org/officeDocument/2006/relationships/hyperlink" Target="http://www.openhealthnews.com/resources/health-alert-network-han" TargetMode="External"/><Relationship Id="rId14" Type="http://schemas.openxmlformats.org/officeDocument/2006/relationships/hyperlink" Target="http://www.openhealthnews.com/content/open-ises" TargetMode="External"/><Relationship Id="rId22" Type="http://schemas.openxmlformats.org/officeDocument/2006/relationships/hyperlink" Target="http://www.openhealthnews.com/content/wireless-information-system-emergency-responders-wis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allReady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36" y="4723143"/>
            <a:ext cx="9760528" cy="175615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32" y="1455316"/>
            <a:ext cx="1847938" cy="350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87" y="2135353"/>
            <a:ext cx="2143125" cy="2143125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5197930" y="2759760"/>
            <a:ext cx="2035384" cy="811093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" y="1389962"/>
            <a:ext cx="2798619" cy="20989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564" y="2438400"/>
            <a:ext cx="3857193" cy="3857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50" y="3629890"/>
            <a:ext cx="4540994" cy="26657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94908" y="1275189"/>
            <a:ext cx="7540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every disaster scenario, new logistics are made to cope with the situation (non-immediate process).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865417" y="2037041"/>
            <a:ext cx="379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Valuable (life-saving critical) time is wasted in this process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91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12" y="1690688"/>
            <a:ext cx="565108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501081"/>
            <a:ext cx="4087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pre-made infrastructure of </a:t>
            </a:r>
            <a:r>
              <a:rPr lang="en-US" sz="2400" dirty="0" smtClean="0"/>
              <a:t>information and logistics, ready to be used at the time of need. Collaboration is established with emergency services </a:t>
            </a:r>
            <a:r>
              <a:rPr lang="en-US" sz="2400" dirty="0" smtClean="0"/>
              <a:t>prior to the incident.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3442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Save valuable time: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35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853545" cy="43513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Developers:</a:t>
            </a:r>
          </a:p>
          <a:p>
            <a:pPr lvl="1"/>
            <a:r>
              <a:rPr lang="en-US" dirty="0" smtClean="0"/>
              <a:t>Contributions from </a:t>
            </a:r>
            <a:r>
              <a:rPr lang="en-US" dirty="0" err="1" smtClean="0"/>
              <a:t>github</a:t>
            </a:r>
            <a:r>
              <a:rPr lang="en-US" dirty="0" smtClean="0"/>
              <a:t> community (through good will)</a:t>
            </a:r>
          </a:p>
          <a:p>
            <a:pPr lvl="1"/>
            <a:r>
              <a:rPr lang="en-US" dirty="0" smtClean="0"/>
              <a:t>Core team, guided and </a:t>
            </a:r>
            <a:r>
              <a:rPr lang="en-US" dirty="0" err="1" smtClean="0"/>
              <a:t>adviced</a:t>
            </a:r>
            <a:r>
              <a:rPr lang="en-US" dirty="0" smtClean="0"/>
              <a:t> by Microsoft experts</a:t>
            </a:r>
            <a:endParaRPr lang="en-US" dirty="0" smtClean="0"/>
          </a:p>
          <a:p>
            <a:r>
              <a:rPr lang="en-US" dirty="0" smtClean="0"/>
              <a:t>Development tools:</a:t>
            </a:r>
          </a:p>
          <a:p>
            <a:pPr lvl="1"/>
            <a:r>
              <a:rPr lang="en-US" dirty="0" smtClean="0"/>
              <a:t>Data is saved on Azure </a:t>
            </a:r>
            <a:r>
              <a:rPr lang="en-US" dirty="0" smtClean="0"/>
              <a:t>servers, </a:t>
            </a:r>
            <a:r>
              <a:rPr lang="en-US" dirty="0" smtClean="0"/>
              <a:t>donated by Microsoft</a:t>
            </a:r>
          </a:p>
          <a:p>
            <a:pPr lvl="1"/>
            <a:r>
              <a:rPr lang="en-US" dirty="0" smtClean="0"/>
              <a:t>Developed on Visual Studio, and various additive tools, also dedicated to the good cause by Microsoft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332" y="453826"/>
            <a:ext cx="4213467" cy="572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5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Backing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Contributing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62" y="1825624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75" y="1825624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846406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139281"/>
            <a:ext cx="4762500" cy="1724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4994522"/>
            <a:ext cx="2644486" cy="14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48" y="1382753"/>
            <a:ext cx="3536609" cy="18422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14" y="3598428"/>
            <a:ext cx="3071759" cy="2047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00" y="1441831"/>
            <a:ext cx="2031999" cy="2031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01" y="1547470"/>
            <a:ext cx="1929501" cy="1929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24" y="3333752"/>
            <a:ext cx="3785549" cy="24335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6952" y="5964382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8964" y="5964382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00109" y="5964382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accordance with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0" y="4062344"/>
            <a:ext cx="2676525" cy="17049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170807" y="1382753"/>
            <a:ext cx="3040484" cy="51219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84564" y="1382753"/>
            <a:ext cx="3040484" cy="51219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7716" y="1382753"/>
            <a:ext cx="3040484" cy="51219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9594273" cy="1797359"/>
          </a:xfrm>
        </p:spPr>
        <p:txBody>
          <a:bodyPr>
            <a:normAutofit/>
          </a:bodyPr>
          <a:lstStyle/>
          <a:p>
            <a:r>
              <a:rPr lang="en-US" dirty="0" smtClean="0"/>
              <a:t>Current Milestone is version 1.0, </a:t>
            </a:r>
            <a:r>
              <a:rPr lang="en-US" dirty="0" smtClean="0"/>
              <a:t>due July 3, 2017</a:t>
            </a:r>
            <a:r>
              <a:rPr lang="en-US" dirty="0" smtClean="0"/>
              <a:t> (46% complete as of mid-June)</a:t>
            </a:r>
          </a:p>
          <a:p>
            <a:r>
              <a:rPr lang="en-US" dirty="0" smtClean="0"/>
              <a:t>Far from complete and ready for demonstration.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7518" y="3352819"/>
            <a:ext cx="105744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“After </a:t>
            </a:r>
            <a:r>
              <a:rPr lang="en-US" sz="3200" dirty="0"/>
              <a:t>v1.5, we will fix issues identified in testing as well as focus on mobile support &amp; apps for </a:t>
            </a:r>
            <a:r>
              <a:rPr lang="en-US" sz="3200" dirty="0" err="1"/>
              <a:t>allReady</a:t>
            </a:r>
            <a:r>
              <a:rPr lang="en-US" sz="3200" dirty="0"/>
              <a:t>. This milestone is currently be built and issues are being collected so it may be sparse for now</a:t>
            </a:r>
            <a:r>
              <a:rPr lang="en-US" sz="3200" dirty="0" smtClean="0"/>
              <a:t>.”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585017"/>
            <a:ext cx="301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3"/>
              </a:rPr>
              <a:t>Milestones page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89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024745" cy="4367357"/>
          </a:xfrm>
        </p:spPr>
        <p:txBody>
          <a:bodyPr/>
          <a:lstStyle/>
          <a:p>
            <a:r>
              <a:rPr lang="en-US" dirty="0" smtClean="0"/>
              <a:t>Though no demonstrations were made, the program does not lack the necessary backing for it to succeed.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91" y="1357900"/>
            <a:ext cx="6525137" cy="4835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91" y="1357900"/>
            <a:ext cx="2521732" cy="20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295833"/>
            <a:ext cx="472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hlinkClick r:id="rId2"/>
              </a:rPr>
              <a:t>BioSense</a:t>
            </a:r>
            <a:r>
              <a:rPr lang="en-US" b="1" u="sng" dirty="0">
                <a:hlinkClick r:id="rId2"/>
              </a:rPr>
              <a:t> Project</a:t>
            </a:r>
            <a:r>
              <a:rPr lang="en-US" dirty="0"/>
              <a:t> </a:t>
            </a:r>
            <a:endParaRPr lang="en-US" dirty="0" smtClean="0"/>
          </a:p>
          <a:p>
            <a:endParaRPr lang="en-US" b="1" u="sng" dirty="0">
              <a:hlinkClick r:id="rId3"/>
            </a:endParaRPr>
          </a:p>
          <a:p>
            <a:r>
              <a:rPr lang="en-US" b="1" u="sng" dirty="0" smtClean="0">
                <a:hlinkClick r:id="rId3"/>
              </a:rPr>
              <a:t>Caribbean </a:t>
            </a:r>
            <a:r>
              <a:rPr lang="en-US" b="1" u="sng" dirty="0">
                <a:hlinkClick r:id="rId3"/>
              </a:rPr>
              <a:t>Disaster Emergency Response Agency (CDERA)</a:t>
            </a:r>
            <a:r>
              <a:rPr lang="en-US" dirty="0"/>
              <a:t> </a:t>
            </a:r>
            <a:endParaRPr lang="en-US" dirty="0" smtClean="0"/>
          </a:p>
          <a:p>
            <a:endParaRPr lang="en-US" b="1" u="sng" dirty="0">
              <a:hlinkClick r:id="rId4"/>
            </a:endParaRPr>
          </a:p>
          <a:p>
            <a:r>
              <a:rPr lang="en-US" b="1" u="sng" dirty="0" smtClean="0">
                <a:hlinkClick r:id="rId4"/>
              </a:rPr>
              <a:t>CDC </a:t>
            </a:r>
            <a:r>
              <a:rPr lang="en-US" b="1" u="sng" dirty="0">
                <a:hlinkClick r:id="rId4"/>
              </a:rPr>
              <a:t>Widgets &amp; Gadgets</a:t>
            </a:r>
            <a:r>
              <a:rPr lang="en-US" dirty="0"/>
              <a:t> </a:t>
            </a:r>
            <a:endParaRPr lang="en-US" dirty="0" smtClean="0"/>
          </a:p>
          <a:p>
            <a:endParaRPr lang="en-US" b="1" u="sng" dirty="0">
              <a:hlinkClick r:id="rId5"/>
            </a:endParaRPr>
          </a:p>
          <a:p>
            <a:r>
              <a:rPr lang="en-US" b="1" u="sng" dirty="0" smtClean="0">
                <a:hlinkClick r:id="rId5"/>
              </a:rPr>
              <a:t>Countermeasure </a:t>
            </a:r>
            <a:r>
              <a:rPr lang="en-US" b="1" u="sng" dirty="0">
                <a:hlinkClick r:id="rId5"/>
              </a:rPr>
              <a:t>Tracking System (CTS)</a:t>
            </a:r>
            <a:r>
              <a:rPr lang="en-US" dirty="0"/>
              <a:t> </a:t>
            </a:r>
            <a:endParaRPr lang="en-US" dirty="0" smtClean="0"/>
          </a:p>
          <a:p>
            <a:endParaRPr lang="en-US" b="1" u="sng" dirty="0">
              <a:hlinkClick r:id="rId6"/>
            </a:endParaRPr>
          </a:p>
          <a:p>
            <a:r>
              <a:rPr lang="en-US" b="1" u="sng" dirty="0" smtClean="0">
                <a:hlinkClick r:id="rId6"/>
              </a:rPr>
              <a:t>Federal </a:t>
            </a:r>
            <a:r>
              <a:rPr lang="en-US" b="1" u="sng" dirty="0">
                <a:hlinkClick r:id="rId6"/>
              </a:rPr>
              <a:t>Emergency Management Agency (FEMA)</a:t>
            </a:r>
            <a:r>
              <a:rPr lang="en-US" dirty="0"/>
              <a:t> </a:t>
            </a:r>
            <a:endParaRPr lang="en-US" dirty="0" smtClean="0"/>
          </a:p>
          <a:p>
            <a:endParaRPr lang="en-US" b="1" u="sng" dirty="0">
              <a:hlinkClick r:id="rId7"/>
            </a:endParaRPr>
          </a:p>
          <a:p>
            <a:r>
              <a:rPr lang="en-US" b="1" u="sng" dirty="0" err="1" smtClean="0">
                <a:hlinkClick r:id="rId7"/>
              </a:rPr>
              <a:t>FrontlineSMS</a:t>
            </a:r>
            <a:r>
              <a:rPr lang="en-US" dirty="0"/>
              <a:t> </a:t>
            </a:r>
            <a:endParaRPr lang="en-US" dirty="0" smtClean="0"/>
          </a:p>
          <a:p>
            <a:endParaRPr lang="en-US" b="1" u="sng" dirty="0">
              <a:hlinkClick r:id="rId8"/>
            </a:endParaRPr>
          </a:p>
          <a:p>
            <a:r>
              <a:rPr lang="en-US" b="1" u="sng" dirty="0" smtClean="0">
                <a:hlinkClick r:id="rId8"/>
              </a:rPr>
              <a:t>Global </a:t>
            </a:r>
            <a:r>
              <a:rPr lang="en-US" b="1" u="sng" dirty="0">
                <a:hlinkClick r:id="rId8"/>
              </a:rPr>
              <a:t>Disaster Information Network (GDIN</a:t>
            </a:r>
            <a:r>
              <a:rPr lang="en-US" b="1" u="sng" dirty="0" smtClean="0">
                <a:hlinkClick r:id="rId8"/>
              </a:rPr>
              <a:t>)</a:t>
            </a:r>
            <a:endParaRPr lang="en-US" dirty="0" smtClean="0"/>
          </a:p>
          <a:p>
            <a:endParaRPr lang="en-US" b="1" u="sng" dirty="0">
              <a:hlinkClick r:id="rId9"/>
            </a:endParaRPr>
          </a:p>
          <a:p>
            <a:r>
              <a:rPr lang="en-US" b="1" u="sng" dirty="0" smtClean="0">
                <a:hlinkClick r:id="rId9"/>
              </a:rPr>
              <a:t>Health </a:t>
            </a:r>
            <a:r>
              <a:rPr lang="en-US" b="1" u="sng" dirty="0">
                <a:hlinkClick r:id="rId9"/>
              </a:rPr>
              <a:t>Alert Network (HAN</a:t>
            </a:r>
            <a:r>
              <a:rPr lang="en-US" b="1" u="sng" dirty="0" smtClean="0">
                <a:hlinkClick r:id="rId9"/>
              </a:rPr>
              <a:t>)</a:t>
            </a:r>
            <a:endParaRPr lang="en-US" b="1" u="sng" dirty="0" smtClean="0"/>
          </a:p>
          <a:p>
            <a:endParaRPr lang="en-US" dirty="0"/>
          </a:p>
          <a:p>
            <a:r>
              <a:rPr lang="en-US" b="1" u="sng" dirty="0">
                <a:hlinkClick r:id="rId10"/>
              </a:rPr>
              <a:t>HHS Office of Preparedness &amp; Medical Emergency </a:t>
            </a:r>
            <a:r>
              <a:rPr lang="en-US" b="1" u="sng" dirty="0" smtClean="0">
                <a:hlinkClick r:id="rId10"/>
              </a:rPr>
              <a:t>Response</a:t>
            </a:r>
            <a:endParaRPr lang="en-US" b="1" u="sng" dirty="0" smtClean="0"/>
          </a:p>
          <a:p>
            <a:endParaRPr lang="en-US" b="1" u="sng" dirty="0">
              <a:hlinkClick r:id="rId11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err="1" smtClean="0">
                <a:hlinkClick r:id="rId11"/>
              </a:rPr>
              <a:t>InSTEDD</a:t>
            </a:r>
            <a:r>
              <a:rPr lang="en-US" dirty="0" smtClean="0"/>
              <a:t> </a:t>
            </a:r>
          </a:p>
          <a:p>
            <a:endParaRPr lang="en-US" b="1" u="sng" dirty="0" smtClean="0">
              <a:hlinkClick r:id="rId12"/>
            </a:endParaRPr>
          </a:p>
          <a:p>
            <a:r>
              <a:rPr lang="en-US" b="1" u="sng" dirty="0" smtClean="0">
                <a:hlinkClick r:id="rId12"/>
              </a:rPr>
              <a:t>Integrated Public Alert &amp; Warning System (IPAWS) OPEN</a:t>
            </a:r>
            <a:r>
              <a:rPr lang="en-US" dirty="0" smtClean="0"/>
              <a:t> </a:t>
            </a:r>
          </a:p>
          <a:p>
            <a:endParaRPr lang="en-US" b="1" u="sng" dirty="0" smtClean="0">
              <a:hlinkClick r:id="rId13"/>
            </a:endParaRPr>
          </a:p>
          <a:p>
            <a:r>
              <a:rPr lang="en-US" b="1" u="sng" dirty="0" smtClean="0">
                <a:hlinkClick r:id="rId13"/>
              </a:rPr>
              <a:t>National EMS Information System (NEMSIS)</a:t>
            </a:r>
            <a:r>
              <a:rPr lang="en-US" dirty="0" smtClean="0"/>
              <a:t> 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u="sng" dirty="0" smtClean="0">
                <a:hlinkClick r:id="rId14"/>
              </a:rPr>
              <a:t>Open ISES</a:t>
            </a:r>
            <a:r>
              <a:rPr lang="en-US" dirty="0" smtClean="0"/>
              <a:t> </a:t>
            </a:r>
          </a:p>
          <a:p>
            <a:endParaRPr lang="en-US" b="1" u="sng" dirty="0" smtClean="0">
              <a:hlinkClick r:id="rId15"/>
            </a:endParaRPr>
          </a:p>
          <a:p>
            <a:r>
              <a:rPr lang="en-US" b="1" u="sng" dirty="0" err="1" smtClean="0">
                <a:hlinkClick r:id="rId15"/>
              </a:rPr>
              <a:t>Ready.Gov</a:t>
            </a:r>
            <a:r>
              <a:rPr lang="en-US" dirty="0" smtClean="0"/>
              <a:t> </a:t>
            </a:r>
          </a:p>
          <a:p>
            <a:endParaRPr lang="en-US" b="1" u="sng" dirty="0" smtClean="0">
              <a:hlinkClick r:id="rId16"/>
            </a:endParaRPr>
          </a:p>
          <a:p>
            <a:r>
              <a:rPr lang="en-US" b="1" u="sng" dirty="0" smtClean="0">
                <a:hlinkClick r:id="rId16"/>
              </a:rPr>
              <a:t>Real-time Outbreak &amp; Disease Surveillance (RODS)</a:t>
            </a:r>
            <a:r>
              <a:rPr lang="en-US" dirty="0" smtClean="0"/>
              <a:t> </a:t>
            </a:r>
          </a:p>
          <a:p>
            <a:endParaRPr lang="en-US" dirty="0" smtClean="0"/>
          </a:p>
          <a:p>
            <a:r>
              <a:rPr lang="en-US" b="1" u="sng" dirty="0" err="1" smtClean="0">
                <a:hlinkClick r:id="rId17"/>
              </a:rPr>
              <a:t>Sahana</a:t>
            </a:r>
            <a:r>
              <a:rPr lang="en-US" b="1" u="sng" dirty="0" smtClean="0">
                <a:hlinkClick r:id="rId17"/>
              </a:rPr>
              <a:t> Foundation Projects</a:t>
            </a:r>
            <a:r>
              <a:rPr lang="en-US" dirty="0" smtClean="0"/>
              <a:t> </a:t>
            </a:r>
          </a:p>
          <a:p>
            <a:endParaRPr lang="en-US" b="1" u="sng" dirty="0" smtClean="0">
              <a:hlinkClick r:id="rId18"/>
            </a:endParaRPr>
          </a:p>
          <a:p>
            <a:r>
              <a:rPr lang="en-US" b="1" u="sng" dirty="0" smtClean="0">
                <a:hlinkClick r:id="rId18"/>
              </a:rPr>
              <a:t>Society for Public Health Education (SOPHE)</a:t>
            </a:r>
            <a:r>
              <a:rPr lang="en-US" dirty="0" smtClean="0"/>
              <a:t> </a:t>
            </a:r>
          </a:p>
          <a:p>
            <a:endParaRPr lang="en-US" b="1" u="sng" dirty="0" smtClean="0">
              <a:hlinkClick r:id="rId19"/>
            </a:endParaRPr>
          </a:p>
          <a:p>
            <a:r>
              <a:rPr lang="en-US" b="1" u="sng" dirty="0" err="1" smtClean="0">
                <a:hlinkClick r:id="rId19"/>
              </a:rPr>
              <a:t>TriSano</a:t>
            </a:r>
            <a:r>
              <a:rPr lang="en-US" dirty="0" smtClean="0"/>
              <a:t> </a:t>
            </a:r>
          </a:p>
          <a:p>
            <a:endParaRPr lang="en-US" dirty="0" smtClean="0"/>
          </a:p>
          <a:p>
            <a:r>
              <a:rPr lang="en-US" b="1" u="sng" dirty="0" err="1" smtClean="0">
                <a:hlinkClick r:id="rId20"/>
              </a:rPr>
              <a:t>Ushahidi</a:t>
            </a:r>
            <a:r>
              <a:rPr lang="en-US" dirty="0" smtClean="0"/>
              <a:t>  </a:t>
            </a:r>
          </a:p>
          <a:p>
            <a:endParaRPr lang="en-US" b="1" u="sng" dirty="0" smtClean="0">
              <a:hlinkClick r:id="rId21"/>
            </a:endParaRPr>
          </a:p>
          <a:p>
            <a:r>
              <a:rPr lang="en-US" b="1" u="sng" dirty="0" err="1" smtClean="0">
                <a:hlinkClick r:id="rId21"/>
              </a:rPr>
              <a:t>WebEMS</a:t>
            </a:r>
            <a:r>
              <a:rPr lang="en-US" dirty="0" smtClean="0"/>
              <a:t>  </a:t>
            </a:r>
          </a:p>
          <a:p>
            <a:endParaRPr lang="en-US" b="1" u="sng" dirty="0" smtClean="0">
              <a:hlinkClick r:id="rId22"/>
            </a:endParaRPr>
          </a:p>
          <a:p>
            <a:r>
              <a:rPr lang="en-US" b="1" u="sng" dirty="0" smtClean="0">
                <a:hlinkClick r:id="rId22"/>
              </a:rPr>
              <a:t>Wireless Information System for Emergency Responders (WISER)</a:t>
            </a:r>
            <a:r>
              <a:rPr lang="en-US" dirty="0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278</Words>
  <Application>Microsoft Office PowerPoint</Application>
  <PresentationFormat>Widescreen</PresentationFormat>
  <Paragraphs>84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What is allReady?</vt:lpstr>
      <vt:lpstr>The motives</vt:lpstr>
      <vt:lpstr>Solution</vt:lpstr>
      <vt:lpstr>Model</vt:lpstr>
      <vt:lpstr>Who?</vt:lpstr>
      <vt:lpstr>Means</vt:lpstr>
      <vt:lpstr>Feasibility</vt:lpstr>
      <vt:lpstr>Feasibility</vt:lpstr>
      <vt:lpstr>Alternatives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</dc:creator>
  <cp:lastModifiedBy>Phillip</cp:lastModifiedBy>
  <cp:revision>15</cp:revision>
  <dcterms:created xsi:type="dcterms:W3CDTF">2017-06-19T13:41:48Z</dcterms:created>
  <dcterms:modified xsi:type="dcterms:W3CDTF">2017-06-19T16:04:16Z</dcterms:modified>
</cp:coreProperties>
</file>