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7" r:id="rId4"/>
    <p:sldId id="259" r:id="rId5"/>
    <p:sldId id="260" r:id="rId6"/>
    <p:sldId id="261" r:id="rId7"/>
    <p:sldId id="262" r:id="rId8"/>
    <p:sldId id="263" r:id="rId9"/>
    <p:sldId id="269" r:id="rId10"/>
    <p:sldId id="264" r:id="rId11"/>
    <p:sldId id="265" r:id="rId12"/>
    <p:sldId id="266" r:id="rId13"/>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68788" autoAdjust="0"/>
  </p:normalViewPr>
  <p:slideViewPr>
    <p:cSldViewPr snapToGrid="0">
      <p:cViewPr varScale="1">
        <p:scale>
          <a:sx n="57" d="100"/>
          <a:sy n="57" d="100"/>
        </p:scale>
        <p:origin x="86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905A3907-B9D0-45E7-8786-E1D208FC2135}" type="datetimeFigureOut">
              <a:rPr lang="he-IL" smtClean="0"/>
              <a:t>כ"ד/סיון/תשע"ז</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CE15DB94-A4E9-49B8-8ACC-0860D2C8DCFF}" type="slidenum">
              <a:rPr lang="he-IL" smtClean="0"/>
              <a:t>‹#›</a:t>
            </a:fld>
            <a:endParaRPr lang="he-IL"/>
          </a:p>
        </p:txBody>
      </p:sp>
    </p:spTree>
    <p:extLst>
      <p:ext uri="{BB962C8B-B14F-4D97-AF65-F5344CB8AC3E}">
        <p14:creationId xmlns:p14="http://schemas.microsoft.com/office/powerpoint/2010/main" val="1934458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HTBox/allReady/issues/94"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making the world a better place. Through constructing elegant hierarchies for maximum code reuse and extensibility." </a:t>
            </a:r>
          </a:p>
          <a:p>
            <a:pPr marL="171450" indent="-171450">
              <a:buFont typeface="Arial" panose="020B0604020202020204" pitchFamily="34" charset="0"/>
              <a:buChar char="•"/>
            </a:pPr>
            <a:r>
              <a:rPr lang="en-US" dirty="0"/>
              <a:t>make the world a better place through </a:t>
            </a:r>
            <a:r>
              <a:rPr lang="en-US" dirty="0" err="1"/>
              <a:t>Paxos</a:t>
            </a:r>
            <a:r>
              <a:rPr lang="en-US" dirty="0"/>
              <a:t> algorithms for consensus protocols,</a:t>
            </a:r>
          </a:p>
          <a:p>
            <a:pPr marL="171450" indent="-171450">
              <a:buFont typeface="Arial" panose="020B0604020202020204" pitchFamily="34" charset="0"/>
              <a:buChar char="•"/>
            </a:pPr>
            <a:r>
              <a:rPr lang="en-US" dirty="0"/>
              <a:t>make the world a better place through canonical data models to communicate between endpoints</a:t>
            </a:r>
          </a:p>
          <a:p>
            <a:pPr marL="171450" indent="-171450">
              <a:buFont typeface="Arial" panose="020B0604020202020204" pitchFamily="34" charset="0"/>
              <a:buChar char="•"/>
            </a:pPr>
            <a:r>
              <a:rPr lang="en-US" dirty="0"/>
              <a:t>making the world a better place through minimal message-oriented transport layers.</a:t>
            </a:r>
            <a:endParaRPr lang="he-IL" dirty="0"/>
          </a:p>
          <a:p>
            <a:endParaRPr lang="he-IL" dirty="0"/>
          </a:p>
        </p:txBody>
      </p:sp>
      <p:sp>
        <p:nvSpPr>
          <p:cNvPr id="4" name="Slide Number Placeholder 3"/>
          <p:cNvSpPr>
            <a:spLocks noGrp="1"/>
          </p:cNvSpPr>
          <p:nvPr>
            <p:ph type="sldNum" sz="quarter" idx="10"/>
          </p:nvPr>
        </p:nvSpPr>
        <p:spPr/>
        <p:txBody>
          <a:bodyPr/>
          <a:lstStyle/>
          <a:p>
            <a:fld id="{CE15DB94-A4E9-49B8-8ACC-0860D2C8DCFF}" type="slidenum">
              <a:rPr lang="he-IL" smtClean="0"/>
              <a:t>2</a:t>
            </a:fld>
            <a:endParaRPr lang="he-IL"/>
          </a:p>
        </p:txBody>
      </p:sp>
    </p:spTree>
    <p:extLst>
      <p:ext uri="{BB962C8B-B14F-4D97-AF65-F5344CB8AC3E}">
        <p14:creationId xmlns:p14="http://schemas.microsoft.com/office/powerpoint/2010/main" val="591517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Does try</a:t>
            </a:r>
            <a:r>
              <a:rPr lang="en-US" sz="1200" b="0" i="0" kern="1200" baseline="0" dirty="0">
                <a:solidFill>
                  <a:schemeClr val="tx1"/>
                </a:solidFill>
                <a:effectLst/>
                <a:latin typeface="+mn-lt"/>
                <a:ea typeface="+mn-ea"/>
                <a:cs typeface="+mn-cs"/>
              </a:rPr>
              <a:t> to make the world a better place</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supporting disaster relief organizations with open source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Creating apps that map the spread of disease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Maintaining</a:t>
            </a:r>
            <a:r>
              <a:rPr lang="en-US" sz="1200" b="0" i="0" kern="1200" dirty="0">
                <a:solidFill>
                  <a:schemeClr val="tx1"/>
                </a:solidFill>
                <a:effectLst/>
                <a:latin typeface="+mn-lt"/>
                <a:ea typeface="+mn-ea"/>
                <a:cs typeface="+mn-cs"/>
              </a:rPr>
              <a:t> software that helps to optimize the delivery of relief supplies And more – No need to </a:t>
            </a:r>
            <a:r>
              <a:rPr lang="en-US" sz="1200" b="0" i="0" kern="1200" dirty="0" err="1">
                <a:solidFill>
                  <a:schemeClr val="tx1"/>
                </a:solidFill>
                <a:effectLst/>
                <a:latin typeface="+mn-lt"/>
                <a:ea typeface="+mn-ea"/>
                <a:cs typeface="+mn-cs"/>
              </a:rPr>
              <a:t>strat</a:t>
            </a:r>
            <a:r>
              <a:rPr lang="en-US" sz="1200" b="0" i="0" kern="1200" dirty="0">
                <a:solidFill>
                  <a:schemeClr val="tx1"/>
                </a:solidFill>
                <a:effectLst/>
                <a:latin typeface="+mn-lt"/>
                <a:ea typeface="+mn-ea"/>
                <a:cs typeface="+mn-cs"/>
              </a:rPr>
              <a:t> all over when time is </a:t>
            </a:r>
            <a:r>
              <a:rPr lang="en-US" sz="1200" b="0" i="0" kern="1200" dirty="0" err="1">
                <a:solidFill>
                  <a:schemeClr val="tx1"/>
                </a:solidFill>
                <a:effectLst/>
                <a:latin typeface="+mn-lt"/>
                <a:ea typeface="+mn-ea"/>
                <a:cs typeface="+mn-cs"/>
              </a:rPr>
              <a:t>criticall</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Donate what</a:t>
            </a:r>
            <a:r>
              <a:rPr lang="en-US" sz="1200" b="0" i="0" kern="1200" baseline="0" dirty="0">
                <a:solidFill>
                  <a:schemeClr val="tx1"/>
                </a:solidFill>
                <a:effectLst/>
                <a:latin typeface="+mn-lt"/>
                <a:ea typeface="+mn-ea"/>
                <a:cs typeface="+mn-cs"/>
              </a:rPr>
              <a:t> you are good at – waste for programmers to paint </a:t>
            </a:r>
            <a:r>
              <a:rPr lang="en-US" sz="1200" b="0" i="0" kern="1200" baseline="0" dirty="0" err="1">
                <a:solidFill>
                  <a:schemeClr val="tx1"/>
                </a:solidFill>
                <a:effectLst/>
                <a:latin typeface="+mn-lt"/>
                <a:ea typeface="+mn-ea"/>
                <a:cs typeface="+mn-cs"/>
              </a:rPr>
              <a:t>fenses</a:t>
            </a:r>
            <a:r>
              <a:rPr lang="en-US" sz="1200" b="0" i="0" kern="1200" baseline="0" dirty="0">
                <a:solidFill>
                  <a:schemeClr val="tx1"/>
                </a:solidFill>
                <a:effectLst/>
                <a:latin typeface="+mn-lt"/>
                <a:ea typeface="+mn-ea"/>
                <a:cs typeface="+mn-cs"/>
              </a:rPr>
              <a:t>…</a:t>
            </a:r>
            <a:endParaRPr lang="he-IL" dirty="0"/>
          </a:p>
        </p:txBody>
      </p:sp>
      <p:sp>
        <p:nvSpPr>
          <p:cNvPr id="4" name="Slide Number Placeholder 3"/>
          <p:cNvSpPr>
            <a:spLocks noGrp="1"/>
          </p:cNvSpPr>
          <p:nvPr>
            <p:ph type="sldNum" sz="quarter" idx="10"/>
          </p:nvPr>
        </p:nvSpPr>
        <p:spPr/>
        <p:txBody>
          <a:bodyPr/>
          <a:lstStyle/>
          <a:p>
            <a:fld id="{CE15DB94-A4E9-49B8-8ACC-0860D2C8DCFF}" type="slidenum">
              <a:rPr lang="he-IL" smtClean="0"/>
              <a:t>3</a:t>
            </a:fld>
            <a:endParaRPr lang="he-IL"/>
          </a:p>
        </p:txBody>
      </p:sp>
    </p:spTree>
    <p:extLst>
      <p:ext uri="{BB962C8B-B14F-4D97-AF65-F5344CB8AC3E}">
        <p14:creationId xmlns:p14="http://schemas.microsoft.com/office/powerpoint/2010/main" val="22724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sub project of Humanitarian Toolbox.</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Active project</a:t>
            </a:r>
            <a:endParaRPr lang="he-IL" dirty="0"/>
          </a:p>
        </p:txBody>
      </p:sp>
      <p:sp>
        <p:nvSpPr>
          <p:cNvPr id="4" name="Slide Number Placeholder 3"/>
          <p:cNvSpPr>
            <a:spLocks noGrp="1"/>
          </p:cNvSpPr>
          <p:nvPr>
            <p:ph type="sldNum" sz="quarter" idx="10"/>
          </p:nvPr>
        </p:nvSpPr>
        <p:spPr/>
        <p:txBody>
          <a:bodyPr/>
          <a:lstStyle/>
          <a:p>
            <a:fld id="{CE15DB94-A4E9-49B8-8ACC-0860D2C8DCFF}" type="slidenum">
              <a:rPr lang="he-IL" smtClean="0"/>
              <a:t>4</a:t>
            </a:fld>
            <a:endParaRPr lang="he-IL"/>
          </a:p>
        </p:txBody>
      </p:sp>
    </p:spTree>
    <p:extLst>
      <p:ext uri="{BB962C8B-B14F-4D97-AF65-F5344CB8AC3E}">
        <p14:creationId xmlns:p14="http://schemas.microsoft.com/office/powerpoint/2010/main" val="1530248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Mostly on free time?</a:t>
            </a:r>
            <a:endParaRPr lang="he-IL" dirty="0"/>
          </a:p>
        </p:txBody>
      </p:sp>
      <p:sp>
        <p:nvSpPr>
          <p:cNvPr id="4" name="Slide Number Placeholder 3"/>
          <p:cNvSpPr>
            <a:spLocks noGrp="1"/>
          </p:cNvSpPr>
          <p:nvPr>
            <p:ph type="sldNum" sz="quarter" idx="10"/>
          </p:nvPr>
        </p:nvSpPr>
        <p:spPr/>
        <p:txBody>
          <a:bodyPr/>
          <a:lstStyle/>
          <a:p>
            <a:fld id="{CE15DB94-A4E9-49B8-8ACC-0860D2C8DCFF}" type="slidenum">
              <a:rPr lang="he-IL" smtClean="0"/>
              <a:t>5</a:t>
            </a:fld>
            <a:endParaRPr lang="he-IL"/>
          </a:p>
        </p:txBody>
      </p:sp>
    </p:spTree>
    <p:extLst>
      <p:ext uri="{BB962C8B-B14F-4D97-AF65-F5344CB8AC3E}">
        <p14:creationId xmlns:p14="http://schemas.microsoft.com/office/powerpoint/2010/main" val="338517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special for first time contributors for open source</a:t>
            </a:r>
            <a:endParaRPr lang="he-IL" dirty="0"/>
          </a:p>
        </p:txBody>
      </p:sp>
      <p:sp>
        <p:nvSpPr>
          <p:cNvPr id="4" name="Slide Number Placeholder 3"/>
          <p:cNvSpPr>
            <a:spLocks noGrp="1"/>
          </p:cNvSpPr>
          <p:nvPr>
            <p:ph type="sldNum" sz="quarter" idx="10"/>
          </p:nvPr>
        </p:nvSpPr>
        <p:spPr/>
        <p:txBody>
          <a:bodyPr/>
          <a:lstStyle/>
          <a:p>
            <a:fld id="{CE15DB94-A4E9-49B8-8ACC-0860D2C8DCFF}" type="slidenum">
              <a:rPr lang="he-IL" smtClean="0"/>
              <a:t>6</a:t>
            </a:fld>
            <a:endParaRPr lang="he-IL"/>
          </a:p>
        </p:txBody>
      </p:sp>
    </p:spTree>
    <p:extLst>
      <p:ext uri="{BB962C8B-B14F-4D97-AF65-F5344CB8AC3E}">
        <p14:creationId xmlns:p14="http://schemas.microsoft.com/office/powerpoint/2010/main" val="3272641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a:t>
            </a:r>
            <a:r>
              <a:rPr lang="en-US" baseline="0" dirty="0"/>
              <a:t> pull requests</a:t>
            </a:r>
            <a:endParaRPr lang="he-IL" dirty="0"/>
          </a:p>
        </p:txBody>
      </p:sp>
      <p:sp>
        <p:nvSpPr>
          <p:cNvPr id="4" name="Slide Number Placeholder 3"/>
          <p:cNvSpPr>
            <a:spLocks noGrp="1"/>
          </p:cNvSpPr>
          <p:nvPr>
            <p:ph type="sldNum" sz="quarter" idx="10"/>
          </p:nvPr>
        </p:nvSpPr>
        <p:spPr/>
        <p:txBody>
          <a:bodyPr/>
          <a:lstStyle/>
          <a:p>
            <a:fld id="{CE15DB94-A4E9-49B8-8ACC-0860D2C8DCFF}" type="slidenum">
              <a:rPr lang="he-IL" smtClean="0"/>
              <a:t>7</a:t>
            </a:fld>
            <a:endParaRPr lang="he-IL"/>
          </a:p>
        </p:txBody>
      </p:sp>
    </p:spTree>
    <p:extLst>
      <p:ext uri="{BB962C8B-B14F-4D97-AF65-F5344CB8AC3E}">
        <p14:creationId xmlns:p14="http://schemas.microsoft.com/office/powerpoint/2010/main" val="86329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At list as pen &amp; paper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 clear policies and guide lines for</a:t>
            </a:r>
            <a:r>
              <a:rPr lang="en-US" sz="1200" b="0" i="0" kern="1200" baseline="0" dirty="0">
                <a:solidFill>
                  <a:schemeClr val="tx1"/>
                </a:solidFill>
                <a:effectLst/>
                <a:latin typeface="+mn-lt"/>
                <a:ea typeface="+mn-ea"/>
                <a:cs typeface="+mn-cs"/>
              </a:rPr>
              <a:t> the above</a:t>
            </a:r>
          </a:p>
          <a:p>
            <a:pPr marL="171450" indent="-171450">
              <a:buFont typeface="Arial" panose="020B0604020202020204" pitchFamily="34" charset="0"/>
              <a:buChar char="•"/>
            </a:pPr>
            <a:endParaRPr lang="en-US" sz="1200" b="0" i="0" kern="1200" baseline="0" dirty="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baseline="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seems that the main reason to go with </a:t>
            </a:r>
            <a:r>
              <a:rPr lang="en-US" sz="1200" b="0" i="0" kern="1200" dirty="0" err="1">
                <a:solidFill>
                  <a:schemeClr val="tx1"/>
                </a:solidFill>
                <a:effectLst/>
                <a:latin typeface="+mn-lt"/>
                <a:ea typeface="+mn-ea"/>
                <a:cs typeface="+mn-cs"/>
              </a:rPr>
              <a:t>AppVeyor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3"/>
              </a:rPr>
              <a:t>was the existing skillsets of contributors</a:t>
            </a:r>
            <a:r>
              <a:rPr lang="en-US" sz="1200" b="0" i="0" kern="1200" dirty="0">
                <a:solidFill>
                  <a:schemeClr val="tx1"/>
                </a:solidFill>
                <a:effectLst/>
                <a:latin typeface="+mn-lt"/>
                <a:ea typeface="+mn-ea"/>
                <a:cs typeface="+mn-cs"/>
              </a:rPr>
              <a:t>.</a:t>
            </a:r>
            <a:endParaRPr lang="he-IL" dirty="0"/>
          </a:p>
        </p:txBody>
      </p:sp>
      <p:sp>
        <p:nvSpPr>
          <p:cNvPr id="4" name="Slide Number Placeholder 3"/>
          <p:cNvSpPr>
            <a:spLocks noGrp="1"/>
          </p:cNvSpPr>
          <p:nvPr>
            <p:ph type="sldNum" sz="quarter" idx="10"/>
          </p:nvPr>
        </p:nvSpPr>
        <p:spPr/>
        <p:txBody>
          <a:bodyPr/>
          <a:lstStyle/>
          <a:p>
            <a:fld id="{CE15DB94-A4E9-49B8-8ACC-0860D2C8DCFF}" type="slidenum">
              <a:rPr lang="he-IL" smtClean="0"/>
              <a:t>9</a:t>
            </a:fld>
            <a:endParaRPr lang="he-IL"/>
          </a:p>
        </p:txBody>
      </p:sp>
    </p:spTree>
    <p:extLst>
      <p:ext uri="{BB962C8B-B14F-4D97-AF65-F5344CB8AC3E}">
        <p14:creationId xmlns:p14="http://schemas.microsoft.com/office/powerpoint/2010/main" val="1343168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allReady</a:t>
            </a:r>
            <a:r>
              <a:rPr lang="en-US" sz="1200" b="0" i="0" kern="1200" dirty="0">
                <a:solidFill>
                  <a:schemeClr val="tx1"/>
                </a:solidFill>
                <a:effectLst/>
                <a:latin typeface="+mn-lt"/>
                <a:ea typeface="+mn-ea"/>
                <a:cs typeface="+mn-cs"/>
              </a:rPr>
              <a:t> (&amp; Humanitarian Toolbox) is a project dedicated </a:t>
            </a:r>
            <a:r>
              <a:rPr lang="en-US" sz="1200" b="1" i="0" kern="1200" dirty="0">
                <a:solidFill>
                  <a:schemeClr val="tx1"/>
                </a:solidFill>
                <a:effectLst/>
                <a:latin typeface="+mn-lt"/>
                <a:ea typeface="+mn-ea"/>
                <a:cs typeface="+mn-cs"/>
              </a:rPr>
              <a:t>for contributing to the community </a:t>
            </a:r>
            <a:r>
              <a:rPr lang="en-US" sz="1200" b="0" i="0" kern="1200" dirty="0">
                <a:solidFill>
                  <a:schemeClr val="tx1"/>
                </a:solidFill>
                <a:effectLst/>
                <a:latin typeface="+mn-lt"/>
                <a:ea typeface="+mn-ea"/>
                <a:cs typeface="+mn-cs"/>
              </a:rPr>
              <a:t>preparing for and while disasters situations using skills developers have.</a:t>
            </a:r>
          </a:p>
          <a:p>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rPr>
              <a:t>challenges </a:t>
            </a:r>
          </a:p>
          <a:p>
            <a:r>
              <a:rPr lang="en-US" sz="1200" b="0" i="0" kern="1200" dirty="0">
                <a:solidFill>
                  <a:schemeClr val="tx1"/>
                </a:solidFill>
                <a:effectLst/>
                <a:latin typeface="+mn-lt"/>
                <a:ea typeface="+mn-ea"/>
                <a:cs typeface="+mn-cs"/>
              </a:rPr>
              <a:t>that are </a:t>
            </a:r>
            <a:r>
              <a:rPr lang="en-US" sz="1200" b="1" i="0" kern="1200" dirty="0">
                <a:solidFill>
                  <a:schemeClr val="tx1"/>
                </a:solidFill>
                <a:effectLst/>
                <a:latin typeface="+mn-lt"/>
                <a:ea typeface="+mn-ea"/>
                <a:cs typeface="+mn-cs"/>
              </a:rPr>
              <a:t>uncommon </a:t>
            </a:r>
            <a:r>
              <a:rPr lang="en-US" sz="1200" b="0" i="0" kern="1200" dirty="0">
                <a:solidFill>
                  <a:schemeClr val="tx1"/>
                </a:solidFill>
                <a:effectLst/>
                <a:latin typeface="+mn-lt"/>
                <a:ea typeface="+mn-ea"/>
                <a:cs typeface="+mn-cs"/>
              </a:rPr>
              <a:t>for a software project (taking in consideration unstable environment like - </a:t>
            </a:r>
            <a:r>
              <a:rPr lang="en-US" sz="1200" b="1" i="0" kern="1200" dirty="0">
                <a:solidFill>
                  <a:schemeClr val="tx1"/>
                </a:solidFill>
                <a:effectLst/>
                <a:latin typeface="+mn-lt"/>
                <a:ea typeface="+mn-ea"/>
                <a:cs typeface="+mn-cs"/>
              </a:rPr>
              <a:t>no reliable internet connection</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while the mission of the software might be vital,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well as </a:t>
            </a:r>
            <a:r>
              <a:rPr lang="en-US" sz="1200" b="1" i="0" kern="1200" dirty="0">
                <a:solidFill>
                  <a:schemeClr val="tx1"/>
                </a:solidFill>
                <a:effectLst/>
                <a:latin typeface="+mn-lt"/>
                <a:ea typeface="+mn-ea"/>
                <a:cs typeface="+mn-cs"/>
              </a:rPr>
              <a:t>common </a:t>
            </a:r>
            <a:r>
              <a:rPr lang="en-US" sz="1200" b="0" i="0" kern="1200" dirty="0">
                <a:solidFill>
                  <a:schemeClr val="tx1"/>
                </a:solidFill>
                <a:effectLst/>
                <a:latin typeface="+mn-lt"/>
                <a:ea typeface="+mn-ea"/>
                <a:cs typeface="+mn-cs"/>
              </a:rPr>
              <a:t>open source challenges (e.g. keeping </a:t>
            </a:r>
            <a:r>
              <a:rPr lang="en-US" sz="1200" b="1" i="0" kern="1200" dirty="0">
                <a:solidFill>
                  <a:schemeClr val="tx1"/>
                </a:solidFill>
                <a:effectLst/>
                <a:latin typeface="+mn-lt"/>
                <a:ea typeface="+mn-ea"/>
                <a:cs typeface="+mn-cs"/>
              </a:rPr>
              <a:t>quality of code base with over 100 contributors </a:t>
            </a:r>
            <a:r>
              <a:rPr lang="en-US" sz="1200" b="0" i="0" kern="1200" dirty="0">
                <a:solidFill>
                  <a:schemeClr val="tx1"/>
                </a:solidFill>
                <a:effectLst/>
                <a:latin typeface="+mn-lt"/>
                <a:ea typeface="+mn-ea"/>
                <a:cs typeface="+mn-cs"/>
              </a:rPr>
              <a:t>- all volunteers).</a:t>
            </a:r>
          </a:p>
          <a:p>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rPr>
              <a:t>Facing those challenges</a:t>
            </a:r>
          </a:p>
          <a:p>
            <a:r>
              <a:rPr lang="en-US" sz="1200" b="0" i="0" kern="1200" dirty="0">
                <a:solidFill>
                  <a:schemeClr val="tx1"/>
                </a:solidFill>
                <a:effectLst/>
                <a:latin typeface="+mn-lt"/>
                <a:ea typeface="+mn-ea"/>
                <a:cs typeface="+mn-cs"/>
              </a:rPr>
              <a:t>(taking advantage of </a:t>
            </a:r>
            <a:r>
              <a:rPr lang="en-US" sz="1200" b="1" i="0" kern="1200" dirty="0">
                <a:solidFill>
                  <a:schemeClr val="tx1"/>
                </a:solidFill>
                <a:effectLst/>
                <a:latin typeface="+mn-lt"/>
                <a:ea typeface="+mn-ea"/>
                <a:cs typeface="+mn-cs"/>
              </a:rPr>
              <a:t>SMS </a:t>
            </a:r>
            <a:r>
              <a:rPr lang="en-US" sz="1200" b="0" i="0" kern="1200" dirty="0">
                <a:solidFill>
                  <a:schemeClr val="tx1"/>
                </a:solidFill>
                <a:effectLst/>
                <a:latin typeface="+mn-lt"/>
                <a:ea typeface="+mn-ea"/>
                <a:cs typeface="+mn-cs"/>
              </a:rPr>
              <a:t>for communication, sending </a:t>
            </a:r>
            <a:r>
              <a:rPr lang="en-US" sz="1200" b="1" i="0" kern="1200" dirty="0">
                <a:solidFill>
                  <a:schemeClr val="tx1"/>
                </a:solidFill>
                <a:effectLst/>
                <a:latin typeface="+mn-lt"/>
                <a:ea typeface="+mn-ea"/>
                <a:cs typeface="+mn-cs"/>
              </a:rPr>
              <a:t>sparse messages </a:t>
            </a:r>
            <a:r>
              <a:rPr lang="en-US" sz="1200" b="0" i="0" kern="1200" dirty="0">
                <a:solidFill>
                  <a:schemeClr val="tx1"/>
                </a:solidFill>
                <a:effectLst/>
                <a:latin typeface="+mn-lt"/>
                <a:ea typeface="+mn-ea"/>
                <a:cs typeface="+mn-cs"/>
              </a:rPr>
              <a:t>when opportunity is available, </a:t>
            </a:r>
            <a:r>
              <a:rPr lang="en-US" sz="1200" b="1" i="0" kern="1200" dirty="0">
                <a:solidFill>
                  <a:schemeClr val="tx1"/>
                </a:solidFill>
                <a:effectLst/>
                <a:latin typeface="+mn-lt"/>
                <a:ea typeface="+mn-ea"/>
                <a:cs typeface="+mn-cs"/>
              </a:rPr>
              <a:t>push</a:t>
            </a:r>
            <a:r>
              <a:rPr lang="en-US" sz="1200" b="0" i="0" kern="1200" dirty="0">
                <a:solidFill>
                  <a:schemeClr val="tx1"/>
                </a:solidFill>
                <a:effectLst/>
                <a:latin typeface="+mn-lt"/>
                <a:ea typeface="+mn-ea"/>
                <a:cs typeface="+mn-cs"/>
              </a:rPr>
              <a:t> etc...) </a:t>
            </a:r>
          </a:p>
          <a:p>
            <a:r>
              <a:rPr lang="en-US" sz="1200" b="0" i="0" kern="1200" dirty="0">
                <a:solidFill>
                  <a:schemeClr val="tx1"/>
                </a:solidFill>
                <a:effectLst/>
                <a:latin typeface="+mn-lt"/>
                <a:ea typeface="+mn-ea"/>
                <a:cs typeface="+mn-cs"/>
              </a:rPr>
              <a:t>and standardization solutions (</a:t>
            </a:r>
            <a:r>
              <a:rPr lang="en-US" sz="1200" b="1" i="0" kern="1200" dirty="0">
                <a:solidFill>
                  <a:schemeClr val="tx1"/>
                </a:solidFill>
                <a:effectLst/>
                <a:latin typeface="+mn-lt"/>
                <a:ea typeface="+mn-ea"/>
                <a:cs typeface="+mn-cs"/>
              </a:rPr>
              <a:t>detailed guides </a:t>
            </a:r>
            <a:r>
              <a:rPr lang="en-US" sz="1200" b="0" i="0" kern="1200" dirty="0">
                <a:solidFill>
                  <a:schemeClr val="tx1"/>
                </a:solidFill>
                <a:effectLst/>
                <a:latin typeface="+mn-lt"/>
                <a:ea typeface="+mn-ea"/>
                <a:cs typeface="+mn-cs"/>
              </a:rPr>
              <a:t>for contribution, unit &amp; UI tests, CI).</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Most of the time writing this chapter was spent on collecting information from varies sources and trying to put it together </a:t>
            </a:r>
          </a:p>
          <a:p>
            <a:r>
              <a:rPr lang="en-US" sz="1200" b="0" i="0" kern="1200" dirty="0">
                <a:solidFill>
                  <a:schemeClr val="tx1"/>
                </a:solidFill>
                <a:effectLst/>
                <a:latin typeface="+mn-lt"/>
                <a:ea typeface="+mn-ea"/>
                <a:cs typeface="+mn-cs"/>
              </a:rPr>
              <a:t>did not find a self-contained source overviewing the project from an architecture / meta point of view I am not sure to what extent the data we have collected is correct / full.</a:t>
            </a:r>
          </a:p>
          <a:p>
            <a:endParaRPr lang="he-IL" dirty="0"/>
          </a:p>
        </p:txBody>
      </p:sp>
      <p:sp>
        <p:nvSpPr>
          <p:cNvPr id="4" name="Slide Number Placeholder 3"/>
          <p:cNvSpPr>
            <a:spLocks noGrp="1"/>
          </p:cNvSpPr>
          <p:nvPr>
            <p:ph type="sldNum" sz="quarter" idx="10"/>
          </p:nvPr>
        </p:nvSpPr>
        <p:spPr/>
        <p:txBody>
          <a:bodyPr/>
          <a:lstStyle/>
          <a:p>
            <a:fld id="{CE15DB94-A4E9-49B8-8ACC-0860D2C8DCFF}" type="slidenum">
              <a:rPr lang="he-IL" smtClean="0"/>
              <a:t>12</a:t>
            </a:fld>
            <a:endParaRPr lang="he-IL"/>
          </a:p>
        </p:txBody>
      </p:sp>
    </p:spTree>
    <p:extLst>
      <p:ext uri="{BB962C8B-B14F-4D97-AF65-F5344CB8AC3E}">
        <p14:creationId xmlns:p14="http://schemas.microsoft.com/office/powerpoint/2010/main" val="1276818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69B882B3-ACF3-47A4-8745-6C138D7673CA}" type="datetimeFigureOut">
              <a:rPr lang="he-IL" smtClean="0"/>
              <a:t>כ"ד/סיון/תשע"ז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FB7CA95-EE4F-4884-A97A-92CD5DBF2699}" type="slidenum">
              <a:rPr lang="he-IL" smtClean="0"/>
              <a:t>‹#›</a:t>
            </a:fld>
            <a:endParaRPr lang="he-IL"/>
          </a:p>
        </p:txBody>
      </p:sp>
    </p:spTree>
    <p:extLst>
      <p:ext uri="{BB962C8B-B14F-4D97-AF65-F5344CB8AC3E}">
        <p14:creationId xmlns:p14="http://schemas.microsoft.com/office/powerpoint/2010/main" val="4179301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69B882B3-ACF3-47A4-8745-6C138D7673CA}" type="datetimeFigureOut">
              <a:rPr lang="he-IL" smtClean="0"/>
              <a:t>כ"ד/סיון/תשע"ז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FB7CA95-EE4F-4884-A97A-92CD5DBF2699}" type="slidenum">
              <a:rPr lang="he-IL" smtClean="0"/>
              <a:t>‹#›</a:t>
            </a:fld>
            <a:endParaRPr lang="he-IL"/>
          </a:p>
        </p:txBody>
      </p:sp>
    </p:spTree>
    <p:extLst>
      <p:ext uri="{BB962C8B-B14F-4D97-AF65-F5344CB8AC3E}">
        <p14:creationId xmlns:p14="http://schemas.microsoft.com/office/powerpoint/2010/main" val="1291145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69B882B3-ACF3-47A4-8745-6C138D7673CA}" type="datetimeFigureOut">
              <a:rPr lang="he-IL" smtClean="0"/>
              <a:t>כ"ד/סיון/תשע"ז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FB7CA95-EE4F-4884-A97A-92CD5DBF2699}" type="slidenum">
              <a:rPr lang="he-IL" smtClean="0"/>
              <a:t>‹#›</a:t>
            </a:fld>
            <a:endParaRPr lang="he-IL"/>
          </a:p>
        </p:txBody>
      </p:sp>
    </p:spTree>
    <p:extLst>
      <p:ext uri="{BB962C8B-B14F-4D97-AF65-F5344CB8AC3E}">
        <p14:creationId xmlns:p14="http://schemas.microsoft.com/office/powerpoint/2010/main" val="2606180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69B882B3-ACF3-47A4-8745-6C138D7673CA}" type="datetimeFigureOut">
              <a:rPr lang="he-IL" smtClean="0"/>
              <a:t>כ"ד/סיון/תשע"ז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FB7CA95-EE4F-4884-A97A-92CD5DBF2699}" type="slidenum">
              <a:rPr lang="he-IL" smtClean="0"/>
              <a:t>‹#›</a:t>
            </a:fld>
            <a:endParaRPr lang="he-IL"/>
          </a:p>
        </p:txBody>
      </p:sp>
    </p:spTree>
    <p:extLst>
      <p:ext uri="{BB962C8B-B14F-4D97-AF65-F5344CB8AC3E}">
        <p14:creationId xmlns:p14="http://schemas.microsoft.com/office/powerpoint/2010/main" val="1013496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B882B3-ACF3-47A4-8745-6C138D7673CA}" type="datetimeFigureOut">
              <a:rPr lang="he-IL" smtClean="0"/>
              <a:t>כ"ד/סיון/תשע"ז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FB7CA95-EE4F-4884-A97A-92CD5DBF2699}" type="slidenum">
              <a:rPr lang="he-IL" smtClean="0"/>
              <a:t>‹#›</a:t>
            </a:fld>
            <a:endParaRPr lang="he-IL"/>
          </a:p>
        </p:txBody>
      </p:sp>
    </p:spTree>
    <p:extLst>
      <p:ext uri="{BB962C8B-B14F-4D97-AF65-F5344CB8AC3E}">
        <p14:creationId xmlns:p14="http://schemas.microsoft.com/office/powerpoint/2010/main" val="38360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69B882B3-ACF3-47A4-8745-6C138D7673CA}" type="datetimeFigureOut">
              <a:rPr lang="he-IL" smtClean="0"/>
              <a:t>כ"ד/סיון/תשע"ז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FB7CA95-EE4F-4884-A97A-92CD5DBF2699}" type="slidenum">
              <a:rPr lang="he-IL" smtClean="0"/>
              <a:t>‹#›</a:t>
            </a:fld>
            <a:endParaRPr lang="he-IL"/>
          </a:p>
        </p:txBody>
      </p:sp>
    </p:spTree>
    <p:extLst>
      <p:ext uri="{BB962C8B-B14F-4D97-AF65-F5344CB8AC3E}">
        <p14:creationId xmlns:p14="http://schemas.microsoft.com/office/powerpoint/2010/main" val="2333589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69B882B3-ACF3-47A4-8745-6C138D7673CA}" type="datetimeFigureOut">
              <a:rPr lang="he-IL" smtClean="0"/>
              <a:t>כ"ד/סיון/תשע"ז</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1FB7CA95-EE4F-4884-A97A-92CD5DBF2699}" type="slidenum">
              <a:rPr lang="he-IL" smtClean="0"/>
              <a:t>‹#›</a:t>
            </a:fld>
            <a:endParaRPr lang="he-IL"/>
          </a:p>
        </p:txBody>
      </p:sp>
    </p:spTree>
    <p:extLst>
      <p:ext uri="{BB962C8B-B14F-4D97-AF65-F5344CB8AC3E}">
        <p14:creationId xmlns:p14="http://schemas.microsoft.com/office/powerpoint/2010/main" val="82214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69B882B3-ACF3-47A4-8745-6C138D7673CA}" type="datetimeFigureOut">
              <a:rPr lang="he-IL" smtClean="0"/>
              <a:t>כ"ד/סיון/תשע"ז</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1FB7CA95-EE4F-4884-A97A-92CD5DBF2699}" type="slidenum">
              <a:rPr lang="he-IL" smtClean="0"/>
              <a:t>‹#›</a:t>
            </a:fld>
            <a:endParaRPr lang="he-IL"/>
          </a:p>
        </p:txBody>
      </p:sp>
    </p:spTree>
    <p:extLst>
      <p:ext uri="{BB962C8B-B14F-4D97-AF65-F5344CB8AC3E}">
        <p14:creationId xmlns:p14="http://schemas.microsoft.com/office/powerpoint/2010/main" val="129664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882B3-ACF3-47A4-8745-6C138D7673CA}" type="datetimeFigureOut">
              <a:rPr lang="he-IL" smtClean="0"/>
              <a:t>כ"ד/סיון/תשע"ז</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1FB7CA95-EE4F-4884-A97A-92CD5DBF2699}" type="slidenum">
              <a:rPr lang="he-IL" smtClean="0"/>
              <a:t>‹#›</a:t>
            </a:fld>
            <a:endParaRPr lang="he-IL"/>
          </a:p>
        </p:txBody>
      </p:sp>
    </p:spTree>
    <p:extLst>
      <p:ext uri="{BB962C8B-B14F-4D97-AF65-F5344CB8AC3E}">
        <p14:creationId xmlns:p14="http://schemas.microsoft.com/office/powerpoint/2010/main" val="54396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B882B3-ACF3-47A4-8745-6C138D7673CA}" type="datetimeFigureOut">
              <a:rPr lang="he-IL" smtClean="0"/>
              <a:t>כ"ד/סיון/תשע"ז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FB7CA95-EE4F-4884-A97A-92CD5DBF2699}" type="slidenum">
              <a:rPr lang="he-IL" smtClean="0"/>
              <a:t>‹#›</a:t>
            </a:fld>
            <a:endParaRPr lang="he-IL"/>
          </a:p>
        </p:txBody>
      </p:sp>
    </p:spTree>
    <p:extLst>
      <p:ext uri="{BB962C8B-B14F-4D97-AF65-F5344CB8AC3E}">
        <p14:creationId xmlns:p14="http://schemas.microsoft.com/office/powerpoint/2010/main" val="11927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B882B3-ACF3-47A4-8745-6C138D7673CA}" type="datetimeFigureOut">
              <a:rPr lang="he-IL" smtClean="0"/>
              <a:t>כ"ד/סיון/תשע"ז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FB7CA95-EE4F-4884-A97A-92CD5DBF2699}" type="slidenum">
              <a:rPr lang="he-IL" smtClean="0"/>
              <a:t>‹#›</a:t>
            </a:fld>
            <a:endParaRPr lang="he-IL"/>
          </a:p>
        </p:txBody>
      </p:sp>
    </p:spTree>
    <p:extLst>
      <p:ext uri="{BB962C8B-B14F-4D97-AF65-F5344CB8AC3E}">
        <p14:creationId xmlns:p14="http://schemas.microsoft.com/office/powerpoint/2010/main" val="2737731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882B3-ACF3-47A4-8745-6C138D7673CA}" type="datetimeFigureOut">
              <a:rPr lang="he-IL" smtClean="0"/>
              <a:t>כ"ד/סיון/תשע"ז</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B7CA95-EE4F-4884-A97A-92CD5DBF2699}" type="slidenum">
              <a:rPr lang="he-IL" smtClean="0"/>
              <a:t>‹#›</a:t>
            </a:fld>
            <a:endParaRPr lang="he-IL"/>
          </a:p>
        </p:txBody>
      </p:sp>
    </p:spTree>
    <p:extLst>
      <p:ext uri="{BB962C8B-B14F-4D97-AF65-F5344CB8AC3E}">
        <p14:creationId xmlns:p14="http://schemas.microsoft.com/office/powerpoint/2010/main" val="1856983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TBox/allReady/issues/18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htbox.org/mailinglist/subscribe?backingcontentid=1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github.com/HTBox/allReady/blob/master/docs/git/gitprocess.md" TargetMode="External"/><Relationship Id="rId5" Type="http://schemas.openxmlformats.org/officeDocument/2006/relationships/hyperlink" Target="https://github.com/HTBox/allReady/blob/master/docs/prerequisite_install_guide/prerequisite_install_guide.md" TargetMode="External"/><Relationship Id="rId4" Type="http://schemas.openxmlformats.org/officeDocument/2006/relationships/hyperlink" Target="https://github.com/HTBox/allReady/wiki/Developer-Setu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HTBox/allReady/blob/04456b9816ce918376e12d99c78bf434a444fed8/docs/prerequisite_install_guide/prerequisite_install_guide.md#running-test-cases" TargetMode="External"/><Relationship Id="rId3" Type="http://schemas.openxmlformats.org/officeDocument/2006/relationships/hyperlink" Target="https://github.com/HTBox/allReady/wiki/Entity-Framework-Core-Migration-Workflow" TargetMode="External"/><Relationship Id="rId7" Type="http://schemas.openxmlformats.org/officeDocument/2006/relationships/hyperlink" Target="https://github.com/HTBox/allReady/blob/04456b9816ce918376e12d99c78bf434a444fed8/docs/git/gitprocess.md#sending-changes-to-github"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lefthandedgoat.github.io/canopy/index.html" TargetMode="External"/><Relationship Id="rId5" Type="http://schemas.openxmlformats.org/officeDocument/2006/relationships/hyperlink" Target="https://github.com/HTBox/allReady/blob/04456b9816ce918376e12d99c78bf434a444fed8/docs/prerequisite_install_guide/prerequisite_install_guide.md#ui-tests" TargetMode="External"/><Relationship Id="rId4" Type="http://schemas.openxmlformats.org/officeDocument/2006/relationships/hyperlink" Target="https://github.com/HTBox/allReady/blob/04456b9816ce918376e12d99c78bf434a444fed8/docs/git/gitprocess.md" TargetMode="External"/><Relationship Id="rId9" Type="http://schemas.openxmlformats.org/officeDocument/2006/relationships/hyperlink" Target="https://www.appveyo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he-IL"/>
          </a:p>
        </p:txBody>
      </p:sp>
      <p:sp>
        <p:nvSpPr>
          <p:cNvPr id="3" name="Subtitle 2"/>
          <p:cNvSpPr>
            <a:spLocks noGrp="1"/>
          </p:cNvSpPr>
          <p:nvPr>
            <p:ph type="subTitle" idx="1"/>
          </p:nvPr>
        </p:nvSpPr>
        <p:spPr/>
        <p:txBody>
          <a:bodyPr/>
          <a:lstStyle/>
          <a:p>
            <a:endParaRPr lang="he-IL"/>
          </a:p>
        </p:txBody>
      </p:sp>
    </p:spTree>
    <p:extLst>
      <p:ext uri="{BB962C8B-B14F-4D97-AF65-F5344CB8AC3E}">
        <p14:creationId xmlns:p14="http://schemas.microsoft.com/office/powerpoint/2010/main" val="3182789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Evolution required Qualities</a:t>
            </a:r>
            <a:endParaRPr lang="he-IL"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66417482"/>
              </p:ext>
            </p:extLst>
          </p:nvPr>
        </p:nvGraphicFramePr>
        <p:xfrm>
          <a:off x="416856" y="1690688"/>
          <a:ext cx="10797990" cy="4387382"/>
        </p:xfrm>
        <a:graphic>
          <a:graphicData uri="http://schemas.openxmlformats.org/drawingml/2006/table">
            <a:tbl>
              <a:tblPr/>
              <a:tblGrid>
                <a:gridCol w="5398995">
                  <a:extLst>
                    <a:ext uri="{9D8B030D-6E8A-4147-A177-3AD203B41FA5}">
                      <a16:colId xmlns:a16="http://schemas.microsoft.com/office/drawing/2014/main" val="1620508314"/>
                    </a:ext>
                  </a:extLst>
                </a:gridCol>
                <a:gridCol w="5398995">
                  <a:extLst>
                    <a:ext uri="{9D8B030D-6E8A-4147-A177-3AD203B41FA5}">
                      <a16:colId xmlns:a16="http://schemas.microsoft.com/office/drawing/2014/main" val="59415559"/>
                    </a:ext>
                  </a:extLst>
                </a:gridCol>
              </a:tblGrid>
              <a:tr h="531803">
                <a:tc>
                  <a:txBody>
                    <a:bodyPr/>
                    <a:lstStyle/>
                    <a:p>
                      <a:r>
                        <a:rPr lang="en-US" b="1">
                          <a:effectLst/>
                        </a:rPr>
                        <a:t>_ Requirement _</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b="1">
                          <a:effectLst/>
                        </a:rPr>
                        <a:t>_ How Met _</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684775441"/>
                  </a:ext>
                </a:extLst>
              </a:tr>
              <a:tr h="1728363">
                <a:tc>
                  <a:txBody>
                    <a:bodyPr/>
                    <a:lstStyle/>
                    <a:p>
                      <a:r>
                        <a:rPr lang="en-US">
                          <a:effectLst/>
                        </a:rPr>
                        <a:t>_ </a:t>
                      </a:r>
                      <a:r>
                        <a:rPr lang="en-US" b="1">
                          <a:effectLst/>
                        </a:rPr>
                        <a:t>1. The app must be easy to maintain cross-platform</a:t>
                      </a:r>
                      <a:r>
                        <a:rPr lang="en-US">
                          <a:effectLst/>
                        </a:rPr>
                        <a:t> _</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i="1">
                          <a:effectLst/>
                        </a:rPr>
                        <a:t>The app is built using Xamarin – thus ensuring having maximum of shared code between multiple platforms</a:t>
                      </a:r>
                      <a:endParaRPr lang="en-US">
                        <a:effectLst/>
                      </a:endParaRP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441055649"/>
                  </a:ext>
                </a:extLst>
              </a:tr>
              <a:tr h="2127216">
                <a:tc>
                  <a:txBody>
                    <a:bodyPr/>
                    <a:lstStyle/>
                    <a:p>
                      <a:r>
                        <a:rPr lang="en-US" dirty="0">
                          <a:effectLst/>
                        </a:rPr>
                        <a:t>_ </a:t>
                      </a:r>
                      <a:r>
                        <a:rPr lang="en-US" b="1" dirty="0">
                          <a:effectLst/>
                        </a:rPr>
                        <a:t>2. Avoid database update conflicts</a:t>
                      </a:r>
                      <a:r>
                        <a:rPr lang="en-US" dirty="0">
                          <a:effectLst/>
                        </a:rPr>
                        <a:t> _</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i="1" dirty="0">
                          <a:effectLst/>
                        </a:rPr>
                        <a:t>Updates to the database are done using EF Core migrations. Before creating a pull request – it should be tested on a clean checkout of master branch.</a:t>
                      </a:r>
                      <a:endParaRPr lang="en-US" dirty="0">
                        <a:effectLst/>
                      </a:endParaRP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370265317"/>
                  </a:ext>
                </a:extLst>
              </a:tr>
            </a:tbl>
          </a:graphicData>
        </a:graphic>
      </p:graphicFrame>
    </p:spTree>
    <p:extLst>
      <p:ext uri="{BB962C8B-B14F-4D97-AF65-F5344CB8AC3E}">
        <p14:creationId xmlns:p14="http://schemas.microsoft.com/office/powerpoint/2010/main" val="4294084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52" y="203761"/>
            <a:ext cx="10515600" cy="1325563"/>
          </a:xfrm>
        </p:spPr>
        <p:txBody>
          <a:bodyPr/>
          <a:lstStyle/>
          <a:p>
            <a:r>
              <a:rPr lang="en-US" b="1" dirty="0"/>
              <a:t>Availability and Resilience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5758327"/>
              </p:ext>
            </p:extLst>
          </p:nvPr>
        </p:nvGraphicFramePr>
        <p:xfrm>
          <a:off x="672352" y="1341531"/>
          <a:ext cx="10847296" cy="5174250"/>
        </p:xfrm>
        <a:graphic>
          <a:graphicData uri="http://schemas.openxmlformats.org/drawingml/2006/table">
            <a:tbl>
              <a:tblPr/>
              <a:tblGrid>
                <a:gridCol w="5423648">
                  <a:extLst>
                    <a:ext uri="{9D8B030D-6E8A-4147-A177-3AD203B41FA5}">
                      <a16:colId xmlns:a16="http://schemas.microsoft.com/office/drawing/2014/main" val="1966706532"/>
                    </a:ext>
                  </a:extLst>
                </a:gridCol>
                <a:gridCol w="5423648">
                  <a:extLst>
                    <a:ext uri="{9D8B030D-6E8A-4147-A177-3AD203B41FA5}">
                      <a16:colId xmlns:a16="http://schemas.microsoft.com/office/drawing/2014/main" val="1756872130"/>
                    </a:ext>
                  </a:extLst>
                </a:gridCol>
              </a:tblGrid>
              <a:tr h="189189">
                <a:tc>
                  <a:txBody>
                    <a:bodyPr/>
                    <a:lstStyle/>
                    <a:p>
                      <a:r>
                        <a:rPr lang="en-US" sz="1800" b="1">
                          <a:effectLst/>
                        </a:rPr>
                        <a:t>_ Requirement _</a:t>
                      </a:r>
                    </a:p>
                  </a:txBody>
                  <a:tcPr marL="51239" marR="51239" marT="23649" marB="2364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800" b="1">
                          <a:effectLst/>
                        </a:rPr>
                        <a:t>_ How Met _</a:t>
                      </a:r>
                    </a:p>
                  </a:txBody>
                  <a:tcPr marL="51239" marR="51239" marT="23649" marB="2364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41196484"/>
                  </a:ext>
                </a:extLst>
              </a:tr>
              <a:tr h="472972">
                <a:tc>
                  <a:txBody>
                    <a:bodyPr/>
                    <a:lstStyle/>
                    <a:p>
                      <a:r>
                        <a:rPr lang="en-US" sz="1800">
                          <a:effectLst/>
                        </a:rPr>
                        <a:t>_ </a:t>
                      </a:r>
                      <a:r>
                        <a:rPr lang="en-US" sz="1800" b="1">
                          <a:effectLst/>
                        </a:rPr>
                        <a:t>1. There should be no single point of failure</a:t>
                      </a:r>
                      <a:r>
                        <a:rPr lang="en-US" sz="1800">
                          <a:effectLst/>
                        </a:rPr>
                        <a:t> _</a:t>
                      </a:r>
                    </a:p>
                  </a:txBody>
                  <a:tcPr marL="51239" marR="51239" marT="23649" marB="2364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800" i="1" dirty="0">
                          <a:effectLst/>
                        </a:rPr>
                        <a:t>The service is hosted By </a:t>
                      </a:r>
                      <a:r>
                        <a:rPr lang="en-US" sz="1800" b="1" i="1" dirty="0">
                          <a:effectLst/>
                        </a:rPr>
                        <a:t>Azure</a:t>
                      </a:r>
                      <a:r>
                        <a:rPr lang="en-US" sz="1800" i="1" dirty="0">
                          <a:effectLst/>
                        </a:rPr>
                        <a:t> which offers distributed and scalable services.</a:t>
                      </a:r>
                      <a:endParaRPr lang="en-US" sz="1800" dirty="0">
                        <a:effectLst/>
                      </a:endParaRPr>
                    </a:p>
                  </a:txBody>
                  <a:tcPr marL="51239" marR="51239" marT="23649" marB="2364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170962284"/>
                  </a:ext>
                </a:extLst>
              </a:tr>
              <a:tr h="1182429">
                <a:tc>
                  <a:txBody>
                    <a:bodyPr/>
                    <a:lstStyle/>
                    <a:p>
                      <a:r>
                        <a:rPr lang="en-US" sz="1800">
                          <a:effectLst/>
                        </a:rPr>
                        <a:t>_ </a:t>
                      </a:r>
                      <a:r>
                        <a:rPr lang="en-US" sz="1800" b="1">
                          <a:effectLst/>
                        </a:rPr>
                        <a:t>2. The service must be available on demand in times of need</a:t>
                      </a:r>
                      <a:r>
                        <a:rPr lang="en-US" sz="1800">
                          <a:effectLst/>
                        </a:rPr>
                        <a:t> _</a:t>
                      </a:r>
                    </a:p>
                  </a:txBody>
                  <a:tcPr marL="51239" marR="51239" marT="23649" marB="2364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800" i="1" dirty="0">
                          <a:effectLst/>
                        </a:rPr>
                        <a:t>To avoid the overhead of a full deployment chain – the service is hosted by </a:t>
                      </a:r>
                      <a:r>
                        <a:rPr lang="en-US" sz="1800" b="1" i="1" dirty="0">
                          <a:effectLst/>
                        </a:rPr>
                        <a:t>Azure</a:t>
                      </a:r>
                      <a:r>
                        <a:rPr lang="en-US" sz="1800" i="1" dirty="0">
                          <a:effectLst/>
                        </a:rPr>
                        <a:t>. This allows the service to be up constantly on one hand and avoiding the price of maintaining a server on the other hand (using auto-scale provided by Azure)</a:t>
                      </a:r>
                      <a:endParaRPr lang="en-US" sz="1800" dirty="0">
                        <a:effectLst/>
                      </a:endParaRPr>
                    </a:p>
                  </a:txBody>
                  <a:tcPr marL="51239" marR="51239" marT="23649" marB="2364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684637609"/>
                  </a:ext>
                </a:extLst>
              </a:tr>
              <a:tr h="1466212">
                <a:tc>
                  <a:txBody>
                    <a:bodyPr/>
                    <a:lstStyle/>
                    <a:p>
                      <a:r>
                        <a:rPr lang="en-US" sz="1800" dirty="0">
                          <a:effectLst/>
                        </a:rPr>
                        <a:t>_ </a:t>
                      </a:r>
                      <a:r>
                        <a:rPr lang="en-US" sz="1800" b="1" dirty="0">
                          <a:effectLst/>
                        </a:rPr>
                        <a:t>3. New contributions should not brake old features</a:t>
                      </a:r>
                      <a:r>
                        <a:rPr lang="en-US" sz="1800" dirty="0">
                          <a:effectLst/>
                        </a:rPr>
                        <a:t> _</a:t>
                      </a:r>
                    </a:p>
                  </a:txBody>
                  <a:tcPr marL="51239" marR="51239" marT="23649" marB="2364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800" dirty="0">
                          <a:effectLst/>
                        </a:rPr>
                        <a:t>_There is a test suit that contains over 1000 tests. Contributors are encouraged run them and new ones for any new contribution. Every</a:t>
                      </a:r>
                      <a:r>
                        <a:rPr lang="en-US" sz="1800" i="1" dirty="0">
                          <a:effectLst/>
                        </a:rPr>
                        <a:t> pull request</a:t>
                      </a:r>
                      <a:r>
                        <a:rPr lang="en-US" sz="1800" dirty="0">
                          <a:effectLst/>
                        </a:rPr>
                        <a:t> triggers a </a:t>
                      </a:r>
                      <a:r>
                        <a:rPr lang="en-US" sz="1800" b="1" dirty="0">
                          <a:effectLst/>
                        </a:rPr>
                        <a:t>CI</a:t>
                      </a:r>
                      <a:r>
                        <a:rPr lang="en-US" sz="1800" dirty="0">
                          <a:effectLst/>
                        </a:rPr>
                        <a:t> build (compile and run unit tests). This gives more confidence that the code being merged to master isn't breaking anything.</a:t>
                      </a:r>
                    </a:p>
                  </a:txBody>
                  <a:tcPr marL="51239" marR="51239" marT="23649" marB="2364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429733120"/>
                  </a:ext>
                </a:extLst>
              </a:tr>
              <a:tr h="1040537">
                <a:tc>
                  <a:txBody>
                    <a:bodyPr/>
                    <a:lstStyle/>
                    <a:p>
                      <a:r>
                        <a:rPr lang="en-US" sz="1800">
                          <a:effectLst/>
                        </a:rPr>
                        <a:t>_ </a:t>
                      </a:r>
                      <a:r>
                        <a:rPr lang="en-US" sz="1800" b="1">
                          <a:effectLst/>
                        </a:rPr>
                        <a:t>4. The service should function also when there is no reliable internet connection</a:t>
                      </a:r>
                      <a:r>
                        <a:rPr lang="en-US" sz="1800">
                          <a:effectLst/>
                        </a:rPr>
                        <a:t> _</a:t>
                      </a:r>
                    </a:p>
                  </a:txBody>
                  <a:tcPr marL="51239" marR="51239" marT="23649" marB="2364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800" u="none" strike="noStrike" dirty="0">
                          <a:solidFill>
                            <a:srgbClr val="0366D6"/>
                          </a:solidFill>
                          <a:effectLst/>
                          <a:hlinkClick r:id="rId2"/>
                        </a:rPr>
                        <a:t>Messages are being using "post"</a:t>
                      </a:r>
                      <a:r>
                        <a:rPr lang="en-US" sz="1800" dirty="0">
                          <a:effectLst/>
                        </a:rPr>
                        <a:t> _(rather than "get") for utilizing connection while available – even for a brief moment. In</a:t>
                      </a:r>
                      <a:r>
                        <a:rPr lang="en-US" sz="1800" i="1" dirty="0">
                          <a:effectLst/>
                        </a:rPr>
                        <a:t> addition – the cellular network is being used as well for sending messages.</a:t>
                      </a:r>
                      <a:endParaRPr lang="en-US" sz="1800" dirty="0">
                        <a:effectLst/>
                      </a:endParaRPr>
                    </a:p>
                  </a:txBody>
                  <a:tcPr marL="51239" marR="51239" marT="23649" marB="2364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614388193"/>
                  </a:ext>
                </a:extLst>
              </a:tr>
            </a:tbl>
          </a:graphicData>
        </a:graphic>
      </p:graphicFrame>
    </p:spTree>
    <p:extLst>
      <p:ext uri="{BB962C8B-B14F-4D97-AF65-F5344CB8AC3E}">
        <p14:creationId xmlns:p14="http://schemas.microsoft.com/office/powerpoint/2010/main" val="834169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he-IL" dirty="0"/>
          </a:p>
        </p:txBody>
      </p:sp>
      <p:sp>
        <p:nvSpPr>
          <p:cNvPr id="3" name="Content Placeholder 2"/>
          <p:cNvSpPr>
            <a:spLocks noGrp="1"/>
          </p:cNvSpPr>
          <p:nvPr>
            <p:ph idx="1"/>
          </p:nvPr>
        </p:nvSpPr>
        <p:spPr/>
        <p:txBody>
          <a:bodyPr/>
          <a:lstStyle/>
          <a:p>
            <a:r>
              <a:rPr lang="en-US" b="1" dirty="0"/>
              <a:t>Guides &amp; Getting involved</a:t>
            </a:r>
          </a:p>
          <a:p>
            <a:r>
              <a:rPr lang="en-US" dirty="0"/>
              <a:t>You can get involved in the following areas: Individual / Technology / Government Agency / Private Sector / NGO and Non-Profit / Other</a:t>
            </a:r>
          </a:p>
          <a:p>
            <a:r>
              <a:rPr lang="en-US" dirty="0">
                <a:hlinkClick r:id="rId3"/>
              </a:rPr>
              <a:t>Volunteer Sign-up page</a:t>
            </a:r>
            <a:endParaRPr lang="en-US" dirty="0"/>
          </a:p>
          <a:p>
            <a:r>
              <a:rPr lang="en-US" dirty="0">
                <a:hlinkClick r:id="rId4"/>
              </a:rPr>
              <a:t>Setup guide for developers</a:t>
            </a:r>
            <a:r>
              <a:rPr lang="en-US" dirty="0"/>
              <a:t> SDKs supporting </a:t>
            </a:r>
            <a:r>
              <a:rPr lang="en-US" dirty="0" err="1"/>
              <a:t>.Net</a:t>
            </a:r>
            <a:r>
              <a:rPr lang="en-US" dirty="0"/>
              <a:t> / Linux / Mac OS X</a:t>
            </a:r>
          </a:p>
          <a:p>
            <a:r>
              <a:rPr lang="en-US" dirty="0">
                <a:hlinkClick r:id="rId5"/>
              </a:rPr>
              <a:t>Software </a:t>
            </a:r>
            <a:r>
              <a:rPr lang="en-US" dirty="0" err="1">
                <a:hlinkClick r:id="rId5"/>
              </a:rPr>
              <a:t>instal</a:t>
            </a:r>
            <a:r>
              <a:rPr lang="en-US" dirty="0"/>
              <a:t> Includes: General Install Steps Getting the Source Code Web Solution Running Test Cases Mobile Solution</a:t>
            </a:r>
          </a:p>
          <a:p>
            <a:r>
              <a:rPr lang="en-US" dirty="0">
                <a:hlinkClick r:id="rId6"/>
              </a:rPr>
              <a:t>Work with Git</a:t>
            </a:r>
            <a:r>
              <a:rPr lang="en-US" dirty="0"/>
              <a:t> Assuming you've already installed Git, but don't know how to use it yet.</a:t>
            </a:r>
          </a:p>
          <a:p>
            <a:endParaRPr lang="he-IL" dirty="0"/>
          </a:p>
        </p:txBody>
      </p:sp>
    </p:spTree>
    <p:extLst>
      <p:ext uri="{BB962C8B-B14F-4D97-AF65-F5344CB8AC3E}">
        <p14:creationId xmlns:p14="http://schemas.microsoft.com/office/powerpoint/2010/main" val="116216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the world a better place?</a:t>
            </a:r>
            <a:endParaRPr lang="he-IL" dirty="0"/>
          </a:p>
        </p:txBody>
      </p:sp>
      <p:pic>
        <p:nvPicPr>
          <p:cNvPr id="1026" name="Picture 2" descr="https://upload.wikimedia.org/wikipedia/en/3/33/Silicon_valley_titl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23690" y="2111666"/>
            <a:ext cx="6494171" cy="365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72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205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ll-ready-project-banner.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45197" y="1675227"/>
            <a:ext cx="10101606" cy="43941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a:solidFill>
                  <a:schemeClr val="bg1"/>
                </a:solidFill>
              </a:rPr>
              <a:t>Introduction</a:t>
            </a:r>
            <a:endParaRPr lang="en-US" sz="3200">
              <a:solidFill>
                <a:schemeClr val="bg1"/>
              </a:solidFill>
            </a:endParaRPr>
          </a:p>
        </p:txBody>
      </p:sp>
    </p:spTree>
    <p:extLst>
      <p:ext uri="{BB962C8B-B14F-4D97-AF65-F5344CB8AC3E}">
        <p14:creationId xmlns:p14="http://schemas.microsoft.com/office/powerpoint/2010/main" val="72348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a:t>
            </a:r>
            <a:endParaRPr lang="he-IL" dirty="0"/>
          </a:p>
        </p:txBody>
      </p:sp>
      <p:pic>
        <p:nvPicPr>
          <p:cNvPr id="4" name="Content Placeholder 3"/>
          <p:cNvPicPr>
            <a:picLocks noGrp="1" noChangeAspect="1"/>
          </p:cNvPicPr>
          <p:nvPr>
            <p:ph idx="1"/>
          </p:nvPr>
        </p:nvPicPr>
        <p:blipFill>
          <a:blip r:embed="rId3"/>
          <a:stretch>
            <a:fillRect/>
          </a:stretch>
        </p:blipFill>
        <p:spPr>
          <a:xfrm>
            <a:off x="1094983" y="1825625"/>
            <a:ext cx="10002033" cy="4351338"/>
          </a:xfrm>
          <a:prstGeom prst="rect">
            <a:avLst/>
          </a:prstGeom>
        </p:spPr>
      </p:pic>
    </p:spTree>
    <p:extLst>
      <p:ext uri="{BB962C8B-B14F-4D97-AF65-F5344CB8AC3E}">
        <p14:creationId xmlns:p14="http://schemas.microsoft.com/office/powerpoint/2010/main" val="178563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3"/>
          <a:stretch>
            <a:fillRect/>
          </a:stretch>
        </p:blipFill>
        <p:spPr>
          <a:xfrm>
            <a:off x="2291498" y="1675227"/>
            <a:ext cx="7609003" cy="4394199"/>
          </a:xfrm>
          <a:prstGeom prst="rect">
            <a:avLst/>
          </a:prstGeo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Active</a:t>
            </a:r>
          </a:p>
        </p:txBody>
      </p:sp>
    </p:spTree>
    <p:extLst>
      <p:ext uri="{BB962C8B-B14F-4D97-AF65-F5344CB8AC3E}">
        <p14:creationId xmlns:p14="http://schemas.microsoft.com/office/powerpoint/2010/main" val="1047838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3"/>
          <a:stretch>
            <a:fillRect/>
          </a:stretch>
        </p:blipFill>
        <p:spPr>
          <a:xfrm>
            <a:off x="2594646" y="1675227"/>
            <a:ext cx="7002707" cy="4394199"/>
          </a:xfrm>
          <a:prstGeom prst="rect">
            <a:avLst/>
          </a:prstGeo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a:solidFill>
                  <a:schemeClr val="bg1"/>
                </a:solidFill>
              </a:rPr>
              <a:t>Active </a:t>
            </a:r>
            <a:endParaRPr lang="en-US" sz="3200">
              <a:solidFill>
                <a:schemeClr val="bg1"/>
              </a:solidFill>
            </a:endParaRPr>
          </a:p>
        </p:txBody>
      </p:sp>
    </p:spTree>
    <p:extLst>
      <p:ext uri="{BB962C8B-B14F-4D97-AF65-F5344CB8AC3E}">
        <p14:creationId xmlns:p14="http://schemas.microsoft.com/office/powerpoint/2010/main" val="312316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3"/>
          <a:stretch>
            <a:fillRect/>
          </a:stretch>
        </p:blipFill>
        <p:spPr>
          <a:xfrm>
            <a:off x="1850396" y="1675227"/>
            <a:ext cx="8491207" cy="4394199"/>
          </a:xfrm>
          <a:prstGeom prst="rect">
            <a:avLst/>
          </a:prstGeo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a:solidFill>
                  <a:schemeClr val="bg1"/>
                </a:solidFill>
              </a:rPr>
              <a:t>Active</a:t>
            </a:r>
            <a:endParaRPr lang="en-US" sz="3200">
              <a:solidFill>
                <a:schemeClr val="bg1"/>
              </a:solidFill>
            </a:endParaRPr>
          </a:p>
        </p:txBody>
      </p:sp>
    </p:spTree>
    <p:extLst>
      <p:ext uri="{BB962C8B-B14F-4D97-AF65-F5344CB8AC3E}">
        <p14:creationId xmlns:p14="http://schemas.microsoft.com/office/powerpoint/2010/main" val="2652176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 </a:t>
            </a:r>
            <a:r>
              <a:rPr lang="en-US" dirty="0"/>
              <a:t>This a place holder ###</a:t>
            </a:r>
            <a:endParaRPr lang="he-IL" dirty="0"/>
          </a:p>
        </p:txBody>
      </p:sp>
      <p:sp>
        <p:nvSpPr>
          <p:cNvPr id="3" name="Content Placeholder 2"/>
          <p:cNvSpPr>
            <a:spLocks noGrp="1"/>
          </p:cNvSpPr>
          <p:nvPr>
            <p:ph idx="1"/>
          </p:nvPr>
        </p:nvSpPr>
        <p:spPr/>
        <p:txBody>
          <a:bodyPr>
            <a:normAutofit fontScale="92500" lnSpcReduction="10000"/>
          </a:bodyPr>
          <a:lstStyle/>
          <a:p>
            <a:r>
              <a:rPr lang="en-US" b="1" dirty="0"/>
              <a:t>Cloud services</a:t>
            </a:r>
          </a:p>
          <a:p>
            <a:pPr lvl="1"/>
            <a:r>
              <a:rPr lang="en-US" dirty="0"/>
              <a:t>The </a:t>
            </a:r>
            <a:r>
              <a:rPr lang="en-US" dirty="0" err="1"/>
              <a:t>allReady</a:t>
            </a:r>
            <a:r>
              <a:rPr lang="en-US" dirty="0"/>
              <a:t> web project is designed to be hosted in Microsoft Azure. The following services are used by this application when running in Azure:</a:t>
            </a:r>
          </a:p>
          <a:p>
            <a:pPr lvl="1"/>
            <a:r>
              <a:rPr lang="en-US" dirty="0"/>
              <a:t>App Service Web Apps: hosts the web application.</a:t>
            </a:r>
          </a:p>
          <a:p>
            <a:pPr lvl="1"/>
            <a:r>
              <a:rPr lang="en-US" dirty="0"/>
              <a:t>SQL Database: storage of relational data.</a:t>
            </a:r>
          </a:p>
          <a:p>
            <a:pPr lvl="1"/>
            <a:r>
              <a:rPr lang="en-US" dirty="0"/>
              <a:t>Storage: storage of uploaded BLOB data.</a:t>
            </a:r>
          </a:p>
          <a:p>
            <a:r>
              <a:rPr lang="en-US" b="1" dirty="0"/>
              <a:t>Authentication</a:t>
            </a:r>
          </a:p>
          <a:p>
            <a:pPr lvl="1"/>
            <a:r>
              <a:rPr lang="en-US" dirty="0"/>
              <a:t>Authentication of web site mobile app users leverages OAuth 2.0 with credentials from external authentication providers such as Facebook, Twitter, Google or Microsoft. Users can use their existing social media accounts to sign into the web site or mobile app. For more information, see Enabling authentication using external providers.</a:t>
            </a:r>
          </a:p>
          <a:p>
            <a:r>
              <a:rPr lang="en-US" b="1" dirty="0"/>
              <a:t>Cross-platform mobile app</a:t>
            </a:r>
          </a:p>
          <a:p>
            <a:endParaRPr lang="en-US" dirty="0"/>
          </a:p>
          <a:p>
            <a:pPr lvl="1"/>
            <a:endParaRPr lang="he-IL" dirty="0"/>
          </a:p>
        </p:txBody>
      </p:sp>
    </p:spTree>
    <p:extLst>
      <p:ext uri="{BB962C8B-B14F-4D97-AF65-F5344CB8AC3E}">
        <p14:creationId xmlns:p14="http://schemas.microsoft.com/office/powerpoint/2010/main" val="2918264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Changeability</a:t>
            </a:r>
            <a:endParaRPr lang="he-IL" dirty="0"/>
          </a:p>
        </p:txBody>
      </p:sp>
      <p:sp>
        <p:nvSpPr>
          <p:cNvPr id="3" name="Content Placeholder 2"/>
          <p:cNvSpPr>
            <a:spLocks noGrp="1"/>
          </p:cNvSpPr>
          <p:nvPr>
            <p:ph idx="1"/>
          </p:nvPr>
        </p:nvSpPr>
        <p:spPr>
          <a:xfrm>
            <a:off x="703730" y="1785284"/>
            <a:ext cx="10515600" cy="4351338"/>
          </a:xfrm>
        </p:spPr>
        <p:txBody>
          <a:bodyPr/>
          <a:lstStyle/>
          <a:p>
            <a:r>
              <a:rPr lang="en-US" dirty="0"/>
              <a:t>Robustness over quick cycles of delivery</a:t>
            </a:r>
          </a:p>
          <a:p>
            <a:pPr lvl="1"/>
            <a:r>
              <a:rPr lang="en-US" b="1" dirty="0"/>
              <a:t>Standardization</a:t>
            </a:r>
          </a:p>
          <a:p>
            <a:pPr lvl="2"/>
            <a:r>
              <a:rPr lang="en-US" dirty="0">
                <a:hlinkClick r:id="rId3"/>
              </a:rPr>
              <a:t>How changing the DB is handled</a:t>
            </a:r>
            <a:r>
              <a:rPr lang="en-US" dirty="0"/>
              <a:t>(using EF Core migrations)</a:t>
            </a:r>
          </a:p>
          <a:p>
            <a:pPr lvl="2"/>
            <a:r>
              <a:rPr lang="en-US" dirty="0">
                <a:hlinkClick r:id="rId4"/>
              </a:rPr>
              <a:t>Work with git</a:t>
            </a:r>
            <a:endParaRPr lang="en-US" dirty="0"/>
          </a:p>
          <a:p>
            <a:pPr lvl="2"/>
            <a:r>
              <a:rPr lang="en-US" dirty="0">
                <a:hlinkClick r:id="rId5"/>
              </a:rPr>
              <a:t>Testing UI changes</a:t>
            </a:r>
            <a:r>
              <a:rPr lang="en-US" dirty="0"/>
              <a:t> (using </a:t>
            </a:r>
            <a:r>
              <a:rPr lang="en-US" dirty="0">
                <a:hlinkClick r:id="rId6"/>
              </a:rPr>
              <a:t>Canopy</a:t>
            </a:r>
            <a:r>
              <a:rPr lang="en-US" dirty="0"/>
              <a:t>)</a:t>
            </a:r>
          </a:p>
          <a:p>
            <a:pPr lvl="2"/>
            <a:r>
              <a:rPr lang="en-US" dirty="0">
                <a:hlinkClick r:id="rId7"/>
              </a:rPr>
              <a:t>Validating code correctness</a:t>
            </a:r>
            <a:r>
              <a:rPr lang="en-US" dirty="0"/>
              <a:t> using </a:t>
            </a:r>
            <a:r>
              <a:rPr lang="en-US" dirty="0" err="1">
                <a:hlinkClick r:id="rId8"/>
              </a:rPr>
              <a:t>ver</a:t>
            </a:r>
            <a:r>
              <a:rPr lang="en-US" dirty="0">
                <a:hlinkClick r:id="rId8"/>
              </a:rPr>
              <a:t> 1000 unit tests</a:t>
            </a:r>
            <a:r>
              <a:rPr lang="en-US" dirty="0"/>
              <a:t>.</a:t>
            </a:r>
          </a:p>
          <a:p>
            <a:pPr lvl="2"/>
            <a:r>
              <a:rPr lang="en-US" dirty="0"/>
              <a:t>CI using  </a:t>
            </a:r>
            <a:r>
              <a:rPr lang="en-US" dirty="0" err="1">
                <a:hlinkClick r:id="rId9"/>
              </a:rPr>
              <a:t>AppVeyor</a:t>
            </a:r>
            <a:endParaRPr lang="en-US" dirty="0"/>
          </a:p>
          <a:p>
            <a:pPr lvl="3"/>
            <a:r>
              <a:rPr lang="en-US" dirty="0"/>
              <a:t>Every pull request triggers a CI build (compile and run unit tests). This workflow gives more confidence that the code being merged to master isn't breaking anything. </a:t>
            </a:r>
          </a:p>
          <a:p>
            <a:pPr lvl="2"/>
            <a:endParaRPr lang="he-IL" dirty="0"/>
          </a:p>
        </p:txBody>
      </p:sp>
    </p:spTree>
    <p:extLst>
      <p:ext uri="{BB962C8B-B14F-4D97-AF65-F5344CB8AC3E}">
        <p14:creationId xmlns:p14="http://schemas.microsoft.com/office/powerpoint/2010/main" val="3659373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646</Words>
  <Application>Microsoft Office PowerPoint</Application>
  <PresentationFormat>Widescreen</PresentationFormat>
  <Paragraphs>90</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Making the world a better place?</vt:lpstr>
      <vt:lpstr>Introduction</vt:lpstr>
      <vt:lpstr>Active</vt:lpstr>
      <vt:lpstr>Active</vt:lpstr>
      <vt:lpstr>Active </vt:lpstr>
      <vt:lpstr>Active</vt:lpstr>
      <vt:lpstr>Architecture - This a place holder ###</vt:lpstr>
      <vt:lpstr>Changeability</vt:lpstr>
      <vt:lpstr>Evolution required Qualities</vt:lpstr>
      <vt:lpstr>Availability and Resilience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 Turner</dc:creator>
  <cp:lastModifiedBy>Avi Turner</cp:lastModifiedBy>
  <cp:revision>6</cp:revision>
  <dcterms:created xsi:type="dcterms:W3CDTF">2017-06-18T18:04:10Z</dcterms:created>
  <dcterms:modified xsi:type="dcterms:W3CDTF">2017-06-18T18:39:18Z</dcterms:modified>
</cp:coreProperties>
</file>