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75" r:id="rId7"/>
    <p:sldId id="277" r:id="rId8"/>
    <p:sldId id="278" r:id="rId9"/>
    <p:sldId id="261" r:id="rId10"/>
    <p:sldId id="262" r:id="rId11"/>
    <p:sldId id="263" r:id="rId12"/>
    <p:sldId id="271" r:id="rId13"/>
    <p:sldId id="273" r:id="rId14"/>
    <p:sldId id="274" r:id="rId15"/>
    <p:sldId id="265" r:id="rId16"/>
    <p:sldId id="266" r:id="rId17"/>
    <p:sldId id="267" r:id="rId18"/>
    <p:sldId id="268" r:id="rId19"/>
    <p:sldId id="269" r:id="rId20"/>
    <p:sldId id="276" r:id="rId21"/>
    <p:sldId id="27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7a3910a3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7a3910a3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7a3910a3f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7a3910a3f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7a3910a3f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7a3910a3f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7a3910a3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7a3910a3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7a3910a3f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7a3910a3f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a3910a3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a3910a3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7a3910a3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7a3910a3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7a3910a3f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7a3910a3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7a3910a3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7a3910a3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7a3910a3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7a3910a3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7a3910a3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7a3910a3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7a3910a3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7a3910a3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7a3910a3f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7a3910a3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5150" y="94875"/>
            <a:ext cx="8513700" cy="24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sz="4800" dirty="0">
                <a:solidFill>
                  <a:srgbClr val="000000"/>
                </a:solidFill>
              </a:rPr>
              <a:t>Моделирование жизненного цикла дерева</a:t>
            </a:r>
            <a:endParaRPr sz="4800" dirty="0">
              <a:solidFill>
                <a:srgbClr val="000000"/>
              </a:solidFill>
            </a:endParaRPr>
          </a:p>
        </p:txBody>
      </p:sp>
      <p:sp>
        <p:nvSpPr>
          <p:cNvPr id="55" name="Google Shape;55;p13"/>
          <p:cNvSpPr txBox="1">
            <a:spLocks noGrp="1"/>
          </p:cNvSpPr>
          <p:nvPr>
            <p:ph type="subTitle" idx="1"/>
          </p:nvPr>
        </p:nvSpPr>
        <p:spPr>
          <a:xfrm>
            <a:off x="231025" y="3016400"/>
            <a:ext cx="8820300" cy="12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solidFill>
                  <a:srgbClr val="000000"/>
                </a:solidFill>
              </a:rPr>
              <a:t>Студент			  Левушкин Илья Кириллович</a:t>
            </a:r>
            <a:endParaRPr dirty="0">
              <a:solidFill>
                <a:srgbClr val="000000"/>
              </a:solidFill>
            </a:endParaRPr>
          </a:p>
          <a:p>
            <a:pPr marL="0" lvl="0" indent="0" algn="l" rtl="0">
              <a:spcBef>
                <a:spcPts val="0"/>
              </a:spcBef>
              <a:spcAft>
                <a:spcPts val="0"/>
              </a:spcAft>
              <a:buNone/>
            </a:pPr>
            <a:r>
              <a:rPr lang="ru" dirty="0">
                <a:solidFill>
                  <a:srgbClr val="000000"/>
                </a:solidFill>
              </a:rPr>
              <a:t>Руководитель	        Клорикьян Петрос Вазгенович</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9914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solidFill>
                  <a:srgbClr val="000000"/>
                </a:solidFill>
              </a:rPr>
              <a:t>В процессе работы глубина или значение Z каждого нового пиксела, который нужно занести в буфер кадра, сравнивается с глубиной того пиксела, который уже занесен в Z-буфер. Если это сравнение показывает, что новый пиксел расположен впереди пиксела, находящегося в буфере кадра, то новый пиксел заносится в этот буфер и, кроме того, производится корректировка Z-буфера новым значением Z. Если же сравнение дает противоположный результат, то никаких действий не производится. Вычислительная сложность данного алгоритма, которая равна O(N*M*K), где M*N – количество пикселей в буфере кадра, K – количество многоугольников.</a:t>
            </a:r>
            <a:endParaRPr>
              <a:solidFill>
                <a:srgbClr val="000000"/>
              </a:solidFill>
            </a:endParaRPr>
          </a:p>
        </p:txBody>
      </p:sp>
      <p:sp>
        <p:nvSpPr>
          <p:cNvPr id="92" name="Google Shape;92;p19"/>
          <p:cNvSpPr txBox="1">
            <a:spLocks noGrp="1"/>
          </p:cNvSpPr>
          <p:nvPr>
            <p:ph type="title"/>
          </p:nvPr>
        </p:nvSpPr>
        <p:spPr>
          <a:xfrm>
            <a:off x="311700" y="244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Удаление невидимых поверхностей</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74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Алгоритм закраски</a:t>
            </a:r>
            <a:endParaRPr/>
          </a:p>
        </p:txBody>
      </p:sp>
      <p:sp>
        <p:nvSpPr>
          <p:cNvPr id="98" name="Google Shape;98;p20"/>
          <p:cNvSpPr txBox="1">
            <a:spLocks noGrp="1"/>
          </p:cNvSpPr>
          <p:nvPr>
            <p:ph type="body" idx="1"/>
          </p:nvPr>
        </p:nvSpPr>
        <p:spPr>
          <a:xfrm>
            <a:off x="311700" y="1152475"/>
            <a:ext cx="8520600" cy="3173340"/>
          </a:xfrm>
          <a:prstGeom prst="rect">
            <a:avLst/>
          </a:prstGeom>
        </p:spPr>
        <p:txBody>
          <a:bodyPr spcFirstLastPara="1" wrap="square" lIns="91425" tIns="91425" rIns="91425" bIns="91425" anchor="t" anchorCtr="0">
            <a:noAutofit/>
          </a:bodyPr>
          <a:lstStyle/>
          <a:p>
            <a:pPr marL="0" indent="0">
              <a:spcAft>
                <a:spcPts val="1600"/>
              </a:spcAft>
              <a:buNone/>
            </a:pPr>
            <a:r>
              <a:rPr lang="ru-RU" dirty="0">
                <a:solidFill>
                  <a:srgbClr val="000000"/>
                </a:solidFill>
              </a:rPr>
              <a:t>﻿В курсовом проекте используется алгоритм тонировки </a:t>
            </a:r>
            <a:r>
              <a:rPr lang="ru-RU" dirty="0" err="1">
                <a:solidFill>
                  <a:srgbClr val="000000"/>
                </a:solidFill>
              </a:rPr>
              <a:t>Гуро</a:t>
            </a:r>
            <a:r>
              <a:rPr lang="ru-RU" dirty="0">
                <a:solidFill>
                  <a:srgbClr val="000000"/>
                </a:solidFill>
              </a:rPr>
              <a:t>, так как он требует меньшего количества вычислений, чем алгоритм закраски </a:t>
            </a:r>
            <a:r>
              <a:rPr lang="ru-RU" dirty="0" err="1">
                <a:solidFill>
                  <a:srgbClr val="000000"/>
                </a:solidFill>
              </a:rPr>
              <a:t>Фонга</a:t>
            </a:r>
            <a:r>
              <a:rPr lang="ru-RU" dirty="0">
                <a:solidFill>
                  <a:srgbClr val="000000"/>
                </a:solidFill>
              </a:rPr>
              <a:t> и не сильно уступает в получении </a:t>
            </a:r>
            <a:r>
              <a:rPr lang="ru-RU" dirty="0" err="1">
                <a:solidFill>
                  <a:srgbClr val="000000"/>
                </a:solidFill>
              </a:rPr>
              <a:t>реалистичностого</a:t>
            </a:r>
            <a:r>
              <a:rPr lang="ru-RU" dirty="0">
                <a:solidFill>
                  <a:srgbClr val="000000"/>
                </a:solidFill>
              </a:rPr>
              <a:t> изображения по сравнению с плоским алгоритмом закраски.</a:t>
            </a:r>
          </a:p>
          <a:p>
            <a:pPr marL="0" indent="0">
              <a:spcAft>
                <a:spcPts val="1600"/>
              </a:spcAft>
              <a:buNone/>
            </a:pPr>
            <a:r>
              <a:rPr lang="ru-RU" dirty="0">
                <a:solidFill>
                  <a:srgbClr val="000000"/>
                </a:solidFill>
              </a:rPr>
              <a:t>﻿Метод </a:t>
            </a:r>
            <a:r>
              <a:rPr lang="ru-RU" dirty="0" err="1">
                <a:solidFill>
                  <a:srgbClr val="000000"/>
                </a:solidFill>
              </a:rPr>
              <a:t>Гуро</a:t>
            </a:r>
            <a:r>
              <a:rPr lang="ru-RU" dirty="0">
                <a:solidFill>
                  <a:srgbClr val="000000"/>
                </a:solidFill>
              </a:rPr>
              <a:t> основан на идее закрашивания грани не сплошным цветом, а плавно изменяющимися оттенками. При данном виде закраски интерполируется значение интенсивности, что позволяет получить сглаженное изображение.</a:t>
            </a:r>
          </a:p>
          <a:p>
            <a:pPr marL="0" indent="0">
              <a:spcAft>
                <a:spcPts val="1600"/>
              </a:spcAft>
              <a:buNone/>
            </a:pPr>
            <a:endParaRPr lang="ru"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42522-86AB-4647-9476-0ED08EDF2C42}"/>
              </a:ext>
            </a:extLst>
          </p:cNvPr>
          <p:cNvSpPr>
            <a:spLocks noGrp="1"/>
          </p:cNvSpPr>
          <p:nvPr>
            <p:ph type="title"/>
          </p:nvPr>
        </p:nvSpPr>
        <p:spPr/>
        <p:txBody>
          <a:bodyPr/>
          <a:lstStyle/>
          <a:p>
            <a:r>
              <a:rPr lang="ru-RU" dirty="0"/>
              <a:t>Алгоритм закраски</a:t>
            </a:r>
          </a:p>
        </p:txBody>
      </p:sp>
      <p:sp>
        <p:nvSpPr>
          <p:cNvPr id="3" name="Текст 2">
            <a:extLst>
              <a:ext uri="{FF2B5EF4-FFF2-40B4-BE49-F238E27FC236}">
                <a16:creationId xmlns:a16="http://schemas.microsoft.com/office/drawing/2014/main" id="{7D548155-9A36-0940-A7CB-C99CE9FC172B}"/>
              </a:ext>
            </a:extLst>
          </p:cNvPr>
          <p:cNvSpPr>
            <a:spLocks noGrp="1"/>
          </p:cNvSpPr>
          <p:nvPr>
            <p:ph type="body" idx="1"/>
          </p:nvPr>
        </p:nvSpPr>
        <p:spPr/>
        <p:txBody>
          <a:bodyPr/>
          <a:lstStyle/>
          <a:p>
            <a:pPr marL="0" indent="0">
              <a:spcAft>
                <a:spcPts val="1600"/>
              </a:spcAft>
              <a:buNone/>
            </a:pPr>
            <a:r>
              <a:rPr lang="ru-RU" dirty="0"/>
              <a:t>﻿</a:t>
            </a:r>
            <a:r>
              <a:rPr lang="ru-RU" dirty="0">
                <a:solidFill>
                  <a:srgbClr val="000000"/>
                </a:solidFill>
              </a:rPr>
              <a:t>Процесс закраски </a:t>
            </a:r>
            <a:r>
              <a:rPr lang="ru-RU" dirty="0" err="1">
                <a:solidFill>
                  <a:srgbClr val="000000"/>
                </a:solidFill>
              </a:rPr>
              <a:t>Гуро</a:t>
            </a:r>
            <a:r>
              <a:rPr lang="ru-RU" dirty="0">
                <a:solidFill>
                  <a:srgbClr val="000000"/>
                </a:solidFill>
              </a:rPr>
              <a:t> можно разделить на 4 этапа:</a:t>
            </a:r>
          </a:p>
          <a:p>
            <a:pPr marL="0" indent="0">
              <a:spcAft>
                <a:spcPts val="1600"/>
              </a:spcAft>
              <a:buNone/>
            </a:pPr>
            <a:r>
              <a:rPr lang="ru-RU" dirty="0">
                <a:solidFill>
                  <a:srgbClr val="000000"/>
                </a:solidFill>
              </a:rPr>
              <a:t>	</a:t>
            </a:r>
            <a:r>
              <a:rPr lang="en" dirty="0">
                <a:solidFill>
                  <a:srgbClr val="000000"/>
                </a:solidFill>
              </a:rPr>
              <a:t>1)</a:t>
            </a:r>
            <a:r>
              <a:rPr lang="ru-RU" dirty="0">
                <a:solidFill>
                  <a:srgbClr val="000000"/>
                </a:solidFill>
              </a:rPr>
              <a:t> вычисление векторов нормалей к каждой грани;</a:t>
            </a:r>
          </a:p>
          <a:p>
            <a:pPr marL="0" indent="0">
              <a:spcAft>
                <a:spcPts val="1600"/>
              </a:spcAft>
              <a:buNone/>
            </a:pPr>
            <a:r>
              <a:rPr lang="ru-RU" dirty="0">
                <a:solidFill>
                  <a:srgbClr val="000000"/>
                </a:solidFill>
              </a:rPr>
              <a:t>	</a:t>
            </a:r>
            <a:r>
              <a:rPr lang="en" dirty="0">
                <a:solidFill>
                  <a:srgbClr val="000000"/>
                </a:solidFill>
              </a:rPr>
              <a:t>2)</a:t>
            </a:r>
            <a:r>
              <a:rPr lang="ru-RU" dirty="0">
                <a:solidFill>
                  <a:srgbClr val="000000"/>
                </a:solidFill>
              </a:rPr>
              <a:t> вычисление векторов нормалей к каждой вершине грани путем усреднения нормалей к граням;</a:t>
            </a:r>
          </a:p>
          <a:p>
            <a:pPr marL="0" indent="0">
              <a:spcAft>
                <a:spcPts val="1600"/>
              </a:spcAft>
              <a:buNone/>
            </a:pPr>
            <a:r>
              <a:rPr lang="ru-RU" dirty="0">
                <a:solidFill>
                  <a:srgbClr val="000000"/>
                </a:solidFill>
              </a:rPr>
              <a:t>	</a:t>
            </a:r>
            <a:r>
              <a:rPr lang="en" dirty="0">
                <a:solidFill>
                  <a:srgbClr val="000000"/>
                </a:solidFill>
              </a:rPr>
              <a:t>3)</a:t>
            </a:r>
            <a:r>
              <a:rPr lang="ru-RU" dirty="0">
                <a:solidFill>
                  <a:srgbClr val="000000"/>
                </a:solidFill>
              </a:rPr>
              <a:t> вычисление значений интенсивности в вершинах грани;</a:t>
            </a:r>
          </a:p>
          <a:p>
            <a:pPr marL="0" indent="0">
              <a:spcAft>
                <a:spcPts val="1600"/>
              </a:spcAft>
              <a:buNone/>
            </a:pPr>
            <a:r>
              <a:rPr lang="ru-RU" dirty="0">
                <a:solidFill>
                  <a:srgbClr val="000000"/>
                </a:solidFill>
              </a:rPr>
              <a:t>	</a:t>
            </a:r>
            <a:r>
              <a:rPr lang="en" dirty="0">
                <a:solidFill>
                  <a:srgbClr val="000000"/>
                </a:solidFill>
              </a:rPr>
              <a:t>4) </a:t>
            </a:r>
            <a:r>
              <a:rPr lang="ru-RU" dirty="0">
                <a:solidFill>
                  <a:srgbClr val="000000"/>
                </a:solidFill>
              </a:rPr>
              <a:t>закраска многоугольника путем интерполяции значений интенсивности в вершинах сначала вдоль каждого ребра, а затем и между ребрами вдоль каждой сканирующей строки.</a:t>
            </a:r>
            <a:endParaRPr lang="en" dirty="0">
              <a:solidFill>
                <a:srgbClr val="000000"/>
              </a:solidFill>
            </a:endParaRPr>
          </a:p>
        </p:txBody>
      </p:sp>
    </p:spTree>
    <p:extLst>
      <p:ext uri="{BB962C8B-B14F-4D97-AF65-F5344CB8AC3E}">
        <p14:creationId xmlns:p14="http://schemas.microsoft.com/office/powerpoint/2010/main" val="398588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7CEF55-21BE-BA48-8AD4-EE32C5B0A0F6}"/>
              </a:ext>
            </a:extLst>
          </p:cNvPr>
          <p:cNvSpPr>
            <a:spLocks noGrp="1"/>
          </p:cNvSpPr>
          <p:nvPr>
            <p:ph type="title"/>
          </p:nvPr>
        </p:nvSpPr>
        <p:spPr>
          <a:xfrm>
            <a:off x="311700" y="445024"/>
            <a:ext cx="8520600" cy="979329"/>
          </a:xfrm>
        </p:spPr>
        <p:txBody>
          <a:bodyPr/>
          <a:lstStyle/>
          <a:p>
            <a:r>
              <a:rPr lang="ru-RU" dirty="0"/>
              <a:t>Вычисление интенсивностей в вершинах треугольника</a:t>
            </a:r>
          </a:p>
        </p:txBody>
      </p:sp>
      <p:sp>
        <p:nvSpPr>
          <p:cNvPr id="3" name="Текст 2">
            <a:extLst>
              <a:ext uri="{FF2B5EF4-FFF2-40B4-BE49-F238E27FC236}">
                <a16:creationId xmlns:a16="http://schemas.microsoft.com/office/drawing/2014/main" id="{9636F379-5F39-4645-87EB-7FD70E80C4AB}"/>
              </a:ext>
            </a:extLst>
          </p:cNvPr>
          <p:cNvSpPr>
            <a:spLocks noGrp="1"/>
          </p:cNvSpPr>
          <p:nvPr>
            <p:ph type="body" idx="1"/>
          </p:nvPr>
        </p:nvSpPr>
        <p:spPr>
          <a:xfrm>
            <a:off x="4229100" y="1169376"/>
            <a:ext cx="4603200" cy="3859824"/>
          </a:xfrm>
        </p:spPr>
        <p:txBody>
          <a:bodyPr/>
          <a:lstStyle/>
          <a:p>
            <a:r>
              <a:rPr lang="en-US" dirty="0">
                <a:solidFill>
                  <a:srgbClr val="000000"/>
                </a:solidFill>
              </a:rPr>
              <a:t>Intense[</a:t>
            </a:r>
            <a:r>
              <a:rPr lang="en-US" dirty="0" err="1">
                <a:solidFill>
                  <a:srgbClr val="000000"/>
                </a:solidFill>
              </a:rPr>
              <a:t>i</a:t>
            </a:r>
            <a:r>
              <a:rPr lang="en-US" dirty="0">
                <a:solidFill>
                  <a:srgbClr val="000000"/>
                </a:solidFill>
              </a:rPr>
              <a:t>] = </a:t>
            </a:r>
            <a:r>
              <a:rPr lang="en-US" dirty="0" err="1">
                <a:solidFill>
                  <a:srgbClr val="000000"/>
                </a:solidFill>
              </a:rPr>
              <a:t>angle_cos</a:t>
            </a:r>
            <a:r>
              <a:rPr lang="en-US" dirty="0">
                <a:solidFill>
                  <a:srgbClr val="000000"/>
                </a:solidFill>
              </a:rPr>
              <a:t>[</a:t>
            </a:r>
            <a:r>
              <a:rPr lang="en-US" dirty="0" err="1">
                <a:solidFill>
                  <a:srgbClr val="000000"/>
                </a:solidFill>
              </a:rPr>
              <a:t>i</a:t>
            </a:r>
            <a:r>
              <a:rPr lang="en-US" dirty="0">
                <a:solidFill>
                  <a:srgbClr val="000000"/>
                </a:solidFill>
              </a:rPr>
              <a:t>] * </a:t>
            </a:r>
            <a:r>
              <a:rPr lang="en-US" dirty="0" err="1">
                <a:solidFill>
                  <a:srgbClr val="000000"/>
                </a:solidFill>
              </a:rPr>
              <a:t>source.GetIntense</a:t>
            </a:r>
            <a:r>
              <a:rPr lang="en-US" dirty="0">
                <a:solidFill>
                  <a:srgbClr val="000000"/>
                </a:solidFill>
              </a:rPr>
              <a:t>() + </a:t>
            </a:r>
            <a:r>
              <a:rPr lang="en-US" dirty="0" err="1">
                <a:solidFill>
                  <a:srgbClr val="000000"/>
                </a:solidFill>
              </a:rPr>
              <a:t>const_light</a:t>
            </a:r>
            <a:endParaRPr lang="en-US" dirty="0">
              <a:solidFill>
                <a:srgbClr val="000000"/>
              </a:solidFill>
            </a:endParaRPr>
          </a:p>
          <a:p>
            <a:r>
              <a:rPr lang="en-US" dirty="0">
                <a:solidFill>
                  <a:srgbClr val="000000"/>
                </a:solidFill>
              </a:rPr>
              <a:t>Intense[</a:t>
            </a:r>
            <a:r>
              <a:rPr lang="en-US" dirty="0" err="1">
                <a:solidFill>
                  <a:srgbClr val="000000"/>
                </a:solidFill>
              </a:rPr>
              <a:t>i</a:t>
            </a:r>
            <a:r>
              <a:rPr lang="en-US" dirty="0">
                <a:solidFill>
                  <a:srgbClr val="000000"/>
                </a:solidFill>
              </a:rPr>
              <a:t>] – </a:t>
            </a:r>
            <a:r>
              <a:rPr lang="ru-RU" dirty="0">
                <a:solidFill>
                  <a:srgbClr val="000000"/>
                </a:solidFill>
              </a:rPr>
              <a:t>интенсивность в </a:t>
            </a:r>
            <a:r>
              <a:rPr lang="en-US" dirty="0" err="1">
                <a:solidFill>
                  <a:srgbClr val="000000"/>
                </a:solidFill>
              </a:rPr>
              <a:t>i</a:t>
            </a:r>
            <a:r>
              <a:rPr lang="en-US" dirty="0">
                <a:solidFill>
                  <a:srgbClr val="000000"/>
                </a:solidFill>
              </a:rPr>
              <a:t>-q </a:t>
            </a:r>
            <a:r>
              <a:rPr lang="ru-RU" dirty="0">
                <a:solidFill>
                  <a:srgbClr val="000000"/>
                </a:solidFill>
              </a:rPr>
              <a:t>вершине </a:t>
            </a:r>
            <a:r>
              <a:rPr lang="en-US" dirty="0" err="1">
                <a:solidFill>
                  <a:srgbClr val="000000"/>
                </a:solidFill>
              </a:rPr>
              <a:t>angle_cos</a:t>
            </a:r>
            <a:r>
              <a:rPr lang="en-US" dirty="0">
                <a:solidFill>
                  <a:srgbClr val="000000"/>
                </a:solidFill>
              </a:rPr>
              <a:t>[</a:t>
            </a:r>
            <a:r>
              <a:rPr lang="en-US" dirty="0" err="1">
                <a:solidFill>
                  <a:srgbClr val="000000"/>
                </a:solidFill>
              </a:rPr>
              <a:t>i</a:t>
            </a:r>
            <a:r>
              <a:rPr lang="en-US" dirty="0">
                <a:solidFill>
                  <a:srgbClr val="000000"/>
                </a:solidFill>
              </a:rPr>
              <a:t>] – </a:t>
            </a:r>
            <a:r>
              <a:rPr lang="ru-RU" dirty="0">
                <a:solidFill>
                  <a:srgbClr val="000000"/>
                </a:solidFill>
              </a:rPr>
              <a:t>угол между вектором от источника света к </a:t>
            </a:r>
            <a:r>
              <a:rPr lang="en-US" dirty="0" err="1">
                <a:solidFill>
                  <a:srgbClr val="000000"/>
                </a:solidFill>
              </a:rPr>
              <a:t>i</a:t>
            </a:r>
            <a:r>
              <a:rPr lang="en-US" dirty="0">
                <a:solidFill>
                  <a:srgbClr val="000000"/>
                </a:solidFill>
              </a:rPr>
              <a:t>-</a:t>
            </a:r>
            <a:r>
              <a:rPr lang="ru-RU" dirty="0">
                <a:solidFill>
                  <a:srgbClr val="000000"/>
                </a:solidFill>
              </a:rPr>
              <a:t>й вершине и </a:t>
            </a:r>
            <a:r>
              <a:rPr lang="ru-RU" dirty="0" err="1">
                <a:solidFill>
                  <a:srgbClr val="000000"/>
                </a:solidFill>
              </a:rPr>
              <a:t>нормальню</a:t>
            </a:r>
            <a:r>
              <a:rPr lang="ru-RU" dirty="0">
                <a:solidFill>
                  <a:srgbClr val="000000"/>
                </a:solidFill>
              </a:rPr>
              <a:t> к этой вершине</a:t>
            </a:r>
          </a:p>
          <a:p>
            <a:r>
              <a:rPr lang="en-US" dirty="0" err="1">
                <a:solidFill>
                  <a:srgbClr val="000000"/>
                </a:solidFill>
              </a:rPr>
              <a:t>Source.GetIntense</a:t>
            </a:r>
            <a:r>
              <a:rPr lang="en-US" dirty="0">
                <a:solidFill>
                  <a:srgbClr val="000000"/>
                </a:solidFill>
              </a:rPr>
              <a:t>() – </a:t>
            </a:r>
            <a:r>
              <a:rPr lang="ru-RU" dirty="0">
                <a:solidFill>
                  <a:srgbClr val="000000"/>
                </a:solidFill>
              </a:rPr>
              <a:t>интенсивность источника</a:t>
            </a:r>
          </a:p>
          <a:p>
            <a:r>
              <a:rPr lang="en-US" dirty="0" err="1">
                <a:solidFill>
                  <a:srgbClr val="000000"/>
                </a:solidFill>
              </a:rPr>
              <a:t>Const_light</a:t>
            </a:r>
            <a:r>
              <a:rPr lang="en-US" dirty="0">
                <a:solidFill>
                  <a:srgbClr val="000000"/>
                </a:solidFill>
              </a:rPr>
              <a:t> – </a:t>
            </a:r>
            <a:r>
              <a:rPr lang="ru-RU" dirty="0">
                <a:solidFill>
                  <a:srgbClr val="000000"/>
                </a:solidFill>
              </a:rPr>
              <a:t>интенсивность рассеянного света</a:t>
            </a:r>
          </a:p>
          <a:p>
            <a:r>
              <a:rPr lang="en-US" dirty="0">
                <a:solidFill>
                  <a:srgbClr val="000000"/>
                </a:solidFill>
              </a:rPr>
              <a:t>Na = (N1 + N2 + N3) / 3</a:t>
            </a:r>
            <a:endParaRPr lang="ru-RU" dirty="0">
              <a:solidFill>
                <a:srgbClr val="000000"/>
              </a:solidFill>
            </a:endParaRPr>
          </a:p>
        </p:txBody>
      </p:sp>
      <p:pic>
        <p:nvPicPr>
          <p:cNvPr id="7" name="Рисунок 6">
            <a:extLst>
              <a:ext uri="{FF2B5EF4-FFF2-40B4-BE49-F238E27FC236}">
                <a16:creationId xmlns:a16="http://schemas.microsoft.com/office/drawing/2014/main" id="{F481044B-DED6-494E-8CD9-EA670F84705C}"/>
              </a:ext>
            </a:extLst>
          </p:cNvPr>
          <p:cNvPicPr>
            <a:picLocks noChangeAspect="1"/>
          </p:cNvPicPr>
          <p:nvPr/>
        </p:nvPicPr>
        <p:blipFill>
          <a:blip r:embed="rId2"/>
          <a:stretch>
            <a:fillRect/>
          </a:stretch>
        </p:blipFill>
        <p:spPr>
          <a:xfrm>
            <a:off x="482600" y="1758462"/>
            <a:ext cx="3343956" cy="2013438"/>
          </a:xfrm>
          <a:prstGeom prst="rect">
            <a:avLst/>
          </a:prstGeom>
        </p:spPr>
      </p:pic>
    </p:spTree>
    <p:extLst>
      <p:ext uri="{BB962C8B-B14F-4D97-AF65-F5344CB8AC3E}">
        <p14:creationId xmlns:p14="http://schemas.microsoft.com/office/powerpoint/2010/main" val="296263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9CD77B-CF23-7C4E-AC5C-48D2EB5116A9}"/>
              </a:ext>
            </a:extLst>
          </p:cNvPr>
          <p:cNvSpPr>
            <a:spLocks noGrp="1"/>
          </p:cNvSpPr>
          <p:nvPr>
            <p:ph type="title"/>
          </p:nvPr>
        </p:nvSpPr>
        <p:spPr/>
        <p:txBody>
          <a:bodyPr/>
          <a:lstStyle/>
          <a:p>
            <a:r>
              <a:rPr lang="ru-RU" dirty="0"/>
              <a:t>Расчет интенсивности</a:t>
            </a:r>
          </a:p>
        </p:txBody>
      </p:sp>
      <p:sp>
        <p:nvSpPr>
          <p:cNvPr id="3" name="Текст 2">
            <a:extLst>
              <a:ext uri="{FF2B5EF4-FFF2-40B4-BE49-F238E27FC236}">
                <a16:creationId xmlns:a16="http://schemas.microsoft.com/office/drawing/2014/main" id="{C55A4A8D-A99B-5B48-BE41-C370189BEDCD}"/>
              </a:ext>
            </a:extLst>
          </p:cNvPr>
          <p:cNvSpPr>
            <a:spLocks noGrp="1"/>
          </p:cNvSpPr>
          <p:nvPr>
            <p:ph type="body" idx="1"/>
          </p:nvPr>
        </p:nvSpPr>
        <p:spPr>
          <a:xfrm>
            <a:off x="311700" y="1152475"/>
            <a:ext cx="3987738" cy="3416400"/>
          </a:xfrm>
        </p:spPr>
        <p:txBody>
          <a:bodyPr/>
          <a:lstStyle/>
          <a:p>
            <a:r>
              <a:rPr lang="en-US" dirty="0"/>
              <a:t>U = AQ / AB</a:t>
            </a:r>
          </a:p>
          <a:p>
            <a:r>
              <a:rPr lang="en-US" dirty="0"/>
              <a:t>IQ = U * IA + (1 – U) * IB</a:t>
            </a:r>
          </a:p>
          <a:p>
            <a:endParaRPr lang="en-US" dirty="0"/>
          </a:p>
          <a:p>
            <a:r>
              <a:rPr lang="en-US" dirty="0"/>
              <a:t>W = CR / BB</a:t>
            </a:r>
          </a:p>
          <a:p>
            <a:r>
              <a:rPr lang="en-US" dirty="0"/>
              <a:t>IR = W * IC + (1 – W) * IB</a:t>
            </a:r>
          </a:p>
          <a:p>
            <a:endParaRPr lang="en-US" dirty="0"/>
          </a:p>
          <a:p>
            <a:r>
              <a:rPr lang="en-US" dirty="0"/>
              <a:t>T = QP / QR</a:t>
            </a:r>
          </a:p>
          <a:p>
            <a:r>
              <a:rPr lang="en-US" dirty="0"/>
              <a:t>IP = T * IQ + (1 – T) * IR</a:t>
            </a:r>
          </a:p>
          <a:p>
            <a:endParaRPr lang="en-US" dirty="0"/>
          </a:p>
        </p:txBody>
      </p:sp>
      <p:pic>
        <p:nvPicPr>
          <p:cNvPr id="7" name="Рисунок 6">
            <a:extLst>
              <a:ext uri="{FF2B5EF4-FFF2-40B4-BE49-F238E27FC236}">
                <a16:creationId xmlns:a16="http://schemas.microsoft.com/office/drawing/2014/main" id="{B0CCF84B-439B-A448-A03C-2D6A837A0073}"/>
              </a:ext>
            </a:extLst>
          </p:cNvPr>
          <p:cNvPicPr>
            <a:picLocks noChangeAspect="1"/>
          </p:cNvPicPr>
          <p:nvPr/>
        </p:nvPicPr>
        <p:blipFill>
          <a:blip r:embed="rId2"/>
          <a:stretch>
            <a:fillRect/>
          </a:stretch>
        </p:blipFill>
        <p:spPr>
          <a:xfrm>
            <a:off x="4400000" y="1297981"/>
            <a:ext cx="4432300" cy="2547537"/>
          </a:xfrm>
          <a:prstGeom prst="rect">
            <a:avLst/>
          </a:prstGeom>
        </p:spPr>
      </p:pic>
    </p:spTree>
    <p:extLst>
      <p:ext uri="{BB962C8B-B14F-4D97-AF65-F5344CB8AC3E}">
        <p14:creationId xmlns:p14="http://schemas.microsoft.com/office/powerpoint/2010/main" val="145465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Трехмерные аффинные преобразования</a:t>
            </a:r>
            <a:endParaRPr/>
          </a:p>
        </p:txBody>
      </p:sp>
      <p:sp>
        <p:nvSpPr>
          <p:cNvPr id="111" name="Google Shape;111;p22"/>
          <p:cNvSpPr txBox="1">
            <a:spLocks noGrp="1"/>
          </p:cNvSpPr>
          <p:nvPr>
            <p:ph type="body" idx="1"/>
          </p:nvPr>
        </p:nvSpPr>
        <p:spPr>
          <a:xfrm>
            <a:off x="311700" y="756525"/>
            <a:ext cx="8520600" cy="170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solidFill>
                  <a:srgbClr val="000000"/>
                </a:solidFill>
              </a:rPr>
              <a:t>В процессе работы программы возникает необходимость преобразования объектов сцены – их поворота. Для трехмерного пространства любое аффинное преобразование может быть представлено последовательностью простейших операций. Ниже приведены уравнения для поворота объекта относительно каждой из трех координатных осей на угол </a:t>
            </a:r>
            <a:r>
              <a:rPr lang="ru">
                <a:solidFill>
                  <a:srgbClr val="000000"/>
                </a:solidFill>
                <a:highlight>
                  <a:srgbClr val="FFFFFF"/>
                </a:highlight>
              </a:rPr>
              <a:t>φ</a:t>
            </a:r>
            <a:r>
              <a:rPr lang="ru">
                <a:solidFill>
                  <a:srgbClr val="000000"/>
                </a:solidFill>
              </a:rPr>
              <a:t>.</a:t>
            </a:r>
            <a:endParaRPr>
              <a:solidFill>
                <a:srgbClr val="000000"/>
              </a:solidFill>
            </a:endParaRPr>
          </a:p>
        </p:txBody>
      </p:sp>
      <p:pic>
        <p:nvPicPr>
          <p:cNvPr id="112" name="Google Shape;112;p22"/>
          <p:cNvPicPr preferRelativeResize="0"/>
          <p:nvPr/>
        </p:nvPicPr>
        <p:blipFill>
          <a:blip r:embed="rId3">
            <a:alphaModFix/>
          </a:blip>
          <a:stretch>
            <a:fillRect/>
          </a:stretch>
        </p:blipFill>
        <p:spPr>
          <a:xfrm>
            <a:off x="5825275" y="2571750"/>
            <a:ext cx="2804150" cy="1147158"/>
          </a:xfrm>
          <a:prstGeom prst="rect">
            <a:avLst/>
          </a:prstGeom>
          <a:noFill/>
          <a:ln>
            <a:noFill/>
          </a:ln>
        </p:spPr>
      </p:pic>
      <p:pic>
        <p:nvPicPr>
          <p:cNvPr id="113" name="Google Shape;113;p22"/>
          <p:cNvPicPr preferRelativeResize="0"/>
          <p:nvPr/>
        </p:nvPicPr>
        <p:blipFill>
          <a:blip r:embed="rId4">
            <a:alphaModFix/>
          </a:blip>
          <a:stretch>
            <a:fillRect/>
          </a:stretch>
        </p:blipFill>
        <p:spPr>
          <a:xfrm>
            <a:off x="3071375" y="3716213"/>
            <a:ext cx="2894575" cy="1228488"/>
          </a:xfrm>
          <a:prstGeom prst="rect">
            <a:avLst/>
          </a:prstGeom>
          <a:noFill/>
          <a:ln>
            <a:noFill/>
          </a:ln>
        </p:spPr>
      </p:pic>
      <p:pic>
        <p:nvPicPr>
          <p:cNvPr id="114" name="Google Shape;114;p22"/>
          <p:cNvPicPr preferRelativeResize="0"/>
          <p:nvPr/>
        </p:nvPicPr>
        <p:blipFill>
          <a:blip r:embed="rId5">
            <a:alphaModFix/>
          </a:blip>
          <a:stretch>
            <a:fillRect/>
          </a:stretch>
        </p:blipFill>
        <p:spPr>
          <a:xfrm>
            <a:off x="217700" y="2571749"/>
            <a:ext cx="2804154" cy="110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44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Интерфейс программы</a:t>
            </a:r>
            <a:endParaRPr/>
          </a:p>
        </p:txBody>
      </p:sp>
      <p:sp>
        <p:nvSpPr>
          <p:cNvPr id="120" name="Google Shape;120;p23"/>
          <p:cNvSpPr txBox="1">
            <a:spLocks noGrp="1"/>
          </p:cNvSpPr>
          <p:nvPr>
            <p:ph type="body" idx="1"/>
          </p:nvPr>
        </p:nvSpPr>
        <p:spPr>
          <a:xfrm>
            <a:off x="5576300" y="816800"/>
            <a:ext cx="3407100" cy="4270500"/>
          </a:xfrm>
          <a:prstGeom prst="rect">
            <a:avLst/>
          </a:prstGeom>
        </p:spPr>
        <p:txBody>
          <a:bodyPr spcFirstLastPara="1" wrap="square" lIns="91425" tIns="91425" rIns="91425" bIns="91425" anchor="t" anchorCtr="0">
            <a:noAutofit/>
          </a:bodyPr>
          <a:lstStyle/>
          <a:p>
            <a:pPr marL="0" lvl="0" indent="0">
              <a:spcAft>
                <a:spcPts val="1600"/>
              </a:spcAft>
              <a:buNone/>
            </a:pPr>
            <a:r>
              <a:rPr lang="ru-RU" dirty="0">
                <a:solidFill>
                  <a:srgbClr val="000000"/>
                </a:solidFill>
              </a:rPr>
              <a:t>﻿Интерфейс программы состоит из окна вывода изображения, имеющего фиксированный размер 700</a:t>
            </a:r>
            <a:r>
              <a:rPr lang="en" dirty="0">
                <a:solidFill>
                  <a:srgbClr val="000000"/>
                </a:solidFill>
              </a:rPr>
              <a:t>x700 </a:t>
            </a:r>
            <a:r>
              <a:rPr lang="ru-RU" dirty="0">
                <a:solidFill>
                  <a:srgbClr val="000000"/>
                </a:solidFill>
              </a:rPr>
              <a:t>пикселей, и набора </a:t>
            </a:r>
            <a:r>
              <a:rPr lang="ru-RU" dirty="0" err="1">
                <a:solidFill>
                  <a:srgbClr val="000000"/>
                </a:solidFill>
              </a:rPr>
              <a:t>виджетов</a:t>
            </a:r>
            <a:r>
              <a:rPr lang="ru-RU" dirty="0">
                <a:solidFill>
                  <a:srgbClr val="000000"/>
                </a:solidFill>
              </a:rPr>
              <a:t>, позволяющих пользователю взаимодействовать с программой</a:t>
            </a:r>
            <a:r>
              <a:rPr lang="en-US" dirty="0">
                <a:solidFill>
                  <a:srgbClr val="000000"/>
                </a:solidFill>
              </a:rPr>
              <a:t>.</a:t>
            </a:r>
            <a:endParaRPr dirty="0">
              <a:solidFill>
                <a:srgbClr val="000000"/>
              </a:solidFill>
            </a:endParaRPr>
          </a:p>
        </p:txBody>
      </p:sp>
      <p:pic>
        <p:nvPicPr>
          <p:cNvPr id="3" name="Рисунок 2">
            <a:extLst>
              <a:ext uri="{FF2B5EF4-FFF2-40B4-BE49-F238E27FC236}">
                <a16:creationId xmlns:a16="http://schemas.microsoft.com/office/drawing/2014/main" id="{F1CC4150-B421-194A-91F9-7C1BF4BFF3F1}"/>
              </a:ext>
            </a:extLst>
          </p:cNvPr>
          <p:cNvPicPr>
            <a:picLocks noChangeAspect="1"/>
          </p:cNvPicPr>
          <p:nvPr/>
        </p:nvPicPr>
        <p:blipFill>
          <a:blip r:embed="rId3"/>
          <a:stretch>
            <a:fillRect/>
          </a:stretch>
        </p:blipFill>
        <p:spPr>
          <a:xfrm>
            <a:off x="574297" y="1010431"/>
            <a:ext cx="4666043" cy="306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173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Интерфейс программы</a:t>
            </a:r>
            <a:endParaRPr/>
          </a:p>
        </p:txBody>
      </p:sp>
      <p:sp>
        <p:nvSpPr>
          <p:cNvPr id="127" name="Google Shape;127;p24"/>
          <p:cNvSpPr txBox="1">
            <a:spLocks noGrp="1"/>
          </p:cNvSpPr>
          <p:nvPr>
            <p:ph type="body" idx="1"/>
          </p:nvPr>
        </p:nvSpPr>
        <p:spPr>
          <a:xfrm>
            <a:off x="311700" y="980625"/>
            <a:ext cx="4550446" cy="3945600"/>
          </a:xfrm>
          <a:prstGeom prst="rect">
            <a:avLst/>
          </a:prstGeom>
        </p:spPr>
        <p:txBody>
          <a:bodyPr spcFirstLastPara="1" wrap="square" lIns="91425" tIns="91425" rIns="91425" bIns="91425" anchor="t" anchorCtr="0">
            <a:noAutofit/>
          </a:bodyPr>
          <a:lstStyle/>
          <a:p>
            <a:pPr marL="0" lvl="0" indent="0">
              <a:spcAft>
                <a:spcPts val="1600"/>
              </a:spcAft>
              <a:buNone/>
            </a:pPr>
            <a:r>
              <a:rPr lang="ru-RU" dirty="0">
                <a:solidFill>
                  <a:srgbClr val="000000"/>
                </a:solidFill>
              </a:rPr>
              <a:t>﻿При запуске программы пользователю предоставляется возможность выбрать, хочет ли он загрузить готовые параметры дерева, или же он хочет задать их вручную. Если он выбирает загрузку параметров, то перед ним выскакивает каталог файлов, из которых ему необходимо будет выбрать модель.	В другом случае перед ним появится окно с параметрами дерева, которое будет сгенерировано, их необходимо заполнить</a:t>
            </a:r>
            <a:r>
              <a:rPr lang="en-US" dirty="0">
                <a:solidFill>
                  <a:srgbClr val="000000"/>
                </a:solidFill>
              </a:rPr>
              <a:t>.</a:t>
            </a:r>
            <a:endParaRPr dirty="0">
              <a:solidFill>
                <a:srgbClr val="000000"/>
              </a:solidFill>
            </a:endParaRPr>
          </a:p>
        </p:txBody>
      </p:sp>
      <p:pic>
        <p:nvPicPr>
          <p:cNvPr id="3" name="Рисунок 2">
            <a:extLst>
              <a:ext uri="{FF2B5EF4-FFF2-40B4-BE49-F238E27FC236}">
                <a16:creationId xmlns:a16="http://schemas.microsoft.com/office/drawing/2014/main" id="{2FAB50CA-C7F7-7F43-A8AE-EFBADCAA0E5D}"/>
              </a:ext>
            </a:extLst>
          </p:cNvPr>
          <p:cNvPicPr>
            <a:picLocks noChangeAspect="1"/>
          </p:cNvPicPr>
          <p:nvPr/>
        </p:nvPicPr>
        <p:blipFill>
          <a:blip r:embed="rId3"/>
          <a:stretch>
            <a:fillRect/>
          </a:stretch>
        </p:blipFill>
        <p:spPr>
          <a:xfrm>
            <a:off x="5100397" y="1090246"/>
            <a:ext cx="3813715" cy="37216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03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Тестирование программы</a:t>
            </a:r>
            <a:endParaRPr/>
          </a:p>
        </p:txBody>
      </p:sp>
      <p:pic>
        <p:nvPicPr>
          <p:cNvPr id="3" name="Рисунок 2">
            <a:extLst>
              <a:ext uri="{FF2B5EF4-FFF2-40B4-BE49-F238E27FC236}">
                <a16:creationId xmlns:a16="http://schemas.microsoft.com/office/drawing/2014/main" id="{73A13FCD-B3E2-5B49-94EF-A081F218BDBB}"/>
              </a:ext>
            </a:extLst>
          </p:cNvPr>
          <p:cNvPicPr>
            <a:picLocks noChangeAspect="1"/>
          </p:cNvPicPr>
          <p:nvPr/>
        </p:nvPicPr>
        <p:blipFill>
          <a:blip r:embed="rId3"/>
          <a:stretch>
            <a:fillRect/>
          </a:stretch>
        </p:blipFill>
        <p:spPr>
          <a:xfrm>
            <a:off x="481490" y="949777"/>
            <a:ext cx="4020170" cy="3877408"/>
          </a:xfrm>
          <a:prstGeom prst="rect">
            <a:avLst/>
          </a:prstGeom>
        </p:spPr>
      </p:pic>
      <p:pic>
        <p:nvPicPr>
          <p:cNvPr id="5" name="Рисунок 4">
            <a:extLst>
              <a:ext uri="{FF2B5EF4-FFF2-40B4-BE49-F238E27FC236}">
                <a16:creationId xmlns:a16="http://schemas.microsoft.com/office/drawing/2014/main" id="{C7BE89AA-C49D-854F-8AD2-1FC98CA771BA}"/>
              </a:ext>
            </a:extLst>
          </p:cNvPr>
          <p:cNvPicPr>
            <a:picLocks noChangeAspect="1"/>
          </p:cNvPicPr>
          <p:nvPr/>
        </p:nvPicPr>
        <p:blipFill>
          <a:blip r:embed="rId4"/>
          <a:stretch>
            <a:fillRect/>
          </a:stretch>
        </p:blipFill>
        <p:spPr>
          <a:xfrm>
            <a:off x="4501660" y="949777"/>
            <a:ext cx="3997151" cy="38774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173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Тестирование программы</a:t>
            </a:r>
            <a:endParaRPr/>
          </a:p>
        </p:txBody>
      </p:sp>
      <p:pic>
        <p:nvPicPr>
          <p:cNvPr id="3" name="Рисунок 2">
            <a:extLst>
              <a:ext uri="{FF2B5EF4-FFF2-40B4-BE49-F238E27FC236}">
                <a16:creationId xmlns:a16="http://schemas.microsoft.com/office/drawing/2014/main" id="{57E3F463-1E97-E342-AE6D-69ADB64E610C}"/>
              </a:ext>
            </a:extLst>
          </p:cNvPr>
          <p:cNvPicPr>
            <a:picLocks noChangeAspect="1"/>
          </p:cNvPicPr>
          <p:nvPr/>
        </p:nvPicPr>
        <p:blipFill>
          <a:blip r:embed="rId3"/>
          <a:stretch>
            <a:fillRect/>
          </a:stretch>
        </p:blipFill>
        <p:spPr>
          <a:xfrm>
            <a:off x="513252" y="920249"/>
            <a:ext cx="4060430" cy="3950689"/>
          </a:xfrm>
          <a:prstGeom prst="rect">
            <a:avLst/>
          </a:prstGeom>
        </p:spPr>
      </p:pic>
      <p:pic>
        <p:nvPicPr>
          <p:cNvPr id="5" name="Рисунок 4">
            <a:extLst>
              <a:ext uri="{FF2B5EF4-FFF2-40B4-BE49-F238E27FC236}">
                <a16:creationId xmlns:a16="http://schemas.microsoft.com/office/drawing/2014/main" id="{3F9875B5-0D4E-804D-BEAC-E636425B3D34}"/>
              </a:ext>
            </a:extLst>
          </p:cNvPr>
          <p:cNvPicPr>
            <a:picLocks noChangeAspect="1"/>
          </p:cNvPicPr>
          <p:nvPr/>
        </p:nvPicPr>
        <p:blipFill>
          <a:blip r:embed="rId4"/>
          <a:stretch>
            <a:fillRect/>
          </a:stretch>
        </p:blipFill>
        <p:spPr>
          <a:xfrm>
            <a:off x="4572000" y="920250"/>
            <a:ext cx="4101522" cy="39506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51300" y="183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Цель и задачи</a:t>
            </a:r>
            <a:endParaRPr/>
          </a:p>
        </p:txBody>
      </p:sp>
      <p:sp>
        <p:nvSpPr>
          <p:cNvPr id="61" name="Google Shape;61;p14"/>
          <p:cNvSpPr txBox="1">
            <a:spLocks noGrp="1"/>
          </p:cNvSpPr>
          <p:nvPr>
            <p:ph type="body" idx="1"/>
          </p:nvPr>
        </p:nvSpPr>
        <p:spPr>
          <a:xfrm>
            <a:off x="311700" y="756000"/>
            <a:ext cx="8520600" cy="3948900"/>
          </a:xfrm>
          <a:prstGeom prst="rect">
            <a:avLst/>
          </a:prstGeom>
        </p:spPr>
        <p:txBody>
          <a:bodyPr spcFirstLastPara="1" wrap="square" lIns="91425" tIns="91425" rIns="91425" bIns="91425" anchor="t" anchorCtr="0">
            <a:noAutofit/>
          </a:bodyPr>
          <a:lstStyle/>
          <a:p>
            <a:pPr marL="0" lvl="0" indent="0">
              <a:lnSpc>
                <a:spcPct val="100000"/>
              </a:lnSpc>
              <a:buNone/>
            </a:pPr>
            <a:r>
              <a:rPr lang="ru-RU" dirty="0">
                <a:solidFill>
                  <a:srgbClr val="000000"/>
                </a:solidFill>
              </a:rPr>
              <a:t>﻿Целью данного курсового проекта является анализ методов моделирования трехмерных изображений, а также методов генерации реалистичных деревьев, их сравнение и реализация наиболее подходящего из них для решения поставленного индивидуального задания.</a:t>
            </a:r>
          </a:p>
          <a:p>
            <a:pPr marL="0" lvl="0" indent="0">
              <a:lnSpc>
                <a:spcPct val="100000"/>
              </a:lnSpc>
              <a:buNone/>
            </a:pPr>
            <a:r>
              <a:rPr lang="ru-RU" dirty="0">
                <a:solidFill>
                  <a:srgbClr val="000000"/>
                </a:solidFill>
              </a:rPr>
              <a:t>Для реализации поставленной цели должны быть выполнены следующие задачи:</a:t>
            </a:r>
          </a:p>
          <a:p>
            <a:pPr marL="0" lvl="0" indent="0">
              <a:lnSpc>
                <a:spcPct val="100000"/>
              </a:lnSpc>
              <a:buNone/>
            </a:pPr>
            <a:r>
              <a:rPr lang="ru-RU" dirty="0">
                <a:solidFill>
                  <a:srgbClr val="000000"/>
                </a:solidFill>
              </a:rPr>
              <a:t>   </a:t>
            </a:r>
            <a:r>
              <a:rPr lang="en" dirty="0">
                <a:solidFill>
                  <a:srgbClr val="000000"/>
                </a:solidFill>
              </a:rPr>
              <a:t>1) </a:t>
            </a:r>
            <a:r>
              <a:rPr lang="ru-RU" dirty="0">
                <a:solidFill>
                  <a:srgbClr val="000000"/>
                </a:solidFill>
              </a:rPr>
              <a:t>анализ существующих решений по моделированию деревьев;</a:t>
            </a:r>
          </a:p>
          <a:p>
            <a:pPr marL="0" lvl="0" indent="0">
              <a:lnSpc>
                <a:spcPct val="100000"/>
              </a:lnSpc>
              <a:buNone/>
            </a:pPr>
            <a:r>
              <a:rPr lang="ru-RU" dirty="0">
                <a:solidFill>
                  <a:srgbClr val="000000"/>
                </a:solidFill>
              </a:rPr>
              <a:t>   2</a:t>
            </a:r>
            <a:r>
              <a:rPr lang="en" dirty="0">
                <a:solidFill>
                  <a:srgbClr val="000000"/>
                </a:solidFill>
              </a:rPr>
              <a:t>) </a:t>
            </a:r>
            <a:r>
              <a:rPr lang="ru-RU" dirty="0">
                <a:solidFill>
                  <a:srgbClr val="000000"/>
                </a:solidFill>
              </a:rPr>
              <a:t>анализ этапов моделирования 3</a:t>
            </a:r>
            <a:r>
              <a:rPr lang="en" dirty="0">
                <a:solidFill>
                  <a:srgbClr val="000000"/>
                </a:solidFill>
              </a:rPr>
              <a:t>D-</a:t>
            </a:r>
            <a:r>
              <a:rPr lang="ru-RU" dirty="0">
                <a:solidFill>
                  <a:srgbClr val="000000"/>
                </a:solidFill>
              </a:rPr>
              <a:t>изображения;</a:t>
            </a:r>
          </a:p>
          <a:p>
            <a:pPr marL="0" lvl="0" indent="0">
              <a:lnSpc>
                <a:spcPct val="100000"/>
              </a:lnSpc>
              <a:buNone/>
            </a:pPr>
            <a:r>
              <a:rPr lang="ru-RU" dirty="0">
                <a:solidFill>
                  <a:srgbClr val="000000"/>
                </a:solidFill>
              </a:rPr>
              <a:t>   3</a:t>
            </a:r>
            <a:r>
              <a:rPr lang="en" dirty="0">
                <a:solidFill>
                  <a:srgbClr val="000000"/>
                </a:solidFill>
              </a:rPr>
              <a:t>) </a:t>
            </a:r>
            <a:r>
              <a:rPr lang="ru-RU" dirty="0">
                <a:solidFill>
                  <a:srgbClr val="000000"/>
                </a:solidFill>
              </a:rPr>
              <a:t>выбор наиболее эффективных алгоритмов моделирования 3</a:t>
            </a:r>
            <a:r>
              <a:rPr lang="en" dirty="0">
                <a:solidFill>
                  <a:srgbClr val="000000"/>
                </a:solidFill>
              </a:rPr>
              <a:t>D</a:t>
            </a:r>
            <a:r>
              <a:rPr lang="ru-RU" dirty="0">
                <a:solidFill>
                  <a:srgbClr val="000000"/>
                </a:solidFill>
              </a:rPr>
              <a:t>-изображения;</a:t>
            </a:r>
          </a:p>
          <a:p>
            <a:pPr marL="0" lvl="0" indent="0">
              <a:lnSpc>
                <a:spcPct val="100000"/>
              </a:lnSpc>
              <a:buNone/>
            </a:pPr>
            <a:r>
              <a:rPr lang="ru-RU" dirty="0">
                <a:solidFill>
                  <a:srgbClr val="000000"/>
                </a:solidFill>
              </a:rPr>
              <a:t>   4</a:t>
            </a:r>
            <a:r>
              <a:rPr lang="en" dirty="0">
                <a:solidFill>
                  <a:srgbClr val="000000"/>
                </a:solidFill>
              </a:rPr>
              <a:t>) </a:t>
            </a:r>
            <a:r>
              <a:rPr lang="ru-RU" dirty="0">
                <a:solidFill>
                  <a:srgbClr val="000000"/>
                </a:solidFill>
              </a:rPr>
              <a:t>исследование и реализация геометрических преобразования для 3</a:t>
            </a:r>
            <a:r>
              <a:rPr lang="en" dirty="0">
                <a:solidFill>
                  <a:srgbClr val="000000"/>
                </a:solidFill>
              </a:rPr>
              <a:t>D-</a:t>
            </a:r>
            <a:r>
              <a:rPr lang="ru-RU" dirty="0">
                <a:solidFill>
                  <a:srgbClr val="000000"/>
                </a:solidFill>
              </a:rPr>
              <a:t>изображений;</a:t>
            </a:r>
          </a:p>
          <a:p>
            <a:pPr marL="0" lvl="0" indent="0">
              <a:lnSpc>
                <a:spcPct val="100000"/>
              </a:lnSpc>
              <a:buNone/>
            </a:pPr>
            <a:r>
              <a:rPr lang="ru-RU" dirty="0">
                <a:solidFill>
                  <a:srgbClr val="000000"/>
                </a:solidFill>
              </a:rPr>
              <a:t>   5</a:t>
            </a:r>
            <a:r>
              <a:rPr lang="en" dirty="0">
                <a:solidFill>
                  <a:srgbClr val="000000"/>
                </a:solidFill>
              </a:rPr>
              <a:t>) </a:t>
            </a:r>
            <a:r>
              <a:rPr lang="ru-RU" dirty="0">
                <a:solidFill>
                  <a:srgbClr val="000000"/>
                </a:solidFill>
              </a:rPr>
              <a:t>реализация всей модели в приложении.</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67159-F4D8-5D46-B7FD-7254FA276950}"/>
              </a:ext>
            </a:extLst>
          </p:cNvPr>
          <p:cNvSpPr>
            <a:spLocks noGrp="1"/>
          </p:cNvSpPr>
          <p:nvPr>
            <p:ph type="title"/>
          </p:nvPr>
        </p:nvSpPr>
        <p:spPr/>
        <p:txBody>
          <a:bodyPr/>
          <a:lstStyle/>
          <a:p>
            <a:r>
              <a:rPr lang="ru-RU" dirty="0"/>
              <a:t>Тестирование программы</a:t>
            </a:r>
          </a:p>
        </p:txBody>
      </p:sp>
      <p:pic>
        <p:nvPicPr>
          <p:cNvPr id="5" name="Рисунок 4">
            <a:extLst>
              <a:ext uri="{FF2B5EF4-FFF2-40B4-BE49-F238E27FC236}">
                <a16:creationId xmlns:a16="http://schemas.microsoft.com/office/drawing/2014/main" id="{3C3969C5-B9AC-5E4F-ACCD-6887E6CA5E48}"/>
              </a:ext>
            </a:extLst>
          </p:cNvPr>
          <p:cNvPicPr>
            <a:picLocks noChangeAspect="1"/>
          </p:cNvPicPr>
          <p:nvPr/>
        </p:nvPicPr>
        <p:blipFill>
          <a:blip r:embed="rId2"/>
          <a:stretch>
            <a:fillRect/>
          </a:stretch>
        </p:blipFill>
        <p:spPr>
          <a:xfrm>
            <a:off x="2444412" y="1017725"/>
            <a:ext cx="4016115" cy="3879590"/>
          </a:xfrm>
          <a:prstGeom prst="rect">
            <a:avLst/>
          </a:prstGeom>
        </p:spPr>
      </p:pic>
    </p:spTree>
    <p:extLst>
      <p:ext uri="{BB962C8B-B14F-4D97-AF65-F5344CB8AC3E}">
        <p14:creationId xmlns:p14="http://schemas.microsoft.com/office/powerpoint/2010/main" val="378417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133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Исследование скорости работы алгоритма</a:t>
            </a:r>
            <a:endParaRPr/>
          </a:p>
        </p:txBody>
      </p:sp>
      <p:sp>
        <p:nvSpPr>
          <p:cNvPr id="148" name="Google Shape;148;p27"/>
          <p:cNvSpPr txBox="1">
            <a:spLocks noGrp="1"/>
          </p:cNvSpPr>
          <p:nvPr>
            <p:ph type="body" idx="1"/>
          </p:nvPr>
        </p:nvSpPr>
        <p:spPr>
          <a:xfrm>
            <a:off x="311700" y="760700"/>
            <a:ext cx="8520600" cy="1007400"/>
          </a:xfrm>
          <a:prstGeom prst="rect">
            <a:avLst/>
          </a:prstGeom>
        </p:spPr>
        <p:txBody>
          <a:bodyPr spcFirstLastPara="1" wrap="square" lIns="91425" tIns="91425" rIns="91425" bIns="91425" anchor="t" anchorCtr="0">
            <a:noAutofit/>
          </a:bodyPr>
          <a:lstStyle/>
          <a:p>
            <a:pPr marL="0" lvl="0" indent="0">
              <a:spcAft>
                <a:spcPts val="1600"/>
              </a:spcAft>
              <a:buNone/>
            </a:pPr>
            <a:r>
              <a:rPr lang="ru-RU" dirty="0">
                <a:solidFill>
                  <a:srgbClr val="000000"/>
                </a:solidFill>
              </a:rPr>
              <a:t>﻿В таблице представлены данные, полученные в ходе замера времени работы алгоритма отображения одного и того же объекта при различном количестве граней конусов ствола и веток.</a:t>
            </a:r>
            <a:endParaRPr dirty="0">
              <a:solidFill>
                <a:srgbClr val="000000"/>
              </a:solidFill>
            </a:endParaRPr>
          </a:p>
        </p:txBody>
      </p:sp>
      <p:pic>
        <p:nvPicPr>
          <p:cNvPr id="2" name="Рисунок 1">
            <a:extLst>
              <a:ext uri="{FF2B5EF4-FFF2-40B4-BE49-F238E27FC236}">
                <a16:creationId xmlns:a16="http://schemas.microsoft.com/office/drawing/2014/main" id="{E38101D4-6D57-D648-BC64-7BB8D26F310A}"/>
              </a:ext>
            </a:extLst>
          </p:cNvPr>
          <p:cNvPicPr>
            <a:picLocks noChangeAspect="1"/>
          </p:cNvPicPr>
          <p:nvPr/>
        </p:nvPicPr>
        <p:blipFill>
          <a:blip r:embed="rId3"/>
          <a:stretch>
            <a:fillRect/>
          </a:stretch>
        </p:blipFill>
        <p:spPr>
          <a:xfrm>
            <a:off x="656491" y="2006600"/>
            <a:ext cx="2471397" cy="1466362"/>
          </a:xfrm>
          <a:prstGeom prst="rect">
            <a:avLst/>
          </a:prstGeom>
        </p:spPr>
      </p:pic>
      <p:pic>
        <p:nvPicPr>
          <p:cNvPr id="3" name="Рисунок 2">
            <a:extLst>
              <a:ext uri="{FF2B5EF4-FFF2-40B4-BE49-F238E27FC236}">
                <a16:creationId xmlns:a16="http://schemas.microsoft.com/office/drawing/2014/main" id="{A0222357-437A-EE43-9DDE-2C689817A224}"/>
              </a:ext>
            </a:extLst>
          </p:cNvPr>
          <p:cNvPicPr>
            <a:picLocks noChangeAspect="1"/>
          </p:cNvPicPr>
          <p:nvPr/>
        </p:nvPicPr>
        <p:blipFill>
          <a:blip r:embed="rId4"/>
          <a:stretch>
            <a:fillRect/>
          </a:stretch>
        </p:blipFill>
        <p:spPr>
          <a:xfrm>
            <a:off x="4672623" y="1872108"/>
            <a:ext cx="3175000" cy="2451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43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000"/>
              <a:t>Модель представления объектов сцены</a:t>
            </a:r>
            <a:endParaRPr sz="3000"/>
          </a:p>
        </p:txBody>
      </p:sp>
      <p:sp>
        <p:nvSpPr>
          <p:cNvPr id="67" name="Google Shape;67;p15"/>
          <p:cNvSpPr txBox="1">
            <a:spLocks noGrp="1"/>
          </p:cNvSpPr>
          <p:nvPr>
            <p:ph type="body" idx="1"/>
          </p:nvPr>
        </p:nvSpPr>
        <p:spPr>
          <a:xfrm>
            <a:off x="311700" y="931050"/>
            <a:ext cx="8520600" cy="193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dirty="0">
                <a:solidFill>
                  <a:srgbClr val="000000"/>
                </a:solidFill>
              </a:rPr>
              <a:t>Большинство трехмерных алгоритмов работают исключительно с многоугольниками, поэтому для описания формы многогранного трёхмерного объекта удобно использовать полигональную сетку, которая состоит из вершин, рёбер и граней.На рисунке ниже продемонстрирован пример трехмерного объекта, представленного в виде треугольной полигональной сетки.</a:t>
            </a:r>
            <a:endParaRPr dirty="0">
              <a:solidFill>
                <a:srgbClr val="000000"/>
              </a:solidFill>
            </a:endParaRPr>
          </a:p>
        </p:txBody>
      </p:sp>
      <p:pic>
        <p:nvPicPr>
          <p:cNvPr id="3" name="Рисунок 2">
            <a:extLst>
              <a:ext uri="{FF2B5EF4-FFF2-40B4-BE49-F238E27FC236}">
                <a16:creationId xmlns:a16="http://schemas.microsoft.com/office/drawing/2014/main" id="{A241EA6D-3020-CC41-A545-1911FE22E6C3}"/>
              </a:ext>
            </a:extLst>
          </p:cNvPr>
          <p:cNvPicPr>
            <a:picLocks noChangeAspect="1"/>
          </p:cNvPicPr>
          <p:nvPr/>
        </p:nvPicPr>
        <p:blipFill>
          <a:blip r:embed="rId3"/>
          <a:stretch>
            <a:fillRect/>
          </a:stretch>
        </p:blipFill>
        <p:spPr>
          <a:xfrm>
            <a:off x="3086100" y="2781917"/>
            <a:ext cx="2435468" cy="22815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863550"/>
            <a:ext cx="8520600" cy="415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ru">
                <a:solidFill>
                  <a:srgbClr val="000000"/>
                </a:solidFill>
              </a:rPr>
              <a:t>Гранями полигональной сетки обычно являются треугольники,так как у треугольника есть ряд особенностей, которые делают его наиболее подходящим для применения в моделировании объектов:</a:t>
            </a:r>
            <a:endParaRPr>
              <a:solidFill>
                <a:srgbClr val="000000"/>
              </a:solidFill>
            </a:endParaRPr>
          </a:p>
          <a:p>
            <a:pPr marL="0" lvl="0" indent="0" algn="l" rtl="0">
              <a:lnSpc>
                <a:spcPct val="100000"/>
              </a:lnSpc>
              <a:spcBef>
                <a:spcPts val="1600"/>
              </a:spcBef>
              <a:spcAft>
                <a:spcPts val="0"/>
              </a:spcAft>
              <a:buNone/>
            </a:pPr>
            <a:r>
              <a:rPr lang="ru">
                <a:solidFill>
                  <a:srgbClr val="000000"/>
                </a:solidFill>
              </a:rPr>
              <a:t>1) любой треугольник является выпуклым, поэтому разбиение тел на треугольники упрощает рендеринг;</a:t>
            </a:r>
            <a:endParaRPr>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ru">
                <a:solidFill>
                  <a:srgbClr val="000000"/>
                </a:solidFill>
              </a:rPr>
              <a:t>2) любой многоугольник может быть разбит на некоторое определенное количество треугольников;</a:t>
            </a:r>
            <a:endParaRPr>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ru">
                <a:solidFill>
                  <a:srgbClr val="000000"/>
                </a:solidFill>
              </a:rPr>
              <a:t>3) в треугольнике относительно легко можно восстановить нормаль к исходной поверхности, что актуально для алгоритмов закраски;</a:t>
            </a:r>
            <a:endParaRPr>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ru">
                <a:solidFill>
                  <a:srgbClr val="000000"/>
                </a:solidFill>
              </a:rPr>
              <a:t>4) невырожденный треугольник всегда задает одну плоскость и расположен в одной плоскости.</a:t>
            </a:r>
            <a:endParaRPr>
              <a:solidFill>
                <a:srgbClr val="000000"/>
              </a:solidFill>
            </a:endParaRPr>
          </a:p>
          <a:p>
            <a:pPr marL="0" lvl="0" indent="0" algn="l" rtl="0">
              <a:spcBef>
                <a:spcPts val="1600"/>
              </a:spcBef>
              <a:spcAft>
                <a:spcPts val="1600"/>
              </a:spcAft>
              <a:buNone/>
            </a:pPr>
            <a:endParaRPr/>
          </a:p>
        </p:txBody>
      </p:sp>
      <p:sp>
        <p:nvSpPr>
          <p:cNvPr id="74" name="Google Shape;74;p16"/>
          <p:cNvSpPr txBox="1">
            <a:spLocks noGrp="1"/>
          </p:cNvSpPr>
          <p:nvPr>
            <p:ph type="title"/>
          </p:nvPr>
        </p:nvSpPr>
        <p:spPr>
          <a:xfrm>
            <a:off x="311700" y="243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000"/>
              <a:t>Модель представления объектов сцены</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910175"/>
            <a:ext cx="8520600" cy="4026300"/>
          </a:xfrm>
          <a:prstGeom prst="rect">
            <a:avLst/>
          </a:prstGeom>
        </p:spPr>
        <p:txBody>
          <a:bodyPr spcFirstLastPara="1" wrap="square" lIns="91425" tIns="91425" rIns="91425" bIns="91425" anchor="t" anchorCtr="0">
            <a:noAutofit/>
          </a:bodyPr>
          <a:lstStyle/>
          <a:p>
            <a:pPr marL="0" lvl="0" indent="0">
              <a:spcAft>
                <a:spcPts val="1600"/>
              </a:spcAft>
              <a:buNone/>
            </a:pPr>
            <a:r>
              <a:rPr lang="ru-RU" dirty="0">
                <a:solidFill>
                  <a:srgbClr val="000000"/>
                </a:solidFill>
              </a:rPr>
              <a:t>﻿Существуют самые различные способы хранения полигональной сетки трёхмерного объекта. Но так как основная цель данной работы заключается в изучении моделирования реалистичных деревьев, то полигональная сетка будет представлять из себя массив полигонов - треугольников, задающимися координатами вершин.</a:t>
            </a:r>
            <a:endParaRPr dirty="0">
              <a:solidFill>
                <a:srgbClr val="000000"/>
              </a:solidFill>
            </a:endParaRPr>
          </a:p>
        </p:txBody>
      </p:sp>
      <p:sp>
        <p:nvSpPr>
          <p:cNvPr id="80" name="Google Shape;80;p17"/>
          <p:cNvSpPr txBox="1">
            <a:spLocks noGrp="1"/>
          </p:cNvSpPr>
          <p:nvPr>
            <p:ph type="title"/>
          </p:nvPr>
        </p:nvSpPr>
        <p:spPr>
          <a:xfrm>
            <a:off x="311700" y="243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000"/>
              <a:t>Модель представления объектов сцены</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43789-B9FD-6A47-B684-CD21245BCB08}"/>
              </a:ext>
            </a:extLst>
          </p:cNvPr>
          <p:cNvSpPr>
            <a:spLocks noGrp="1"/>
          </p:cNvSpPr>
          <p:nvPr>
            <p:ph type="title"/>
          </p:nvPr>
        </p:nvSpPr>
        <p:spPr/>
        <p:txBody>
          <a:bodyPr/>
          <a:lstStyle/>
          <a:p>
            <a:r>
              <a:rPr lang="ru-RU" dirty="0"/>
              <a:t>﻿Алгоритм генерации деревьев</a:t>
            </a:r>
          </a:p>
        </p:txBody>
      </p:sp>
      <p:sp>
        <p:nvSpPr>
          <p:cNvPr id="3" name="Текст 2">
            <a:extLst>
              <a:ext uri="{FF2B5EF4-FFF2-40B4-BE49-F238E27FC236}">
                <a16:creationId xmlns:a16="http://schemas.microsoft.com/office/drawing/2014/main" id="{C47BAA60-46C6-FA4E-AFB3-0B3F6E6C4A2A}"/>
              </a:ext>
            </a:extLst>
          </p:cNvPr>
          <p:cNvSpPr>
            <a:spLocks noGrp="1"/>
          </p:cNvSpPr>
          <p:nvPr>
            <p:ph type="body" idx="1"/>
          </p:nvPr>
        </p:nvSpPr>
        <p:spPr>
          <a:xfrm>
            <a:off x="311700" y="1152474"/>
            <a:ext cx="8520600" cy="3349187"/>
          </a:xfrm>
        </p:spPr>
        <p:txBody>
          <a:bodyPr/>
          <a:lstStyle/>
          <a:p>
            <a:pPr marL="114300" indent="0">
              <a:buNone/>
            </a:pPr>
            <a:r>
              <a:rPr lang="ru" dirty="0">
                <a:solidFill>
                  <a:srgbClr val="000000"/>
                </a:solidFill>
              </a:rPr>
              <a:t>В курсовом проекте для генерации каркаса дерева был использован алгоритм, основывающийся на модели Хонды.</a:t>
            </a:r>
          </a:p>
          <a:p>
            <a:pPr marL="114300" indent="0">
              <a:buNone/>
            </a:pPr>
            <a:r>
              <a:rPr lang="ru-RU" dirty="0"/>
              <a:t>﻿</a:t>
            </a:r>
            <a:r>
              <a:rPr lang="ru-RU" dirty="0">
                <a:solidFill>
                  <a:srgbClr val="000000"/>
                </a:solidFill>
              </a:rPr>
              <a:t>Основная идея модели Хонды состоит в следующем:</a:t>
            </a:r>
          </a:p>
          <a:p>
            <a:pPr marL="114300" indent="0">
              <a:buNone/>
            </a:pPr>
            <a:r>
              <a:rPr lang="ru-RU" dirty="0">
                <a:solidFill>
                  <a:srgbClr val="000000"/>
                </a:solidFill>
              </a:rPr>
              <a:t>     1) сегменты дерева прямые, площадь их поперечного сечения не рассматривается;</a:t>
            </a:r>
          </a:p>
          <a:p>
            <a:pPr marL="114300" indent="0">
              <a:buNone/>
            </a:pPr>
            <a:r>
              <a:rPr lang="en-US" dirty="0">
                <a:solidFill>
                  <a:srgbClr val="000000"/>
                </a:solidFill>
              </a:rPr>
              <a:t>     </a:t>
            </a:r>
            <a:r>
              <a:rPr lang="ru-RU" dirty="0">
                <a:solidFill>
                  <a:srgbClr val="000000"/>
                </a:solidFill>
              </a:rPr>
              <a:t>2) в течение итерации материнский сегмент производит два дочерних;</a:t>
            </a:r>
          </a:p>
          <a:p>
            <a:pPr marL="114300" indent="0">
              <a:buNone/>
            </a:pPr>
            <a:r>
              <a:rPr lang="en-US" dirty="0">
                <a:solidFill>
                  <a:srgbClr val="000000"/>
                </a:solidFill>
              </a:rPr>
              <a:t>     3) </a:t>
            </a:r>
            <a:r>
              <a:rPr lang="ru-RU" dirty="0">
                <a:solidFill>
                  <a:srgbClr val="000000"/>
                </a:solidFill>
              </a:rPr>
              <a:t>длина двух дочерних сегментов короче материнского в </a:t>
            </a:r>
            <a:r>
              <a:rPr lang="en-US" dirty="0">
                <a:solidFill>
                  <a:srgbClr val="000000"/>
                </a:solidFill>
              </a:rPr>
              <a:t>r</a:t>
            </a:r>
            <a:r>
              <a:rPr lang="ru-RU" dirty="0">
                <a:solidFill>
                  <a:srgbClr val="000000"/>
                </a:solidFill>
              </a:rPr>
              <a:t>1 и </a:t>
            </a:r>
            <a:r>
              <a:rPr lang="en-US" dirty="0">
                <a:solidFill>
                  <a:srgbClr val="000000"/>
                </a:solidFill>
              </a:rPr>
              <a:t>r2</a:t>
            </a:r>
            <a:r>
              <a:rPr lang="ru-RU" dirty="0">
                <a:solidFill>
                  <a:srgbClr val="000000"/>
                </a:solidFill>
              </a:rPr>
              <a:t> раз</a:t>
            </a:r>
            <a:endParaRPr lang="en-US" dirty="0">
              <a:solidFill>
                <a:srgbClr val="000000"/>
              </a:solidFill>
            </a:endParaRPr>
          </a:p>
          <a:p>
            <a:pPr marL="114300" indent="0">
              <a:buNone/>
            </a:pPr>
            <a:r>
              <a:rPr lang="en-US" dirty="0">
                <a:solidFill>
                  <a:srgbClr val="000000"/>
                </a:solidFill>
              </a:rPr>
              <a:t>     </a:t>
            </a:r>
            <a:r>
              <a:rPr lang="ru-RU" dirty="0">
                <a:solidFill>
                  <a:srgbClr val="000000"/>
                </a:solidFill>
              </a:rPr>
              <a:t>4) ﻿материнский сегмент и два его дочерних находятся в одной плоскости ветвления. Дочерние сегменты выходят из материнского под углами ветвления </a:t>
            </a:r>
            <a:r>
              <a:rPr lang="en-US" dirty="0">
                <a:solidFill>
                  <a:srgbClr val="000000"/>
                </a:solidFill>
              </a:rPr>
              <a:t>alpha1</a:t>
            </a:r>
            <a:r>
              <a:rPr lang="ru-RU" dirty="0">
                <a:solidFill>
                  <a:srgbClr val="000000"/>
                </a:solidFill>
              </a:rPr>
              <a:t> и</a:t>
            </a:r>
            <a:r>
              <a:rPr lang="en-US" dirty="0">
                <a:solidFill>
                  <a:srgbClr val="000000"/>
                </a:solidFill>
              </a:rPr>
              <a:t> alpha2;</a:t>
            </a:r>
          </a:p>
          <a:p>
            <a:pPr marL="114300" indent="0">
              <a:buNone/>
            </a:pPr>
            <a:endParaRPr lang="ru-RU" dirty="0">
              <a:solidFill>
                <a:srgbClr val="000000"/>
              </a:solidFill>
            </a:endParaRPr>
          </a:p>
        </p:txBody>
      </p:sp>
    </p:spTree>
    <p:extLst>
      <p:ext uri="{BB962C8B-B14F-4D97-AF65-F5344CB8AC3E}">
        <p14:creationId xmlns:p14="http://schemas.microsoft.com/office/powerpoint/2010/main" val="213338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21224B-4625-AA4C-BC9C-C040311CED0E}"/>
              </a:ext>
            </a:extLst>
          </p:cNvPr>
          <p:cNvSpPr>
            <a:spLocks noGrp="1"/>
          </p:cNvSpPr>
          <p:nvPr>
            <p:ph type="title"/>
          </p:nvPr>
        </p:nvSpPr>
        <p:spPr>
          <a:xfrm>
            <a:off x="311700" y="290850"/>
            <a:ext cx="8520600" cy="572700"/>
          </a:xfrm>
        </p:spPr>
        <p:txBody>
          <a:bodyPr/>
          <a:lstStyle/>
          <a:p>
            <a:r>
              <a:rPr lang="ru-RU" dirty="0"/>
              <a:t>Алгоритм генерации деревьев</a:t>
            </a:r>
          </a:p>
        </p:txBody>
      </p:sp>
      <p:sp>
        <p:nvSpPr>
          <p:cNvPr id="3" name="Текст 2">
            <a:extLst>
              <a:ext uri="{FF2B5EF4-FFF2-40B4-BE49-F238E27FC236}">
                <a16:creationId xmlns:a16="http://schemas.microsoft.com/office/drawing/2014/main" id="{B5878408-E1A4-534E-B3F1-EFC49E180786}"/>
              </a:ext>
            </a:extLst>
          </p:cNvPr>
          <p:cNvSpPr>
            <a:spLocks noGrp="1"/>
          </p:cNvSpPr>
          <p:nvPr>
            <p:ph type="body" idx="1"/>
          </p:nvPr>
        </p:nvSpPr>
        <p:spPr>
          <a:xfrm>
            <a:off x="70339" y="863550"/>
            <a:ext cx="5460022" cy="3416400"/>
          </a:xfrm>
        </p:spPr>
        <p:txBody>
          <a:bodyPr/>
          <a:lstStyle/>
          <a:p>
            <a:pPr marL="114300" indent="0">
              <a:buNone/>
            </a:pPr>
            <a:r>
              <a:rPr lang="en-US" dirty="0">
                <a:solidFill>
                  <a:srgbClr val="000000"/>
                </a:solidFill>
              </a:rPr>
              <a:t>5) </a:t>
            </a:r>
            <a:r>
              <a:rPr lang="ru-RU" dirty="0">
                <a:solidFill>
                  <a:srgbClr val="000000"/>
                </a:solidFill>
              </a:rPr>
              <a:t>в связи с действием гравитационной силы, плоскость ветвления является «ближайшей к горизонтальной плоскости», иными словами, линия, перпендикулярная материнскому сегменту и лежащая в плоскости ветки — горизонтальная. Исключение делается для веток, присоединенных к главному стволу. В этом случае используется постоянный угол расхождения</a:t>
            </a:r>
            <a:r>
              <a:rPr lang="en-US" dirty="0">
                <a:solidFill>
                  <a:srgbClr val="000000"/>
                </a:solidFill>
              </a:rPr>
              <a:t> alpha</a:t>
            </a:r>
            <a:r>
              <a:rPr lang="ru-RU" dirty="0">
                <a:solidFill>
                  <a:srgbClr val="000000"/>
                </a:solidFill>
              </a:rPr>
              <a:t>.</a:t>
            </a:r>
          </a:p>
        </p:txBody>
      </p:sp>
      <p:pic>
        <p:nvPicPr>
          <p:cNvPr id="4" name="Рисунок 3">
            <a:extLst>
              <a:ext uri="{FF2B5EF4-FFF2-40B4-BE49-F238E27FC236}">
                <a16:creationId xmlns:a16="http://schemas.microsoft.com/office/drawing/2014/main" id="{34111F1B-CFC7-D04E-A55B-DF86D92D07C0}"/>
              </a:ext>
            </a:extLst>
          </p:cNvPr>
          <p:cNvPicPr>
            <a:picLocks noChangeAspect="1"/>
          </p:cNvPicPr>
          <p:nvPr/>
        </p:nvPicPr>
        <p:blipFill>
          <a:blip r:embed="rId2"/>
          <a:stretch>
            <a:fillRect/>
          </a:stretch>
        </p:blipFill>
        <p:spPr>
          <a:xfrm>
            <a:off x="5287014" y="1849462"/>
            <a:ext cx="3856986" cy="1992776"/>
          </a:xfrm>
          <a:prstGeom prst="rect">
            <a:avLst/>
          </a:prstGeom>
        </p:spPr>
      </p:pic>
    </p:spTree>
    <p:extLst>
      <p:ext uri="{BB962C8B-B14F-4D97-AF65-F5344CB8AC3E}">
        <p14:creationId xmlns:p14="http://schemas.microsoft.com/office/powerpoint/2010/main" val="360712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397E04-BA57-6849-8726-905ECD0D190A}"/>
              </a:ext>
            </a:extLst>
          </p:cNvPr>
          <p:cNvSpPr>
            <a:spLocks noGrp="1"/>
          </p:cNvSpPr>
          <p:nvPr>
            <p:ph type="title"/>
          </p:nvPr>
        </p:nvSpPr>
        <p:spPr>
          <a:xfrm>
            <a:off x="311700" y="445024"/>
            <a:ext cx="8520600" cy="935367"/>
          </a:xfrm>
        </p:spPr>
        <p:txBody>
          <a:bodyPr/>
          <a:lstStyle/>
          <a:p>
            <a:r>
              <a:rPr lang="ru-RU" dirty="0"/>
              <a:t>﻿Генерация массива каркасов дерева для каждого момента времени</a:t>
            </a:r>
          </a:p>
        </p:txBody>
      </p:sp>
      <p:sp>
        <p:nvSpPr>
          <p:cNvPr id="3" name="Текст 2">
            <a:extLst>
              <a:ext uri="{FF2B5EF4-FFF2-40B4-BE49-F238E27FC236}">
                <a16:creationId xmlns:a16="http://schemas.microsoft.com/office/drawing/2014/main" id="{8FCC3173-D0DC-2D42-8A8F-F81D7246D3F5}"/>
              </a:ext>
            </a:extLst>
          </p:cNvPr>
          <p:cNvSpPr>
            <a:spLocks noGrp="1"/>
          </p:cNvSpPr>
          <p:nvPr>
            <p:ph type="body" idx="1"/>
          </p:nvPr>
        </p:nvSpPr>
        <p:spPr>
          <a:xfrm>
            <a:off x="188607" y="1380391"/>
            <a:ext cx="8520600" cy="3416400"/>
          </a:xfrm>
        </p:spPr>
        <p:txBody>
          <a:bodyPr/>
          <a:lstStyle/>
          <a:p>
            <a:pPr marL="114300" indent="0">
              <a:buNone/>
            </a:pPr>
            <a:r>
              <a:rPr lang="ru-RU" dirty="0">
                <a:solidFill>
                  <a:srgbClr val="000000"/>
                </a:solidFill>
              </a:rPr>
              <a:t>﻿Для моделирования процесса роста дерева было решено уменьшать пропорционально индивидуальные характеристики дерева, а именно: радиус ствола, длину ствола, угол между главными ветками, углы между веткой и исходящей из нее веткой, до тех пор пока они не станут меньше заранее заданного минимального значения. 	</a:t>
            </a:r>
          </a:p>
          <a:p>
            <a:pPr marL="114300" indent="0">
              <a:buNone/>
            </a:pPr>
            <a:r>
              <a:rPr lang="ru-RU" dirty="0">
                <a:solidFill>
                  <a:srgbClr val="000000"/>
                </a:solidFill>
              </a:rPr>
              <a:t>Таким образом будет сгенерировано определенное количество деревьев с пропорционально уменьшающимися параметрами</a:t>
            </a:r>
            <a:r>
              <a:rPr lang="ru-RU" dirty="0"/>
              <a:t>.</a:t>
            </a:r>
          </a:p>
        </p:txBody>
      </p:sp>
    </p:spTree>
    <p:extLst>
      <p:ext uri="{BB962C8B-B14F-4D97-AF65-F5344CB8AC3E}">
        <p14:creationId xmlns:p14="http://schemas.microsoft.com/office/powerpoint/2010/main" val="45884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44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Удаление невидимых поверхностей</a:t>
            </a:r>
            <a:endParaRPr/>
          </a:p>
        </p:txBody>
      </p:sp>
      <p:sp>
        <p:nvSpPr>
          <p:cNvPr id="86" name="Google Shape;86;p18"/>
          <p:cNvSpPr txBox="1">
            <a:spLocks noGrp="1"/>
          </p:cNvSpPr>
          <p:nvPr>
            <p:ph type="body" idx="1"/>
          </p:nvPr>
        </p:nvSpPr>
        <p:spPr>
          <a:xfrm>
            <a:off x="311700" y="981375"/>
            <a:ext cx="8520600" cy="38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solidFill>
                  <a:srgbClr val="000000"/>
                </a:solidFill>
              </a:rPr>
              <a:t>В данном курсовом проекте в качестве алгоритма удаления невидимых линий и граней был использован алгоритм, использующий z-буфер.</a:t>
            </a:r>
            <a:endParaRPr dirty="0">
              <a:solidFill>
                <a:srgbClr val="000000"/>
              </a:solidFill>
            </a:endParaRPr>
          </a:p>
          <a:p>
            <a:pPr marL="0" lvl="0" indent="0" algn="l" rtl="0">
              <a:spcBef>
                <a:spcPts val="1600"/>
              </a:spcBef>
              <a:spcAft>
                <a:spcPts val="0"/>
              </a:spcAft>
              <a:buNone/>
            </a:pPr>
            <a:r>
              <a:rPr lang="ru" dirty="0">
                <a:solidFill>
                  <a:srgbClr val="000000"/>
                </a:solidFill>
              </a:rPr>
              <a:t>Данный алгоритм является одним из простейших алгоритмов удаления невидимых линий и поверхностей. Алгоритм работает в пространстве изображений.</a:t>
            </a:r>
            <a:endParaRPr dirty="0">
              <a:solidFill>
                <a:srgbClr val="000000"/>
              </a:solidFill>
            </a:endParaRPr>
          </a:p>
          <a:p>
            <a:pPr marL="0" lvl="0" indent="0" algn="l" rtl="0">
              <a:spcBef>
                <a:spcPts val="1600"/>
              </a:spcBef>
              <a:spcAft>
                <a:spcPts val="1600"/>
              </a:spcAft>
              <a:buClr>
                <a:schemeClr val="dk1"/>
              </a:buClr>
              <a:buSzPts val="1100"/>
              <a:buFont typeface="Arial"/>
              <a:buNone/>
            </a:pPr>
            <a:r>
              <a:rPr lang="ru" dirty="0">
                <a:solidFill>
                  <a:srgbClr val="000000"/>
                </a:solidFill>
              </a:rPr>
              <a:t>Идея Z-буфера является простым обобщением идеи о буфере кадра. Буфер кадра используется для запоминания атрибутов каждого пиксела в пространстве изображения. Z-буфер - это отдельный буфер глубины, используемый для запоминания координаты Z или глубины каждого видимого пиксела в пространстве изображения.</a:t>
            </a:r>
            <a:endParaRPr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8610</TotalTime>
  <Words>1183</Words>
  <Application>Microsoft Macintosh PowerPoint</Application>
  <PresentationFormat>Экран (16:9)</PresentationFormat>
  <Paragraphs>74</Paragraphs>
  <Slides>21</Slides>
  <Notes>14</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21</vt:i4>
      </vt:variant>
    </vt:vector>
  </HeadingPairs>
  <TitlesOfParts>
    <vt:vector size="23" baseType="lpstr">
      <vt:lpstr>Arial</vt:lpstr>
      <vt:lpstr>Simple Light</vt:lpstr>
      <vt:lpstr>Моделирование жизненного цикла дерева</vt:lpstr>
      <vt:lpstr>Цель и задачи</vt:lpstr>
      <vt:lpstr>Модель представления объектов сцены</vt:lpstr>
      <vt:lpstr>Модель представления объектов сцены</vt:lpstr>
      <vt:lpstr>Модель представления объектов сцены</vt:lpstr>
      <vt:lpstr>Алгоритм генерации деревьев</vt:lpstr>
      <vt:lpstr>Алгоритм генерации деревьев</vt:lpstr>
      <vt:lpstr>Генерация массива каркасов дерева для каждого момента времени</vt:lpstr>
      <vt:lpstr>Удаление невидимых поверхностей</vt:lpstr>
      <vt:lpstr>Удаление невидимых поверхностей</vt:lpstr>
      <vt:lpstr>Алгоритм закраски</vt:lpstr>
      <vt:lpstr>Алгоритм закраски</vt:lpstr>
      <vt:lpstr>Вычисление интенсивностей в вершинах треугольника</vt:lpstr>
      <vt:lpstr>Расчет интенсивности</vt:lpstr>
      <vt:lpstr>Трехмерные аффинные преобразования</vt:lpstr>
      <vt:lpstr>Интерфейс программы</vt:lpstr>
      <vt:lpstr>Интерфейс программы</vt:lpstr>
      <vt:lpstr>Тестирование программы</vt:lpstr>
      <vt:lpstr>Тестирование программы</vt:lpstr>
      <vt:lpstr>Тестирование программы</vt:lpstr>
      <vt:lpstr>Исследование скорости работы алгоритма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Трехмерная генерация и моделирование деревьев</dc:title>
  <cp:lastModifiedBy>Microsoft Office User</cp:lastModifiedBy>
  <cp:revision>8</cp:revision>
  <cp:lastPrinted>2019-12-26T11:34:14Z</cp:lastPrinted>
  <dcterms:modified xsi:type="dcterms:W3CDTF">2020-01-01T10:13:57Z</dcterms:modified>
</cp:coreProperties>
</file>