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61" r:id="rId3"/>
    <p:sldId id="281" r:id="rId4"/>
    <p:sldId id="264" r:id="rId5"/>
    <p:sldId id="262" r:id="rId6"/>
    <p:sldId id="263" r:id="rId7"/>
    <p:sldId id="267" r:id="rId8"/>
    <p:sldId id="273" r:id="rId9"/>
    <p:sldId id="274" r:id="rId10"/>
    <p:sldId id="270" r:id="rId11"/>
    <p:sldId id="271" r:id="rId12"/>
    <p:sldId id="272" r:id="rId13"/>
    <p:sldId id="280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объектов=5806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6-F84E-A2E8-2F56802CB3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6-F84E-A2E8-2F56802CB3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Тестирование</c:v>
                </c:pt>
                <c:pt idx="1">
                  <c:v>Обучение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0-6C4A-A24B-A89EB4066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D72C-898C-3746-BC31-D5424B4B9A59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317A5-C451-6C4C-854F-991437E9B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317A5-C451-6C4C-854F-991437E9B6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3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01946-C66A-0C49-A825-B37B28F1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3184B-0B2C-474C-9401-7E362454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44D1D-E2FA-0243-B858-060E30C3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8DC4-5206-C746-B433-81DF5FECF2E2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A9CF9-5CFD-9548-951F-2E1E9DC0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4DD83-E043-4F46-86B3-6140207A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1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C32BB-C644-1A4D-AD52-C1738008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136E1F-A5B7-F84A-8958-E1B7359B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8BCEE4-71A9-F14C-94B2-1554FE64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DF62-91A0-604E-9623-E1544BE7AB7F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80E39-33C4-3341-BD2A-1CD7228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FED13-7F02-AB4B-AC04-A14771C7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7C013A-6731-3A42-B055-6623EDDBA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70669-D326-C644-A166-30D797BD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C925E-70E5-B844-9388-0D0C70C0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5D29-8CB4-BA4F-80AE-F158F9027F2C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68106-7B58-6944-A773-6DE81F11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A4199-D8A8-9B43-95B8-3A962476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1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1E4EB-4D5D-994E-9A77-299B5186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57B9-F567-9E4A-B058-80A42DD0C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957EF-A15B-074A-8B4D-3735E162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487-096E-D14E-8723-00C384EE256E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80244-95BB-0C4E-9DD5-F2F7FFE0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79C12-0027-C148-A1EA-D60DFBE2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76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CE6FA-1C27-004A-9140-1DEC69C4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8F336-BF25-EA4C-BEB3-FAE3B8A0D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69870-AEBC-D24D-8DFC-11B36CDE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A637-2075-0B43-A405-C8173EF03BE8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30A44D-C2F1-E341-989A-F0A7CA5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950849-B4DE-C047-A0CD-138D5C6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5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53F8D-1268-EE4E-95FB-4F93BDB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5AFAF-71BB-FC46-890E-3DB774388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E6D3-6AAD-6F4A-AF2E-084272D1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FEF593-9DD8-3849-83B3-9FED3AAF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4EA5-598B-C047-BD17-99D5E9D930A9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514347-0941-614D-B1D0-053FBF1E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A73C1C-76A2-6441-AB87-01E5189D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5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AFD9F-120E-F343-B121-5A904473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CD9B28-470A-DB48-A0C3-01869E3F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B16293-BD79-C347-B613-E2D36BF9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DAFDA3-A69B-934F-B666-5277C7F66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A14C2F-74B7-EB41-855F-A976308D4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6CA8DC-236E-944C-8974-84B00DD8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1C0E-27C0-8747-A1D2-8A63AB8A15C5}" type="datetime1">
              <a:rPr lang="ru-RU" smtClean="0"/>
              <a:t>03.06.2021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F2C3D7-7D7A-034A-9140-8CD4862A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E3F5A1-6036-444C-961E-F0E22A0D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5F607-E20E-8A46-9F0A-6C6CD001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DF64AF-684B-F843-B2A1-238CD365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8DA-7902-6044-BAB4-B750BBEBF1F9}" type="datetime1">
              <a:rPr lang="ru-RU" smtClean="0"/>
              <a:t>03.06.2021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BE5F35-FB31-7243-96A5-6395BCEA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CA5A74-18B1-F54C-9C97-A28D086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6128B4-E826-0A43-A10E-41D001C0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832-0CF0-3548-967C-3ADA6A6C3173}" type="datetime1">
              <a:rPr lang="ru-RU" smtClean="0"/>
              <a:t>03.06.2021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1FD471-FF05-EE47-A3E6-4573379E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1AA3B9-D43E-7D42-8066-0C624525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5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6755D-17EB-0242-A1E1-69FAAAAD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ECC73-D948-B040-91B3-62CABFB8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B44AC6-1A99-FD42-ADDB-040B0084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76FB26-DC86-E04E-8547-C126E235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2F14-156A-7644-8FD1-5B73BC996FC9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4A2D55-B00F-E847-BBEF-8F1F306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07346C-3C10-364B-BE34-AE4E6C0D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0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D4EAC-15B0-F645-8F38-2CEE33B4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27163F-0772-FB4A-A051-B7890016A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479E24-8342-B64C-BA8B-E23EEF09D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51B51-09F8-1B4F-8C31-354ED012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9938-7373-0141-A0DA-330A368D551A}" type="datetime1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8CDD9C-FB23-7D42-AAAB-B06CF299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6B7AF-333E-594F-A41C-D242DD71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8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76800-5550-C040-BDC1-EACC0E20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E71EE5-CF29-5A40-94CD-80EE9734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D8763-902C-5D46-A351-46F47765E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B59C-D833-9042-84C2-4C4E31651A8B}" type="datetime1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793DB-F220-D143-8586-5FCC326E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9125B5-E595-A943-B034-1FF14D73F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B11-6447-EB4F-B4A7-ABB1B387F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1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BA610-ADB8-D541-9D6C-13C558052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2145018"/>
            <a:ext cx="11602192" cy="2567964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выделения звуков естественного языка в звучащей речи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B407BF-3879-B44D-A86C-4082C0A09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6" y="5237019"/>
            <a:ext cx="7588334" cy="1620981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Левушкин Илья Кириллович, ИУ7-82Б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Градов Владимир Михайлович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Строганов Юрий Владимирович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500F0-D8FB-6647-9A57-7484D501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54" y="372953"/>
            <a:ext cx="1543091" cy="17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B6911-4FB2-8F41-B392-043EE60F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24" y="136525"/>
            <a:ext cx="1087087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реализации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E9F717-0A1D-954A-9234-E1F7862A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342AA030-4D8A-E448-9C4A-89A528DF2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268" y="1217704"/>
            <a:ext cx="9671463" cy="5323053"/>
          </a:xfrm>
        </p:spPr>
      </p:pic>
    </p:spTree>
    <p:extLst>
      <p:ext uri="{BB962C8B-B14F-4D97-AF65-F5344CB8AC3E}">
        <p14:creationId xmlns:p14="http://schemas.microsoft.com/office/powerpoint/2010/main" val="48069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28CBF-A494-E54D-95EC-2447A964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490"/>
            <a:ext cx="10515600" cy="127668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разрабатываемой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3718BF-D82F-4047-8793-AC9D8F87F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954" y="1263913"/>
            <a:ext cx="7992092" cy="522896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9D96A-5C38-7047-BE36-BA4B362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2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2AD57-F714-E444-950F-AC531E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обучающей и тестовой выборок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97AEC5-1934-D047-97DF-9E81205A4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8781"/>
                <a:ext cx="7189519" cy="933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Формат данных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призна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&gt;…&lt;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призна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метка класса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97AEC5-1934-D047-97DF-9E81205A4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8781"/>
                <a:ext cx="7189519" cy="933800"/>
              </a:xfrm>
              <a:blipFill>
                <a:blip r:embed="rId2"/>
                <a:stretch>
                  <a:fillRect l="-1411" t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0DFA6-716C-0F4B-A12B-FC420AD5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CC10D0-88EA-AE4A-9444-E1471A35C3E8}"/>
                  </a:ext>
                </a:extLst>
              </p:cNvPr>
              <p:cNvSpPr txBox="1"/>
              <p:nvPr/>
            </p:nvSpPr>
            <p:spPr>
              <a:xfrm>
                <a:off x="838200" y="2049760"/>
                <a:ext cx="6197979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Начальные параметры: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отсчетов в фрейме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=2500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Частота дискретизации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=16000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Гц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Размер перекрытия фрейма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hop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=40%;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Ядро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base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4 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Вейвлет Добеши 4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Уровень декомпозиции сигнала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=6.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CC10D0-88EA-AE4A-9444-E1471A35C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9760"/>
                <a:ext cx="6197979" cy="2308324"/>
              </a:xfrm>
              <a:prstGeom prst="rect">
                <a:avLst/>
              </a:prstGeom>
              <a:blipFill>
                <a:blip r:embed="rId3"/>
                <a:stretch>
                  <a:fillRect l="-1639" t="-2186" b="-3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70933E3-0CCC-6142-B3AB-618B12EE1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299109"/>
              </p:ext>
            </p:extLst>
          </p:nvPr>
        </p:nvGraphicFramePr>
        <p:xfrm>
          <a:off x="6958940" y="1720416"/>
          <a:ext cx="4703619" cy="3872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871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0A2FF-7890-DF49-B618-44A68EE4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239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характеристик предлагаемого метода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288017-CFFE-CB4B-A3B7-D496EE6C3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1917"/>
                <a:ext cx="10515600" cy="487419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ru-RU" dirty="0"/>
              </a:p>
              <a:p>
                <a:pPr marL="285750" indent="-28575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 регуляризации классификатора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SVM;</a:t>
                </a:r>
              </a:p>
              <a:p>
                <a:pPr marL="285750" indent="-285750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class_weight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SVM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регулирующий размер штрафа при неудачном выборе класса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уровень декомпозиции сигнала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Подбор параметров осуществлялся при помощи Коэффициента Корреляции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Мэтьюса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KKM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FP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TP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FN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TN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FP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где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TP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верно классифицированные положительные объекты;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TN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верно классифицированные отрицательные объекты;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неверно классифицированные отрицательные объекты;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неверно классифицированные положительные объекты.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288017-CFFE-CB4B-A3B7-D496EE6C3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1917"/>
                <a:ext cx="10515600" cy="4874191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538D3A-B8E7-2D4F-AF80-FFDBF811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6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B1564D-ADE2-F74F-BA77-D0648E57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532"/>
            <a:ext cx="6373679" cy="50989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89A454-6BBB-8C46-A714-B4ACFBB4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20" y="1622532"/>
            <a:ext cx="6373680" cy="50989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B16D-8193-1448-8E14-189A46F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936"/>
            <a:ext cx="1064523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характеристик предлагаемого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374DCA-E34F-064A-A675-56980CEA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6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322EDA-0358-9D45-AC69-6F02478E3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0" t="7497" r="6326" b="-1170"/>
          <a:stretch/>
        </p:blipFill>
        <p:spPr>
          <a:xfrm>
            <a:off x="5484889" y="1389413"/>
            <a:ext cx="6484450" cy="53320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6546B-8F5B-EE42-8D20-51DE9D1F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09" y="302023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предлагаемого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3D98-4091-BF40-98C5-2DC82F9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2113A7-C175-DE43-8FA9-EA74367F2A31}"/>
                  </a:ext>
                </a:extLst>
              </p:cNvPr>
              <p:cNvSpPr txBox="1"/>
              <p:nvPr/>
            </p:nvSpPr>
            <p:spPr>
              <a:xfrm>
                <a:off x="358982" y="1956440"/>
                <a:ext cx="5293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Корреляции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Мэтьюса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KKM</m:t>
                    </m:r>
                    <m:r>
                      <a:rPr lang="en-US" sz="2400" b="0" i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AUC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площадь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ROC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кривой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0.7325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2113A7-C175-DE43-8FA9-EA74367F2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2" y="1956440"/>
                <a:ext cx="5293425" cy="1200329"/>
              </a:xfrm>
              <a:prstGeom prst="rect">
                <a:avLst/>
              </a:prstGeom>
              <a:blipFill>
                <a:blip r:embed="rId3"/>
                <a:stretch>
                  <a:fillRect l="-1679" t="-4211" r="-240" b="-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9DA18EA7-20D8-7040-982F-7A00F67CE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32287"/>
              </p:ext>
            </p:extLst>
          </p:nvPr>
        </p:nvGraphicFramePr>
        <p:xfrm>
          <a:off x="513609" y="3541760"/>
          <a:ext cx="49841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086">
                  <a:extLst>
                    <a:ext uri="{9D8B030D-6E8A-4147-A177-3AD203B41FA5}">
                      <a16:colId xmlns:a16="http://schemas.microsoft.com/office/drawing/2014/main" val="92082767"/>
                    </a:ext>
                  </a:extLst>
                </a:gridCol>
                <a:gridCol w="2492086">
                  <a:extLst>
                    <a:ext uri="{9D8B030D-6E8A-4147-A177-3AD203B41FA5}">
                      <a16:colId xmlns:a16="http://schemas.microsoft.com/office/drawing/2014/main" val="3253825844"/>
                    </a:ext>
                  </a:extLst>
                </a:gridCol>
              </a:tblGrid>
              <a:tr h="344385">
                <a:tc>
                  <a:txBody>
                    <a:bodyPr/>
                    <a:lstStyle/>
                    <a:p>
                      <a:r>
                        <a:rPr lang="ru-RU" dirty="0"/>
                        <a:t>Интервал </a:t>
                      </a:r>
                      <a:r>
                        <a:rPr lang="en-US" dirty="0"/>
                        <a:t>AUC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Качество модели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00477"/>
                  </a:ext>
                </a:extLst>
              </a:tr>
              <a:tr h="344385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.9-1.0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отличное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448663"/>
                  </a:ext>
                </a:extLst>
              </a:tr>
              <a:tr h="344385">
                <a:tc>
                  <a:txBody>
                    <a:bodyPr/>
                    <a:lstStyle/>
                    <a:p>
                      <a:r>
                        <a:rPr lang="en-US" dirty="0"/>
                        <a:t>0.8-0.9</a:t>
                      </a:r>
                      <a:endParaRPr lang="ru-RU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хорошее</a:t>
                      </a: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635841"/>
                  </a:ext>
                </a:extLst>
              </a:tr>
              <a:tr h="344385">
                <a:tc>
                  <a:txBody>
                    <a:bodyPr/>
                    <a:lstStyle/>
                    <a:p>
                      <a:r>
                        <a:rPr lang="en-US" dirty="0"/>
                        <a:t>0.7-0.8</a:t>
                      </a:r>
                      <a:endParaRPr lang="ru-R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хорошее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1664"/>
                  </a:ext>
                </a:extLst>
              </a:tr>
              <a:tr h="344385">
                <a:tc>
                  <a:txBody>
                    <a:bodyPr/>
                    <a:lstStyle/>
                    <a:p>
                      <a:r>
                        <a:rPr lang="en-US" dirty="0"/>
                        <a:t>0.6-0.7</a:t>
                      </a:r>
                      <a:endParaRPr lang="ru-RU" dirty="0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среднее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5891103"/>
                  </a:ext>
                </a:extLst>
              </a:tr>
              <a:tr h="344385">
                <a:tc>
                  <a:txBody>
                    <a:bodyPr/>
                    <a:lstStyle/>
                    <a:p>
                      <a:r>
                        <a:rPr lang="en-US" dirty="0"/>
                        <a:t>0.5-0.6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удовлетворительное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61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750C0C-6D82-DE4B-89A2-11CFC1259B42}"/>
              </a:ext>
            </a:extLst>
          </p:cNvPr>
          <p:cNvSpPr txBox="1"/>
          <p:nvPr/>
        </p:nvSpPr>
        <p:spPr>
          <a:xfrm>
            <a:off x="1303883" y="5736858"/>
            <a:ext cx="340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Экспертная шкала значений </a:t>
            </a:r>
            <a:r>
              <a:rPr lang="en-US" dirty="0"/>
              <a:t>AUC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60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8EC88-E7CE-8749-ACB7-7E952E5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F18D6-AF60-384F-B59A-31D5A5FD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анализ предметной области, существующих методов выделения признаков речевого сигнала и алгоритмов классификации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 метод и разработан алгоритм, реализующий данный метод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система для проверки работоспособности метода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пределены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разрабатываемого метода.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3FA4A6-5AF9-8E48-99B1-4B8076C4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1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32624-7FAE-144C-B587-58660B4A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C6690-77DA-AC4E-9BB7-06316C3BA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большего количества обучающей выборки, имеющей меньшую погрешность измерений для повышения точности метода;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альтернативных алгоритмов классификации, позволяющих повысить качество распознавания с применением большего количества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BEB923-2723-1946-BE88-5CC78CA1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FFBC6-89C6-1C41-8500-409C10D8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62A00-1D64-E34C-A1CD-188A227E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71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метода выделения звуков естественного языка в звучащей речи.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43F9875-6C77-2D4C-AF9D-F9B8C5920C4D}"/>
              </a:ext>
            </a:extLst>
          </p:cNvPr>
          <p:cNvSpPr txBox="1">
            <a:spLocks/>
          </p:cNvSpPr>
          <p:nvPr/>
        </p:nvSpPr>
        <p:spPr>
          <a:xfrm>
            <a:off x="838200" y="2851417"/>
            <a:ext cx="10515600" cy="3371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области, существующих методов выделения признаков речевого сигнала и алгоритмов классификации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метода и разработка алгоритма, реализующего данный метод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системы для проверки работоспособности метода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характеристик предлагаемого метода.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843D2-091B-E74A-8815-56B9121C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93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D8E61-0F08-9E4C-AB13-54424282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Звуки естественного языка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3372C8-8FB8-9F49-BB16-0F405DA5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9134FE-3C74-2346-92AB-03B4F45F4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" t="2848"/>
          <a:stretch/>
        </p:blipFill>
        <p:spPr>
          <a:xfrm>
            <a:off x="3681351" y="1957434"/>
            <a:ext cx="8320644" cy="4132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4C3E3-D4AA-1C4E-8395-44BC89BECC60}"/>
              </a:ext>
            </a:extLst>
          </p:cNvPr>
          <p:cNvSpPr txBox="1"/>
          <p:nvPr/>
        </p:nvSpPr>
        <p:spPr>
          <a:xfrm>
            <a:off x="838200" y="2159315"/>
            <a:ext cx="3033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Совместный НИР ИУ7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Л4 и МГЛУ</a:t>
            </a:r>
          </a:p>
        </p:txBody>
      </p:sp>
    </p:spTree>
    <p:extLst>
      <p:ext uri="{BB962C8B-B14F-4D97-AF65-F5344CB8AC3E}">
        <p14:creationId xmlns:p14="http://schemas.microsoft.com/office/powerpoint/2010/main" val="143851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E7E44-FCA5-B745-8837-FC37C3BA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распознавания речевого сигнала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A320AD-1EF3-6848-8998-27A3CCA7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25C394A9-0363-DD48-8A0B-8914DCB2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339" y="1515127"/>
            <a:ext cx="9113322" cy="5023785"/>
          </a:xfrm>
        </p:spPr>
      </p:pic>
    </p:spTree>
    <p:extLst>
      <p:ext uri="{BB962C8B-B14F-4D97-AF65-F5344CB8AC3E}">
        <p14:creationId xmlns:p14="http://schemas.microsoft.com/office/powerpoint/2010/main" val="282583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8249D-D2F6-7C4F-96D0-7EB3C8F3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 речевого сигнала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AAFFE4-2C51-F44C-9D1D-0DFB0351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8D7AE174-4311-D846-BB25-F41C4BEE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34" y="1256767"/>
            <a:ext cx="9493332" cy="5236108"/>
          </a:xfrm>
        </p:spPr>
      </p:pic>
    </p:spTree>
    <p:extLst>
      <p:ext uri="{BB962C8B-B14F-4D97-AF65-F5344CB8AC3E}">
        <p14:creationId xmlns:p14="http://schemas.microsoft.com/office/powerpoint/2010/main" val="310250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4AC70-20B0-F34F-8D34-86F62A94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выделения признаков речевого сигнала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88812F8-0308-5740-B804-C160DBC7E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143923"/>
              </p:ext>
            </p:extLst>
          </p:nvPr>
        </p:nvGraphicFramePr>
        <p:xfrm>
          <a:off x="565563" y="2146300"/>
          <a:ext cx="11060874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479">
                  <a:extLst>
                    <a:ext uri="{9D8B030D-6E8A-4147-A177-3AD203B41FA5}">
                      <a16:colId xmlns:a16="http://schemas.microsoft.com/office/drawing/2014/main" val="3300456193"/>
                    </a:ext>
                  </a:extLst>
                </a:gridCol>
                <a:gridCol w="1843479">
                  <a:extLst>
                    <a:ext uri="{9D8B030D-6E8A-4147-A177-3AD203B41FA5}">
                      <a16:colId xmlns:a16="http://schemas.microsoft.com/office/drawing/2014/main" val="1562188656"/>
                    </a:ext>
                  </a:extLst>
                </a:gridCol>
                <a:gridCol w="1843479">
                  <a:extLst>
                    <a:ext uri="{9D8B030D-6E8A-4147-A177-3AD203B41FA5}">
                      <a16:colId xmlns:a16="http://schemas.microsoft.com/office/drawing/2014/main" val="3790532008"/>
                    </a:ext>
                  </a:extLst>
                </a:gridCol>
                <a:gridCol w="1843479">
                  <a:extLst>
                    <a:ext uri="{9D8B030D-6E8A-4147-A177-3AD203B41FA5}">
                      <a16:colId xmlns:a16="http://schemas.microsoft.com/office/drawing/2014/main" val="3447604033"/>
                    </a:ext>
                  </a:extLst>
                </a:gridCol>
                <a:gridCol w="1843479">
                  <a:extLst>
                    <a:ext uri="{9D8B030D-6E8A-4147-A177-3AD203B41FA5}">
                      <a16:colId xmlns:a16="http://schemas.microsoft.com/office/drawing/2014/main" val="2617556645"/>
                    </a:ext>
                  </a:extLst>
                </a:gridCol>
                <a:gridCol w="1843479">
                  <a:extLst>
                    <a:ext uri="{9D8B030D-6E8A-4147-A177-3AD203B41FA5}">
                      <a16:colId xmlns:a16="http://schemas.microsoft.com/office/drawing/2014/main" val="764770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Базис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Нелинейность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Нестационарность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 сложность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19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Фурье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Априорный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Энергия-частота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Вейвлет</a:t>
                      </a:r>
                      <a:r>
                        <a:rPr lang="ru-RU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-преобразование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Априорный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Энергия-частота-время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93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Гильберта-</a:t>
                      </a:r>
                      <a:r>
                        <a:rPr lang="ru-RU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Хуанга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Энергия-частота-время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33578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D97BA5-B1F7-F245-BB89-ABFF0A7C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5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31BF8-7A4D-0044-8220-0CCFF383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классификации при малом объеме обучающей выборки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DD607A8-CDF5-4D43-8E9B-3A4C7AA6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053947"/>
              </p:ext>
            </p:extLst>
          </p:nvPr>
        </p:nvGraphicFramePr>
        <p:xfrm>
          <a:off x="838200" y="2242844"/>
          <a:ext cx="10515600" cy="3513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173851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69986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47474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7019804"/>
                    </a:ext>
                  </a:extLst>
                </a:gridCol>
              </a:tblGrid>
              <a:tr h="862102"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Качество обучения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инкрементного обучения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02787"/>
                  </a:ext>
                </a:extLst>
              </a:tr>
              <a:tr h="347691"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Наивный Байес </a:t>
                      </a:r>
                      <a:r>
                        <a:rPr lang="en-US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(NB)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Низкое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62156"/>
                  </a:ext>
                </a:extLst>
              </a:tr>
              <a:tr h="603471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  <a:r>
                        <a:rPr lang="en-US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(KNN)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10798"/>
                  </a:ext>
                </a:extLst>
              </a:tr>
              <a:tr h="347691"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Деревья решений (</a:t>
                      </a:r>
                      <a:r>
                        <a:rPr lang="en-US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DT)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13802"/>
                  </a:ext>
                </a:extLst>
              </a:tr>
              <a:tr h="347691">
                <a:tc>
                  <a:txBody>
                    <a:bodyPr/>
                    <a:lstStyle/>
                    <a:p>
                      <a:r>
                        <a:rPr lang="ru-RU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Опорные вектора (</a:t>
                      </a:r>
                      <a:r>
                        <a:rPr lang="en-US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SVM)</a:t>
                      </a:r>
                      <a:endParaRPr lang="ru-RU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51902"/>
                  </a:ext>
                </a:extLst>
              </a:tr>
              <a:tr h="603471"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Искусственные нейронные сети (</a:t>
                      </a:r>
                      <a:r>
                        <a:rPr lang="en-US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NNs)</a:t>
                      </a:r>
                      <a:endParaRPr lang="ru-RU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7863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806B13-6B67-FA43-AD7C-87F01DE1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8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78B07-08B3-9B4C-BA28-77896235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формирования признаков речевого сигнала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3469473-F7F8-2B4F-9A9D-DB0BD9615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5053"/>
            <a:ext cx="10515600" cy="431693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0A6F70-E7EF-AA4B-ACA3-8602D8E7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7231-45EC-B04A-8389-D71734BC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 классификации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31A48-A34F-C84E-A995-71050572C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3169"/>
                <a:ext cx="10515600" cy="48897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пространство признаков фреймов сигнала,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пространство меток классов.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задачу на множестве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фрейм содержит в себе границу звуков естественного языка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0=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фрейм не содержит в себе границу звуков естественного языка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в распоряжении имеется обучающая выборка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Требуется построить отображение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b="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способное классифицировать произвольный элемент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ошибкой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→0.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31A48-A34F-C84E-A995-71050572C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3169"/>
                <a:ext cx="10515600" cy="4889706"/>
              </a:xfrm>
              <a:blipFill>
                <a:blip r:embed="rId2"/>
                <a:stretch>
                  <a:fillRect l="-965" t="-3109" b="-20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CB7246-3B22-5A4F-8D3B-17E84CAB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BB11-6447-EB4F-B4A7-ABB1B387F84C}" type="slidenum">
              <a:rPr lang="ru-RU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12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7011</TotalTime>
  <Words>560</Words>
  <Application>Microsoft Macintosh PowerPoint</Application>
  <PresentationFormat>Широкоэкранный</PresentationFormat>
  <Paragraphs>143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выделения звуков естественного языка в звучащей речи</vt:lpstr>
      <vt:lpstr>Цель и задачи</vt:lpstr>
      <vt:lpstr>Звуки естественного языка</vt:lpstr>
      <vt:lpstr>Основные этапы распознавания речевого сигнала</vt:lpstr>
      <vt:lpstr>Сегментация речевого сигнала</vt:lpstr>
      <vt:lpstr>Методы выделения признаков речевого сигнала</vt:lpstr>
      <vt:lpstr>Алгоритмы классификации при малом объеме обучающей выборки</vt:lpstr>
      <vt:lpstr>Алгоритм формирования признаков речевого сигнала</vt:lpstr>
      <vt:lpstr>Математическая постановка задачи классификации</vt:lpstr>
      <vt:lpstr>Функциональная модель реализации метода</vt:lpstr>
      <vt:lpstr>Архитектура разрабатываемой системы</vt:lpstr>
      <vt:lpstr>Формирование обучающей и тестовой выборок данных</vt:lpstr>
      <vt:lpstr>Определение характеристик предлагаемого метода</vt:lpstr>
      <vt:lpstr>Определение характеристик предлагаемого метода</vt:lpstr>
      <vt:lpstr>Оценка качества предлагаемого метода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высокопроизводительного приложения для решения задач радиационного переноса на графических процессорах</dc:title>
  <dc:creator>Microsoft Office User</dc:creator>
  <cp:lastModifiedBy>Microsoft Office User</cp:lastModifiedBy>
  <cp:revision>75</cp:revision>
  <dcterms:created xsi:type="dcterms:W3CDTF">2020-12-27T07:59:11Z</dcterms:created>
  <dcterms:modified xsi:type="dcterms:W3CDTF">2021-06-03T09:15:27Z</dcterms:modified>
</cp:coreProperties>
</file>