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9" r:id="rId4"/>
    <p:sldId id="264" r:id="rId5"/>
    <p:sldId id="265" r:id="rId6"/>
    <p:sldId id="266" r:id="rId7"/>
    <p:sldId id="263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>
      <p:cViewPr varScale="1">
        <p:scale>
          <a:sx n="144" d="100"/>
          <a:sy n="144" d="100"/>
        </p:scale>
        <p:origin x="72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3634cefe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3634cefe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3634cefe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3634cefe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611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3634cefe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3634cefe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946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3634cefe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3634cefe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213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3634cefe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3634cefe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758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3634cefe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3634cefe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71029" y="2033815"/>
            <a:ext cx="8001941" cy="15624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4000" dirty="0"/>
              <a:t>﻿</a:t>
            </a:r>
            <a:r>
              <a:rPr lang="ru-RU" sz="2800" dirty="0"/>
              <a:t>Хозяйственные средства и их содержание. </a:t>
            </a:r>
            <a:br>
              <a:rPr lang="en-US" sz="2800" dirty="0"/>
            </a:br>
            <a:r>
              <a:rPr lang="ru-RU" sz="2800" dirty="0"/>
              <a:t>Основные и оборотные средства</a:t>
            </a:r>
            <a:r>
              <a:rPr lang="en-US" sz="2800" dirty="0"/>
              <a:t> </a:t>
            </a:r>
            <a:r>
              <a:rPr lang="ru-RU" sz="2800" dirty="0"/>
              <a:t>предприятия – </a:t>
            </a:r>
            <a:r>
              <a:rPr lang="ru-RU" sz="2800" dirty="0" err="1"/>
              <a:t>внеоборотные</a:t>
            </a:r>
            <a:r>
              <a:rPr lang="ru-RU" sz="2800" dirty="0"/>
              <a:t> и оборотные активы.</a:t>
            </a:r>
            <a:endParaRPr sz="4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4183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</a:rPr>
              <a:t>Студент ИУ7-72Б: Левушкин И.К.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</a:t>
            </a:fld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1675" y="306325"/>
            <a:ext cx="1080650" cy="1275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dirty="0"/>
              <a:t>Хозяйственные средства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ru-RU" dirty="0">
                <a:solidFill>
                  <a:srgbClr val="000000"/>
                </a:solidFill>
              </a:rPr>
              <a:t>﻿Хозяйственные средства организации – товарно-материальные ценности и денежные средства, как принадлежащие организации, так и временно или постоянно находящиеся вне ее собственности. Они являются активом организации и классифицируются по составу: </a:t>
            </a:r>
            <a:r>
              <a:rPr lang="ru-RU" dirty="0" err="1">
                <a:solidFill>
                  <a:srgbClr val="000000"/>
                </a:solidFill>
              </a:rPr>
              <a:t>внеоборотные</a:t>
            </a:r>
            <a:r>
              <a:rPr lang="ru-RU" dirty="0">
                <a:solidFill>
                  <a:srgbClr val="000000"/>
                </a:solidFill>
              </a:rPr>
              <a:t> и оборотные средства.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dirty="0"/>
              <a:t>Классификация хозяйственных средств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435988" y="1510069"/>
            <a:ext cx="4136013" cy="27489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ru-RU" dirty="0">
                <a:solidFill>
                  <a:srgbClr val="000000"/>
                </a:solidFill>
              </a:rPr>
              <a:t>﻿</a:t>
            </a:r>
            <a:r>
              <a:rPr lang="ru-RU" i="1" dirty="0">
                <a:solidFill>
                  <a:srgbClr val="000000"/>
                </a:solidFill>
              </a:rPr>
              <a:t>Хозяйственные средства </a:t>
            </a:r>
            <a:r>
              <a:rPr lang="ru-RU" dirty="0">
                <a:solidFill>
                  <a:srgbClr val="000000"/>
                </a:solidFill>
              </a:rPr>
              <a:t>предприятия группируются по двум признакам: по их функциональной роли в процессе производства и по источникам их формирования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451E5C-38EA-2748-9423-DA6CF1785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289" y="1017725"/>
            <a:ext cx="3708414" cy="373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1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dirty="0" err="1"/>
              <a:t>Внеоборотные</a:t>
            </a:r>
            <a:r>
              <a:rPr lang="ru-RU" dirty="0"/>
              <a:t> активы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ru-RU" i="1" dirty="0" err="1">
                <a:solidFill>
                  <a:srgbClr val="000000"/>
                </a:solidFill>
              </a:rPr>
              <a:t>Внеоборотные</a:t>
            </a:r>
            <a:r>
              <a:rPr lang="ru-RU" i="1" dirty="0">
                <a:solidFill>
                  <a:srgbClr val="000000"/>
                </a:solidFill>
              </a:rPr>
              <a:t> активы </a:t>
            </a:r>
            <a:r>
              <a:rPr lang="ru-RU" dirty="0">
                <a:solidFill>
                  <a:srgbClr val="000000"/>
                </a:solidFill>
              </a:rPr>
              <a:t>являются средствами длительного пользования, они функционируют в течение нескольких отчетных периодов.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ru-RU" dirty="0" err="1">
                <a:solidFill>
                  <a:srgbClr val="000000"/>
                </a:solidFill>
              </a:rPr>
              <a:t>Внеоборотные</a:t>
            </a:r>
            <a:r>
              <a:rPr lang="ru-RU" dirty="0">
                <a:solidFill>
                  <a:srgbClr val="000000"/>
                </a:solidFill>
              </a:rPr>
              <a:t> активы подразделяются на:</a:t>
            </a:r>
          </a:p>
          <a:p>
            <a:pPr marL="285750" indent="-285750">
              <a:spcAft>
                <a:spcPts val="1600"/>
              </a:spcAft>
            </a:pPr>
            <a:r>
              <a:rPr lang="ru-RU" dirty="0">
                <a:solidFill>
                  <a:srgbClr val="000000"/>
                </a:solidFill>
              </a:rPr>
              <a:t>Основные средства</a:t>
            </a:r>
          </a:p>
          <a:p>
            <a:pPr marL="285750" indent="-285750">
              <a:spcAft>
                <a:spcPts val="1600"/>
              </a:spcAft>
            </a:pPr>
            <a:r>
              <a:rPr lang="ru-RU" dirty="0">
                <a:solidFill>
                  <a:srgbClr val="000000"/>
                </a:solidFill>
              </a:rPr>
              <a:t>Нематериальные активы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281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dirty="0"/>
              <a:t>Основные средства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ru-RU" dirty="0">
                <a:solidFill>
                  <a:srgbClr val="000000"/>
                </a:solidFill>
              </a:rPr>
              <a:t>﻿</a:t>
            </a:r>
            <a:r>
              <a:rPr lang="ru-RU" i="1" dirty="0">
                <a:solidFill>
                  <a:srgbClr val="000000"/>
                </a:solidFill>
              </a:rPr>
              <a:t>Основные средства </a:t>
            </a:r>
            <a:r>
              <a:rPr lang="ru-RU" dirty="0">
                <a:solidFill>
                  <a:srgbClr val="000000"/>
                </a:solidFill>
              </a:rPr>
              <a:t>— это часть имущества, используемая в качестве средств труда при производстве продукции, выполнении работ или оказании услуг либо для управления организацией в течение периода, превышающего 12 месяцев или обычный операционный цикл, если он превышает 12 месяцев.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ru-RU" dirty="0">
                <a:solidFill>
                  <a:srgbClr val="000000"/>
                </a:solidFill>
              </a:rPr>
              <a:t>﻿К основным средствам относятся: здания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ru-RU" dirty="0">
                <a:solidFill>
                  <a:srgbClr val="000000"/>
                </a:solidFill>
              </a:rPr>
              <a:t> сооружения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ru-RU" dirty="0">
                <a:solidFill>
                  <a:srgbClr val="000000"/>
                </a:solidFill>
              </a:rPr>
              <a:t> оборудование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ru-RU" dirty="0">
                <a:solidFill>
                  <a:srgbClr val="000000"/>
                </a:solidFill>
              </a:rPr>
              <a:t> вычислительная техника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ru-RU" dirty="0">
                <a:solidFill>
                  <a:srgbClr val="000000"/>
                </a:solidFill>
              </a:rPr>
              <a:t> транспортные средства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ru-RU" dirty="0">
                <a:solidFill>
                  <a:srgbClr val="000000"/>
                </a:solidFill>
              </a:rPr>
              <a:t> хозяйственный инвентарь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ru-RU" dirty="0">
                <a:solidFill>
                  <a:srgbClr val="000000"/>
                </a:solidFill>
              </a:rPr>
              <a:t> инструменты.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1886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dirty="0"/>
              <a:t>Оборотные активы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ru-RU" i="1" dirty="0">
                <a:solidFill>
                  <a:srgbClr val="000000"/>
                </a:solidFill>
              </a:rPr>
              <a:t>﻿Оборотные активы </a:t>
            </a:r>
            <a:r>
              <a:rPr lang="ru-RU" dirty="0">
                <a:solidFill>
                  <a:srgbClr val="000000"/>
                </a:solidFill>
              </a:rPr>
              <a:t>могут быть обращены в деньги или полностью использованы в ближайшем будущем</a:t>
            </a:r>
            <a:r>
              <a:rPr lang="en-US" dirty="0">
                <a:solidFill>
                  <a:srgbClr val="000000"/>
                </a:solidFill>
              </a:rPr>
              <a:t>. </a:t>
            </a:r>
            <a:r>
              <a:rPr lang="ru-RU" dirty="0">
                <a:solidFill>
                  <a:srgbClr val="000000"/>
                </a:solidFill>
              </a:rPr>
              <a:t>Они участвуют в одном кругообороте капитала, их стоимость сразу переносится на готовый продукт и полностью списывается на затраты предприятия.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ru-RU" dirty="0">
                <a:solidFill>
                  <a:srgbClr val="000000"/>
                </a:solidFill>
              </a:rPr>
              <a:t>﻿Оборотные активы с точки зрения экономической теории делятся на предметы труда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ru-RU" dirty="0">
                <a:solidFill>
                  <a:srgbClr val="000000"/>
                </a:solidFill>
              </a:rPr>
              <a:t> продукты труда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ru-RU" dirty="0">
                <a:solidFill>
                  <a:srgbClr val="000000"/>
                </a:solidFill>
              </a:rPr>
              <a:t> денежные средства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ru-RU" dirty="0">
                <a:solidFill>
                  <a:srgbClr val="000000"/>
                </a:solidFill>
              </a:rPr>
              <a:t>средства в расчетах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ru-RU" dirty="0">
                <a:solidFill>
                  <a:srgbClr val="000000"/>
                </a:solidFill>
              </a:rPr>
              <a:t>финансовые вложения.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878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262</Words>
  <Application>Microsoft Macintosh PowerPoint</Application>
  <PresentationFormat>Экран (16:9)</PresentationFormat>
  <Paragraphs>26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Хозяйственные средства и их содержание.  Основные и оборотные средства предприятия – внеоборотные и оборотные активы.</vt:lpstr>
      <vt:lpstr>Хозяйственные средства</vt:lpstr>
      <vt:lpstr>Классификация хозяйственных средств</vt:lpstr>
      <vt:lpstr>Внеоборотные активы</vt:lpstr>
      <vt:lpstr>Основные средства</vt:lpstr>
      <vt:lpstr>Оборотные активы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Структура и виды экономических отношений</dc:title>
  <cp:lastModifiedBy>Microsoft Office User</cp:lastModifiedBy>
  <cp:revision>9</cp:revision>
  <dcterms:modified xsi:type="dcterms:W3CDTF">2020-11-02T11:53:46Z</dcterms:modified>
</cp:coreProperties>
</file>