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9" r:id="rId3"/>
    <p:sldId id="280" r:id="rId4"/>
    <p:sldId id="288" r:id="rId5"/>
    <p:sldId id="272" r:id="rId6"/>
    <p:sldId id="282" r:id="rId7"/>
    <p:sldId id="283" r:id="rId8"/>
    <p:sldId id="284" r:id="rId9"/>
    <p:sldId id="285" r:id="rId10"/>
    <p:sldId id="287" r:id="rId11"/>
    <p:sldId id="279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ik /" initials="C/" lastIdx="1" clrIdx="0">
    <p:extLst>
      <p:ext uri="{19B8F6BF-5375-455C-9EA6-DF929625EA0E}">
        <p15:presenceInfo xmlns:p15="http://schemas.microsoft.com/office/powerpoint/2012/main" userId="b14b23c9d3c7b9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598" autoAdjust="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960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98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886924"/>
            <a:ext cx="3831772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ОБЪЕДИНЕНИЕ ПОЛНЫХ ЛИНЕЙНЫХ ДИСКРИМИНАНТНЫХ ПРИЗНАКОВ С ПОМОЩЬЮ НЕЧЁТКОГО ИНТЕГРАЛА ДЛЯ РАСПОЗНОВАНИЯ ЛИЦ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6758" y="4936397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Студенты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Николаев Илья, </a:t>
            </a:r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Мась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Андрей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2" y="230427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Йельская база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0E28B4E-EBEA-44EC-96B9-6B0816C2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656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FA6D9-65C8-4C37-9EE3-0A923CB9AC89}"/>
              </a:ext>
            </a:extLst>
          </p:cNvPr>
          <p:cNvSpPr txBox="1"/>
          <p:nvPr/>
        </p:nvSpPr>
        <p:spPr>
          <a:xfrm>
            <a:off x="3241643" y="53855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Рисунок 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Некоторые примеры из базы данных Йель.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2241F77-33D0-4221-B8B2-1D046231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1199515"/>
            <a:ext cx="75836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базе данных Йель содержится 165 изображений лиц 15 человек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(по 11 изображений для каждого). Изображения лиц обрезаны и изменены до размера . Некоторые примеры изображены на рисунке 3. Шесть изображений каждого человека случайным образом выбраны для формирования обучающего набора данных, в то время как оставшиеся пять изображений каждого человека составляют тестовый набор данных.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CF55112-B228-4EAC-8B4F-E0E7ECC2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10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3D3CA79-FB3C-46BD-AFDF-4604520B0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492" y="3429000"/>
            <a:ext cx="8897012" cy="19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1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5366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375" y="1144056"/>
            <a:ext cx="9796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1F2937"/>
                </a:solidFill>
                <a:effectLst/>
                <a:latin typeface="Elektra Text Pro" panose="02000503030000020004"/>
              </a:rPr>
              <a:t>Обзор метода CLDFI</a:t>
            </a:r>
            <a:endParaRPr lang="ru-RU" sz="2400" b="0" i="0" dirty="0">
              <a:solidFill>
                <a:srgbClr val="1F2937"/>
              </a:solidFill>
              <a:effectLst/>
              <a:latin typeface="Elektra Text Pro" panose="02000503030000020004"/>
            </a:endParaRPr>
          </a:p>
          <a:p>
            <a:pPr lvl="1" algn="l"/>
            <a:r>
              <a:rPr lang="ru-RU" i="0" dirty="0">
                <a:solidFill>
                  <a:srgbClr val="1F2937"/>
                </a:solidFill>
                <a:effectLst/>
                <a:latin typeface="Elektra Text Pro" panose="02000503030000020004"/>
              </a:rPr>
              <a:t>Представлен новый метод распознавания лиц, называемый CLDFI (Complete </a:t>
            </a:r>
            <a:r>
              <a:rPr lang="ru-RU" i="0" dirty="0" err="1">
                <a:solidFill>
                  <a:srgbClr val="1F2937"/>
                </a:solidFill>
                <a:effectLst/>
                <a:latin typeface="Elektra Text Pro" panose="02000503030000020004"/>
              </a:rPr>
              <a:t>Linear</a:t>
            </a:r>
            <a:r>
              <a:rPr lang="ru-RU" i="0" dirty="0">
                <a:solidFill>
                  <a:srgbClr val="1F2937"/>
                </a:solidFill>
                <a:effectLst/>
                <a:latin typeface="Elektra Text Pro" panose="02000503030000020004"/>
              </a:rPr>
              <a:t> </a:t>
            </a:r>
            <a:r>
              <a:rPr lang="ru-RU" i="0" dirty="0" err="1">
                <a:solidFill>
                  <a:srgbClr val="1F2937"/>
                </a:solidFill>
                <a:effectLst/>
                <a:latin typeface="Elektra Text Pro" panose="02000503030000020004"/>
              </a:rPr>
              <a:t>Discriminant</a:t>
            </a:r>
            <a:r>
              <a:rPr lang="ru-RU" i="0" dirty="0">
                <a:solidFill>
                  <a:srgbClr val="1F2937"/>
                </a:solidFill>
                <a:effectLst/>
                <a:latin typeface="Elektra Text Pro" panose="02000503030000020004"/>
              </a:rPr>
              <a:t> </a:t>
            </a:r>
            <a:r>
              <a:rPr lang="ru-RU" i="0" dirty="0" err="1">
                <a:solidFill>
                  <a:srgbClr val="1F2937"/>
                </a:solidFill>
                <a:effectLst/>
                <a:latin typeface="Elektra Text Pro" panose="02000503030000020004"/>
              </a:rPr>
              <a:t>Fuzzy</a:t>
            </a:r>
            <a:r>
              <a:rPr lang="ru-RU" i="0" dirty="0">
                <a:solidFill>
                  <a:srgbClr val="1F2937"/>
                </a:solidFill>
                <a:effectLst/>
                <a:latin typeface="Elektra Text Pro" panose="02000503030000020004"/>
              </a:rPr>
              <a:t> </a:t>
            </a:r>
            <a:r>
              <a:rPr lang="ru-RU" i="0" dirty="0" err="1">
                <a:solidFill>
                  <a:srgbClr val="1F2937"/>
                </a:solidFill>
                <a:effectLst/>
                <a:latin typeface="Elektra Text Pro" panose="02000503030000020004"/>
              </a:rPr>
              <a:t>Integral</a:t>
            </a:r>
            <a:r>
              <a:rPr lang="ru-RU" i="0" dirty="0">
                <a:solidFill>
                  <a:srgbClr val="1F2937"/>
                </a:solidFill>
                <a:effectLst/>
                <a:latin typeface="Elektra Text Pro" panose="02000503030000020004"/>
              </a:rPr>
              <a:t>).</a:t>
            </a:r>
          </a:p>
          <a:p>
            <a:pPr lvl="1" algn="l"/>
            <a:endParaRPr lang="ru-RU" i="0" dirty="0">
              <a:solidFill>
                <a:srgbClr val="1F2937"/>
              </a:solidFill>
              <a:effectLst/>
              <a:latin typeface="Elektra Text Pro" panose="020005030300000200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1F2937"/>
                </a:solidFill>
                <a:effectLst/>
                <a:latin typeface="Elektra Text Pro" panose="02000503030000020004"/>
              </a:rPr>
              <a:t>Особенности метода:</a:t>
            </a:r>
            <a:endParaRPr lang="ru-RU" sz="2400" b="0" i="0" dirty="0">
              <a:solidFill>
                <a:srgbClr val="1F2937"/>
              </a:solidFill>
              <a:effectLst/>
              <a:latin typeface="Elektra Text Pro" panose="02000503030000020004"/>
            </a:endParaRPr>
          </a:p>
          <a:p>
            <a:pPr lvl="1" algn="l"/>
            <a:r>
              <a:rPr lang="ru-RU" b="0" i="0" dirty="0">
                <a:solidFill>
                  <a:srgbClr val="1F2937"/>
                </a:solidFill>
                <a:effectLst/>
                <a:latin typeface="Elektra Text Pro" panose="02000503030000020004"/>
              </a:rPr>
              <a:t>1) Метод объединяет информацию из обоих пространств, используя нечеткий интеграл.</a:t>
            </a:r>
          </a:p>
          <a:p>
            <a:pPr lvl="1" algn="l"/>
            <a:r>
              <a:rPr lang="ru-RU" b="0" i="0" dirty="0">
                <a:solidFill>
                  <a:srgbClr val="1F2937"/>
                </a:solidFill>
                <a:effectLst/>
                <a:latin typeface="Elektra Text Pro" panose="02000503030000020004"/>
              </a:rPr>
              <a:t>2) Такое объединение позволяет улучшить качество распознавания лиц благодаря учету как глобальных, так и локальных характеристик.</a:t>
            </a:r>
          </a:p>
          <a:p>
            <a:pPr lvl="1" algn="l"/>
            <a:r>
              <a:rPr lang="ru-RU" dirty="0">
                <a:solidFill>
                  <a:srgbClr val="1F2937"/>
                </a:solidFill>
                <a:latin typeface="Elektra Text Pro" panose="02000503030000020004"/>
              </a:rPr>
              <a:t>3) </a:t>
            </a:r>
            <a:r>
              <a:rPr lang="ru-RU" b="0" i="0" dirty="0">
                <a:solidFill>
                  <a:srgbClr val="1F2937"/>
                </a:solidFill>
                <a:effectLst/>
                <a:latin typeface="Elektra Text Pro" panose="02000503030000020004"/>
              </a:rPr>
              <a:t>Результаты показывают, что CLDFI превосходит существующие методы распознавания лиц по точности и надежности.</a:t>
            </a:r>
          </a:p>
        </p:txBody>
      </p:sp>
    </p:spTree>
    <p:extLst>
      <p:ext uri="{BB962C8B-B14F-4D97-AF65-F5344CB8AC3E}">
        <p14:creationId xmlns:p14="http://schemas.microsoft.com/office/powerpoint/2010/main" val="131559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БЛАГОДАРИМ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5366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Содержание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1946" y="1664198"/>
            <a:ext cx="84113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Elektra Text Pro" panose="02000503030000020004"/>
              </a:rPr>
              <a:t>1)</a:t>
            </a:r>
            <a:r>
              <a:rPr lang="ru-RU" sz="2800" dirty="0">
                <a:latin typeface="Elektra Text Pro" panose="02000503030000020004"/>
              </a:rPr>
              <a:t>Вступление</a:t>
            </a:r>
          </a:p>
          <a:p>
            <a:r>
              <a:rPr lang="ru-RU" sz="2800" dirty="0">
                <a:latin typeface="Elektra Text Pro" panose="02000503030000020004"/>
              </a:rPr>
              <a:t>2)Постановка проблемы</a:t>
            </a:r>
          </a:p>
          <a:p>
            <a:r>
              <a:rPr lang="ru-RU" sz="2800" dirty="0">
                <a:latin typeface="Elektra Text Pro" panose="02000503030000020004"/>
              </a:rPr>
              <a:t>3)Описание методов</a:t>
            </a:r>
          </a:p>
          <a:p>
            <a:r>
              <a:rPr lang="ru-RU" sz="2800" dirty="0">
                <a:latin typeface="Elektra Text Pro" panose="02000503030000020004"/>
              </a:rPr>
              <a:t>4)Предложенный алгоритм</a:t>
            </a:r>
          </a:p>
          <a:p>
            <a:r>
              <a:rPr lang="ru-RU" sz="2800" dirty="0">
                <a:latin typeface="Elektra Text Pro" panose="02000503030000020004"/>
              </a:rPr>
              <a:t>5)Эксперименты исследования</a:t>
            </a:r>
          </a:p>
          <a:p>
            <a:r>
              <a:rPr lang="ru-RU" sz="2800" dirty="0">
                <a:latin typeface="Elektra Text Pro" panose="02000503030000020004"/>
              </a:rPr>
              <a:t>6)Заключение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2" y="230428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Вступление</a:t>
            </a:r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AB59B-91E4-49BC-AFA0-8ADF0616C531}"/>
              </a:ext>
            </a:extLst>
          </p:cNvPr>
          <p:cNvSpPr txBox="1"/>
          <p:nvPr/>
        </p:nvSpPr>
        <p:spPr>
          <a:xfrm>
            <a:off x="3047308" y="1257869"/>
            <a:ext cx="60973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Fisherface - это метод анализа главных компонент (PCA), который используется в распознавании лиц. </a:t>
            </a:r>
          </a:p>
          <a:p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Линейный дискриминантный анализ (LDA) успешно применяется в распознавании лиц. </a:t>
            </a:r>
          </a:p>
          <a:p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Цель LDA - получить направления проекции, которые максимизируют межклассовую разбросную дисперсию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Sb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, а также минимизируют внутриклассовую разбросную дисперсию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Sw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75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2" y="230428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Проблема недостаточного размера выборки (SSSP)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DAB59B-91E4-49BC-AFA0-8ADF0616C531}"/>
                  </a:ext>
                </a:extLst>
              </p:cNvPr>
              <p:cNvSpPr txBox="1"/>
              <p:nvPr/>
            </p:nvSpPr>
            <p:spPr>
              <a:xfrm>
                <a:off x="3047308" y="1257869"/>
                <a:ext cx="6097384" cy="4124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i="0" dirty="0">
                    <a:solidFill>
                      <a:srgbClr val="0D0D0D"/>
                    </a:solidFill>
                    <a:effectLst/>
                    <a:latin typeface="Söhne"/>
                  </a:rPr>
                  <a:t>Суть проблемы:</a:t>
                </a:r>
              </a:p>
              <a:p>
                <a:r>
                  <a:rPr lang="ru-RU" sz="2000" b="1" dirty="0">
                    <a:solidFill>
                      <a:srgbClr val="0D0D0D"/>
                    </a:solidFill>
                    <a:latin typeface="Söhne"/>
                  </a:rPr>
                  <a:t>    </a:t>
                </a:r>
                <a:r>
                  <a:rPr lang="ru-RU" dirty="0">
                    <a:solidFill>
                      <a:srgbClr val="0D0D0D"/>
                    </a:solidFill>
                    <a:latin typeface="Söhne"/>
                  </a:rPr>
                  <a:t>О</a:t>
                </a:r>
                <a:r>
                  <a:rPr lang="ru-RU" b="0" i="0" dirty="0">
                    <a:solidFill>
                      <a:srgbClr val="0D0D0D"/>
                    </a:solidFill>
                    <a:effectLst/>
                    <a:latin typeface="Söhne"/>
                  </a:rPr>
                  <a:t>сновная проблема заключается в том, что при недостатке обучающих примеров матрица внутриклассовой разбросной дисперсии становится сингулярной, что ограничивает применение традиционных методов LDA.</a:t>
                </a:r>
                <a:endParaRPr lang="en-US" b="0" i="0" dirty="0">
                  <a:solidFill>
                    <a:srgbClr val="0D0D0D"/>
                  </a:solidFill>
                  <a:effectLst/>
                  <a:latin typeface="Söhne"/>
                </a:endParaRPr>
              </a:p>
              <a:p>
                <a:endParaRPr lang="en-US" dirty="0">
                  <a:solidFill>
                    <a:srgbClr val="0D0D0D"/>
                  </a:solidFill>
                  <a:latin typeface="Söhne"/>
                </a:endParaRPr>
              </a:p>
              <a:p>
                <a:r>
                  <a:rPr lang="ru-RU" b="0" i="0" dirty="0">
                    <a:solidFill>
                      <a:srgbClr val="0D0D0D"/>
                    </a:solidFill>
                    <a:effectLst/>
                    <a:latin typeface="Söhne"/>
                  </a:rPr>
                  <a:t> </a:t>
                </a:r>
                <a:r>
                  <a:rPr lang="ru-RU" sz="2000" b="1" i="0" dirty="0">
                    <a:solidFill>
                      <a:srgbClr val="0D0D0D"/>
                    </a:solidFill>
                    <a:effectLst/>
                    <a:latin typeface="Söhne"/>
                  </a:rPr>
                  <a:t>Пример:</a:t>
                </a:r>
              </a:p>
              <a:p>
                <a:r>
                  <a:rPr lang="ru-RU" sz="2000" dirty="0">
                    <a:solidFill>
                      <a:srgbClr val="0D0D0D"/>
                    </a:solidFill>
                    <a:latin typeface="Söhne"/>
                  </a:rPr>
                  <a:t>    </a:t>
                </a:r>
                <a:r>
                  <a:rPr lang="ru-RU" dirty="0">
                    <a:solidFill>
                      <a:srgbClr val="0D0D0D"/>
                    </a:solidFill>
                    <a:latin typeface="Söhne"/>
                  </a:rPr>
                  <a:t>Рассмотрим, что у вас есть изображения 10 лиц (классов), но для каждого лица имеется только по 5 изображений (50 изображений в общей сложности). При этом каждое изображение описывается вектором признаков из 1000 характеристик. Общее количество признаков превосходит количество примеров, что делает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0D0D0D"/>
                    </a:solidFill>
                    <a:latin typeface="Söhne"/>
                  </a:rPr>
                  <a:t> сингулярной.</a:t>
                </a:r>
              </a:p>
              <a:p>
                <a:r>
                  <a:rPr lang="ru-RU" sz="2000" dirty="0">
                    <a:solidFill>
                      <a:srgbClr val="0D0D0D"/>
                    </a:solidFill>
                    <a:latin typeface="Söhne"/>
                  </a:rPr>
                  <a:t>  </a:t>
                </a:r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DAB59B-91E4-49BC-AFA0-8ADF0616C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308" y="1257869"/>
                <a:ext cx="6097384" cy="4124206"/>
              </a:xfrm>
              <a:prstGeom prst="rect">
                <a:avLst/>
              </a:prstGeom>
              <a:blipFill>
                <a:blip r:embed="rId3"/>
                <a:stretch>
                  <a:fillRect l="-1100" t="-739" r="-13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30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2" y="230427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Полный линейный дискриминантный анализ </a:t>
            </a:r>
            <a:r>
              <a:rPr lang="en-US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(CLDA)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7971" y="1217938"/>
            <a:ext cx="9796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Fisherface или алгоритмы, основанные на нулевом пространстве, рассматривают только одну сторону дискриминирующей информации, содержащейся в диапазонном пространстве или в нулевом пространстве </a:t>
            </a:r>
            <a:r>
              <a:rPr lang="ru-RU" sz="2000" b="0" i="0" dirty="0" err="1">
                <a:solidFill>
                  <a:srgbClr val="0D0D0D"/>
                </a:solidFill>
                <a:effectLst/>
                <a:latin typeface="Söhne"/>
              </a:rPr>
              <a:t>Sw</a:t>
            </a:r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. Мотивация предлагаемого CLDA заключается в извлечении дискриминантных признаков, т.е. обычных признаков, из диапазонного пространства, а также извлечении дискриминантных признаков, т.е. необычных признаков, из нулевого пространства </a:t>
            </a:r>
            <a:r>
              <a:rPr lang="ru-RU" sz="2000" b="0" i="0" dirty="0" err="1">
                <a:solidFill>
                  <a:srgbClr val="0D0D0D"/>
                </a:solidFill>
                <a:effectLst/>
                <a:latin typeface="Söhne"/>
              </a:rPr>
              <a:t>Sw</a:t>
            </a:r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 одновременно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.</a:t>
            </a:r>
            <a:endParaRPr lang="ru-RU" sz="2800" dirty="0">
              <a:latin typeface="Elektra Text Pro" panose="02000503030000020004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437B6E-937B-4E0E-93F1-04FD27BA4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737" y="3470565"/>
            <a:ext cx="8966521" cy="202892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3318AB6-CC56-4216-9FF7-36A939694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634" y="5499486"/>
            <a:ext cx="30876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Рисунок 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 Блок-схема системы CLDFI.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31FF912-6A56-4AA3-B38E-2C94E8886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389" y="5640061"/>
            <a:ext cx="172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1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2" y="230427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Извлечение регулярных признаков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3154" y="1217938"/>
                <a:ext cx="9796055" cy="278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300"/>
                  </a:lnSpc>
                  <a:buFont typeface="Arial" panose="020B0604020202020204" pitchFamily="34" charset="0"/>
                  <a:buChar char="•"/>
                </a:pPr>
                <a:r>
                  <a:rPr lang="ru-RU" sz="2000" b="0" i="0" dirty="0">
                    <a:solidFill>
                      <a:srgbClr val="0D0D0D"/>
                    </a:solidFill>
                    <a:effectLst/>
                    <a:latin typeface="Söhne"/>
                  </a:rPr>
                  <a:t>Регулярные признаки извлекаются из пространства диапазона U</a:t>
                </a:r>
                <a:r>
                  <a:rPr lang="en-US" sz="2000" dirty="0">
                    <a:solidFill>
                      <a:srgbClr val="0D0D0D"/>
                    </a:solidFill>
                    <a:latin typeface="Söhne"/>
                  </a:rPr>
                  <a:t>. </a:t>
                </a:r>
                <a:r>
                  <a:rPr lang="ru-RU" sz="2000" dirty="0">
                    <a:solidFill>
                      <a:srgbClr val="0D0D0D"/>
                    </a:solidFill>
                    <a:latin typeface="Söhne"/>
                  </a:rPr>
                  <a:t>Поскольку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ru-RU" sz="2800" dirty="0">
                    <a:latin typeface="Söhne"/>
                  </a:rPr>
                  <a:t> </a:t>
                </a:r>
                <a:r>
                  <a:rPr lang="ru-RU" sz="2000" dirty="0">
                    <a:latin typeface="Söhne"/>
                  </a:rPr>
                  <a:t>положительно определена в U, оптимальная проекция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öhne"/>
                  </a:rPr>
                  <a:t> </a:t>
                </a:r>
                <a:r>
                  <a:rPr lang="ru-RU" sz="2000" dirty="0">
                    <a:latin typeface="Söhne"/>
                  </a:rPr>
                  <a:t>удовлетворяет выражению:</a:t>
                </a:r>
              </a:p>
              <a:p>
                <a:pPr>
                  <a:lnSpc>
                    <a:spcPts val="2300"/>
                  </a:lnSpc>
                </a:pPr>
                <a:endParaRPr lang="ru-RU" sz="2000" dirty="0">
                  <a:latin typeface="Söhne"/>
                </a:endParaRPr>
              </a:p>
              <a:p>
                <a:pPr algn="ctr">
                  <a:lnSpc>
                    <a:spcPts val="2300"/>
                  </a:lnSpc>
                </a:pPr>
                <a:r>
                  <a:rPr lang="en-US" sz="2000" dirty="0">
                    <a:latin typeface="Söhne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𝑎𝑟𝑔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𝑚𝑎𝑥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ru-RU" sz="2000" dirty="0">
                    <a:latin typeface="Söhne"/>
                  </a:rPr>
                  <a:t>. </a:t>
                </a:r>
              </a:p>
              <a:p>
                <a:pPr>
                  <a:lnSpc>
                    <a:spcPts val="2300"/>
                  </a:lnSpc>
                </a:pPr>
                <a:endParaRPr lang="ru-RU" sz="2000" dirty="0">
                  <a:latin typeface="Söhne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Söhne"/>
                  </a:rPr>
                  <a:t>Регулярная характеристика вычисляется следующим образом:</a:t>
                </a:r>
                <a:r>
                  <a:rPr lang="en-US" sz="2000" dirty="0">
                    <a:latin typeface="Söhne"/>
                  </a:rPr>
                  <a:t> </a:t>
                </a:r>
                <a:endParaRPr lang="ru-RU" sz="2000" dirty="0">
                  <a:latin typeface="Söhne"/>
                </a:endParaRPr>
              </a:p>
              <a:p>
                <a:endParaRPr lang="ru-RU" sz="2000" dirty="0">
                  <a:latin typeface="Söhne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Söhne"/>
                  </a:rPr>
                  <a:t> </a:t>
                </a:r>
                <a:endParaRPr lang="ru-RU" sz="2000" dirty="0">
                  <a:latin typeface="Söhne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54" y="1217938"/>
                <a:ext cx="9796055" cy="2785378"/>
              </a:xfrm>
              <a:prstGeom prst="rect">
                <a:avLst/>
              </a:prstGeom>
              <a:blipFill>
                <a:blip r:embed="rId3"/>
                <a:stretch>
                  <a:fillRect l="-560" t="-1969" b="-2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63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2" y="230427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Извлечение не регулярных признаков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3154" y="1217938"/>
                <a:ext cx="9796055" cy="4453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Нерегулярные характеристики извлекаются из нулевого пространства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sz="2000" dirty="0"/>
                  <a:t>.Пусть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>
                    <a:latin typeface="Söhne"/>
                  </a:rPr>
                  <a:t> будет оптимальной проекцией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>
                    <a:latin typeface="Söhne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öhne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Söhne"/>
                  </a:rPr>
                  <a:t>Поскольку</a:t>
                </a:r>
                <a:r>
                  <a:rPr lang="en-US" sz="2000" dirty="0">
                    <a:latin typeface="Söhne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Söhne"/>
                  </a:rPr>
                  <a:t> </a:t>
                </a:r>
                <a:r>
                  <a:rPr lang="ru-RU" sz="2000" dirty="0">
                    <a:latin typeface="Söhne"/>
                  </a:rPr>
                  <a:t>может быть получен следующим образом</a:t>
                </a:r>
                <a:r>
                  <a:rPr lang="en-US" sz="2000" dirty="0">
                    <a:latin typeface="Söhne"/>
                  </a:rPr>
                  <a:t>:</a:t>
                </a:r>
              </a:p>
              <a:p>
                <a:endParaRPr lang="en-US" sz="2000" dirty="0">
                  <a:latin typeface="Söhne"/>
                </a:endParaRPr>
              </a:p>
              <a:p>
                <a:pPr algn="ctr"/>
                <a:r>
                  <a:rPr lang="en-US" sz="2000" dirty="0">
                    <a:latin typeface="Söhne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𝑎𝑟𝑔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⁡|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>
                  <a:latin typeface="Söhne"/>
                </a:endParaRPr>
              </a:p>
              <a:p>
                <a:endParaRPr lang="en-US" sz="2000" dirty="0">
                  <a:latin typeface="Söhne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Söhne"/>
                  </a:rPr>
                  <a:t>Не регулярные признаки вычисляются следующим образом:</a:t>
                </a:r>
                <a:endParaRPr lang="en-US" sz="2000" dirty="0">
                  <a:latin typeface="Söhne"/>
                </a:endParaRPr>
              </a:p>
              <a:p>
                <a:endParaRPr lang="en-US" sz="2000" dirty="0">
                  <a:latin typeface="Söhne"/>
                </a:endParaRPr>
              </a:p>
              <a:p>
                <a:pPr algn="ctr"/>
                <a:r>
                  <a:rPr lang="en-US" sz="2000" dirty="0">
                    <a:latin typeface="Söhne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Söhne"/>
                </a:endParaRPr>
              </a:p>
              <a:p>
                <a:endParaRPr lang="en-US" sz="2000" dirty="0">
                  <a:latin typeface="Söhne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öhne"/>
                  </a:rPr>
                  <a:t> </a:t>
                </a:r>
                <a:r>
                  <a:rPr lang="ru-RU" sz="2000" dirty="0">
                    <a:latin typeface="Söhne"/>
                  </a:rPr>
                  <a:t>Комбинирование регулярной характеристики с нерегулярной может полностью представить целевое лицо в данном алгоритме эти два вида характеристик объединяются с помощью нечёткого интеграла.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54" y="1217938"/>
                <a:ext cx="9796055" cy="4453014"/>
              </a:xfrm>
              <a:prstGeom prst="rect">
                <a:avLst/>
              </a:prstGeom>
              <a:blipFill>
                <a:blip r:embed="rId3"/>
                <a:stretch>
                  <a:fillRect l="-560" t="-822" r="-685" b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04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2" y="230427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Предложенный алгоритм распознавания лиц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160" y="1094926"/>
            <a:ext cx="97960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1" dirty="0">
                <a:latin typeface="Söhne"/>
              </a:rPr>
              <a:t>Вейвлет-преобразование</a:t>
            </a:r>
            <a:r>
              <a:rPr lang="ru-RU" sz="2000" dirty="0">
                <a:latin typeface="Söhne"/>
              </a:rPr>
              <a:t>:</a:t>
            </a:r>
            <a:r>
              <a:rPr lang="en-US" sz="2000" dirty="0">
                <a:latin typeface="Söhne"/>
              </a:rPr>
              <a:t> </a:t>
            </a:r>
            <a:r>
              <a:rPr lang="ru-RU" sz="2000" dirty="0">
                <a:latin typeface="Söhne"/>
              </a:rPr>
              <a:t> Изображение лица декомпозируется на два вектора признаков: глобальный — из вспомогательных коэффициентов всего лица, и локальный — из детальных коэффициентов области глаз, носа и рта.</a:t>
            </a:r>
            <a:endParaRPr lang="en-US" sz="2000" dirty="0">
              <a:latin typeface="Söhne"/>
            </a:endParaRPr>
          </a:p>
          <a:p>
            <a:endParaRPr lang="ru-RU" sz="2000" dirty="0"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b="1" dirty="0">
                <a:latin typeface="Söhne"/>
              </a:rPr>
              <a:t>Получение полной линейной дискриминантной характеристики (CLDA):</a:t>
            </a:r>
            <a:r>
              <a:rPr lang="en-US" sz="2000" b="1" dirty="0">
                <a:latin typeface="Söhne"/>
              </a:rPr>
              <a:t> </a:t>
            </a:r>
            <a:r>
              <a:rPr lang="ru-RU" sz="2000" dirty="0">
                <a:latin typeface="Söhne"/>
              </a:rPr>
              <a:t>Глобальные и локальные признаки проецируются в области U и 𝑈^0. Это создает четыре вида признаков: нерегулярные и регулярные глобальные признаки, нерегулярные и регулярные локальные признаки, обеспечивая полное представление изображения лица.</a:t>
            </a:r>
            <a:endParaRPr lang="en-US" sz="2000" dirty="0">
              <a:latin typeface="Söhne"/>
            </a:endParaRPr>
          </a:p>
          <a:p>
            <a:endParaRPr lang="ru-RU" sz="2000" dirty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Söhne"/>
              </a:rPr>
              <a:t>Слияние информации с помощью нечёткого интеграла:</a:t>
            </a:r>
            <a:r>
              <a:rPr lang="en-US" sz="2000" b="1" dirty="0">
                <a:latin typeface="Söhne"/>
              </a:rPr>
              <a:t>  </a:t>
            </a:r>
            <a:r>
              <a:rPr lang="ru-RU" sz="2000" dirty="0">
                <a:latin typeface="Söhne"/>
              </a:rPr>
              <a:t>Нечеткий интеграл</a:t>
            </a:r>
            <a:r>
              <a:rPr lang="en-US" sz="2000" dirty="0">
                <a:latin typeface="Söhne"/>
              </a:rPr>
              <a:t> </a:t>
            </a:r>
            <a:r>
              <a:rPr lang="ru-RU" sz="2000" dirty="0">
                <a:latin typeface="Söhne"/>
              </a:rPr>
              <a:t>объединяет четыре группы признаков в конечный классификатор, улучшая точность распознавания.</a:t>
            </a:r>
          </a:p>
        </p:txBody>
      </p:sp>
    </p:spTree>
    <p:extLst>
      <p:ext uri="{BB962C8B-B14F-4D97-AF65-F5344CB8AC3E}">
        <p14:creationId xmlns:p14="http://schemas.microsoft.com/office/powerpoint/2010/main" val="2466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2" y="230427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База данных Гарварда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0F60E6-459C-440D-A5F7-3AA152B53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024" y="922517"/>
            <a:ext cx="6939949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Из базы данных Гарварда были выбраны 450 изображений на 10 человек (45 изображений каждого) размером 96 на 84 пикселей. Некоторые образцы показаны на рисунке 2. Эти изображения разделены на обучающий набор и тестовый набор в зависимости от углов направления источника света. Обучающий набор содержит 280 изображений (по 28 изображений на каждого человека), для которых углы составляют 15°, 30° и 45°. Тестовый набор содержит 170 изображений (по 17 изображений на каждого человека) для которых угол составляет 60°.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0E28B4E-EBEA-44EC-96B9-6B0816C2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656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80185D-A1CE-46C1-B688-6DB0E7A9A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497" y="4026716"/>
            <a:ext cx="6435002" cy="19772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CFA6D9-65C8-4C37-9EE3-0A923CB9AC89}"/>
              </a:ext>
            </a:extLst>
          </p:cNvPr>
          <p:cNvSpPr txBox="1"/>
          <p:nvPr/>
        </p:nvSpPr>
        <p:spPr>
          <a:xfrm>
            <a:off x="3048697" y="595503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Рисунок 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Несколько примеров из базы данных Гарварда.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10739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</TotalTime>
  <Words>765</Words>
  <Application>Microsoft Office PowerPoint</Application>
  <PresentationFormat>Широкоэкранный</PresentationFormat>
  <Paragraphs>85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Elektra Medium Pro</vt:lpstr>
      <vt:lpstr>Elektra Text Pro</vt:lpstr>
      <vt:lpstr>Söhne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ILIA</cp:lastModifiedBy>
  <cp:revision>60</cp:revision>
  <dcterms:created xsi:type="dcterms:W3CDTF">2016-03-09T10:31:39Z</dcterms:created>
  <dcterms:modified xsi:type="dcterms:W3CDTF">2024-05-16T09:03:22Z</dcterms:modified>
</cp:coreProperties>
</file>