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14"/>
  </p:notesMasterIdLst>
  <p:sldIdLst>
    <p:sldId id="256" r:id="rId2"/>
    <p:sldId id="257" r:id="rId3"/>
    <p:sldId id="258" r:id="rId4"/>
    <p:sldId id="291" r:id="rId5"/>
    <p:sldId id="288" r:id="rId6"/>
    <p:sldId id="294" r:id="rId7"/>
    <p:sldId id="289" r:id="rId8"/>
    <p:sldId id="293" r:id="rId9"/>
    <p:sldId id="290" r:id="rId10"/>
    <p:sldId id="292" r:id="rId11"/>
    <p:sldId id="298" r:id="rId12"/>
    <p:sldId id="299" r:id="rId13"/>
  </p:sldIdLst>
  <p:sldSz cx="9144000" cy="6858000" type="screen4x3"/>
  <p:notesSz cx="6934200" cy="9232900"/>
  <p:embeddedFontLst>
    <p:embeddedFont>
      <p:font typeface="Amatic SC" panose="020B0604020202020204" charset="-79"/>
      <p:regular r:id="rId15"/>
      <p:bold r:id="rId16"/>
    </p:embeddedFont>
    <p:embeddedFont>
      <p:font typeface="Source Code Pro" panose="020B0604020202020204" charset="0"/>
      <p:regular r:id="rId17"/>
      <p:bold r:id="rId18"/>
    </p:embeddedFont>
    <p:embeddedFont>
      <p:font typeface="Merriweather" panose="020B060402020202020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05137" cy="4619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929062" y="0"/>
            <a:ext cx="3005137" cy="4619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58875" y="692150"/>
            <a:ext cx="4616450" cy="346233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350" cy="415448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har char="●"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Char char="○"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Char char="■"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Char char="●"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Char char="○"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Char char="■"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Char char="●"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Char char="○"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Char char="■"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770937"/>
            <a:ext cx="3005137" cy="4619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929062" y="8770937"/>
            <a:ext cx="3005137" cy="461962"/>
          </a:xfrm>
          <a:prstGeom prst="rect">
            <a:avLst/>
          </a:prstGeom>
          <a:noFill/>
          <a:ln>
            <a:noFill/>
          </a:ln>
        </p:spPr>
        <p:txBody>
          <a:bodyPr wrap="square" lIns="92375" tIns="46175" rIns="92375" bIns="461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7166133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350" cy="4154487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Shape 586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7" name="Shape 587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200" cy="4154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88" name="Shape 588"/>
          <p:cNvSpPr txBox="1">
            <a:spLocks noGrp="1"/>
          </p:cNvSpPr>
          <p:nvPr>
            <p:ph type="sldNum" idx="12"/>
          </p:nvPr>
        </p:nvSpPr>
        <p:spPr>
          <a:xfrm>
            <a:off x="3929062" y="8770937"/>
            <a:ext cx="3005100" cy="462000"/>
          </a:xfrm>
          <a:prstGeom prst="rect">
            <a:avLst/>
          </a:prstGeom>
        </p:spPr>
        <p:txBody>
          <a:bodyPr wrap="square" lIns="92375" tIns="46175" rIns="92375" bIns="46175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Shape 626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350" cy="4154487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27" name="Shape 627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350" cy="4154487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350" cy="4154487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Shape 578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350" cy="4154487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9" name="Shape 579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Shape 554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350" cy="4154487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55" name="Shape 555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Shape 603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350" cy="4154487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04" name="Shape 604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Shape 562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350" cy="4154487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3" name="Shape 563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Shape 595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350" cy="4154487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6" name="Shape 596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Shape 570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1" name="Shape 571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200" cy="4154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2" name="Shape 572"/>
          <p:cNvSpPr txBox="1">
            <a:spLocks noGrp="1"/>
          </p:cNvSpPr>
          <p:nvPr>
            <p:ph type="sldNum" idx="12"/>
          </p:nvPr>
        </p:nvSpPr>
        <p:spPr>
          <a:xfrm>
            <a:off x="3929062" y="8770937"/>
            <a:ext cx="3005100" cy="462000"/>
          </a:xfrm>
          <a:prstGeom prst="rect">
            <a:avLst/>
          </a:prstGeom>
        </p:spPr>
        <p:txBody>
          <a:bodyPr wrap="square" lIns="92375" tIns="46175" rIns="92375" bIns="46175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dk1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/>
        </p:nvSpPr>
        <p:spPr>
          <a:xfrm>
            <a:off x="0" y="0"/>
            <a:ext cx="9144000" cy="457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ctrTitle"/>
          </p:nvPr>
        </p:nvSpPr>
        <p:spPr>
          <a:xfrm>
            <a:off x="311700" y="522867"/>
            <a:ext cx="8520600" cy="3587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8000"/>
            </a:lvl1pPr>
            <a:lvl2pPr lvl="1" algn="ctr">
              <a:spcBef>
                <a:spcPts val="0"/>
              </a:spcBef>
              <a:buSzPct val="100000"/>
              <a:defRPr sz="8000"/>
            </a:lvl2pPr>
            <a:lvl3pPr lvl="2" algn="ctr">
              <a:spcBef>
                <a:spcPts val="0"/>
              </a:spcBef>
              <a:buSzPct val="100000"/>
              <a:defRPr sz="8000"/>
            </a:lvl3pPr>
            <a:lvl4pPr lvl="3" algn="ctr">
              <a:spcBef>
                <a:spcPts val="0"/>
              </a:spcBef>
              <a:buSzPct val="100000"/>
              <a:defRPr sz="8000"/>
            </a:lvl4pPr>
            <a:lvl5pPr lvl="4" algn="ctr">
              <a:spcBef>
                <a:spcPts val="0"/>
              </a:spcBef>
              <a:buSzPct val="100000"/>
              <a:defRPr sz="8000"/>
            </a:lvl5pPr>
            <a:lvl6pPr lvl="5" algn="ctr">
              <a:spcBef>
                <a:spcPts val="0"/>
              </a:spcBef>
              <a:buSzPct val="100000"/>
              <a:defRPr sz="8000"/>
            </a:lvl6pPr>
            <a:lvl7pPr lvl="6" algn="ctr">
              <a:spcBef>
                <a:spcPts val="0"/>
              </a:spcBef>
              <a:buSzPct val="100000"/>
              <a:defRPr sz="8000"/>
            </a:lvl7pPr>
            <a:lvl8pPr lvl="7" algn="ctr">
              <a:spcBef>
                <a:spcPts val="0"/>
              </a:spcBef>
              <a:buSzPct val="100000"/>
              <a:defRPr sz="8000"/>
            </a:lvl8pPr>
            <a:lvl9pPr lvl="8" algn="ctr">
              <a:spcBef>
                <a:spcPts val="0"/>
              </a:spcBef>
              <a:buSzPct val="100000"/>
              <a:defRPr sz="80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ubTitle" idx="1"/>
          </p:nvPr>
        </p:nvSpPr>
        <p:spPr>
          <a:xfrm>
            <a:off x="311700" y="5187200"/>
            <a:ext cx="8520600" cy="9417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  <p:sp>
        <p:nvSpPr>
          <p:cNvPr id="2" name="Footer Placeholder 1" hidden="1"/>
          <p:cNvSpPr>
            <a:spLocks noGrp="1"/>
          </p:cNvSpPr>
          <p:nvPr>
            <p:ph type="ftr" sz="quarter" idx="1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59FE8C8-AC97-4ADA-A254-8F11A723A69F}" type="datetimeFigureOut">
              <a:rPr lang="en-US" smtClean="0"/>
              <a:t>7/15/2019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311700" y="1653700"/>
            <a:ext cx="8520600" cy="26424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311700" y="4406167"/>
            <a:ext cx="8520600" cy="1734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  <p:sp>
        <p:nvSpPr>
          <p:cNvPr id="2" name="Footer Placeholder 1" hidden="1"/>
          <p:cNvSpPr>
            <a:spLocks noGrp="1"/>
          </p:cNvSpPr>
          <p:nvPr>
            <p:ph type="ftr" sz="quarter" idx="1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88F23AA-34D9-4A18-A5A1-06793324E42C}" type="datetimeFigureOut">
              <a:rPr lang="en-US" smtClean="0"/>
              <a:t>7/15/2019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  <p:sp>
        <p:nvSpPr>
          <p:cNvPr id="2" name="Footer Placeholder 1" hidden="1"/>
          <p:cNvSpPr>
            <a:spLocks noGrp="1"/>
          </p:cNvSpPr>
          <p:nvPr>
            <p:ph type="ftr" sz="quarter" idx="1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DA20C1D-75ED-450C-88C7-C497EA874E9C}" type="datetimeFigureOut">
              <a:rPr lang="en-US" smtClean="0"/>
              <a:t>7/15/2019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592137" y="533400"/>
            <a:ext cx="8229600" cy="758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592137" y="1676400"/>
            <a:ext cx="8229600" cy="426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101600" algn="l" rtl="0">
              <a:spcBef>
                <a:spcPts val="1000"/>
              </a:spcBef>
              <a:spcAft>
                <a:spcPts val="0"/>
              </a:spcAft>
              <a:buClr>
                <a:srgbClr val="EA411A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28650" marR="0" lvl="1" indent="-158750" algn="l" rtl="0">
              <a:spcBef>
                <a:spcPts val="500"/>
              </a:spcBef>
              <a:spcAft>
                <a:spcPts val="0"/>
              </a:spcAft>
              <a:buClr>
                <a:srgbClr val="EA411A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-63500" algn="l" rtl="0">
              <a:spcBef>
                <a:spcPts val="450"/>
              </a:spcBef>
              <a:spcAft>
                <a:spcPts val="0"/>
              </a:spcAft>
              <a:buClr>
                <a:srgbClr val="EA411A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00150" marR="0" lvl="3" indent="-57150" algn="l" rtl="0">
              <a:spcBef>
                <a:spcPts val="450"/>
              </a:spcBef>
              <a:spcAft>
                <a:spcPts val="0"/>
              </a:spcAft>
              <a:buClr>
                <a:srgbClr val="EA411A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485900" marR="0" lvl="4" indent="-76200" algn="l" rtl="0">
              <a:spcBef>
                <a:spcPts val="400"/>
              </a:spcBef>
              <a:spcAft>
                <a:spcPts val="0"/>
              </a:spcAft>
              <a:buClr>
                <a:srgbClr val="EA411A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943100" marR="0" lvl="5" indent="-76200" algn="l" rtl="0">
              <a:spcBef>
                <a:spcPts val="400"/>
              </a:spcBef>
              <a:spcAft>
                <a:spcPts val="0"/>
              </a:spcAft>
              <a:buClr>
                <a:srgbClr val="EA411A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300" marR="0" lvl="6" indent="-76200" algn="l" rtl="0">
              <a:spcBef>
                <a:spcPts val="400"/>
              </a:spcBef>
              <a:spcAft>
                <a:spcPts val="0"/>
              </a:spcAft>
              <a:buClr>
                <a:srgbClr val="EA411A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857500" marR="0" lvl="7" indent="-76200" algn="l" rtl="0">
              <a:spcBef>
                <a:spcPts val="400"/>
              </a:spcBef>
              <a:spcAft>
                <a:spcPts val="0"/>
              </a:spcAft>
              <a:buClr>
                <a:srgbClr val="EA411A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314700" marR="0" lvl="8" indent="-76200" algn="l" rtl="0">
              <a:spcBef>
                <a:spcPts val="400"/>
              </a:spcBef>
              <a:spcAft>
                <a:spcPts val="0"/>
              </a:spcAft>
              <a:buClr>
                <a:srgbClr val="EA411A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Shape 59" hidden="1"/>
          <p:cNvSpPr txBox="1">
            <a:spLocks noGrp="1"/>
          </p:cNvSpPr>
          <p:nvPr>
            <p:ph type="dt" idx="10"/>
          </p:nvPr>
        </p:nvSpPr>
        <p:spPr>
          <a:xfrm>
            <a:off x="6477000" y="6553200"/>
            <a:ext cx="15240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Shape 60" hidden="1"/>
          <p:cNvSpPr txBox="1">
            <a:spLocks noGrp="1"/>
          </p:cNvSpPr>
          <p:nvPr>
            <p:ph type="ftr" idx="11"/>
          </p:nvPr>
        </p:nvSpPr>
        <p:spPr>
          <a:xfrm>
            <a:off x="4114800" y="6553200"/>
            <a:ext cx="23622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00" b="0" i="0" u="non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8077200" y="6553200"/>
            <a:ext cx="8382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 sz="7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700" b="0" i="0" u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dk1"/>
        </a:soli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2802750" y="1070000"/>
            <a:ext cx="3538500" cy="4718100"/>
          </a:xfrm>
          <a:prstGeom prst="rect">
            <a:avLst/>
          </a:prstGeom>
          <a:solidFill>
            <a:srgbClr val="FFFFFF"/>
          </a:solidFill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  <p:sp>
        <p:nvSpPr>
          <p:cNvPr id="2" name="Footer Placeholder 1" hidden="1"/>
          <p:cNvSpPr>
            <a:spLocks noGrp="1"/>
          </p:cNvSpPr>
          <p:nvPr>
            <p:ph type="ftr" sz="quarter" idx="1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EFA0557-7C35-4D1D-B97A-95898D157B33}" type="datetimeFigureOut">
              <a:rPr lang="en-US" smtClean="0"/>
              <a:t>7/15/2019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311700" y="390467"/>
            <a:ext cx="8520600" cy="1068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311700" y="1638233"/>
            <a:ext cx="8520600" cy="4453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  <p:sp>
        <p:nvSpPr>
          <p:cNvPr id="2" name="Footer Placeholder 1" hidden="1"/>
          <p:cNvSpPr>
            <a:spLocks noGrp="1"/>
          </p:cNvSpPr>
          <p:nvPr>
            <p:ph type="ftr" sz="quarter" idx="1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236AB90-F632-4852-BC4B-53E103869F3D}" type="datetimeFigureOut">
              <a:rPr lang="en-US" smtClean="0"/>
              <a:t>7/15/2019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390467"/>
            <a:ext cx="8520600" cy="1068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311700" y="1638233"/>
            <a:ext cx="3999900" cy="4453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2"/>
          </p:nvPr>
        </p:nvSpPr>
        <p:spPr>
          <a:xfrm>
            <a:off x="4832400" y="1638233"/>
            <a:ext cx="3999900" cy="4453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  <p:sp>
        <p:nvSpPr>
          <p:cNvPr id="2" name="Footer Placeholder 1" hidden="1"/>
          <p:cNvSpPr>
            <a:spLocks noGrp="1"/>
          </p:cNvSpPr>
          <p:nvPr>
            <p:ph type="ftr" sz="quarter" idx="1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2374C44-A702-4728-BB40-76FE555B9CF1}" type="datetimeFigureOut">
              <a:rPr lang="en-US" smtClean="0"/>
              <a:t>7/15/2019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304800" y="412467"/>
            <a:ext cx="8537700" cy="997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4000"/>
            </a:lvl1pPr>
            <a:lvl2pPr lvl="1">
              <a:spcBef>
                <a:spcPts val="0"/>
              </a:spcBef>
              <a:buSzPct val="100000"/>
              <a:defRPr sz="4000"/>
            </a:lvl2pPr>
            <a:lvl3pPr lvl="2">
              <a:spcBef>
                <a:spcPts val="0"/>
              </a:spcBef>
              <a:buSzPct val="100000"/>
              <a:defRPr sz="4000"/>
            </a:lvl3pPr>
            <a:lvl4pPr lvl="3">
              <a:spcBef>
                <a:spcPts val="0"/>
              </a:spcBef>
              <a:buSzPct val="100000"/>
              <a:defRPr sz="4000"/>
            </a:lvl4pPr>
            <a:lvl5pPr lvl="4">
              <a:spcBef>
                <a:spcPts val="0"/>
              </a:spcBef>
              <a:buSzPct val="100000"/>
              <a:defRPr sz="4000"/>
            </a:lvl5pPr>
            <a:lvl6pPr lvl="5">
              <a:spcBef>
                <a:spcPts val="0"/>
              </a:spcBef>
              <a:buSzPct val="100000"/>
              <a:defRPr sz="4000"/>
            </a:lvl6pPr>
            <a:lvl7pPr lvl="6">
              <a:spcBef>
                <a:spcPts val="0"/>
              </a:spcBef>
              <a:buSzPct val="100000"/>
              <a:defRPr sz="4000"/>
            </a:lvl7pPr>
            <a:lvl8pPr lvl="7">
              <a:spcBef>
                <a:spcPts val="0"/>
              </a:spcBef>
              <a:buSzPct val="100000"/>
              <a:defRPr sz="4000"/>
            </a:lvl8pPr>
            <a:lvl9pPr lvl="8">
              <a:spcBef>
                <a:spcPts val="0"/>
              </a:spcBef>
              <a:buSzPct val="100000"/>
              <a:defRPr sz="4000"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  <p:sp>
        <p:nvSpPr>
          <p:cNvPr id="2" name="Footer Placeholder 1" hidden="1"/>
          <p:cNvSpPr>
            <a:spLocks noGrp="1"/>
          </p:cNvSpPr>
          <p:nvPr>
            <p:ph type="ftr" sz="quarter" idx="1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1F32DF0-702E-431A-ADCF-2A06AC4E7F57}" type="datetimeFigureOut">
              <a:rPr lang="en-US" smtClean="0"/>
              <a:t>7/15/2019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  <p:sp>
        <p:nvSpPr>
          <p:cNvPr id="2" name="Footer Placeholder 1" hidden="1"/>
          <p:cNvSpPr>
            <a:spLocks noGrp="1"/>
          </p:cNvSpPr>
          <p:nvPr>
            <p:ph type="ftr" sz="quarter" idx="1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BDC1F8B-7509-4E85-ABDB-3F1EEA772746}" type="datetimeFigureOut">
              <a:rPr lang="en-US" smtClean="0"/>
              <a:t>7/15/2019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accent4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490250" y="701800"/>
            <a:ext cx="5618700" cy="54543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 lang="en-US">
              <a:solidFill>
                <a:schemeClr val="lt1"/>
              </a:solidFill>
            </a:endParaRPr>
          </a:p>
        </p:txBody>
      </p:sp>
      <p:sp>
        <p:nvSpPr>
          <p:cNvPr id="2" name="Footer Placeholder 1" hidden="1"/>
          <p:cNvSpPr>
            <a:spLocks noGrp="1"/>
          </p:cNvSpPr>
          <p:nvPr>
            <p:ph type="ftr" sz="quarter" idx="1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2C5D9E0-CA9E-46E5-9606-B0D66E683FEE}" type="datetimeFigureOut">
              <a:rPr lang="en-US" smtClean="0"/>
              <a:t>7/15/2019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4572000" y="-33"/>
            <a:ext cx="457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2" name="Shape 42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265500" y="1441867"/>
            <a:ext cx="4045200" cy="2280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ubTitle" idx="1"/>
          </p:nvPr>
        </p:nvSpPr>
        <p:spPr>
          <a:xfrm>
            <a:off x="265500" y="3793630"/>
            <a:ext cx="4045200" cy="1794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  <p:sp>
        <p:nvSpPr>
          <p:cNvPr id="2" name="Footer Placeholder 1" hidden="1"/>
          <p:cNvSpPr>
            <a:spLocks noGrp="1"/>
          </p:cNvSpPr>
          <p:nvPr>
            <p:ph type="ftr" sz="quarter" idx="1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BA37E64-D101-4693-B362-74BB0158B47B}" type="datetimeFigureOut">
              <a:rPr lang="en-US" smtClean="0"/>
              <a:t>7/15/2019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319500" y="5640767"/>
            <a:ext cx="5998800" cy="7983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matic SC"/>
              <a:buNone/>
              <a:defRPr sz="24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  <p:sp>
        <p:nvSpPr>
          <p:cNvPr id="2" name="Footer Placeholder 1" hidden="1"/>
          <p:cNvSpPr>
            <a:spLocks noGrp="1"/>
          </p:cNvSpPr>
          <p:nvPr>
            <p:ph type="ftr" sz="quarter" idx="1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ACA2033-B529-4F88-BF0F-C9E77C7AF715}" type="datetimeFigureOut">
              <a:rPr lang="en-US" smtClean="0"/>
              <a:t>7/15/2019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beach-day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311700" y="390467"/>
            <a:ext cx="8520600" cy="1068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311700" y="1638233"/>
            <a:ext cx="8520600" cy="4453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US"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‹#›</a:t>
            </a:fld>
            <a:endParaRPr lang="en-US" sz="1000">
              <a:solidFill>
                <a:schemeClr val="accen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" name="Footer Placeholder 1" hidden="1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850279-8577-4DB5-A1B1-2A1239DFFE30}" type="datetimeFigureOut">
              <a:rPr lang="en-US" smtClean="0"/>
              <a:t>7/15/2019</a:t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lyaro/git_best_practices_ppt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Relationship Id="rId4" Type="http://schemas.openxmlformats.org/officeDocument/2006/relationships/hyperlink" Target="mailto:rokhkin_ilya@yahoo.com" TargetMode="Externa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github.com/datreeio/node-datreeio/commits/master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ctrTitle"/>
          </p:nvPr>
        </p:nvSpPr>
        <p:spPr>
          <a:xfrm>
            <a:off x="311700" y="522867"/>
            <a:ext cx="8520600" cy="3587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Merriweather"/>
              <a:buNone/>
            </a:pPr>
            <a:r>
              <a:rPr lang="en-US" sz="4400" b="0" i="0" u="none" strike="noStrike" cap="none" dirty="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Git </a:t>
            </a:r>
            <a:r>
              <a:rPr lang="en-US" sz="4400" b="0" i="0" u="none" strike="noStrike" cap="none" dirty="0" smtClean="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Best Practices</a:t>
            </a:r>
            <a:endParaRPr lang="en-US" sz="4400" b="0" i="0" u="none" strike="noStrike" cap="none" dirty="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67" name="Shape 67"/>
          <p:cNvSpPr txBox="1">
            <a:spLocks noGrp="1"/>
          </p:cNvSpPr>
          <p:nvPr>
            <p:ph type="subTitle" idx="1"/>
          </p:nvPr>
        </p:nvSpPr>
        <p:spPr>
          <a:xfrm>
            <a:off x="1600200" y="47244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411A"/>
              </a:buClr>
              <a:buSzPct val="25000"/>
              <a:buFont typeface="Arial"/>
              <a:buNone/>
            </a:pPr>
            <a:r>
              <a:rPr lang="en-US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 you really use Git efficiently?</a:t>
            </a:r>
            <a:endParaRPr lang="en-US"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411A"/>
              </a:buClr>
              <a:buSzPct val="25000"/>
              <a:buFont typeface="Arial"/>
              <a:buNone/>
            </a:pPr>
            <a:endParaRPr sz="2000" b="0" i="0" u="none" strike="noStrike" cap="none" dirty="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411A"/>
              </a:buClr>
              <a:buSzPct val="25000"/>
              <a:buFont typeface="Merriweather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Ilya Rokhkin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411A"/>
              </a:buClr>
              <a:buSzPct val="25000"/>
              <a:buFont typeface="Merriweather"/>
              <a:buNone/>
            </a:pPr>
            <a:r>
              <a:rPr lang="en-US" sz="2000" b="0" i="0" u="none" strike="noStrike" cap="none" dirty="0" smtClean="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201</a:t>
            </a:r>
            <a:r>
              <a:rPr lang="en-US" sz="2000" b="0" dirty="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9</a:t>
            </a:r>
          </a:p>
        </p:txBody>
      </p:sp>
      <p:sp>
        <p:nvSpPr>
          <p:cNvPr id="2" name="Footer Placeholder 1" hidden="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 hidden="1"/>
          <p:cNvSpPr>
            <a:spLocks noGrp="1"/>
          </p:cNvSpPr>
          <p:nvPr>
            <p:ph type="dt" sz="quarter" idx="14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Shape 590"/>
          <p:cNvSpPr txBox="1">
            <a:spLocks noGrp="1"/>
          </p:cNvSpPr>
          <p:nvPr>
            <p:ph type="title"/>
          </p:nvPr>
        </p:nvSpPr>
        <p:spPr>
          <a:xfrm>
            <a:off x="12" y="0"/>
            <a:ext cx="8229600" cy="758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-US"/>
              <a:t>Best practices – Branch Layout</a:t>
            </a:r>
            <a:br>
              <a:rPr lang="en-US"/>
            </a:br>
            <a:endParaRPr lang="en-US"/>
          </a:p>
        </p:txBody>
      </p:sp>
      <p:sp>
        <p:nvSpPr>
          <p:cNvPr id="591" name="Shape 591"/>
          <p:cNvSpPr txBox="1">
            <a:spLocks noGrp="1"/>
          </p:cNvSpPr>
          <p:nvPr>
            <p:ph type="body" idx="1"/>
          </p:nvPr>
        </p:nvSpPr>
        <p:spPr>
          <a:xfrm>
            <a:off x="592137" y="1676400"/>
            <a:ext cx="8229600" cy="4267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2" name="Shape 592"/>
          <p:cNvSpPr txBox="1">
            <a:spLocks noGrp="1"/>
          </p:cNvSpPr>
          <p:nvPr>
            <p:ph type="sldNum" idx="12"/>
          </p:nvPr>
        </p:nvSpPr>
        <p:spPr>
          <a:xfrm>
            <a:off x="8077200" y="6553200"/>
            <a:ext cx="838200" cy="228600"/>
          </a:xfrm>
          <a:prstGeom prst="rect">
            <a:avLst/>
          </a:prstGeom>
        </p:spPr>
        <p:txBody>
          <a:bodyPr wrap="square" lIns="91425" tIns="45700" rIns="91425" bIns="45700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10</a:t>
            </a:fld>
            <a:endParaRPr lang="en-US"/>
          </a:p>
        </p:txBody>
      </p:sp>
      <p:pic>
        <p:nvPicPr>
          <p:cNvPr id="593" name="Shape 5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28125"/>
            <a:ext cx="9143999" cy="59298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Footer Placeholder 1" hidden="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 hidden="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Shape 629"/>
          <p:cNvSpPr txBox="1">
            <a:spLocks noGrp="1"/>
          </p:cNvSpPr>
          <p:nvPr>
            <p:ph type="title"/>
          </p:nvPr>
        </p:nvSpPr>
        <p:spPr>
          <a:xfrm>
            <a:off x="261013" y="1524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lvl="0" algn="ctr">
              <a:buClr>
                <a:schemeClr val="dk2"/>
              </a:buClr>
              <a:buSzPct val="25000"/>
            </a:pPr>
            <a:r>
              <a:rPr lang="en-US" sz="4400" b="0" i="0" u="none" strike="noStrike" cap="none" dirty="0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Questions?</a:t>
            </a: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 smtClean="0"/>
              <a:t>Summary</a:t>
            </a:r>
            <a:br>
              <a:rPr lang="en-US" sz="4400" dirty="0" smtClean="0"/>
            </a:br>
            <a:r>
              <a:rPr lang="en-US" sz="4400" dirty="0"/>
              <a:t/>
            </a:r>
            <a:br>
              <a:rPr lang="en-US" sz="4400" dirty="0"/>
            </a:br>
            <a:r>
              <a:rPr lang="en-US" sz="4400" dirty="0" smtClean="0"/>
              <a:t>Ilya Rokhkin (Git Trainings)</a:t>
            </a:r>
            <a:br>
              <a:rPr lang="en-US" sz="4400" dirty="0" smtClean="0"/>
            </a:br>
            <a:r>
              <a:rPr lang="en-US" sz="2800" dirty="0">
                <a:hlinkClick r:id="rId3"/>
              </a:rPr>
              <a:t>https://</a:t>
            </a:r>
            <a:r>
              <a:rPr lang="en-US" sz="2800" dirty="0" smtClean="0">
                <a:hlinkClick r:id="rId3"/>
              </a:rPr>
              <a:t>github.com/ilyaro/git_best_practices_ppt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000" dirty="0" smtClean="0">
                <a:hlinkClick r:id="rId4"/>
              </a:rPr>
              <a:t>rokhkin_ilya@yahoo.com</a:t>
            </a:r>
            <a:r>
              <a:rPr lang="en-US" sz="4000" dirty="0" smtClean="0"/>
              <a:t/>
            </a:r>
            <a:br>
              <a:rPr lang="en-US" sz="4000" dirty="0" smtClean="0"/>
            </a:br>
            <a:r>
              <a:rPr lang="en-US" sz="4000" dirty="0" smtClean="0"/>
              <a:t>054-5224805</a:t>
            </a:r>
            <a:br>
              <a:rPr lang="en-US" sz="4000" dirty="0" smtClean="0"/>
            </a:br>
            <a:r>
              <a:rPr lang="en-US" sz="4400" dirty="0" smtClean="0"/>
              <a:t/>
            </a:r>
            <a:br>
              <a:rPr lang="en-US" sz="4400" dirty="0" smtClean="0"/>
            </a:br>
            <a:endParaRPr lang="en-US" sz="4400" dirty="0"/>
          </a:p>
        </p:txBody>
      </p:sp>
      <p:sp>
        <p:nvSpPr>
          <p:cNvPr id="630" name="Shape 630"/>
          <p:cNvSpPr txBox="1"/>
          <p:nvPr/>
        </p:nvSpPr>
        <p:spPr>
          <a:xfrm>
            <a:off x="6477000" y="6553200"/>
            <a:ext cx="15240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lang="en-US" sz="7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  <p:sp>
        <p:nvSpPr>
          <p:cNvPr id="631" name="Shape 631"/>
          <p:cNvSpPr txBox="1"/>
          <p:nvPr/>
        </p:nvSpPr>
        <p:spPr>
          <a:xfrm>
            <a:off x="8077200" y="6553200"/>
            <a:ext cx="8382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 sz="7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 lang="en-US" sz="700" b="0" i="0" u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Footer Placeholder 1" hidden="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 hidden="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355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Git Best Practices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7000" indent="0" algn="ctr">
              <a:buNone/>
            </a:pPr>
            <a:endParaRPr lang="en-US" sz="4800" dirty="0" smtClean="0"/>
          </a:p>
          <a:p>
            <a:pPr marL="127000" indent="0" algn="ctr">
              <a:buNone/>
            </a:pPr>
            <a:r>
              <a:rPr lang="en-US" sz="4800" dirty="0" smtClean="0"/>
              <a:t>Thank You!</a:t>
            </a:r>
            <a:endParaRPr lang="en-US" sz="4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 sz="700" b="0" i="0" u="none" smtClean="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12</a:t>
            </a:fld>
            <a:endParaRPr lang="en-US" sz="700" b="0" i="0" u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745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592137" y="533400"/>
            <a:ext cx="8229600" cy="7588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3400" b="0" i="0" u="none" strike="noStrike" cap="none" dirty="0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Git – meaning?</a:t>
            </a:r>
            <a:endParaRPr lang="en-US" sz="34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609600" y="2514600"/>
            <a:ext cx="8229600" cy="1676400"/>
          </a:xfrm>
        </p:spPr>
        <p:txBody>
          <a:bodyPr/>
          <a:lstStyle/>
          <a:p>
            <a:pPr marL="127000" indent="0">
              <a:buNone/>
            </a:pPr>
            <a:r>
              <a:rPr lang="en-US" sz="4000" dirty="0" smtClean="0"/>
              <a:t>What does the word Git means?</a:t>
            </a:r>
            <a:endParaRPr lang="en-US" sz="4000" dirty="0"/>
          </a:p>
        </p:txBody>
      </p:sp>
      <p:sp>
        <p:nvSpPr>
          <p:cNvPr id="3" name="Footer Placeholder 2" hidden="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 hidden="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/>
        </p:nvSpPr>
        <p:spPr>
          <a:xfrm>
            <a:off x="153897" y="228600"/>
            <a:ext cx="8229600" cy="6414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3400" dirty="0">
                <a:solidFill>
                  <a:schemeClr val="dk2"/>
                </a:solidFill>
              </a:rPr>
              <a:t>GIT Overview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957" y="965250"/>
            <a:ext cx="8553450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841844"/>
            <a:ext cx="6820072" cy="2558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 hidden="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 hidden="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Shape 581"/>
          <p:cNvSpPr txBox="1">
            <a:spLocks noGrp="1"/>
          </p:cNvSpPr>
          <p:nvPr>
            <p:ph type="title"/>
          </p:nvPr>
        </p:nvSpPr>
        <p:spPr>
          <a:xfrm>
            <a:off x="0" y="0"/>
            <a:ext cx="9296400" cy="960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34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Best practices – local feature </a:t>
            </a:r>
            <a:r>
              <a:rPr lang="en-US" sz="3400" b="0" i="0" u="none" strike="noStrike" cap="none" dirty="0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branches (topics)</a:t>
            </a:r>
            <a:r>
              <a:rPr lang="en-US" sz="34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34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4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34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endParaRPr lang="en-US" sz="34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2" name="Shape 582"/>
          <p:cNvSpPr txBox="1"/>
          <p:nvPr/>
        </p:nvSpPr>
        <p:spPr>
          <a:xfrm>
            <a:off x="6477000" y="6553200"/>
            <a:ext cx="15240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lang="en-US" sz="7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  <p:sp>
        <p:nvSpPr>
          <p:cNvPr id="583" name="Shape 583"/>
          <p:cNvSpPr txBox="1"/>
          <p:nvPr/>
        </p:nvSpPr>
        <p:spPr>
          <a:xfrm>
            <a:off x="8077200" y="6553200"/>
            <a:ext cx="8382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 sz="7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lang="en-US" sz="700" b="0" i="0" u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84" name="Shape 584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57163" y="914400"/>
            <a:ext cx="8758237" cy="467836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Footer Placeholder 1" hidden="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 hidden="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57200" y="6172200"/>
            <a:ext cx="34259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Demo: create feature branch, </a:t>
            </a:r>
            <a:r>
              <a:rPr lang="en-US" dirty="0" smtClean="0"/>
              <a:t>checkout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Shape 557"/>
          <p:cNvSpPr txBox="1">
            <a:spLocks noGrp="1"/>
          </p:cNvSpPr>
          <p:nvPr>
            <p:ph type="title"/>
          </p:nvPr>
        </p:nvSpPr>
        <p:spPr>
          <a:xfrm>
            <a:off x="592137" y="533400"/>
            <a:ext cx="8229600" cy="7588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3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Best practices – commit</a:t>
            </a:r>
            <a:br>
              <a:rPr lang="en-US" sz="3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3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endParaRPr lang="en-US" sz="34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8" name="Shape 558"/>
          <p:cNvSpPr txBox="1"/>
          <p:nvPr/>
        </p:nvSpPr>
        <p:spPr>
          <a:xfrm>
            <a:off x="6477000" y="6553200"/>
            <a:ext cx="15240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lang="en-US" sz="7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  <p:sp>
        <p:nvSpPr>
          <p:cNvPr id="559" name="Shape 559"/>
          <p:cNvSpPr txBox="1"/>
          <p:nvPr/>
        </p:nvSpPr>
        <p:spPr>
          <a:xfrm>
            <a:off x="8077200" y="6553200"/>
            <a:ext cx="8382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 sz="7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lang="en-US" sz="700" b="0" i="0" u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60" name="Shape 560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1273175"/>
            <a:ext cx="8796337" cy="46704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Footer Placeholder 1" hidden="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 hidden="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96839" y="6260426"/>
            <a:ext cx="883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Demo: vim, change, save -&gt; auto-commit, git log –c, git reset 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Shape 606"/>
          <p:cNvSpPr txBox="1">
            <a:spLocks noGrp="1"/>
          </p:cNvSpPr>
          <p:nvPr>
            <p:ph type="title"/>
          </p:nvPr>
        </p:nvSpPr>
        <p:spPr>
          <a:xfrm>
            <a:off x="592137" y="533400"/>
            <a:ext cx="8229600" cy="7588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3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Best practices – tag milestones</a:t>
            </a:r>
            <a:br>
              <a:rPr lang="en-US" sz="3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3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endParaRPr lang="en-US" sz="34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7" name="Shape 607"/>
          <p:cNvSpPr txBox="1">
            <a:spLocks noGrp="1"/>
          </p:cNvSpPr>
          <p:nvPr>
            <p:ph type="body" idx="1"/>
          </p:nvPr>
        </p:nvSpPr>
        <p:spPr>
          <a:xfrm>
            <a:off x="592137" y="1676400"/>
            <a:ext cx="8229600" cy="426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spcBef>
                <a:spcPts val="0"/>
              </a:spcBef>
              <a:spcAft>
                <a:spcPts val="0"/>
              </a:spcAft>
              <a:buClr>
                <a:srgbClr val="EA411A"/>
              </a:buClr>
              <a:buSzPct val="100000"/>
              <a:buFont typeface="Arial"/>
              <a:buNone/>
            </a:pPr>
            <a:endParaRPr sz="2000">
              <a:solidFill>
                <a:srgbClr val="5E5E5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8" name="Shape 608"/>
          <p:cNvSpPr txBox="1"/>
          <p:nvPr/>
        </p:nvSpPr>
        <p:spPr>
          <a:xfrm>
            <a:off x="6477000" y="6553200"/>
            <a:ext cx="15240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lang="en-US" sz="7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  <p:sp>
        <p:nvSpPr>
          <p:cNvPr id="609" name="Shape 609"/>
          <p:cNvSpPr txBox="1"/>
          <p:nvPr/>
        </p:nvSpPr>
        <p:spPr>
          <a:xfrm>
            <a:off x="8077200" y="6553200"/>
            <a:ext cx="8382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 sz="7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lang="en-US" sz="700" b="0" i="0" u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10" name="Shape 6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289050"/>
            <a:ext cx="9109075" cy="46545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Footer Placeholder 1" hidden="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 hidden="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Shape 565"/>
          <p:cNvSpPr txBox="1">
            <a:spLocks noGrp="1"/>
          </p:cNvSpPr>
          <p:nvPr>
            <p:ph type="title"/>
          </p:nvPr>
        </p:nvSpPr>
        <p:spPr>
          <a:xfrm>
            <a:off x="592137" y="533400"/>
            <a:ext cx="8229600" cy="7588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3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Best practices – squashing</a:t>
            </a:r>
            <a:br>
              <a:rPr lang="en-US" sz="3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3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endParaRPr lang="en-US" sz="34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6" name="Shape 566"/>
          <p:cNvSpPr txBox="1"/>
          <p:nvPr/>
        </p:nvSpPr>
        <p:spPr>
          <a:xfrm>
            <a:off x="6477000" y="6553200"/>
            <a:ext cx="15240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lang="en-US" sz="7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  <p:sp>
        <p:nvSpPr>
          <p:cNvPr id="567" name="Shape 567"/>
          <p:cNvSpPr txBox="1"/>
          <p:nvPr/>
        </p:nvSpPr>
        <p:spPr>
          <a:xfrm>
            <a:off x="8077200" y="6553200"/>
            <a:ext cx="8382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 sz="7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lang="en-US" sz="700" b="0" i="0" u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68" name="Shape 568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0" y="1600200"/>
            <a:ext cx="9150350" cy="43942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0" y="6027003"/>
            <a:ext cx="9144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Demo: git merge –squash, </a:t>
            </a:r>
            <a:r>
              <a:rPr lang="en-US" sz="2400" dirty="0"/>
              <a:t>git </a:t>
            </a:r>
            <a:r>
              <a:rPr lang="en-US" sz="2400" dirty="0" smtClean="0"/>
              <a:t>commit, </a:t>
            </a:r>
            <a:br>
              <a:rPr lang="en-US" sz="2400" dirty="0" smtClean="0"/>
            </a:br>
            <a:r>
              <a:rPr lang="en-US" sz="2400" dirty="0" smtClean="0"/>
              <a:t>git </a:t>
            </a:r>
            <a:r>
              <a:rPr lang="en-US" sz="2400" dirty="0"/>
              <a:t>log </a:t>
            </a:r>
            <a:r>
              <a:rPr lang="en-US" sz="2400" dirty="0" smtClean="0"/>
              <a:t>--online </a:t>
            </a:r>
            <a:r>
              <a:rPr lang="en-US" sz="2400" dirty="0"/>
              <a:t>--graph </a:t>
            </a:r>
            <a:r>
              <a:rPr lang="en-US" sz="2400" dirty="0" smtClean="0"/>
              <a:t>–all, git push</a:t>
            </a:r>
            <a:endParaRPr lang="en-US" sz="2400" dirty="0"/>
          </a:p>
        </p:txBody>
      </p:sp>
      <p:sp>
        <p:nvSpPr>
          <p:cNvPr id="3" name="Footer Placeholder 2" hidden="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 hidden="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Shape 598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682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3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Best practices – clean up local branches</a:t>
            </a:r>
            <a:r>
              <a:rPr lang="en-US"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endParaRPr lang="en-US" sz="24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9" name="Shape 599"/>
          <p:cNvSpPr txBox="1"/>
          <p:nvPr/>
        </p:nvSpPr>
        <p:spPr>
          <a:xfrm>
            <a:off x="6477000" y="6553200"/>
            <a:ext cx="15240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lang="en-US" sz="7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  <p:sp>
        <p:nvSpPr>
          <p:cNvPr id="600" name="Shape 600"/>
          <p:cNvSpPr txBox="1"/>
          <p:nvPr/>
        </p:nvSpPr>
        <p:spPr>
          <a:xfrm>
            <a:off x="8077200" y="6553200"/>
            <a:ext cx="8382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 sz="7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8</a:t>
            </a:fld>
            <a:endParaRPr lang="en-US" sz="700" b="0" i="0" u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1" name="Shape 601" descr="Delete_local_feature_branch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47850"/>
            <a:ext cx="9144001" cy="57339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Footer Placeholder 1" hidden="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 hidden="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Shape 574"/>
          <p:cNvSpPr txBox="1">
            <a:spLocks noGrp="1"/>
          </p:cNvSpPr>
          <p:nvPr>
            <p:ph type="title"/>
          </p:nvPr>
        </p:nvSpPr>
        <p:spPr>
          <a:xfrm>
            <a:off x="0" y="149800"/>
            <a:ext cx="9144000" cy="758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Best practices - concise commit messages</a:t>
            </a:r>
          </a:p>
        </p:txBody>
      </p:sp>
      <p:pic>
        <p:nvPicPr>
          <p:cNvPr id="576" name="Shape 576" descr="commit_message_header.png"/>
          <p:cNvPicPr preferRelativeResize="0"/>
          <p:nvPr/>
        </p:nvPicPr>
        <p:blipFill rotWithShape="1">
          <a:blip r:embed="rId3">
            <a:alphaModFix/>
          </a:blip>
          <a:srcRect t="31307"/>
          <a:stretch/>
        </p:blipFill>
        <p:spPr>
          <a:xfrm>
            <a:off x="0" y="2954867"/>
            <a:ext cx="9144000" cy="272155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8467" y="1295400"/>
            <a:ext cx="9067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Limit commit message Subject to 70 chars and it must be simple, clear, self explained – this is the line all will see!</a:t>
            </a:r>
          </a:p>
          <a:p>
            <a:r>
              <a:rPr lang="en-US" sz="2400" dirty="0" smtClean="0"/>
              <a:t>Meaningful details put in the body of the commit message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6219855"/>
            <a:ext cx="8763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hlinkClick r:id="rId4"/>
              </a:rPr>
              <a:t>https://github.com/datreeio/node-datreeio/commits/master</a:t>
            </a:r>
            <a:endParaRPr 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228600" y="5659253"/>
            <a:ext cx="2895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Demo: Example:</a:t>
            </a:r>
            <a:endParaRPr lang="en-US" sz="2000" dirty="0"/>
          </a:p>
        </p:txBody>
      </p:sp>
      <p:sp>
        <p:nvSpPr>
          <p:cNvPr id="5" name="Footer Placeholder 4" hidden="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ate Placeholder 5" hidden="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2544</TotalTime>
  <Words>167</Words>
  <Application>Microsoft Office PowerPoint</Application>
  <PresentationFormat>On-screen Show (4:3)</PresentationFormat>
  <Paragraphs>42</Paragraphs>
  <Slides>12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Amatic SC</vt:lpstr>
      <vt:lpstr>Source Code Pro</vt:lpstr>
      <vt:lpstr>Merriweather</vt:lpstr>
      <vt:lpstr>Beach Day</vt:lpstr>
      <vt:lpstr>Git Best Practices</vt:lpstr>
      <vt:lpstr>Git – meaning?</vt:lpstr>
      <vt:lpstr>PowerPoint Presentation</vt:lpstr>
      <vt:lpstr>Best practices – local feature branches (topics)  </vt:lpstr>
      <vt:lpstr>Best practices – commit  </vt:lpstr>
      <vt:lpstr>Best practices – tag milestones  </vt:lpstr>
      <vt:lpstr>Best practices – squashing  </vt:lpstr>
      <vt:lpstr>Best practices – clean up local branches </vt:lpstr>
      <vt:lpstr>Best practices - concise commit messages</vt:lpstr>
      <vt:lpstr>Best practices – Branch Layout </vt:lpstr>
      <vt:lpstr>Questions?  Summary  Ilya Rokhkin (Git Trainings) https://github.com/ilyaro/git_best_practices_ppt  rokhkin_ilya@yahoo.com 054-5224805  </vt:lpstr>
      <vt:lpstr>Git Best Practices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Best Practices</dc:title>
  <cp:lastModifiedBy>Ilya Rokhkin</cp:lastModifiedBy>
  <cp:revision>32</cp:revision>
  <dcterms:modified xsi:type="dcterms:W3CDTF">2019-07-15T15:33:11Z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">
    <vt:lpwstr>NoClassification</vt:lpwstr>
  </property>
  <property fmtid="{D5CDD505-2E9C-101B-9397-08002B2CF9AE}" pid="3" name="ClassificationDisplay">
    <vt:lpwstr>[No Classification] </vt:lpwstr>
  </property>
  <property fmtid="{D5CDD505-2E9C-101B-9397-08002B2CF9AE}" pid="4" name="Verifier">
    <vt:lpwstr>IyCHJSc6Ni2APpMzOzkqPA==</vt:lpwstr>
  </property>
  <property fmtid="{D5CDD505-2E9C-101B-9397-08002B2CF9AE}" pid="5" name="PolicyName">
    <vt:lpwstr>IyBkiiooNjePMZkxLiQsPTo=</vt:lpwstr>
  </property>
  <property fmtid="{D5CDD505-2E9C-101B-9397-08002B2CF9AE}" pid="6" name="PolicyID">
    <vt:lpwstr/>
  </property>
  <property fmtid="{D5CDD505-2E9C-101B-9397-08002B2CF9AE}" pid="7" name="DomainID">
    <vt:lpwstr/>
  </property>
  <property fmtid="{D5CDD505-2E9C-101B-9397-08002B2CF9AE}" pid="8" name="HText">
    <vt:lpwstr/>
  </property>
  <property fmtid="{D5CDD505-2E9C-101B-9397-08002B2CF9AE}" pid="9" name="FText">
    <vt:lpwstr/>
  </property>
  <property fmtid="{D5CDD505-2E9C-101B-9397-08002B2CF9AE}" pid="10" name="WMark">
    <vt:lpwstr/>
  </property>
  <property fmtid="{D5CDD505-2E9C-101B-9397-08002B2CF9AE}" pid="11" name="Set">
    <vt:lpwstr>Ky4oOiM=</vt:lpwstr>
  </property>
  <property fmtid="{D5CDD505-2E9C-101B-9397-08002B2CF9AE}" pid="12" name="Version">
    <vt:lpwstr>Xw==</vt:lpwstr>
  </property>
  <property fmtid="{D5CDD505-2E9C-101B-9397-08002B2CF9AE}" pid="13" name="lqminfo">
    <vt:i4>1</vt:i4>
  </property>
  <property fmtid="{D5CDD505-2E9C-101B-9397-08002B2CF9AE}" pid="14" name="lqmsess">
    <vt:lpwstr>8e55d0aa-516e-4ab6-9f1d-b13898ccc5bf</vt:lpwstr>
  </property>
</Properties>
</file>