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y="6858000" cx="9144000"/>
  <p:notesSz cx="6934200" cy="9232900"/>
  <p:embeddedFontLst>
    <p:embeddedFont>
      <p:font typeface="Amatic SC"/>
      <p:regular r:id="rId56"/>
      <p:bold r:id="rId57"/>
    </p:embeddedFont>
    <p:embeddedFont>
      <p:font typeface="Source Code Pro"/>
      <p:regular r:id="rId58"/>
      <p:bold r:id="rId59"/>
    </p:embeddedFont>
    <p:embeddedFont>
      <p:font typeface="Merriweather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Merriweather-italic.fntdata"/><Relationship Id="rId61" Type="http://schemas.openxmlformats.org/officeDocument/2006/relationships/font" Target="fonts/Merriweather-bold.fntdata"/><Relationship Id="rId20" Type="http://schemas.openxmlformats.org/officeDocument/2006/relationships/slide" Target="slides/slide16.xml"/><Relationship Id="rId63" Type="http://schemas.openxmlformats.org/officeDocument/2006/relationships/font" Target="fonts/Merriweather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Merriweather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AmaticSC-bold.fntdata"/><Relationship Id="rId12" Type="http://schemas.openxmlformats.org/officeDocument/2006/relationships/slide" Target="slides/slide8.xml"/><Relationship Id="rId56" Type="http://schemas.openxmlformats.org/officeDocument/2006/relationships/font" Target="fonts/AmaticSC-regular.fntdata"/><Relationship Id="rId15" Type="http://schemas.openxmlformats.org/officeDocument/2006/relationships/slide" Target="slides/slide11.xml"/><Relationship Id="rId59" Type="http://schemas.openxmlformats.org/officeDocument/2006/relationships/font" Target="fonts/SourceCodePro-bold.fntdata"/><Relationship Id="rId14" Type="http://schemas.openxmlformats.org/officeDocument/2006/relationships/slide" Target="slides/slide10.xml"/><Relationship Id="rId58" Type="http://schemas.openxmlformats.org/officeDocument/2006/relationships/font" Target="fonts/SourceCodePro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929062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929062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175" lIns="92375" rIns="92375" wrap="square" tIns="46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" name="Shape 555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" name="Shape 588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" name="Shape 614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" name="Shape 621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" name="Shape 627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Shape 634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Shape 656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" name="Shape 657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" name="Shape 664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Shape 687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" name="Shape 688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" name="Shape 695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592137" y="533400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628650" marR="0" rtl="0" algn="l">
              <a:spcBef>
                <a:spcPts val="5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914400" marR="0" rtl="0" algn="l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150" lvl="3" marL="1200150" marR="0" rtl="0" algn="l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200" lvl="4" marL="1485900" marR="0" rtl="0" algn="l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943100" marR="0" rtl="0" algn="l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400300" marR="0" rtl="0" algn="l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2857500" marR="0" rtl="0" algn="l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3314700" marR="0" rtl="0" algn="l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4114800" y="6553200"/>
            <a:ext cx="2362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Shape 43"/>
          <p:cNvSpPr txBox="1"/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erriweather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Git General Training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1600200" y="4724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inspection of basic commands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Ilya Rokhkin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201</a:t>
            </a:r>
            <a:r>
              <a:rPr b="0" lang="en-US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4572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Objects cont.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52400" y="1143000"/>
            <a:ext cx="8763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Almost all of GIT is built around manipulating this simple structure of four different object types. It is sort of </a:t>
            </a:r>
            <a:r>
              <a:rPr lang="en-US"/>
              <a:t>it's</a:t>
            </a: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own little file system that sits on top of your machine's file system.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/>
              <a:t>Let's</a:t>
            </a: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say we have a small project that looks like this: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0" i="0" sz="200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0" i="0" sz="200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0" i="0" sz="200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0" i="0" sz="200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0" i="0" sz="200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0" i="0" sz="200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0" i="0" sz="200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If we will commit this project to a GIT repository, it will be represented in GIT like this: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0" i="0" sz="200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0" i="0" sz="200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0" i="0" sz="200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617787"/>
            <a:ext cx="3276600" cy="216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07062" y="86475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Commit Object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39" name="Shape 1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050" y="603700"/>
            <a:ext cx="8146500" cy="61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78300" y="0"/>
            <a:ext cx="8563200" cy="123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Commit object with its parent</a:t>
            </a:r>
          </a:p>
          <a:p>
            <a:pPr indent="-381000" lvl="0" marL="457200">
              <a:spcBef>
                <a:spcPts val="0"/>
              </a:spcBef>
              <a:buClr>
                <a:schemeClr val="accent5"/>
              </a:buClr>
              <a:buSzPct val="100000"/>
              <a:buChar char="●"/>
            </a:pPr>
            <a:r>
              <a:rPr lang="en-US" sz="2400"/>
              <a:t>Links from tree object to common blobs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Git_objects.pn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750" y="1318025"/>
            <a:ext cx="7252150" cy="53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318975" y="1754375"/>
            <a:ext cx="14499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Commit Obj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434925" y="3699500"/>
            <a:ext cx="12180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Tree Obj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58000" y="5669075"/>
            <a:ext cx="12180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Blob obj.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39262" y="161400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Secure Hash Algorithm – SHA1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0" y="729300"/>
            <a:ext cx="8368800" cy="5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Each object in GIT is represented by a 40-digit string, that looks something like that: 7bf68ebf3d8cff042bd3cb87e7592ddda9caa665. 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   This string is being calculated by taking the SHA1 hash of the 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   contents of the object.</a:t>
            </a:r>
          </a:p>
          <a:p>
            <a:pPr indent="-12700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br>
              <a:rPr lang="en-US"/>
            </a:br>
            <a:r>
              <a:rPr lang="en-US"/>
              <a:t>Each commit has </a:t>
            </a:r>
            <a:br>
              <a:rPr lang="en-US"/>
            </a:br>
            <a:r>
              <a:rPr lang="en-US"/>
              <a:t>Author and </a:t>
            </a:r>
            <a:r>
              <a:rPr lang="en-US"/>
              <a:t>Committer</a:t>
            </a:r>
          </a:p>
          <a:p>
            <a:pPr indent="-12700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rPr b="1" lang="en-US"/>
              <a:t>Author</a:t>
            </a:r>
            <a:r>
              <a:rPr lang="en-US"/>
              <a:t> is who really </a:t>
            </a:r>
            <a:br>
              <a:rPr lang="en-US"/>
            </a:br>
            <a:r>
              <a:rPr lang="en-US"/>
              <a:t>wrote the code and </a:t>
            </a:r>
            <a:br>
              <a:rPr lang="en-US"/>
            </a:br>
            <a:r>
              <a:rPr lang="en-US"/>
              <a:t>committed</a:t>
            </a:r>
          </a:p>
          <a:p>
            <a:pPr indent="-12700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rPr b="1" lang="en-US"/>
              <a:t>Committer</a:t>
            </a:r>
            <a:r>
              <a:rPr lang="en-US"/>
              <a:t>, if not the </a:t>
            </a:r>
            <a:br>
              <a:rPr lang="en-US"/>
            </a:br>
            <a:r>
              <a:rPr lang="en-US"/>
              <a:t>same as Author, took </a:t>
            </a:r>
            <a:br>
              <a:rPr lang="en-US"/>
            </a:br>
            <a:r>
              <a:rPr lang="en-US"/>
              <a:t>Original commit and</a:t>
            </a:r>
            <a:br>
              <a:rPr lang="en-US"/>
            </a:br>
            <a:r>
              <a:rPr lang="en-US"/>
              <a:t>reused it in his branch 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050" y="2005650"/>
            <a:ext cx="6498950" cy="4950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HEAD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67" name="Shape 16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8469" l="0" r="0" t="0"/>
          <a:stretch/>
        </p:blipFill>
        <p:spPr>
          <a:xfrm>
            <a:off x="356725" y="3914700"/>
            <a:ext cx="8251800" cy="25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x="2477300" y="291575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69" name="Shape 169"/>
          <p:cNvSpPr/>
          <p:nvPr/>
        </p:nvSpPr>
        <p:spPr>
          <a:xfrm>
            <a:off x="3660525" y="291575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170" name="Shape 170"/>
          <p:cNvSpPr/>
          <p:nvPr/>
        </p:nvSpPr>
        <p:spPr>
          <a:xfrm>
            <a:off x="4843750" y="291575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171" name="Shape 171"/>
          <p:cNvCxnSpPr>
            <a:stCxn id="169" idx="1"/>
            <a:endCxn id="168" idx="3"/>
          </p:cNvCxnSpPr>
          <p:nvPr/>
        </p:nvCxnSpPr>
        <p:spPr>
          <a:xfrm rot="10800000">
            <a:off x="3251925" y="309350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2" name="Shape 172"/>
          <p:cNvCxnSpPr>
            <a:stCxn id="170" idx="1"/>
            <a:endCxn id="169" idx="3"/>
          </p:cNvCxnSpPr>
          <p:nvPr/>
        </p:nvCxnSpPr>
        <p:spPr>
          <a:xfrm rot="10800000">
            <a:off x="4435150" y="309350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3" name="Shape 173"/>
          <p:cNvSpPr txBox="1"/>
          <p:nvPr/>
        </p:nvSpPr>
        <p:spPr>
          <a:xfrm>
            <a:off x="1766700" y="1744300"/>
            <a:ext cx="2668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Local Repository</a:t>
            </a:r>
          </a:p>
        </p:txBody>
      </p:sp>
      <p:sp>
        <p:nvSpPr>
          <p:cNvPr id="174" name="Shape 174"/>
          <p:cNvSpPr/>
          <p:nvPr/>
        </p:nvSpPr>
        <p:spPr>
          <a:xfrm>
            <a:off x="4799350" y="1951050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175" name="Shape 175"/>
          <p:cNvCxnSpPr>
            <a:stCxn id="174" idx="2"/>
            <a:endCxn id="170" idx="0"/>
          </p:cNvCxnSpPr>
          <p:nvPr/>
        </p:nvCxnSpPr>
        <p:spPr>
          <a:xfrm>
            <a:off x="5231050" y="2460450"/>
            <a:ext cx="0" cy="45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6" name="Shape 176"/>
          <p:cNvSpPr/>
          <p:nvPr/>
        </p:nvSpPr>
        <p:spPr>
          <a:xfrm>
            <a:off x="4095525" y="899400"/>
            <a:ext cx="2168100" cy="6882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177" name="Shape 177"/>
          <p:cNvCxnSpPr>
            <a:endCxn id="174" idx="0"/>
          </p:cNvCxnSpPr>
          <p:nvPr/>
        </p:nvCxnSpPr>
        <p:spPr>
          <a:xfrm>
            <a:off x="5231050" y="1625250"/>
            <a:ext cx="0" cy="32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Demo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Lab 3</a:t>
            </a:r>
            <a:br>
              <a:rPr lang="en-US" sz="3600"/>
            </a:b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Teamwork, parallel work: 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We will clone second work repo2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Will commit changes in both repositories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Push and pull with silent rebase to apply the commit of one repo into another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Overview results </a:t>
            </a: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193" name="Shape 193"/>
          <p:cNvSpPr/>
          <p:nvPr/>
        </p:nvSpPr>
        <p:spPr>
          <a:xfrm>
            <a:off x="307705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5" name="Shape 195"/>
          <p:cNvCxnSpPr>
            <a:stCxn id="193" idx="1"/>
            <a:endCxn id="192" idx="3"/>
          </p:cNvCxnSpPr>
          <p:nvPr/>
        </p:nvCxnSpPr>
        <p:spPr>
          <a:xfrm rot="10800000">
            <a:off x="2668450" y="24992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6" name="Shape 196"/>
          <p:cNvSpPr txBox="1"/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199" name="Shape 199"/>
          <p:cNvSpPr/>
          <p:nvPr/>
        </p:nvSpPr>
        <p:spPr>
          <a:xfrm>
            <a:off x="2855650" y="48876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1" name="Shape 201"/>
          <p:cNvCxnSpPr>
            <a:stCxn id="199" idx="1"/>
            <a:endCxn id="198" idx="3"/>
          </p:cNvCxnSpPr>
          <p:nvPr/>
        </p:nvCxnSpPr>
        <p:spPr>
          <a:xfrm rot="10800000">
            <a:off x="2447050" y="50653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668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Local 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51075" y="3995738"/>
            <a:ext cx="32769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 Remote Repository</a:t>
            </a:r>
          </a:p>
        </p:txBody>
      </p:sp>
      <p:sp>
        <p:nvSpPr>
          <p:cNvPr id="204" name="Shape 204"/>
          <p:cNvSpPr/>
          <p:nvPr/>
        </p:nvSpPr>
        <p:spPr>
          <a:xfrm>
            <a:off x="2811250" y="5669925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205" name="Shape 205"/>
          <p:cNvCxnSpPr>
            <a:stCxn id="204" idx="0"/>
            <a:endCxn id="199" idx="2"/>
          </p:cNvCxnSpPr>
          <p:nvPr/>
        </p:nvCxnSpPr>
        <p:spPr>
          <a:xfrm rot="10800000">
            <a:off x="3242950" y="5243025"/>
            <a:ext cx="0" cy="4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6" name="Shape 206"/>
          <p:cNvSpPr/>
          <p:nvPr/>
        </p:nvSpPr>
        <p:spPr>
          <a:xfrm>
            <a:off x="2831350" y="3103900"/>
            <a:ext cx="1266000" cy="546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origin/master</a:t>
            </a:r>
          </a:p>
        </p:txBody>
      </p:sp>
      <p:cxnSp>
        <p:nvCxnSpPr>
          <p:cNvPr id="207" name="Shape 207"/>
          <p:cNvCxnSpPr/>
          <p:nvPr/>
        </p:nvCxnSpPr>
        <p:spPr>
          <a:xfrm rot="10800000">
            <a:off x="3464350" y="2677000"/>
            <a:ext cx="0" cy="4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8" name="Shape 208"/>
          <p:cNvSpPr/>
          <p:nvPr/>
        </p:nvSpPr>
        <p:spPr>
          <a:xfrm>
            <a:off x="3032650" y="1356800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3" idx="0"/>
          </p:cNvCxnSpPr>
          <p:nvPr/>
        </p:nvCxnSpPr>
        <p:spPr>
          <a:xfrm>
            <a:off x="3464350" y="1866200"/>
            <a:ext cx="0" cy="45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0" name="Shape 210"/>
          <p:cNvSpPr txBox="1"/>
          <p:nvPr/>
        </p:nvSpPr>
        <p:spPr>
          <a:xfrm>
            <a:off x="4450675" y="30747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260200" y="13568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sp>
        <p:nvSpPr>
          <p:cNvPr id="212" name="Shape 212"/>
          <p:cNvSpPr/>
          <p:nvPr/>
        </p:nvSpPr>
        <p:spPr>
          <a:xfrm>
            <a:off x="3045250" y="728400"/>
            <a:ext cx="838200" cy="355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213" name="Shape 213"/>
          <p:cNvCxnSpPr>
            <a:endCxn id="208" idx="0"/>
          </p:cNvCxnSpPr>
          <p:nvPr/>
        </p:nvCxnSpPr>
        <p:spPr>
          <a:xfrm>
            <a:off x="3464350" y="1031000"/>
            <a:ext cx="0" cy="32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4" name="Shape 214"/>
          <p:cNvSpPr txBox="1"/>
          <p:nvPr/>
        </p:nvSpPr>
        <p:spPr>
          <a:xfrm>
            <a:off x="4097350" y="4095500"/>
            <a:ext cx="5046600" cy="1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0000"/>
              </a:buClr>
              <a:buSzPct val="100000"/>
              <a:buChar char="●"/>
            </a:pPr>
            <a:r>
              <a:rPr lang="en-US" sz="2400"/>
              <a:t>After clone/pull Remote Tracking Branch and Tracking (Local) branch pointing to the same commit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22" name="Shape 222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223" name="Shape 223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224" name="Shape 224"/>
          <p:cNvSpPr/>
          <p:nvPr/>
        </p:nvSpPr>
        <p:spPr>
          <a:xfrm>
            <a:off x="307705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225" name="Shape 225"/>
          <p:cNvCxnSpPr>
            <a:stCxn id="223" idx="1"/>
            <a:endCxn id="222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6" name="Shape 226"/>
          <p:cNvCxnSpPr>
            <a:stCxn id="224" idx="1"/>
            <a:endCxn id="223" idx="3"/>
          </p:cNvCxnSpPr>
          <p:nvPr/>
        </p:nvCxnSpPr>
        <p:spPr>
          <a:xfrm rot="10800000">
            <a:off x="2668450" y="24992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7" name="Shape 227"/>
          <p:cNvSpPr txBox="1"/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228" name="Shape 228"/>
          <p:cNvSpPr/>
          <p:nvPr/>
        </p:nvSpPr>
        <p:spPr>
          <a:xfrm>
            <a:off x="587275" y="50713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229" name="Shape 229"/>
          <p:cNvSpPr/>
          <p:nvPr/>
        </p:nvSpPr>
        <p:spPr>
          <a:xfrm>
            <a:off x="1770500" y="50713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230" name="Shape 230"/>
          <p:cNvSpPr/>
          <p:nvPr/>
        </p:nvSpPr>
        <p:spPr>
          <a:xfrm>
            <a:off x="2953725" y="50713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231" name="Shape 231"/>
          <p:cNvCxnSpPr>
            <a:stCxn id="229" idx="1"/>
            <a:endCxn id="228" idx="3"/>
          </p:cNvCxnSpPr>
          <p:nvPr/>
        </p:nvCxnSpPr>
        <p:spPr>
          <a:xfrm rot="10800000">
            <a:off x="1361900" y="52490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2" name="Shape 232"/>
          <p:cNvCxnSpPr>
            <a:stCxn id="230" idx="1"/>
            <a:endCxn id="229" idx="3"/>
          </p:cNvCxnSpPr>
          <p:nvPr/>
        </p:nvCxnSpPr>
        <p:spPr>
          <a:xfrm rot="10800000">
            <a:off x="2545125" y="52490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3" name="Shape 233"/>
          <p:cNvSpPr txBox="1"/>
          <p:nvPr/>
        </p:nvSpPr>
        <p:spPr>
          <a:xfrm>
            <a:off x="0" y="1150050"/>
            <a:ext cx="2668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Local Repository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49150" y="4179438"/>
            <a:ext cx="32769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 Remote Repository</a:t>
            </a:r>
          </a:p>
        </p:txBody>
      </p:sp>
      <p:sp>
        <p:nvSpPr>
          <p:cNvPr id="235" name="Shape 235"/>
          <p:cNvSpPr/>
          <p:nvPr/>
        </p:nvSpPr>
        <p:spPr>
          <a:xfrm>
            <a:off x="2909325" y="5853625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236" name="Shape 236"/>
          <p:cNvCxnSpPr>
            <a:stCxn id="235" idx="0"/>
            <a:endCxn id="230" idx="2"/>
          </p:cNvCxnSpPr>
          <p:nvPr/>
        </p:nvCxnSpPr>
        <p:spPr>
          <a:xfrm rot="10800000">
            <a:off x="3341025" y="5426725"/>
            <a:ext cx="0" cy="4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7" name="Shape 237"/>
          <p:cNvSpPr/>
          <p:nvPr/>
        </p:nvSpPr>
        <p:spPr>
          <a:xfrm>
            <a:off x="2831350" y="3103900"/>
            <a:ext cx="1266000" cy="546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origin/master</a:t>
            </a:r>
          </a:p>
        </p:txBody>
      </p:sp>
      <p:cxnSp>
        <p:nvCxnSpPr>
          <p:cNvPr id="238" name="Shape 238"/>
          <p:cNvCxnSpPr/>
          <p:nvPr/>
        </p:nvCxnSpPr>
        <p:spPr>
          <a:xfrm rot="10800000">
            <a:off x="3464350" y="2677000"/>
            <a:ext cx="0" cy="4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9" name="Shape 239"/>
          <p:cNvSpPr/>
          <p:nvPr/>
        </p:nvSpPr>
        <p:spPr>
          <a:xfrm>
            <a:off x="4138850" y="1354425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0" y="2985050"/>
            <a:ext cx="28161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5371900" y="1254825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sp>
        <p:nvSpPr>
          <p:cNvPr id="242" name="Shape 242"/>
          <p:cNvSpPr/>
          <p:nvPr/>
        </p:nvSpPr>
        <p:spPr>
          <a:xfrm>
            <a:off x="4151450" y="726025"/>
            <a:ext cx="838200" cy="355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243" name="Shape 243"/>
          <p:cNvCxnSpPr>
            <a:endCxn id="239" idx="0"/>
          </p:cNvCxnSpPr>
          <p:nvPr/>
        </p:nvCxnSpPr>
        <p:spPr>
          <a:xfrm>
            <a:off x="4570550" y="1028625"/>
            <a:ext cx="0" cy="32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4" name="Shape 244"/>
          <p:cNvSpPr/>
          <p:nvPr/>
        </p:nvSpPr>
        <p:spPr>
          <a:xfrm>
            <a:off x="418325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6df01</a:t>
            </a:r>
          </a:p>
        </p:txBody>
      </p:sp>
      <p:cxnSp>
        <p:nvCxnSpPr>
          <p:cNvPr id="245" name="Shape 245"/>
          <p:cNvCxnSpPr>
            <a:stCxn id="244" idx="1"/>
          </p:cNvCxnSpPr>
          <p:nvPr/>
        </p:nvCxnSpPr>
        <p:spPr>
          <a:xfrm rot="10800000">
            <a:off x="3851750" y="2499250"/>
            <a:ext cx="331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6" name="Shape 246"/>
          <p:cNvSpPr txBox="1"/>
          <p:nvPr/>
        </p:nvSpPr>
        <p:spPr>
          <a:xfrm>
            <a:off x="4368550" y="3693650"/>
            <a:ext cx="47754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0000"/>
              </a:buClr>
              <a:buSzPct val="100000"/>
              <a:buChar char="●"/>
            </a:pPr>
            <a:r>
              <a:rPr b="1" lang="en-US" sz="2400"/>
              <a:t>Commit on local repository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$ git commit</a:t>
            </a:r>
          </a:p>
        </p:txBody>
      </p:sp>
      <p:cxnSp>
        <p:nvCxnSpPr>
          <p:cNvPr id="247" name="Shape 247"/>
          <p:cNvCxnSpPr/>
          <p:nvPr/>
        </p:nvCxnSpPr>
        <p:spPr>
          <a:xfrm>
            <a:off x="16050" y="3934925"/>
            <a:ext cx="406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8" name="Shape 248"/>
          <p:cNvCxnSpPr>
            <a:stCxn id="239" idx="2"/>
            <a:endCxn id="244" idx="0"/>
          </p:cNvCxnSpPr>
          <p:nvPr/>
        </p:nvCxnSpPr>
        <p:spPr>
          <a:xfrm>
            <a:off x="4570550" y="1863825"/>
            <a:ext cx="0" cy="45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55" name="Shape 255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256" name="Shape 256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257" name="Shape 257"/>
          <p:cNvSpPr/>
          <p:nvPr/>
        </p:nvSpPr>
        <p:spPr>
          <a:xfrm>
            <a:off x="307705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258" name="Shape 258"/>
          <p:cNvCxnSpPr>
            <a:stCxn id="256" idx="1"/>
            <a:endCxn id="255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9" name="Shape 259"/>
          <p:cNvCxnSpPr>
            <a:stCxn id="257" idx="1"/>
            <a:endCxn id="256" idx="3"/>
          </p:cNvCxnSpPr>
          <p:nvPr/>
        </p:nvCxnSpPr>
        <p:spPr>
          <a:xfrm rot="10800000">
            <a:off x="2668450" y="24992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0" name="Shape 260"/>
          <p:cNvSpPr txBox="1"/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261" name="Shape 261"/>
          <p:cNvSpPr/>
          <p:nvPr/>
        </p:nvSpPr>
        <p:spPr>
          <a:xfrm>
            <a:off x="452150" y="50353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262" name="Shape 262"/>
          <p:cNvSpPr/>
          <p:nvPr/>
        </p:nvSpPr>
        <p:spPr>
          <a:xfrm>
            <a:off x="1635375" y="50353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263" name="Shape 263"/>
          <p:cNvSpPr/>
          <p:nvPr/>
        </p:nvSpPr>
        <p:spPr>
          <a:xfrm>
            <a:off x="2818600" y="50353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264" name="Shape 264"/>
          <p:cNvCxnSpPr>
            <a:stCxn id="262" idx="1"/>
            <a:endCxn id="261" idx="3"/>
          </p:cNvCxnSpPr>
          <p:nvPr/>
        </p:nvCxnSpPr>
        <p:spPr>
          <a:xfrm rot="10800000">
            <a:off x="1226775" y="52130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5" name="Shape 265"/>
          <p:cNvCxnSpPr>
            <a:stCxn id="263" idx="1"/>
            <a:endCxn id="262" idx="3"/>
          </p:cNvCxnSpPr>
          <p:nvPr/>
        </p:nvCxnSpPr>
        <p:spPr>
          <a:xfrm rot="10800000">
            <a:off x="2410000" y="52130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6" name="Shape 266"/>
          <p:cNvSpPr txBox="1"/>
          <p:nvPr/>
        </p:nvSpPr>
        <p:spPr>
          <a:xfrm>
            <a:off x="0" y="1150050"/>
            <a:ext cx="2668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Local Repository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87450" y="4203025"/>
            <a:ext cx="32769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 Remote Repository</a:t>
            </a:r>
          </a:p>
        </p:txBody>
      </p:sp>
      <p:sp>
        <p:nvSpPr>
          <p:cNvPr id="268" name="Shape 268"/>
          <p:cNvSpPr/>
          <p:nvPr/>
        </p:nvSpPr>
        <p:spPr>
          <a:xfrm>
            <a:off x="3957425" y="5817700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sp>
        <p:nvSpPr>
          <p:cNvPr id="269" name="Shape 269"/>
          <p:cNvSpPr/>
          <p:nvPr/>
        </p:nvSpPr>
        <p:spPr>
          <a:xfrm>
            <a:off x="2831350" y="3103900"/>
            <a:ext cx="1266000" cy="546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origin/master</a:t>
            </a:r>
          </a:p>
        </p:txBody>
      </p:sp>
      <p:cxnSp>
        <p:nvCxnSpPr>
          <p:cNvPr id="270" name="Shape 270"/>
          <p:cNvCxnSpPr/>
          <p:nvPr/>
        </p:nvCxnSpPr>
        <p:spPr>
          <a:xfrm rot="10800000">
            <a:off x="3464350" y="2677000"/>
            <a:ext cx="0" cy="4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1" name="Shape 271"/>
          <p:cNvSpPr/>
          <p:nvPr/>
        </p:nvSpPr>
        <p:spPr>
          <a:xfrm>
            <a:off x="4138850" y="1354425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272" name="Shape 272"/>
          <p:cNvCxnSpPr>
            <a:stCxn id="271" idx="2"/>
            <a:endCxn id="273" idx="0"/>
          </p:cNvCxnSpPr>
          <p:nvPr/>
        </p:nvCxnSpPr>
        <p:spPr>
          <a:xfrm>
            <a:off x="4570550" y="1863825"/>
            <a:ext cx="0" cy="45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4" name="Shape 274"/>
          <p:cNvSpPr txBox="1"/>
          <p:nvPr/>
        </p:nvSpPr>
        <p:spPr>
          <a:xfrm>
            <a:off x="0" y="2982075"/>
            <a:ext cx="27423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5307650" y="1254825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sp>
        <p:nvSpPr>
          <p:cNvPr id="276" name="Shape 276"/>
          <p:cNvSpPr/>
          <p:nvPr/>
        </p:nvSpPr>
        <p:spPr>
          <a:xfrm>
            <a:off x="4151450" y="726025"/>
            <a:ext cx="838200" cy="355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277" name="Shape 277"/>
          <p:cNvCxnSpPr>
            <a:endCxn id="271" idx="0"/>
          </p:cNvCxnSpPr>
          <p:nvPr/>
        </p:nvCxnSpPr>
        <p:spPr>
          <a:xfrm>
            <a:off x="4570550" y="1028625"/>
            <a:ext cx="0" cy="32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3" name="Shape 273"/>
          <p:cNvSpPr/>
          <p:nvPr/>
        </p:nvSpPr>
        <p:spPr>
          <a:xfrm>
            <a:off x="418325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6df01</a:t>
            </a:r>
          </a:p>
        </p:txBody>
      </p:sp>
      <p:cxnSp>
        <p:nvCxnSpPr>
          <p:cNvPr id="278" name="Shape 278"/>
          <p:cNvCxnSpPr>
            <a:stCxn id="273" idx="1"/>
          </p:cNvCxnSpPr>
          <p:nvPr/>
        </p:nvCxnSpPr>
        <p:spPr>
          <a:xfrm rot="10800000">
            <a:off x="3851750" y="2499250"/>
            <a:ext cx="331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9" name="Shape 279"/>
          <p:cNvSpPr/>
          <p:nvPr/>
        </p:nvSpPr>
        <p:spPr>
          <a:xfrm>
            <a:off x="4001825" y="50353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0bddb</a:t>
            </a:r>
          </a:p>
        </p:txBody>
      </p:sp>
      <p:cxnSp>
        <p:nvCxnSpPr>
          <p:cNvPr id="280" name="Shape 280"/>
          <p:cNvCxnSpPr>
            <a:stCxn id="279" idx="1"/>
            <a:endCxn id="263" idx="3"/>
          </p:cNvCxnSpPr>
          <p:nvPr/>
        </p:nvCxnSpPr>
        <p:spPr>
          <a:xfrm rot="10800000">
            <a:off x="3593225" y="52130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1" name="Shape 281"/>
          <p:cNvSpPr txBox="1"/>
          <p:nvPr/>
        </p:nvSpPr>
        <p:spPr>
          <a:xfrm>
            <a:off x="5002250" y="3995750"/>
            <a:ext cx="4141800" cy="19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0000"/>
              </a:buClr>
              <a:buSzPct val="100000"/>
              <a:buChar char="●"/>
            </a:pPr>
            <a:r>
              <a:rPr b="1" lang="en-US" sz="2400"/>
              <a:t>Push another Commit to remote repository from another repository/user</a:t>
            </a:r>
          </a:p>
        </p:txBody>
      </p:sp>
      <p:cxnSp>
        <p:nvCxnSpPr>
          <p:cNvPr id="282" name="Shape 282"/>
          <p:cNvCxnSpPr/>
          <p:nvPr/>
        </p:nvCxnSpPr>
        <p:spPr>
          <a:xfrm>
            <a:off x="0" y="3916750"/>
            <a:ext cx="406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3" name="Shape 283"/>
          <p:cNvCxnSpPr>
            <a:stCxn id="268" idx="0"/>
            <a:endCxn id="279" idx="2"/>
          </p:cNvCxnSpPr>
          <p:nvPr/>
        </p:nvCxnSpPr>
        <p:spPr>
          <a:xfrm rot="10800000">
            <a:off x="4389125" y="5390800"/>
            <a:ext cx="0" cy="4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90" name="Shape 290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291" name="Shape 291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292" name="Shape 292"/>
          <p:cNvSpPr/>
          <p:nvPr/>
        </p:nvSpPr>
        <p:spPr>
          <a:xfrm>
            <a:off x="307705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293" name="Shape 293"/>
          <p:cNvCxnSpPr>
            <a:stCxn id="291" idx="1"/>
            <a:endCxn id="290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4" name="Shape 294"/>
          <p:cNvCxnSpPr>
            <a:stCxn id="292" idx="1"/>
            <a:endCxn id="291" idx="3"/>
          </p:cNvCxnSpPr>
          <p:nvPr/>
        </p:nvCxnSpPr>
        <p:spPr>
          <a:xfrm rot="10800000">
            <a:off x="2668450" y="24992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5" name="Shape 295"/>
          <p:cNvSpPr txBox="1"/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296" name="Shape 296"/>
          <p:cNvSpPr/>
          <p:nvPr/>
        </p:nvSpPr>
        <p:spPr>
          <a:xfrm>
            <a:off x="461225" y="54176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297" name="Shape 297"/>
          <p:cNvSpPr/>
          <p:nvPr/>
        </p:nvSpPr>
        <p:spPr>
          <a:xfrm>
            <a:off x="1644450" y="54176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298" name="Shape 298"/>
          <p:cNvSpPr/>
          <p:nvPr/>
        </p:nvSpPr>
        <p:spPr>
          <a:xfrm>
            <a:off x="2827675" y="54176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299" name="Shape 299"/>
          <p:cNvCxnSpPr>
            <a:stCxn id="297" idx="1"/>
            <a:endCxn id="296" idx="3"/>
          </p:cNvCxnSpPr>
          <p:nvPr/>
        </p:nvCxnSpPr>
        <p:spPr>
          <a:xfrm rot="10800000">
            <a:off x="1235850" y="55953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0" name="Shape 300"/>
          <p:cNvCxnSpPr>
            <a:stCxn id="298" idx="1"/>
            <a:endCxn id="297" idx="3"/>
          </p:cNvCxnSpPr>
          <p:nvPr/>
        </p:nvCxnSpPr>
        <p:spPr>
          <a:xfrm rot="10800000">
            <a:off x="2419075" y="55953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1" name="Shape 301"/>
          <p:cNvSpPr txBox="1"/>
          <p:nvPr/>
        </p:nvSpPr>
        <p:spPr>
          <a:xfrm>
            <a:off x="0" y="1150050"/>
            <a:ext cx="2668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Local Repository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23100" y="4657163"/>
            <a:ext cx="32769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 Remote Repository</a:t>
            </a:r>
          </a:p>
        </p:txBody>
      </p:sp>
      <p:sp>
        <p:nvSpPr>
          <p:cNvPr id="303" name="Shape 303"/>
          <p:cNvSpPr/>
          <p:nvPr/>
        </p:nvSpPr>
        <p:spPr>
          <a:xfrm>
            <a:off x="3966500" y="6200000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304" name="Shape 304"/>
          <p:cNvCxnSpPr>
            <a:stCxn id="303" idx="0"/>
            <a:endCxn id="305" idx="2"/>
          </p:cNvCxnSpPr>
          <p:nvPr/>
        </p:nvCxnSpPr>
        <p:spPr>
          <a:xfrm rot="10800000">
            <a:off x="4398200" y="5773100"/>
            <a:ext cx="0" cy="4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6" name="Shape 306"/>
          <p:cNvSpPr/>
          <p:nvPr/>
        </p:nvSpPr>
        <p:spPr>
          <a:xfrm>
            <a:off x="4960100" y="3814125"/>
            <a:ext cx="1266000" cy="546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origin/master</a:t>
            </a:r>
          </a:p>
        </p:txBody>
      </p:sp>
      <p:cxnSp>
        <p:nvCxnSpPr>
          <p:cNvPr id="307" name="Shape 307"/>
          <p:cNvCxnSpPr/>
          <p:nvPr/>
        </p:nvCxnSpPr>
        <p:spPr>
          <a:xfrm rot="10800000">
            <a:off x="5593100" y="3381900"/>
            <a:ext cx="0" cy="4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8" name="Shape 308"/>
          <p:cNvSpPr/>
          <p:nvPr/>
        </p:nvSpPr>
        <p:spPr>
          <a:xfrm>
            <a:off x="4138850" y="1354425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309" name="Shape 309"/>
          <p:cNvCxnSpPr>
            <a:stCxn id="308" idx="2"/>
            <a:endCxn id="310" idx="0"/>
          </p:cNvCxnSpPr>
          <p:nvPr/>
        </p:nvCxnSpPr>
        <p:spPr>
          <a:xfrm>
            <a:off x="4570550" y="1863825"/>
            <a:ext cx="0" cy="45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1" name="Shape 311"/>
          <p:cNvSpPr txBox="1"/>
          <p:nvPr/>
        </p:nvSpPr>
        <p:spPr>
          <a:xfrm>
            <a:off x="1893825" y="3781875"/>
            <a:ext cx="27969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5205800" y="1254825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sp>
        <p:nvSpPr>
          <p:cNvPr id="313" name="Shape 313"/>
          <p:cNvSpPr/>
          <p:nvPr/>
        </p:nvSpPr>
        <p:spPr>
          <a:xfrm>
            <a:off x="4151450" y="726025"/>
            <a:ext cx="838200" cy="355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14" name="Shape 314"/>
          <p:cNvCxnSpPr>
            <a:endCxn id="308" idx="0"/>
          </p:cNvCxnSpPr>
          <p:nvPr/>
        </p:nvCxnSpPr>
        <p:spPr>
          <a:xfrm>
            <a:off x="4570550" y="1028625"/>
            <a:ext cx="0" cy="32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0" name="Shape 310"/>
          <p:cNvSpPr/>
          <p:nvPr/>
        </p:nvSpPr>
        <p:spPr>
          <a:xfrm>
            <a:off x="418325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6df01</a:t>
            </a:r>
          </a:p>
        </p:txBody>
      </p:sp>
      <p:cxnSp>
        <p:nvCxnSpPr>
          <p:cNvPr id="315" name="Shape 315"/>
          <p:cNvCxnSpPr>
            <a:stCxn id="310" idx="1"/>
          </p:cNvCxnSpPr>
          <p:nvPr/>
        </p:nvCxnSpPr>
        <p:spPr>
          <a:xfrm rot="10800000">
            <a:off x="3851750" y="2499250"/>
            <a:ext cx="331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5" name="Shape 305"/>
          <p:cNvSpPr/>
          <p:nvPr/>
        </p:nvSpPr>
        <p:spPr>
          <a:xfrm>
            <a:off x="4010900" y="54176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0bddb</a:t>
            </a:r>
          </a:p>
        </p:txBody>
      </p:sp>
      <p:cxnSp>
        <p:nvCxnSpPr>
          <p:cNvPr id="316" name="Shape 316"/>
          <p:cNvCxnSpPr>
            <a:stCxn id="305" idx="1"/>
            <a:endCxn id="298" idx="3"/>
          </p:cNvCxnSpPr>
          <p:nvPr/>
        </p:nvCxnSpPr>
        <p:spPr>
          <a:xfrm rot="10800000">
            <a:off x="3602300" y="55953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7" name="Shape 317"/>
          <p:cNvSpPr txBox="1"/>
          <p:nvPr/>
        </p:nvSpPr>
        <p:spPr>
          <a:xfrm>
            <a:off x="6226100" y="2195275"/>
            <a:ext cx="2796900" cy="4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0000"/>
              </a:buClr>
              <a:buSzPct val="100000"/>
              <a:buChar char="●"/>
            </a:pPr>
            <a:r>
              <a:rPr b="1" lang="en-US" sz="2400"/>
              <a:t>Fetch/Pull the Commit from remote repository to Remote Tracking Branch</a:t>
            </a:r>
          </a:p>
        </p:txBody>
      </p:sp>
      <p:sp>
        <p:nvSpPr>
          <p:cNvPr id="318" name="Shape 318"/>
          <p:cNvSpPr/>
          <p:nvPr/>
        </p:nvSpPr>
        <p:spPr>
          <a:xfrm>
            <a:off x="5205800" y="30264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0bddb</a:t>
            </a:r>
          </a:p>
        </p:txBody>
      </p:sp>
      <p:cxnSp>
        <p:nvCxnSpPr>
          <p:cNvPr id="319" name="Shape 319"/>
          <p:cNvCxnSpPr>
            <a:stCxn id="318" idx="1"/>
            <a:endCxn id="292" idx="2"/>
          </p:cNvCxnSpPr>
          <p:nvPr/>
        </p:nvCxnSpPr>
        <p:spPr>
          <a:xfrm rot="10800000">
            <a:off x="3464300" y="2677050"/>
            <a:ext cx="1741500" cy="52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0" name="Shape 320"/>
          <p:cNvSpPr/>
          <p:nvPr/>
        </p:nvSpPr>
        <p:spPr>
          <a:xfrm>
            <a:off x="4991900" y="4497050"/>
            <a:ext cx="988500" cy="2056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21" name="Shape 321"/>
          <p:cNvCxnSpPr/>
          <p:nvPr/>
        </p:nvCxnSpPr>
        <p:spPr>
          <a:xfrm>
            <a:off x="0" y="4432825"/>
            <a:ext cx="406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Agenda: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981200"/>
            <a:ext cx="8229600" cy="4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1. Basic concepts and commands</a:t>
            </a:r>
          </a:p>
          <a:p>
            <a:pPr indent="-285750" lvl="1" marL="6286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Git Architecture, data model</a:t>
            </a:r>
          </a:p>
          <a:p>
            <a:pPr indent="-285750" lvl="1" marL="6286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DVCS, Repository, Commit, Parent Commit, Tree, Blob, Index</a:t>
            </a:r>
            <a:r>
              <a:rPr lang="en-US"/>
              <a:t>.</a:t>
            </a:r>
          </a:p>
          <a:p>
            <a:pPr indent="-285750" lvl="1" marL="6286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Staged, Modified, Committed files.</a:t>
            </a:r>
          </a:p>
          <a:p>
            <a:pPr indent="-285750" lvl="1" marL="6286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Basic commands to work in Repository and outside.</a:t>
            </a:r>
          </a:p>
          <a:p>
            <a:pPr indent="-285750" lvl="1" marL="6286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Sharing work with peers.</a:t>
            </a:r>
          </a:p>
          <a:p>
            <a:pPr indent="-285750" lvl="1" marL="6286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Best practices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2. Practical part, lab 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28" name="Shape 328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329" name="Shape 329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330" name="Shape 330"/>
          <p:cNvSpPr/>
          <p:nvPr/>
        </p:nvSpPr>
        <p:spPr>
          <a:xfrm>
            <a:off x="307705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331" name="Shape 331"/>
          <p:cNvCxnSpPr>
            <a:stCxn id="329" idx="1"/>
            <a:endCxn id="328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2" name="Shape 332"/>
          <p:cNvCxnSpPr>
            <a:stCxn id="330" idx="1"/>
            <a:endCxn id="329" idx="3"/>
          </p:cNvCxnSpPr>
          <p:nvPr/>
        </p:nvCxnSpPr>
        <p:spPr>
          <a:xfrm rot="10800000">
            <a:off x="2668450" y="24992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3" name="Shape 333"/>
          <p:cNvSpPr txBox="1"/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334" name="Shape 334"/>
          <p:cNvSpPr/>
          <p:nvPr/>
        </p:nvSpPr>
        <p:spPr>
          <a:xfrm>
            <a:off x="473150" y="54900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335" name="Shape 335"/>
          <p:cNvSpPr/>
          <p:nvPr/>
        </p:nvSpPr>
        <p:spPr>
          <a:xfrm>
            <a:off x="1656375" y="54900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336" name="Shape 336"/>
          <p:cNvSpPr/>
          <p:nvPr/>
        </p:nvSpPr>
        <p:spPr>
          <a:xfrm>
            <a:off x="2839600" y="54900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337" name="Shape 337"/>
          <p:cNvCxnSpPr>
            <a:stCxn id="335" idx="1"/>
            <a:endCxn id="334" idx="3"/>
          </p:cNvCxnSpPr>
          <p:nvPr/>
        </p:nvCxnSpPr>
        <p:spPr>
          <a:xfrm rot="10800000">
            <a:off x="1247775" y="56677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8" name="Shape 338"/>
          <p:cNvCxnSpPr>
            <a:stCxn id="336" idx="1"/>
            <a:endCxn id="335" idx="3"/>
          </p:cNvCxnSpPr>
          <p:nvPr/>
        </p:nvCxnSpPr>
        <p:spPr>
          <a:xfrm rot="10800000">
            <a:off x="2431000" y="56677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9" name="Shape 339"/>
          <p:cNvSpPr txBox="1"/>
          <p:nvPr/>
        </p:nvSpPr>
        <p:spPr>
          <a:xfrm>
            <a:off x="0" y="1150050"/>
            <a:ext cx="2668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Local Repository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35025" y="4729563"/>
            <a:ext cx="32769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 Remote Repository</a:t>
            </a:r>
          </a:p>
        </p:txBody>
      </p:sp>
      <p:sp>
        <p:nvSpPr>
          <p:cNvPr id="341" name="Shape 341"/>
          <p:cNvSpPr/>
          <p:nvPr/>
        </p:nvSpPr>
        <p:spPr>
          <a:xfrm>
            <a:off x="3978425" y="6272400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342" name="Shape 342"/>
          <p:cNvCxnSpPr>
            <a:stCxn id="341" idx="0"/>
            <a:endCxn id="343" idx="2"/>
          </p:cNvCxnSpPr>
          <p:nvPr/>
        </p:nvCxnSpPr>
        <p:spPr>
          <a:xfrm rot="10800000">
            <a:off x="4410125" y="5845500"/>
            <a:ext cx="0" cy="4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4" name="Shape 344"/>
          <p:cNvSpPr/>
          <p:nvPr/>
        </p:nvSpPr>
        <p:spPr>
          <a:xfrm>
            <a:off x="4960100" y="3814125"/>
            <a:ext cx="1266000" cy="546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origin/master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>
            <a:off x="5593100" y="3381900"/>
            <a:ext cx="0" cy="4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6" name="Shape 346"/>
          <p:cNvSpPr/>
          <p:nvPr/>
        </p:nvSpPr>
        <p:spPr>
          <a:xfrm>
            <a:off x="5161400" y="1557675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347" name="Shape 347"/>
          <p:cNvCxnSpPr>
            <a:stCxn id="346" idx="2"/>
            <a:endCxn id="348" idx="0"/>
          </p:cNvCxnSpPr>
          <p:nvPr/>
        </p:nvCxnSpPr>
        <p:spPr>
          <a:xfrm>
            <a:off x="5593100" y="2067075"/>
            <a:ext cx="0" cy="95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9" name="Shape 349"/>
          <p:cNvSpPr txBox="1"/>
          <p:nvPr/>
        </p:nvSpPr>
        <p:spPr>
          <a:xfrm>
            <a:off x="2065900" y="3729200"/>
            <a:ext cx="27969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6226100" y="1458075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sp>
        <p:nvSpPr>
          <p:cNvPr id="351" name="Shape 351"/>
          <p:cNvSpPr/>
          <p:nvPr/>
        </p:nvSpPr>
        <p:spPr>
          <a:xfrm>
            <a:off x="5174000" y="929275"/>
            <a:ext cx="838200" cy="355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52" name="Shape 352"/>
          <p:cNvCxnSpPr>
            <a:endCxn id="346" idx="0"/>
          </p:cNvCxnSpPr>
          <p:nvPr/>
        </p:nvCxnSpPr>
        <p:spPr>
          <a:xfrm>
            <a:off x="5593100" y="1231875"/>
            <a:ext cx="0" cy="32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3" name="Shape 353"/>
          <p:cNvSpPr/>
          <p:nvPr/>
        </p:nvSpPr>
        <p:spPr>
          <a:xfrm>
            <a:off x="418325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6df01</a:t>
            </a:r>
          </a:p>
        </p:txBody>
      </p:sp>
      <p:cxnSp>
        <p:nvCxnSpPr>
          <p:cNvPr id="354" name="Shape 354"/>
          <p:cNvCxnSpPr>
            <a:stCxn id="353" idx="1"/>
          </p:cNvCxnSpPr>
          <p:nvPr/>
        </p:nvCxnSpPr>
        <p:spPr>
          <a:xfrm rot="10800000">
            <a:off x="3851750" y="2499250"/>
            <a:ext cx="331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3" name="Shape 343"/>
          <p:cNvSpPr/>
          <p:nvPr/>
        </p:nvSpPr>
        <p:spPr>
          <a:xfrm>
            <a:off x="4022825" y="54900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0bddb</a:t>
            </a:r>
          </a:p>
        </p:txBody>
      </p:sp>
      <p:cxnSp>
        <p:nvCxnSpPr>
          <p:cNvPr id="355" name="Shape 355"/>
          <p:cNvCxnSpPr>
            <a:stCxn id="343" idx="1"/>
            <a:endCxn id="336" idx="3"/>
          </p:cNvCxnSpPr>
          <p:nvPr/>
        </p:nvCxnSpPr>
        <p:spPr>
          <a:xfrm rot="10800000">
            <a:off x="3614225" y="56677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6" name="Shape 356"/>
          <p:cNvSpPr txBox="1"/>
          <p:nvPr/>
        </p:nvSpPr>
        <p:spPr>
          <a:xfrm>
            <a:off x="6226100" y="2067075"/>
            <a:ext cx="2796900" cy="281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marR="25400" rtl="0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Clr>
                <a:srgbClr val="FF0000"/>
              </a:buClr>
              <a:buSzPct val="133333"/>
              <a:buChar char="●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</a:rPr>
              <a:t>$ git rebase</a:t>
            </a:r>
            <a:br>
              <a:rPr lang="en-US" sz="18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</a:rPr>
              <a:t>First, rewinding head to replay your work on top of it...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  <p:sp>
        <p:nvSpPr>
          <p:cNvPr id="348" name="Shape 348"/>
          <p:cNvSpPr/>
          <p:nvPr/>
        </p:nvSpPr>
        <p:spPr>
          <a:xfrm>
            <a:off x="5205800" y="30264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0bddb</a:t>
            </a:r>
          </a:p>
        </p:txBody>
      </p:sp>
      <p:cxnSp>
        <p:nvCxnSpPr>
          <p:cNvPr id="357" name="Shape 357"/>
          <p:cNvCxnSpPr>
            <a:stCxn id="348" idx="1"/>
            <a:endCxn id="330" idx="2"/>
          </p:cNvCxnSpPr>
          <p:nvPr/>
        </p:nvCxnSpPr>
        <p:spPr>
          <a:xfrm rot="10800000">
            <a:off x="3464300" y="2677050"/>
            <a:ext cx="1741500" cy="52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8" name="Shape 358"/>
          <p:cNvCxnSpPr/>
          <p:nvPr/>
        </p:nvCxnSpPr>
        <p:spPr>
          <a:xfrm>
            <a:off x="0" y="4537325"/>
            <a:ext cx="406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9" name="Shape 359"/>
          <p:cNvSpPr txBox="1"/>
          <p:nvPr/>
        </p:nvSpPr>
        <p:spPr>
          <a:xfrm>
            <a:off x="7901950" y="2537625"/>
            <a:ext cx="7336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66" name="Shape 366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367" name="Shape 367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368" name="Shape 368"/>
          <p:cNvSpPr/>
          <p:nvPr/>
        </p:nvSpPr>
        <p:spPr>
          <a:xfrm>
            <a:off x="307705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369" name="Shape 369"/>
          <p:cNvCxnSpPr>
            <a:stCxn id="367" idx="1"/>
            <a:endCxn id="366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0" name="Shape 370"/>
          <p:cNvCxnSpPr>
            <a:stCxn id="368" idx="1"/>
            <a:endCxn id="367" idx="3"/>
          </p:cNvCxnSpPr>
          <p:nvPr/>
        </p:nvCxnSpPr>
        <p:spPr>
          <a:xfrm rot="10800000">
            <a:off x="2668450" y="24992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1" name="Shape 371"/>
          <p:cNvSpPr txBox="1"/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372" name="Shape 372"/>
          <p:cNvSpPr/>
          <p:nvPr/>
        </p:nvSpPr>
        <p:spPr>
          <a:xfrm>
            <a:off x="473150" y="54900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373" name="Shape 373"/>
          <p:cNvSpPr/>
          <p:nvPr/>
        </p:nvSpPr>
        <p:spPr>
          <a:xfrm>
            <a:off x="1656375" y="54900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374" name="Shape 374"/>
          <p:cNvSpPr/>
          <p:nvPr/>
        </p:nvSpPr>
        <p:spPr>
          <a:xfrm>
            <a:off x="2839600" y="54900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375" name="Shape 375"/>
          <p:cNvCxnSpPr>
            <a:stCxn id="373" idx="1"/>
            <a:endCxn id="372" idx="3"/>
          </p:cNvCxnSpPr>
          <p:nvPr/>
        </p:nvCxnSpPr>
        <p:spPr>
          <a:xfrm rot="10800000">
            <a:off x="1247775" y="56677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6" name="Shape 376"/>
          <p:cNvCxnSpPr>
            <a:stCxn id="374" idx="1"/>
            <a:endCxn id="373" idx="3"/>
          </p:cNvCxnSpPr>
          <p:nvPr/>
        </p:nvCxnSpPr>
        <p:spPr>
          <a:xfrm rot="10800000">
            <a:off x="2431000" y="56677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7" name="Shape 377"/>
          <p:cNvSpPr txBox="1"/>
          <p:nvPr/>
        </p:nvSpPr>
        <p:spPr>
          <a:xfrm>
            <a:off x="0" y="1150050"/>
            <a:ext cx="2668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Local Repository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35025" y="4729563"/>
            <a:ext cx="32769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 Remote Repository</a:t>
            </a:r>
          </a:p>
        </p:txBody>
      </p:sp>
      <p:sp>
        <p:nvSpPr>
          <p:cNvPr id="379" name="Shape 379"/>
          <p:cNvSpPr/>
          <p:nvPr/>
        </p:nvSpPr>
        <p:spPr>
          <a:xfrm>
            <a:off x="3978425" y="6272400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380" name="Shape 380"/>
          <p:cNvCxnSpPr>
            <a:stCxn id="379" idx="0"/>
            <a:endCxn id="381" idx="2"/>
          </p:cNvCxnSpPr>
          <p:nvPr/>
        </p:nvCxnSpPr>
        <p:spPr>
          <a:xfrm rot="10800000">
            <a:off x="4410125" y="5845500"/>
            <a:ext cx="0" cy="4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2" name="Shape 382"/>
          <p:cNvSpPr/>
          <p:nvPr/>
        </p:nvSpPr>
        <p:spPr>
          <a:xfrm>
            <a:off x="4958750" y="3107425"/>
            <a:ext cx="1266000" cy="546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origin/master</a:t>
            </a:r>
          </a:p>
        </p:txBody>
      </p:sp>
      <p:cxnSp>
        <p:nvCxnSpPr>
          <p:cNvPr id="383" name="Shape 383"/>
          <p:cNvCxnSpPr>
            <a:stCxn id="382" idx="0"/>
            <a:endCxn id="384" idx="2"/>
          </p:cNvCxnSpPr>
          <p:nvPr/>
        </p:nvCxnSpPr>
        <p:spPr>
          <a:xfrm rot="10800000">
            <a:off x="5591750" y="2647525"/>
            <a:ext cx="0" cy="45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5" name="Shape 385"/>
          <p:cNvSpPr/>
          <p:nvPr/>
        </p:nvSpPr>
        <p:spPr>
          <a:xfrm>
            <a:off x="6343375" y="1478513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386" name="Shape 386"/>
          <p:cNvCxnSpPr>
            <a:stCxn id="385" idx="2"/>
            <a:endCxn id="387" idx="0"/>
          </p:cNvCxnSpPr>
          <p:nvPr/>
        </p:nvCxnSpPr>
        <p:spPr>
          <a:xfrm>
            <a:off x="6775075" y="1987913"/>
            <a:ext cx="0" cy="30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8" name="Shape 388"/>
          <p:cNvSpPr txBox="1"/>
          <p:nvPr/>
        </p:nvSpPr>
        <p:spPr>
          <a:xfrm>
            <a:off x="2203900" y="3075250"/>
            <a:ext cx="27969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7206775" y="1378925"/>
            <a:ext cx="19371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sp>
        <p:nvSpPr>
          <p:cNvPr id="390" name="Shape 390"/>
          <p:cNvSpPr/>
          <p:nvPr/>
        </p:nvSpPr>
        <p:spPr>
          <a:xfrm>
            <a:off x="6355975" y="850113"/>
            <a:ext cx="838200" cy="355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91" name="Shape 391"/>
          <p:cNvCxnSpPr>
            <a:endCxn id="385" idx="0"/>
          </p:cNvCxnSpPr>
          <p:nvPr/>
        </p:nvCxnSpPr>
        <p:spPr>
          <a:xfrm>
            <a:off x="6775075" y="1152713"/>
            <a:ext cx="0" cy="32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2" name="Shape 392"/>
          <p:cNvSpPr/>
          <p:nvPr/>
        </p:nvSpPr>
        <p:spPr>
          <a:xfrm>
            <a:off x="4063500" y="1634625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>
                <a:solidFill>
                  <a:srgbClr val="666666"/>
                </a:solidFill>
              </a:rPr>
              <a:t>6df0</a:t>
            </a:r>
            <a:r>
              <a:rPr b="1" lang="en-US">
                <a:solidFill>
                  <a:srgbClr val="CCCCCC"/>
                </a:solidFill>
              </a:rPr>
              <a:t>1</a:t>
            </a:r>
          </a:p>
        </p:txBody>
      </p:sp>
      <p:cxnSp>
        <p:nvCxnSpPr>
          <p:cNvPr id="393" name="Shape 393"/>
          <p:cNvCxnSpPr>
            <a:stCxn id="392" idx="1"/>
          </p:cNvCxnSpPr>
          <p:nvPr/>
        </p:nvCxnSpPr>
        <p:spPr>
          <a:xfrm flipH="1">
            <a:off x="3432600" y="1812375"/>
            <a:ext cx="630900" cy="50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1" name="Shape 381"/>
          <p:cNvSpPr/>
          <p:nvPr/>
        </p:nvSpPr>
        <p:spPr>
          <a:xfrm>
            <a:off x="4022825" y="54900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0bddb</a:t>
            </a:r>
          </a:p>
        </p:txBody>
      </p:sp>
      <p:cxnSp>
        <p:nvCxnSpPr>
          <p:cNvPr id="394" name="Shape 394"/>
          <p:cNvCxnSpPr>
            <a:stCxn id="381" idx="1"/>
            <a:endCxn id="374" idx="3"/>
          </p:cNvCxnSpPr>
          <p:nvPr/>
        </p:nvCxnSpPr>
        <p:spPr>
          <a:xfrm rot="10800000">
            <a:off x="3614225" y="56677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5" name="Shape 395"/>
          <p:cNvSpPr txBox="1"/>
          <p:nvPr/>
        </p:nvSpPr>
        <p:spPr>
          <a:xfrm>
            <a:off x="6182700" y="2801525"/>
            <a:ext cx="2889300" cy="40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marR="25400" rtl="0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Clr>
                <a:srgbClr val="FF0000"/>
              </a:buClr>
              <a:buSzPct val="133333"/>
              <a:buChar char="●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</a:rPr>
              <a:t>$ git rebase</a:t>
            </a:r>
            <a:br>
              <a:rPr lang="en-US" sz="18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</a:rPr>
              <a:t>...to replay your work on top of it…</a:t>
            </a:r>
          </a:p>
          <a:p>
            <a:pPr lvl="0" marR="25400" rtl="0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</a:rPr>
              <a:t>Applying: diff/patch of commit 6dfo into commit 3f9f9</a:t>
            </a:r>
          </a:p>
          <a:p>
            <a:pPr lvl="0" marR="25400" rtl="0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  <p:sp>
        <p:nvSpPr>
          <p:cNvPr id="384" name="Shape 384"/>
          <p:cNvSpPr/>
          <p:nvPr/>
        </p:nvSpPr>
        <p:spPr>
          <a:xfrm>
            <a:off x="5204450" y="2292038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0bddb</a:t>
            </a:r>
          </a:p>
        </p:txBody>
      </p:sp>
      <p:cxnSp>
        <p:nvCxnSpPr>
          <p:cNvPr id="396" name="Shape 396"/>
          <p:cNvCxnSpPr>
            <a:stCxn id="384" idx="1"/>
            <a:endCxn id="368" idx="3"/>
          </p:cNvCxnSpPr>
          <p:nvPr/>
        </p:nvCxnSpPr>
        <p:spPr>
          <a:xfrm flipH="1">
            <a:off x="3851750" y="2469788"/>
            <a:ext cx="1352700" cy="2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97" name="Shape 397"/>
          <p:cNvCxnSpPr/>
          <p:nvPr/>
        </p:nvCxnSpPr>
        <p:spPr>
          <a:xfrm>
            <a:off x="0" y="4537325"/>
            <a:ext cx="406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7" name="Shape 387"/>
          <p:cNvSpPr/>
          <p:nvPr/>
        </p:nvSpPr>
        <p:spPr>
          <a:xfrm>
            <a:off x="6387775" y="2292051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3f9f9</a:t>
            </a:r>
          </a:p>
        </p:txBody>
      </p:sp>
      <p:cxnSp>
        <p:nvCxnSpPr>
          <p:cNvPr id="398" name="Shape 398"/>
          <p:cNvCxnSpPr>
            <a:stCxn id="387" idx="1"/>
            <a:endCxn id="384" idx="3"/>
          </p:cNvCxnSpPr>
          <p:nvPr/>
        </p:nvCxnSpPr>
        <p:spPr>
          <a:xfrm rot="10800000">
            <a:off x="5979175" y="2469801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05" name="Shape 405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406" name="Shape 406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407" name="Shape 407"/>
          <p:cNvSpPr/>
          <p:nvPr/>
        </p:nvSpPr>
        <p:spPr>
          <a:xfrm>
            <a:off x="307705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408" name="Shape 408"/>
          <p:cNvCxnSpPr>
            <a:stCxn id="406" idx="1"/>
            <a:endCxn id="405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9" name="Shape 409"/>
          <p:cNvCxnSpPr>
            <a:stCxn id="407" idx="1"/>
            <a:endCxn id="406" idx="3"/>
          </p:cNvCxnSpPr>
          <p:nvPr/>
        </p:nvCxnSpPr>
        <p:spPr>
          <a:xfrm rot="10800000">
            <a:off x="2668450" y="24992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0" name="Shape 410"/>
          <p:cNvSpPr txBox="1"/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411" name="Shape 411"/>
          <p:cNvSpPr/>
          <p:nvPr/>
        </p:nvSpPr>
        <p:spPr>
          <a:xfrm>
            <a:off x="473150" y="54900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412" name="Shape 412"/>
          <p:cNvSpPr/>
          <p:nvPr/>
        </p:nvSpPr>
        <p:spPr>
          <a:xfrm>
            <a:off x="1656375" y="54900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413" name="Shape 413"/>
          <p:cNvSpPr/>
          <p:nvPr/>
        </p:nvSpPr>
        <p:spPr>
          <a:xfrm>
            <a:off x="2839600" y="54900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414" name="Shape 414"/>
          <p:cNvCxnSpPr>
            <a:stCxn id="412" idx="1"/>
            <a:endCxn id="411" idx="3"/>
          </p:cNvCxnSpPr>
          <p:nvPr/>
        </p:nvCxnSpPr>
        <p:spPr>
          <a:xfrm rot="10800000">
            <a:off x="1247775" y="56677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5" name="Shape 415"/>
          <p:cNvCxnSpPr>
            <a:stCxn id="413" idx="1"/>
            <a:endCxn id="412" idx="3"/>
          </p:cNvCxnSpPr>
          <p:nvPr/>
        </p:nvCxnSpPr>
        <p:spPr>
          <a:xfrm rot="10800000">
            <a:off x="2431000" y="56677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6" name="Shape 416"/>
          <p:cNvSpPr txBox="1"/>
          <p:nvPr/>
        </p:nvSpPr>
        <p:spPr>
          <a:xfrm>
            <a:off x="0" y="1150050"/>
            <a:ext cx="2668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Local Repository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35025" y="4729563"/>
            <a:ext cx="32769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 Remote Repository</a:t>
            </a:r>
          </a:p>
        </p:txBody>
      </p:sp>
      <p:sp>
        <p:nvSpPr>
          <p:cNvPr id="418" name="Shape 418"/>
          <p:cNvSpPr/>
          <p:nvPr/>
        </p:nvSpPr>
        <p:spPr>
          <a:xfrm>
            <a:off x="6241725" y="6272400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419" name="Shape 419"/>
          <p:cNvCxnSpPr>
            <a:stCxn id="418" idx="0"/>
            <a:endCxn id="420" idx="2"/>
          </p:cNvCxnSpPr>
          <p:nvPr/>
        </p:nvCxnSpPr>
        <p:spPr>
          <a:xfrm rot="10800000">
            <a:off x="6673425" y="5845500"/>
            <a:ext cx="0" cy="4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1" name="Shape 421"/>
          <p:cNvSpPr/>
          <p:nvPr/>
        </p:nvSpPr>
        <p:spPr>
          <a:xfrm>
            <a:off x="4958750" y="3107425"/>
            <a:ext cx="1266000" cy="546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origin/master</a:t>
            </a:r>
          </a:p>
        </p:txBody>
      </p:sp>
      <p:cxnSp>
        <p:nvCxnSpPr>
          <p:cNvPr id="422" name="Shape 422"/>
          <p:cNvCxnSpPr>
            <a:stCxn id="421" idx="0"/>
            <a:endCxn id="423" idx="2"/>
          </p:cNvCxnSpPr>
          <p:nvPr/>
        </p:nvCxnSpPr>
        <p:spPr>
          <a:xfrm rot="10800000">
            <a:off x="5591750" y="2647525"/>
            <a:ext cx="0" cy="45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4" name="Shape 424"/>
          <p:cNvSpPr/>
          <p:nvPr/>
        </p:nvSpPr>
        <p:spPr>
          <a:xfrm>
            <a:off x="6343375" y="1478513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425" name="Shape 425"/>
          <p:cNvCxnSpPr>
            <a:stCxn id="424" idx="2"/>
            <a:endCxn id="426" idx="0"/>
          </p:cNvCxnSpPr>
          <p:nvPr/>
        </p:nvCxnSpPr>
        <p:spPr>
          <a:xfrm>
            <a:off x="6775075" y="1987913"/>
            <a:ext cx="0" cy="30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7" name="Shape 427"/>
          <p:cNvSpPr txBox="1"/>
          <p:nvPr/>
        </p:nvSpPr>
        <p:spPr>
          <a:xfrm>
            <a:off x="2203900" y="3075250"/>
            <a:ext cx="27969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7206775" y="1378925"/>
            <a:ext cx="19371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sp>
        <p:nvSpPr>
          <p:cNvPr id="429" name="Shape 429"/>
          <p:cNvSpPr/>
          <p:nvPr/>
        </p:nvSpPr>
        <p:spPr>
          <a:xfrm>
            <a:off x="6355975" y="850113"/>
            <a:ext cx="838200" cy="355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430" name="Shape 430"/>
          <p:cNvCxnSpPr>
            <a:endCxn id="424" idx="0"/>
          </p:cNvCxnSpPr>
          <p:nvPr/>
        </p:nvCxnSpPr>
        <p:spPr>
          <a:xfrm>
            <a:off x="6775075" y="1152713"/>
            <a:ext cx="0" cy="32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31" name="Shape 431"/>
          <p:cNvSpPr/>
          <p:nvPr/>
        </p:nvSpPr>
        <p:spPr>
          <a:xfrm>
            <a:off x="4022825" y="54900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0bddb</a:t>
            </a:r>
          </a:p>
        </p:txBody>
      </p:sp>
      <p:cxnSp>
        <p:nvCxnSpPr>
          <p:cNvPr id="432" name="Shape 432"/>
          <p:cNvCxnSpPr>
            <a:stCxn id="431" idx="1"/>
            <a:endCxn id="413" idx="3"/>
          </p:cNvCxnSpPr>
          <p:nvPr/>
        </p:nvCxnSpPr>
        <p:spPr>
          <a:xfrm rot="10800000">
            <a:off x="3614225" y="56677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33" name="Shape 433"/>
          <p:cNvSpPr txBox="1"/>
          <p:nvPr/>
        </p:nvSpPr>
        <p:spPr>
          <a:xfrm>
            <a:off x="6978525" y="2677000"/>
            <a:ext cx="21657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marR="25400" rtl="0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Clr>
                <a:srgbClr val="FF0000"/>
              </a:buClr>
              <a:buSzPct val="133333"/>
              <a:buChar char="●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</a:rPr>
              <a:t>$ git push</a:t>
            </a:r>
            <a:br>
              <a:rPr lang="en-US" sz="18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</a:rPr>
              <a:t>of commit 3f9f9</a:t>
            </a:r>
          </a:p>
          <a:p>
            <a:pPr lvl="0" marR="25400" rtl="0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  <p:sp>
        <p:nvSpPr>
          <p:cNvPr id="423" name="Shape 423"/>
          <p:cNvSpPr/>
          <p:nvPr/>
        </p:nvSpPr>
        <p:spPr>
          <a:xfrm>
            <a:off x="5204450" y="2292038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0bddb</a:t>
            </a:r>
          </a:p>
        </p:txBody>
      </p:sp>
      <p:cxnSp>
        <p:nvCxnSpPr>
          <p:cNvPr id="434" name="Shape 434"/>
          <p:cNvCxnSpPr>
            <a:stCxn id="423" idx="1"/>
            <a:endCxn id="407" idx="3"/>
          </p:cNvCxnSpPr>
          <p:nvPr/>
        </p:nvCxnSpPr>
        <p:spPr>
          <a:xfrm flipH="1">
            <a:off x="3851750" y="2469788"/>
            <a:ext cx="1352700" cy="2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5" name="Shape 435"/>
          <p:cNvCxnSpPr/>
          <p:nvPr/>
        </p:nvCxnSpPr>
        <p:spPr>
          <a:xfrm>
            <a:off x="0" y="4537325"/>
            <a:ext cx="406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6" name="Shape 426"/>
          <p:cNvSpPr/>
          <p:nvPr/>
        </p:nvSpPr>
        <p:spPr>
          <a:xfrm>
            <a:off x="6387775" y="2292051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3f9f9</a:t>
            </a:r>
          </a:p>
        </p:txBody>
      </p:sp>
      <p:cxnSp>
        <p:nvCxnSpPr>
          <p:cNvPr id="436" name="Shape 436"/>
          <p:cNvCxnSpPr>
            <a:stCxn id="426" idx="1"/>
            <a:endCxn id="423" idx="3"/>
          </p:cNvCxnSpPr>
          <p:nvPr/>
        </p:nvCxnSpPr>
        <p:spPr>
          <a:xfrm rot="10800000">
            <a:off x="5979175" y="2469801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0" name="Shape 420"/>
          <p:cNvSpPr/>
          <p:nvPr/>
        </p:nvSpPr>
        <p:spPr>
          <a:xfrm>
            <a:off x="6286113" y="5490001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3f9f9</a:t>
            </a:r>
          </a:p>
        </p:txBody>
      </p:sp>
      <p:cxnSp>
        <p:nvCxnSpPr>
          <p:cNvPr id="437" name="Shape 437"/>
          <p:cNvCxnSpPr>
            <a:stCxn id="420" idx="1"/>
            <a:endCxn id="431" idx="3"/>
          </p:cNvCxnSpPr>
          <p:nvPr/>
        </p:nvCxnSpPr>
        <p:spPr>
          <a:xfrm rot="10800000">
            <a:off x="4797513" y="5667751"/>
            <a:ext cx="148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38" name="Shape 438"/>
          <p:cNvSpPr/>
          <p:nvPr/>
        </p:nvSpPr>
        <p:spPr>
          <a:xfrm>
            <a:off x="6368325" y="3162475"/>
            <a:ext cx="610200" cy="2168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45" name="Shape 445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446" name="Shape 446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447" name="Shape 447"/>
          <p:cNvSpPr/>
          <p:nvPr/>
        </p:nvSpPr>
        <p:spPr>
          <a:xfrm>
            <a:off x="307705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448" name="Shape 448"/>
          <p:cNvCxnSpPr>
            <a:stCxn id="446" idx="1"/>
            <a:endCxn id="445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9" name="Shape 449"/>
          <p:cNvCxnSpPr>
            <a:stCxn id="447" idx="1"/>
            <a:endCxn id="446" idx="3"/>
          </p:cNvCxnSpPr>
          <p:nvPr/>
        </p:nvCxnSpPr>
        <p:spPr>
          <a:xfrm rot="10800000">
            <a:off x="2668450" y="24992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0" name="Shape 450"/>
          <p:cNvSpPr txBox="1"/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451" name="Shape 451"/>
          <p:cNvSpPr/>
          <p:nvPr/>
        </p:nvSpPr>
        <p:spPr>
          <a:xfrm>
            <a:off x="473150" y="54900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452" name="Shape 452"/>
          <p:cNvSpPr/>
          <p:nvPr/>
        </p:nvSpPr>
        <p:spPr>
          <a:xfrm>
            <a:off x="1656375" y="54900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453" name="Shape 453"/>
          <p:cNvSpPr/>
          <p:nvPr/>
        </p:nvSpPr>
        <p:spPr>
          <a:xfrm>
            <a:off x="2839600" y="54900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454" name="Shape 454"/>
          <p:cNvCxnSpPr>
            <a:stCxn id="452" idx="1"/>
            <a:endCxn id="451" idx="3"/>
          </p:cNvCxnSpPr>
          <p:nvPr/>
        </p:nvCxnSpPr>
        <p:spPr>
          <a:xfrm rot="10800000">
            <a:off x="1247775" y="56677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5" name="Shape 455"/>
          <p:cNvCxnSpPr>
            <a:stCxn id="453" idx="1"/>
            <a:endCxn id="452" idx="3"/>
          </p:cNvCxnSpPr>
          <p:nvPr/>
        </p:nvCxnSpPr>
        <p:spPr>
          <a:xfrm rot="10800000">
            <a:off x="2431000" y="56677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6" name="Shape 456"/>
          <p:cNvSpPr txBox="1"/>
          <p:nvPr/>
        </p:nvSpPr>
        <p:spPr>
          <a:xfrm>
            <a:off x="0" y="1150050"/>
            <a:ext cx="2668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Local Repository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35025" y="4729563"/>
            <a:ext cx="32769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 Remote Repository</a:t>
            </a:r>
          </a:p>
        </p:txBody>
      </p:sp>
      <p:sp>
        <p:nvSpPr>
          <p:cNvPr id="458" name="Shape 458"/>
          <p:cNvSpPr/>
          <p:nvPr/>
        </p:nvSpPr>
        <p:spPr>
          <a:xfrm>
            <a:off x="6241725" y="6272400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459" name="Shape 459"/>
          <p:cNvCxnSpPr>
            <a:stCxn id="458" idx="0"/>
            <a:endCxn id="460" idx="2"/>
          </p:cNvCxnSpPr>
          <p:nvPr/>
        </p:nvCxnSpPr>
        <p:spPr>
          <a:xfrm rot="10800000">
            <a:off x="6673425" y="5845500"/>
            <a:ext cx="0" cy="4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1" name="Shape 461"/>
          <p:cNvSpPr/>
          <p:nvPr/>
        </p:nvSpPr>
        <p:spPr>
          <a:xfrm>
            <a:off x="6142075" y="3152700"/>
            <a:ext cx="1266000" cy="546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origin/master</a:t>
            </a:r>
          </a:p>
        </p:txBody>
      </p:sp>
      <p:cxnSp>
        <p:nvCxnSpPr>
          <p:cNvPr id="462" name="Shape 462"/>
          <p:cNvCxnSpPr>
            <a:stCxn id="461" idx="0"/>
            <a:endCxn id="463" idx="2"/>
          </p:cNvCxnSpPr>
          <p:nvPr/>
        </p:nvCxnSpPr>
        <p:spPr>
          <a:xfrm rot="10800000">
            <a:off x="6775075" y="2647500"/>
            <a:ext cx="0" cy="50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4" name="Shape 464"/>
          <p:cNvSpPr/>
          <p:nvPr/>
        </p:nvSpPr>
        <p:spPr>
          <a:xfrm>
            <a:off x="6343375" y="1478513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465" name="Shape 465"/>
          <p:cNvCxnSpPr>
            <a:stCxn id="464" idx="2"/>
            <a:endCxn id="463" idx="0"/>
          </p:cNvCxnSpPr>
          <p:nvPr/>
        </p:nvCxnSpPr>
        <p:spPr>
          <a:xfrm>
            <a:off x="6775075" y="1987913"/>
            <a:ext cx="0" cy="30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6" name="Shape 466"/>
          <p:cNvSpPr txBox="1"/>
          <p:nvPr/>
        </p:nvSpPr>
        <p:spPr>
          <a:xfrm>
            <a:off x="3173550" y="3074700"/>
            <a:ext cx="27969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7408075" y="1152725"/>
            <a:ext cx="19371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sp>
        <p:nvSpPr>
          <p:cNvPr id="468" name="Shape 468"/>
          <p:cNvSpPr/>
          <p:nvPr/>
        </p:nvSpPr>
        <p:spPr>
          <a:xfrm>
            <a:off x="6355975" y="850113"/>
            <a:ext cx="838200" cy="355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469" name="Shape 469"/>
          <p:cNvCxnSpPr>
            <a:endCxn id="464" idx="0"/>
          </p:cNvCxnSpPr>
          <p:nvPr/>
        </p:nvCxnSpPr>
        <p:spPr>
          <a:xfrm>
            <a:off x="6775075" y="1152713"/>
            <a:ext cx="0" cy="32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70" name="Shape 470"/>
          <p:cNvSpPr/>
          <p:nvPr/>
        </p:nvSpPr>
        <p:spPr>
          <a:xfrm>
            <a:off x="4022825" y="54900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0bddb</a:t>
            </a:r>
          </a:p>
        </p:txBody>
      </p:sp>
      <p:cxnSp>
        <p:nvCxnSpPr>
          <p:cNvPr id="471" name="Shape 471"/>
          <p:cNvCxnSpPr>
            <a:stCxn id="470" idx="1"/>
            <a:endCxn id="453" idx="3"/>
          </p:cNvCxnSpPr>
          <p:nvPr/>
        </p:nvCxnSpPr>
        <p:spPr>
          <a:xfrm rot="10800000">
            <a:off x="3614225" y="56677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72" name="Shape 472"/>
          <p:cNvSpPr txBox="1"/>
          <p:nvPr/>
        </p:nvSpPr>
        <p:spPr>
          <a:xfrm>
            <a:off x="7331850" y="2469800"/>
            <a:ext cx="1739700" cy="4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25400" rtl="0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Clr>
                <a:srgbClr val="FF0000"/>
              </a:buClr>
              <a:buSzPct val="100000"/>
              <a:buChar char="●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</a:rPr>
              <a:t>After push Remote Tracking Branch and Tracking (Local) branch points to the same commit </a:t>
            </a:r>
          </a:p>
          <a:p>
            <a:pPr lvl="0" marR="25400" rtl="0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  <p:sp>
        <p:nvSpPr>
          <p:cNvPr id="473" name="Shape 473"/>
          <p:cNvSpPr/>
          <p:nvPr/>
        </p:nvSpPr>
        <p:spPr>
          <a:xfrm>
            <a:off x="5204450" y="2292038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0bddb</a:t>
            </a:r>
          </a:p>
        </p:txBody>
      </p:sp>
      <p:cxnSp>
        <p:nvCxnSpPr>
          <p:cNvPr id="474" name="Shape 474"/>
          <p:cNvCxnSpPr>
            <a:stCxn id="473" idx="1"/>
            <a:endCxn id="447" idx="3"/>
          </p:cNvCxnSpPr>
          <p:nvPr/>
        </p:nvCxnSpPr>
        <p:spPr>
          <a:xfrm flipH="1">
            <a:off x="3851750" y="2469788"/>
            <a:ext cx="1352700" cy="2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5" name="Shape 475"/>
          <p:cNvCxnSpPr/>
          <p:nvPr/>
        </p:nvCxnSpPr>
        <p:spPr>
          <a:xfrm>
            <a:off x="0" y="4537325"/>
            <a:ext cx="406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3" name="Shape 463"/>
          <p:cNvSpPr/>
          <p:nvPr/>
        </p:nvSpPr>
        <p:spPr>
          <a:xfrm>
            <a:off x="6387775" y="2292051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3f9f9</a:t>
            </a:r>
          </a:p>
        </p:txBody>
      </p:sp>
      <p:cxnSp>
        <p:nvCxnSpPr>
          <p:cNvPr id="476" name="Shape 476"/>
          <p:cNvCxnSpPr>
            <a:stCxn id="463" idx="1"/>
            <a:endCxn id="473" idx="3"/>
          </p:cNvCxnSpPr>
          <p:nvPr/>
        </p:nvCxnSpPr>
        <p:spPr>
          <a:xfrm rot="10800000">
            <a:off x="5979175" y="2469801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0" name="Shape 460"/>
          <p:cNvSpPr/>
          <p:nvPr/>
        </p:nvSpPr>
        <p:spPr>
          <a:xfrm>
            <a:off x="6286113" y="5490001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3f9f9</a:t>
            </a:r>
          </a:p>
        </p:txBody>
      </p:sp>
      <p:cxnSp>
        <p:nvCxnSpPr>
          <p:cNvPr id="477" name="Shape 477"/>
          <p:cNvCxnSpPr>
            <a:stCxn id="460" idx="1"/>
            <a:endCxn id="470" idx="3"/>
          </p:cNvCxnSpPr>
          <p:nvPr/>
        </p:nvCxnSpPr>
        <p:spPr>
          <a:xfrm rot="10800000">
            <a:off x="4797513" y="5667751"/>
            <a:ext cx="148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idx="1" type="body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34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1" i="0" sz="180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1" i="0" sz="180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349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Merriweather"/>
              <a:buChar char="•"/>
            </a:pPr>
            <a:r>
              <a:rPr b="1" i="0" lang="en-US" sz="2000" u="none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Do not rebase commits that you have pushed to a public repository.</a:t>
            </a: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b="0" i="0" lang="en-US" sz="1800" u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If you follow that guideline, you’ll be fine. If you don’t, people will hate you, and you’ll be scorned by friends and family.</a:t>
            </a: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1" i="0" sz="1800" u="none">
              <a:solidFill>
                <a:srgbClr val="0070C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1" i="0" sz="1800" u="none">
              <a:solidFill>
                <a:srgbClr val="0070C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228600" marR="0" rtl="0" algn="l"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1" i="0" sz="1800" u="none">
              <a:solidFill>
                <a:srgbClr val="0070C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83" name="Shape 483"/>
          <p:cNvSpPr txBox="1"/>
          <p:nvPr>
            <p:ph type="title"/>
          </p:nvPr>
        </p:nvSpPr>
        <p:spPr>
          <a:xfrm>
            <a:off x="592137" y="533400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Perils of rebase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idx="1" type="body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Demo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Lab 4</a:t>
            </a:r>
            <a:br>
              <a:rPr lang="en-US" sz="3600"/>
            </a:b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Teamwork, parallel work with rebase and conflicts resolution: 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We will do commits in both repos, with change in the same line of the same file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Pull with rebase, resolve conflicts, save the resolution file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Add the file to the staging area - means resolve.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Commit and push</a:t>
            </a:r>
          </a:p>
        </p:txBody>
      </p:sp>
      <p:sp>
        <p:nvSpPr>
          <p:cNvPr id="492" name="Shape 492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Git branches</a:t>
            </a:r>
          </a:p>
        </p:txBody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592137" y="14478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34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Merriweather"/>
              <a:buChar char="•"/>
            </a:pPr>
            <a:r>
              <a:rPr b="0" i="0" lang="en-US" sz="1800" u="none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Git branch is simply a movable pointer to a commit</a:t>
            </a: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0" i="0" sz="180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0" i="0" sz="180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0" i="0" sz="180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0" i="0" sz="180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0" i="0" sz="180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0" i="0" sz="180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0" i="0" sz="180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Merriweather"/>
              <a:buChar char="•"/>
            </a:pPr>
            <a:r>
              <a:rPr b="0" i="0" lang="en-US" sz="1800" u="none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Pointer moves forward automatically with each commit on a branch</a:t>
            </a: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0" i="0" sz="180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1" i="0" sz="180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2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spcBef>
                <a:spcPts val="7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9" name="Shape 499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01" name="Shape 5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750" y="1981200"/>
            <a:ext cx="47625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Creating new branch</a:t>
            </a:r>
          </a:p>
        </p:txBody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592137" y="11430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34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Merriweather"/>
              <a:buChar char="•"/>
            </a:pPr>
            <a:r>
              <a:rPr b="0" i="0" lang="en-US" sz="1800" u="none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New branch creates a new reference</a:t>
            </a:r>
          </a:p>
          <a:p>
            <a:pPr indent="0" lvl="3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&gt; git branch testing</a:t>
            </a: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0" i="0" sz="180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1" i="0" sz="180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2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spcBef>
                <a:spcPts val="7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8" name="Shape 50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10" name="Shape 5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235200"/>
            <a:ext cx="5943600" cy="41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Switching to a branch</a:t>
            </a:r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592137" y="14478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34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Merriweather"/>
              <a:buChar char="•"/>
            </a:pPr>
            <a:r>
              <a:rPr b="0" i="0" lang="en-US" sz="1800" u="none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Git checkout </a:t>
            </a:r>
            <a:r>
              <a:rPr b="0" i="1" lang="en-US" sz="1800" u="none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branch-name</a:t>
            </a:r>
            <a:r>
              <a:rPr b="0" i="0" lang="en-US" sz="1800" u="none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 switches to an existing branch</a:t>
            </a:r>
          </a:p>
          <a:p>
            <a:pPr indent="0" lvl="3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&gt; git checkout testing</a:t>
            </a: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1" i="0" sz="180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2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spcBef>
                <a:spcPts val="7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7" name="Shape 517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19" name="Shape 5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100" y="2133600"/>
            <a:ext cx="373380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New commit moves current branch</a:t>
            </a:r>
          </a:p>
        </p:txBody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592137" y="14478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3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&gt; vi file04.txt</a:t>
            </a:r>
          </a:p>
          <a:p>
            <a:pPr indent="0" lvl="3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&gt; git commit -a -m 'Commit message'</a:t>
            </a:r>
          </a:p>
          <a:p>
            <a:pPr indent="0" lvl="3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6350" lvl="0" marL="571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1" i="0" sz="180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2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spcBef>
                <a:spcPts val="7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28" name="Shape 5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750" y="2295525"/>
            <a:ext cx="47625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206850" y="1793700"/>
            <a:ext cx="8229600" cy="3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Quick and efficient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Expedite distributed development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Atomic transactions, commit, </a:t>
            </a:r>
            <a:r>
              <a:rPr lang="en-US"/>
              <a:t>cross repository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lang="en-US"/>
              <a:t>Commits (Change) management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A clea</a:t>
            </a:r>
            <a:r>
              <a:rPr lang="en-US"/>
              <a:t>r</a:t>
            </a: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internal design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Suited to</a:t>
            </a:r>
            <a:r>
              <a:rPr lang="en-US"/>
              <a:t> handle everything from small to very large projects with speed and efficiency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Support and encourage branched development</a:t>
            </a:r>
          </a:p>
          <a:p>
            <a:pPr indent="-228600" lvl="0" marL="228600" marR="0" rtl="0" algn="l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0" i="0" sz="200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461825" y="708025"/>
            <a:ext cx="82296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400">
                <a:solidFill>
                  <a:schemeClr val="dk2"/>
                </a:solidFill>
              </a:rPr>
              <a:t>GIT Overview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Merging branches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295400"/>
            <a:ext cx="5791200" cy="49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1" type="body"/>
          </p:nvPr>
        </p:nvSpPr>
        <p:spPr>
          <a:xfrm>
            <a:off x="592137" y="14478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34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Merriweather"/>
              <a:buChar char="•"/>
            </a:pPr>
            <a:r>
              <a:rPr b="0" i="0" lang="en-US" sz="1800" u="none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As a result of merge Git creates a new commit, which has two parents:</a:t>
            </a:r>
          </a:p>
        </p:txBody>
      </p:sp>
      <p:sp>
        <p:nvSpPr>
          <p:cNvPr id="542" name="Shape 542"/>
          <p:cNvSpPr txBox="1"/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Merging branches (continued)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45" name="Shape 5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1737" y="2314575"/>
            <a:ext cx="420052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idx="1" type="body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Demo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Lab 5 - 7</a:t>
            </a:r>
            <a:br>
              <a:rPr lang="en-US" sz="3600"/>
            </a:b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We will create tag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Create branch bugfix from the tag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 sz="3000"/>
              <a:t>Will do bugfix commit in bugfix branch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 sz="3000"/>
              <a:t>Check out master branch and commit new change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Merge bugfix branch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 sz="3000"/>
              <a:t>Overview results</a:t>
            </a:r>
          </a:p>
        </p:txBody>
      </p:sp>
      <p:sp>
        <p:nvSpPr>
          <p:cNvPr id="552" name="Shape 552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commit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558" name="Shape 55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60" name="Shape 5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73175"/>
            <a:ext cx="8796337" cy="48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squashing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566" name="Shape 566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68" name="Shape 5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9400"/>
            <a:ext cx="9150350" cy="43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0" y="149800"/>
            <a:ext cx="9144000" cy="75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Best practices - concise commit messages</a:t>
            </a:r>
          </a:p>
        </p:txBody>
      </p:sp>
      <p:sp>
        <p:nvSpPr>
          <p:cNvPr id="575" name="Shape 575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commit_message_header.png" id="576" name="Shape 5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4500"/>
            <a:ext cx="9144000" cy="39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type="title"/>
          </p:nvPr>
        </p:nvSpPr>
        <p:spPr>
          <a:xfrm>
            <a:off x="0" y="0"/>
            <a:ext cx="91440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local feature branches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582" name="Shape 582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84" name="Shape 58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417637"/>
            <a:ext cx="8758237" cy="4678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type="title"/>
          </p:nvPr>
        </p:nvSpPr>
        <p:spPr>
          <a:xfrm>
            <a:off x="12" y="0"/>
            <a:ext cx="8229600" cy="75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Best practices – Branch Layout</a:t>
            </a:r>
            <a:br>
              <a:rPr lang="en-US"/>
            </a:br>
          </a:p>
        </p:txBody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" name="Shape 592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593" name="Shape 5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8125"/>
            <a:ext cx="9143999" cy="59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type="title"/>
          </p:nvPr>
        </p:nvSpPr>
        <p:spPr>
          <a:xfrm>
            <a:off x="0" y="0"/>
            <a:ext cx="91440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clean up local branches</a:t>
            </a:r>
            <a:b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599" name="Shape 599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Delete_local_feature_branch.png" id="601" name="Shape 6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850"/>
            <a:ext cx="9144001" cy="57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tag milestones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sz="200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610" name="Shape 6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9050"/>
            <a:ext cx="9109075" cy="46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0" y="200"/>
            <a:ext cx="16176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Architecture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800"/>
              <a:t>1 Local repo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800"/>
              <a:t>2 Remote (Origin)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800"/>
              <a:t>3 Common</a:t>
            </a:r>
            <a:br>
              <a:rPr lang="en-US" sz="1800"/>
            </a:br>
            <a:r>
              <a:rPr lang="en-US" sz="1800"/>
              <a:t>(Community) Remote Origin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Nov 20,2011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Github2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825" y="0"/>
            <a:ext cx="76791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>
            <p:ph idx="1" type="body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Lab 8 - 10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buSzPct val="100000"/>
            </a:pPr>
            <a:r>
              <a:rPr lang="en-US" sz="3000"/>
              <a:t>We</a:t>
            </a:r>
            <a:r>
              <a:rPr lang="en-US" sz="3000"/>
              <a:t> will create branch bugfix2, from Release_01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 sz="3000"/>
              <a:t>Cherry-pick 1 commit from master branch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Undo modified file, undo staged file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 sz="3000"/>
              <a:t>Undo latest local commit, revert pushed commit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Stash meanwhile work aside, make commit, return work from stash</a:t>
            </a:r>
          </a:p>
        </p:txBody>
      </p:sp>
      <p:sp>
        <p:nvSpPr>
          <p:cNvPr id="617" name="Shape 617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/>
          <p:nvPr>
            <p:ph idx="1" type="body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Lab 11 - 13</a:t>
            </a:r>
            <a:br>
              <a:rPr lang="en-US" sz="3600"/>
            </a:b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Format patch in 1 repository, and apply it in another repository	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We will create 2 local commits and squash them to 1 commit by interactive rebase, and push only 1 commit to remote repository  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Create commit in 1 repository and pull it from another repository, without pushing to origin repository</a:t>
            </a:r>
          </a:p>
        </p:txBody>
      </p:sp>
      <p:sp>
        <p:nvSpPr>
          <p:cNvPr id="624" name="Shape 624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>
            <p:ph type="title"/>
          </p:nvPr>
        </p:nvSpPr>
        <p:spPr>
          <a:xfrm>
            <a:off x="457200" y="25709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sz="44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sz="44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400"/>
              <a:t>Thanks!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type="title"/>
          </p:nvPr>
        </p:nvSpPr>
        <p:spPr>
          <a:xfrm>
            <a:off x="592137" y="533400"/>
            <a:ext cx="8229600" cy="75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Backup slides</a:t>
            </a:r>
          </a:p>
        </p:txBody>
      </p:sp>
      <p:sp>
        <p:nvSpPr>
          <p:cNvPr id="638" name="Shape 638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idx="1" type="body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646" name="Shape 6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4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653" name="Shape 6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139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660" name="Shape 6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031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>
            <p:ph idx="1" type="body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668" name="Shape 6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4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/>
          <p:nvPr>
            <p:ph idx="1" type="body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" name="Shape 675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676" name="Shape 6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995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>
            <p:ph idx="1" type="body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" name="Shape 683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684" name="Shape 6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8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-25" y="0"/>
            <a:ext cx="9144000" cy="685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Demo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Lab 1 - 2</a:t>
            </a:r>
            <a:br>
              <a:rPr lang="en-US" sz="3600"/>
            </a:b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We will configure your git user and e-mail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 sz="3000"/>
              <a:t>Will create remote, bare repository in home dir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 sz="3000"/>
              <a:t>Clone it to work repo1 in home dir also, add,commit and push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Restructure files, add, commit and push</a:t>
            </a:r>
            <a:br>
              <a:rPr lang="en-US" sz="3000"/>
            </a:b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image4.png" id="691" name="Shape 6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375" y="75825"/>
            <a:ext cx="7273626" cy="67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Shape 692"/>
          <p:cNvSpPr txBox="1"/>
          <p:nvPr/>
        </p:nvSpPr>
        <p:spPr>
          <a:xfrm>
            <a:off x="0" y="434975"/>
            <a:ext cx="27402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Git Master-&gt;Slave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-US" sz="2400"/>
              <a:t>Mirroring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/>
          <p:nvPr>
            <p:ph type="title"/>
          </p:nvPr>
        </p:nvSpPr>
        <p:spPr>
          <a:xfrm>
            <a:off x="0" y="533400"/>
            <a:ext cx="88392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are tracking and remote-tracking branches?</a:t>
            </a:r>
            <a:b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698" name="Shape 698"/>
          <p:cNvSpPr txBox="1"/>
          <p:nvPr>
            <p:ph idx="1" type="body"/>
          </p:nvPr>
        </p:nvSpPr>
        <p:spPr>
          <a:xfrm>
            <a:off x="381000" y="1524000"/>
            <a:ext cx="8229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The combination of these branches defines a relationship</a:t>
            </a:r>
            <a:b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between a local branch and one in the remote repository.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When a repository is cloned, Git automatically creates </a:t>
            </a:r>
            <a:r>
              <a:rPr b="1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remote-tracking branches </a:t>
            </a: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(e.g., origin/master) for the remote branches and a </a:t>
            </a:r>
            <a:r>
              <a:rPr b="1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tracking branch </a:t>
            </a: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(e.g., master) to allow for local changes in relationship to the remote branch</a:t>
            </a:r>
            <a:b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699" name="Shape 699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700" name="Shape 700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701" name="Shape 7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462" y="3810000"/>
            <a:ext cx="8077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repository structure (.git)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02" name="Shape 10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47800"/>
            <a:ext cx="7696200" cy="49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/>
              <a:t>W</a:t>
            </a: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orking Tree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246475" y="1596700"/>
            <a:ext cx="8440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Working tree has all files and folders as found in your HEAD,</a:t>
            </a:r>
            <a:b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plus the changes you made since your last commit</a:t>
            </a:r>
            <a:b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There is only ONE main working tree per repository (and only 1 .git</a:t>
            </a:r>
            <a:b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folder as well)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Working Tree</a:t>
            </a:r>
            <a:b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09" name="Shape 109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3097650"/>
            <a:ext cx="3276600" cy="30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2537325" y="4654150"/>
            <a:ext cx="1203300" cy="8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States of files in Working Tree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b="1" i="0" lang="en-US" sz="2000" u="none">
                <a:solidFill>
                  <a:srgbClr val="ACACAC"/>
                </a:solidFill>
                <a:latin typeface="Arial"/>
                <a:ea typeface="Arial"/>
                <a:cs typeface="Arial"/>
                <a:sym typeface="Arial"/>
              </a:rPr>
              <a:t>Untracked</a:t>
            </a: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– in the repository folder, git does not keep a version of it.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Modified</a:t>
            </a: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– tracked, modified since last stage or commit.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b="1" i="0" lang="en-US" sz="2000" u="none">
                <a:solidFill>
                  <a:srgbClr val="13911F"/>
                </a:solidFill>
                <a:latin typeface="Arial"/>
                <a:ea typeface="Arial"/>
                <a:cs typeface="Arial"/>
                <a:sym typeface="Arial"/>
              </a:rPr>
              <a:t>Staged</a:t>
            </a:r>
            <a:r>
              <a:rPr b="0" i="0" lang="en-US" sz="2000" u="none">
                <a:solidFill>
                  <a:srgbClr val="13911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– a snapshot of the file, ready to be committed. Even if modified, git will still keep the snapshot.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b="1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Committed</a:t>
            </a: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– version of file saved in repository DB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4572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Objects 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52400" y="990600"/>
            <a:ext cx="87630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Every object in GIT composed of </a:t>
            </a:r>
            <a:r>
              <a:rPr lang="en-US"/>
              <a:t>those</a:t>
            </a: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elements – 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–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“blob”, “tree”, “commit”, “tag/branch</a:t>
            </a:r>
            <a:r>
              <a:rPr lang="en-US" sz="1800">
                <a:solidFill>
                  <a:srgbClr val="000000"/>
                </a:solidFill>
              </a:rPr>
              <a:t>”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"blob" is basically like a file – it is used to store the content of a source file.</a:t>
            </a:r>
          </a:p>
          <a:p>
            <a:pPr indent="-285750" lvl="1" marL="6286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"tree" is basically like a directory - it references a group of other</a:t>
            </a:r>
          </a:p>
          <a:p>
            <a:pPr indent="-2857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trees (subdirectories) and/or blobs (files).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 A "commit" points to a single tree, marking it as what the project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00"/>
                </a:solidFill>
              </a:rPr>
              <a:t>   looked like at a certain point in time. Keeps changed files since the last commit, author of the changes, a reference to the parent commit(s), etc.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00"/>
                </a:solidFill>
              </a:rPr>
              <a:t> A "tag/branch" is a way to mark a specific commit as special in some way. It is usually used to tag certain commits as specific releases or 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00"/>
                </a:solidFill>
              </a:rPr>
              <a:t>   something along those lines.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228600" lvl="0" marL="228600" marR="0" rtl="0" algn="l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0" i="0" sz="200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