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797675" cy="9928225"/>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homa-regular.fnt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Tahoma-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4" name="Shape 4"/>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5" name="Shape 5"/>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6" name="Shape 6"/>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7" name="Shape 7"/>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8" name="Shape 8"/>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9" name="Shape 9"/>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0" name="Shape 10"/>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1" name="Shape 11"/>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2" name="Shape 12"/>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3" name="Shape 13"/>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4" name="Shape 14"/>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5" name="Shape 15"/>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a:noFill/>
          <a:ln>
            <a:noFill/>
          </a:ln>
        </p:spPr>
      </p:sp>
      <p:sp>
        <p:nvSpPr>
          <p:cNvPr id="16" name="Shape 16"/>
          <p:cNvSpPr txBox="1"/>
          <p:nvPr>
            <p:ph idx="1" type="body"/>
          </p:nvPr>
        </p:nvSpPr>
        <p:spPr>
          <a:xfrm>
            <a:off x="679769" y="4715908"/>
            <a:ext cx="5417685" cy="4453912"/>
          </a:xfrm>
          <a:prstGeom prst="rect">
            <a:avLst/>
          </a:prstGeom>
          <a:noFill/>
          <a:ln>
            <a:noFill/>
          </a:ln>
        </p:spPr>
        <p:txBody>
          <a:bodyPr anchorCtr="0" anchor="t" bIns="91425" lIns="91425" rIns="91425" wrap="square" tIns="91425"/>
          <a:lstStyle>
            <a:lvl1pPr indent="0" lvl="0" marL="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1pPr>
            <a:lvl2pPr indent="-285750" lvl="1" marL="74295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2pPr>
            <a:lvl3pPr indent="-228600" lvl="2" marL="11430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3pPr>
            <a:lvl4pPr indent="-228600" lvl="3" marL="16002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4pPr>
            <a:lvl5pPr indent="-228600" lvl="4" marL="20574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94" name="Shape 9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91" name="Shape 191"/>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01" name="Shape 201"/>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23" name="Shape 223"/>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2" name="Shape 232"/>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8" name="Shape 23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51" name="Shape 251"/>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2" name="Shape 262"/>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04" name="Shape 10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8" name="Shape 26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74" name="Shape 27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80" name="Shape 280"/>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86" name="Shape 286"/>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97" name="Shape 297"/>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306" name="Shape 306"/>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313" name="Shape 313"/>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14" name="Shape 11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26" name="Shape 126"/>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nvSpPr>
        <p:spPr>
          <a:xfrm>
            <a:off x="0" y="2"/>
            <a:ext cx="1574" cy="11076176"/>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sp>
        <p:nvSpPr>
          <p:cNvPr id="147" name="Shape 147"/>
          <p:cNvSpPr txBox="1"/>
          <p:nvPr>
            <p:ph idx="1" type="body"/>
          </p:nvPr>
        </p:nvSpPr>
        <p:spPr>
          <a:xfrm>
            <a:off x="679767" y="4715907"/>
            <a:ext cx="5419258" cy="4455636"/>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48" name="Shape 14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nvSpPr>
        <p:spPr>
          <a:xfrm>
            <a:off x="0" y="2"/>
            <a:ext cx="1574" cy="11076176"/>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sp>
        <p:nvSpPr>
          <p:cNvPr id="155" name="Shape 155"/>
          <p:cNvSpPr txBox="1"/>
          <p:nvPr>
            <p:ph idx="1" type="body"/>
          </p:nvPr>
        </p:nvSpPr>
        <p:spPr>
          <a:xfrm>
            <a:off x="679767" y="4715907"/>
            <a:ext cx="5419258" cy="4455636"/>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56" name="Shape 156"/>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74" name="Shape 17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83" name="Shape 183"/>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7" name="Shape 2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0" name="Shape 80"/>
        <p:cNvGrpSpPr/>
        <p:nvPr/>
      </p:nvGrpSpPr>
      <p:grpSpPr>
        <a:xfrm>
          <a:off x="0" y="0"/>
          <a:ext cx="0" cy="0"/>
          <a:chOff x="0" y="0"/>
          <a:chExt cx="0" cy="0"/>
        </a:xfrm>
      </p:grpSpPr>
      <p:sp>
        <p:nvSpPr>
          <p:cNvPr id="81" name="Shape 8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85" name="Shape 8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91" name="Shape 9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1" name="Shape 3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7" name="Shape 3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38" name="Shape 38"/>
        <p:cNvGrpSpPr/>
        <p:nvPr/>
      </p:nvGrpSpPr>
      <p:grpSpPr>
        <a:xfrm>
          <a:off x="0" y="0"/>
          <a:ext cx="0" cy="0"/>
          <a:chOff x="0" y="0"/>
          <a:chExt cx="0" cy="0"/>
        </a:xfrm>
      </p:grpSpPr>
      <p:sp>
        <p:nvSpPr>
          <p:cNvPr id="39" name="Shape 39"/>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41" name="Shape 4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3" name="Shape 4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4" name="Shape 44"/>
        <p:cNvGrpSpPr/>
        <p:nvPr/>
      </p:nvGrpSpPr>
      <p:grpSpPr>
        <a:xfrm>
          <a:off x="0" y="0"/>
          <a:ext cx="0" cy="0"/>
          <a:chOff x="0" y="0"/>
          <a:chExt cx="0" cy="0"/>
        </a:xfrm>
      </p:grpSpPr>
      <p:sp>
        <p:nvSpPr>
          <p:cNvPr id="45" name="Shape 4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56" name="Shape 5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7" name="Shape 57"/>
        <p:cNvGrpSpPr/>
        <p:nvPr/>
      </p:nvGrpSpPr>
      <p:grpSpPr>
        <a:xfrm>
          <a:off x="0" y="0"/>
          <a:ext cx="0" cy="0"/>
          <a:chOff x="0" y="0"/>
          <a:chExt cx="0" cy="0"/>
        </a:xfrm>
      </p:grpSpPr>
      <p:sp>
        <p:nvSpPr>
          <p:cNvPr id="58" name="Shape 5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0" name="Shape 60"/>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2" name="Shape 62"/>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65" name="Shape 6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0" name="Shape 7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2" name="Shape 7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5.png"/><Relationship Id="rId4" Type="http://schemas.openxmlformats.org/officeDocument/2006/relationships/image" Target="../media/image3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0" y="188640"/>
            <a:ext cx="6264696" cy="603448"/>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 The Working Cycle</a:t>
            </a:r>
            <a:br>
              <a:rPr b="1" i="0" lang="en-GB" sz="3200" u="none" cap="none" strike="noStrike">
                <a:solidFill>
                  <a:schemeClr val="dk1"/>
                </a:solidFill>
                <a:latin typeface="Tahoma"/>
                <a:ea typeface="Tahoma"/>
                <a:cs typeface="Tahoma"/>
                <a:sym typeface="Tahoma"/>
              </a:rPr>
            </a:br>
            <a:r>
              <a:rPr b="1" i="0" lang="en-GB" sz="3200" u="none" cap="none" strike="noStrike">
                <a:solidFill>
                  <a:schemeClr val="dk1"/>
                </a:solidFill>
                <a:latin typeface="Tahoma"/>
                <a:ea typeface="Tahoma"/>
                <a:cs typeface="Tahoma"/>
                <a:sym typeface="Tahoma"/>
              </a:rPr>
              <a:t>  </a:t>
            </a:r>
            <a:r>
              <a:rPr b="1" i="0" lang="en-GB" sz="2400" u="none" cap="none" strike="noStrike">
                <a:solidFill>
                  <a:schemeClr val="dk1"/>
                </a:solidFill>
                <a:latin typeface="Tahoma"/>
                <a:ea typeface="Tahoma"/>
                <a:cs typeface="Tahoma"/>
                <a:sym typeface="Tahoma"/>
              </a:rPr>
              <a:t>Exercise I: adding files</a:t>
            </a:r>
          </a:p>
        </p:txBody>
      </p:sp>
      <p:sp>
        <p:nvSpPr>
          <p:cNvPr id="97" name="Shape 97"/>
          <p:cNvSpPr txBox="1"/>
          <p:nvPr/>
        </p:nvSpPr>
        <p:spPr>
          <a:xfrm>
            <a:off x="23575" y="995775"/>
            <a:ext cx="9096900" cy="5862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latin typeface="Tahoma"/>
                <a:ea typeface="Tahoma"/>
                <a:cs typeface="Tahoma"/>
                <a:sym typeface="Tahoma"/>
              </a:rPr>
              <a:t>First say to Git who are you, this info will appear on each commit you do. Example:</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 </a:t>
            </a:r>
            <a:r>
              <a:rPr lang="en-GB" sz="1600">
                <a:solidFill>
                  <a:srgbClr val="00B050"/>
                </a:solidFill>
                <a:latin typeface="Tahoma"/>
                <a:ea typeface="Tahoma"/>
                <a:cs typeface="Tahoma"/>
                <a:sym typeface="Tahoma"/>
              </a:rPr>
              <a:t>git config --global user.name &lt;YourUSERNAME&gt;</a:t>
            </a:r>
            <a:br>
              <a:rPr lang="en-GB" sz="1600">
                <a:latin typeface="Tahoma"/>
                <a:ea typeface="Tahoma"/>
                <a:cs typeface="Tahoma"/>
                <a:sym typeface="Tahoma"/>
              </a:rPr>
            </a:br>
            <a:r>
              <a:rPr lang="en-GB" sz="1600">
                <a:latin typeface="Tahoma"/>
                <a:ea typeface="Tahoma"/>
                <a:cs typeface="Tahoma"/>
                <a:sym typeface="Tahoma"/>
              </a:rPr>
              <a:t>$ </a:t>
            </a:r>
            <a:r>
              <a:rPr lang="en-GB" sz="1600">
                <a:solidFill>
                  <a:srgbClr val="00B050"/>
                </a:solidFill>
                <a:latin typeface="Tahoma"/>
                <a:ea typeface="Tahoma"/>
                <a:cs typeface="Tahoma"/>
                <a:sym typeface="Tahoma"/>
              </a:rPr>
              <a:t>git config --global user.email &lt;YourEMAIL&gt;</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P</a:t>
            </a:r>
            <a:r>
              <a:rPr b="0" i="0" lang="en-GB" sz="1600" u="none" cap="none" strike="noStrike">
                <a:solidFill>
                  <a:srgbClr val="000000"/>
                </a:solidFill>
                <a:latin typeface="Tahoma"/>
                <a:ea typeface="Tahoma"/>
                <a:cs typeface="Tahoma"/>
                <a:sym typeface="Tahoma"/>
              </a:rPr>
              <a:t>lease Create new (git init) „bare“ repository to be your origin(remote) repository</a:t>
            </a: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init --bare --shared  ~/gitlab</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Then clone it to harry repo: cd .git and</a:t>
            </a:r>
            <a:r>
              <a:rPr lang="en-GB" sz="1600">
                <a:solidFill>
                  <a:schemeClr val="dk1"/>
                </a:solidFill>
                <a:latin typeface="Tahoma"/>
                <a:ea typeface="Tahoma"/>
                <a:cs typeface="Tahoma"/>
                <a:sym typeface="Tahoma"/>
              </a:rPr>
              <a:t> overview repository objects</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clone ~/gitlab ~/harry</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Go to harry folder and create two files in your working directory (fill them with these text lines):</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cd ~/harry</a:t>
            </a:r>
            <a:br>
              <a:rPr b="1" i="0" lang="en-GB" sz="1600" u="none" cap="none" strike="noStrike">
                <a:solidFill>
                  <a:srgbClr val="000000"/>
                </a:solidFill>
                <a:latin typeface="Courier New"/>
                <a:ea typeface="Courier New"/>
                <a:cs typeface="Courier New"/>
                <a:sym typeface="Courier New"/>
              </a:rPr>
            </a:br>
            <a:r>
              <a:rPr b="1" i="0" lang="en-GB" sz="1600" u="none" cap="none" strike="noStrike">
                <a:solidFill>
                  <a:srgbClr val="000000"/>
                </a:solidFill>
                <a:latin typeface="Courier New"/>
                <a:ea typeface="Courier New"/>
                <a:cs typeface="Courier New"/>
                <a:sym typeface="Courier New"/>
              </a:rPr>
              <a:t>main_e.txt</a:t>
            </a:r>
          </a:p>
          <a:p>
            <a:pPr indent="0" lvl="0" marL="0" marR="0" rtl="0" algn="l">
              <a:lnSpc>
                <a:spcPct val="99000"/>
              </a:lnSpc>
              <a:spcBef>
                <a:spcPts val="0"/>
              </a:spcBef>
              <a:spcAft>
                <a:spcPts val="0"/>
              </a:spcAft>
              <a:buSzPct val="25000"/>
              <a:buNone/>
            </a:pPr>
            <a:r>
              <a:rPr b="1" i="0" lang="en-GB" sz="1600" u="none" cap="none" strike="noStrike">
                <a:solidFill>
                  <a:srgbClr val="000000"/>
                </a:solidFill>
                <a:latin typeface="Courier New"/>
                <a:ea typeface="Courier New"/>
                <a:cs typeface="Courier New"/>
                <a:sym typeface="Courier New"/>
              </a:rPr>
              <a:t>library.txt</a:t>
            </a:r>
          </a:p>
          <a:p>
            <a:pPr indent="0" lvl="0" marL="0" marR="0" rtl="0" algn="l">
              <a:lnSpc>
                <a:spcPct val="99000"/>
              </a:lnSpc>
              <a:spcBef>
                <a:spcPts val="0"/>
              </a:spcBef>
              <a:spcAft>
                <a:spcPts val="0"/>
              </a:spcAft>
              <a:buClr>
                <a:srgbClr val="000000"/>
              </a:buClr>
              <a:buFont typeface="Times New Roman"/>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Add your changes to the index</a:t>
            </a:r>
            <a:br>
              <a:rPr b="0" i="0" lang="en-GB" sz="1600" u="none" cap="none" strike="noStrike">
                <a:solidFill>
                  <a:srgbClr val="000000"/>
                </a:solidFill>
                <a:latin typeface="Tahoma"/>
                <a:ea typeface="Tahoma"/>
                <a:cs typeface="Tahoma"/>
                <a:sym typeface="Tahoma"/>
              </a:rPr>
            </a:br>
            <a:r>
              <a:rPr b="1" i="0" lang="en-GB" sz="1600" u="none" cap="none" strike="noStrike">
                <a:solidFill>
                  <a:srgbClr val="000000"/>
                </a:solidFill>
                <a:latin typeface="Courier New"/>
                <a:ea typeface="Courier New"/>
                <a:cs typeface="Courier New"/>
                <a:sym typeface="Courier New"/>
              </a:rPr>
              <a:t>$</a:t>
            </a:r>
            <a:r>
              <a:rPr b="1" lang="en-GB" sz="1600">
                <a:latin typeface="Courier New"/>
                <a:ea typeface="Courier New"/>
                <a:cs typeface="Courier New"/>
                <a:sym typeface="Courier New"/>
              </a:rPr>
              <a:t> </a:t>
            </a:r>
            <a:r>
              <a:rPr b="0" i="0" lang="en-GB" sz="1600" u="none" cap="none" strike="noStrike">
                <a:solidFill>
                  <a:srgbClr val="00B050"/>
                </a:solidFill>
                <a:latin typeface="Tahoma"/>
                <a:ea typeface="Tahoma"/>
                <a:cs typeface="Tahoma"/>
                <a:sym typeface="Tahoma"/>
              </a:rPr>
              <a:t>git add *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Check your status before commit</a:t>
            </a:r>
          </a:p>
          <a:p>
            <a:pPr indent="0" lvl="0" marL="0" marR="0" rtl="0" algn="l">
              <a:lnSpc>
                <a:spcPct val="99000"/>
              </a:lnSpc>
              <a:spcBef>
                <a:spcPts val="0"/>
              </a:spcBef>
              <a:spcAft>
                <a:spcPts val="0"/>
              </a:spcAft>
              <a:buSzPct val="25000"/>
              <a:buNone/>
            </a:pPr>
            <a:r>
              <a:rPr b="0" i="0" lang="en-GB" sz="1600" u="none" cap="none" strike="noStrike">
                <a:solidFill>
                  <a:srgbClr val="00B050"/>
                </a:solidFill>
                <a:latin typeface="Tahoma"/>
                <a:ea typeface="Tahoma"/>
                <a:cs typeface="Tahoma"/>
                <a:sym typeface="Tahoma"/>
              </a:rPr>
              <a:t>$ git status</a:t>
            </a:r>
          </a:p>
          <a:p>
            <a:pPr indent="0" lvl="0" marL="0" marR="0" rtl="0" algn="l">
              <a:lnSpc>
                <a:spcPct val="99000"/>
              </a:lnSpc>
              <a:spcBef>
                <a:spcPts val="0"/>
              </a:spcBef>
              <a:spcAft>
                <a:spcPts val="0"/>
              </a:spcAft>
              <a:buSzPct val="25000"/>
              <a:buNone/>
            </a:pP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Commit your changes as </a:t>
            </a:r>
            <a:r>
              <a:rPr lang="en-GB" sz="1600">
                <a:latin typeface="Tahoma"/>
                <a:ea typeface="Tahoma"/>
                <a:cs typeface="Tahoma"/>
                <a:sym typeface="Tahoma"/>
              </a:rPr>
              <a:t>“I</a:t>
            </a:r>
            <a:r>
              <a:rPr b="0" i="0" lang="en-GB" sz="1600" u="none" cap="none" strike="noStrike">
                <a:solidFill>
                  <a:srgbClr val="000000"/>
                </a:solidFill>
                <a:latin typeface="Tahoma"/>
                <a:ea typeface="Tahoma"/>
                <a:cs typeface="Tahoma"/>
                <a:sym typeface="Tahoma"/>
              </a:rPr>
              <a:t>nitial project</a:t>
            </a:r>
            <a:r>
              <a:rPr lang="en-GB" sz="1600">
                <a:latin typeface="Tahoma"/>
                <a:ea typeface="Tahoma"/>
                <a:cs typeface="Tahoma"/>
                <a:sym typeface="Tahoma"/>
              </a:rPr>
              <a:t>”</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-m "</a:t>
            </a:r>
            <a:r>
              <a:rPr lang="en-GB" sz="1600">
                <a:solidFill>
                  <a:srgbClr val="00B050"/>
                </a:solidFill>
                <a:latin typeface="Tahoma"/>
                <a:ea typeface="Tahoma"/>
                <a:cs typeface="Tahoma"/>
                <a:sym typeface="Tahoma"/>
              </a:rPr>
              <a:t>I</a:t>
            </a:r>
            <a:r>
              <a:rPr b="0" i="0" lang="en-GB" sz="1600" u="none" cap="none" strike="noStrike">
                <a:solidFill>
                  <a:srgbClr val="00B050"/>
                </a:solidFill>
                <a:latin typeface="Tahoma"/>
                <a:ea typeface="Tahoma"/>
                <a:cs typeface="Tahoma"/>
                <a:sym typeface="Tahoma"/>
              </a:rPr>
              <a:t>nitial project"</a:t>
            </a:r>
          </a:p>
        </p:txBody>
      </p:sp>
      <p:pic>
        <p:nvPicPr>
          <p:cNvPr id="98" name="Shape 98"/>
          <p:cNvPicPr preferRelativeResize="0"/>
          <p:nvPr/>
        </p:nvPicPr>
        <p:blipFill rotWithShape="1">
          <a:blip r:embed="rId3">
            <a:alphaModFix/>
          </a:blip>
          <a:srcRect b="0" l="0" r="0" t="0"/>
          <a:stretch/>
        </p:blipFill>
        <p:spPr>
          <a:xfrm>
            <a:off x="5559407" y="5392864"/>
            <a:ext cx="3039000" cy="1375800"/>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5416770" y="4044552"/>
            <a:ext cx="3324300" cy="1076400"/>
          </a:xfrm>
          <a:prstGeom prst="rect">
            <a:avLst/>
          </a:prstGeom>
          <a:noFill/>
          <a:ln>
            <a:noFill/>
          </a:ln>
        </p:spPr>
      </p:pic>
      <p:cxnSp>
        <p:nvCxnSpPr>
          <p:cNvPr id="100" name="Shape 100"/>
          <p:cNvCxnSpPr>
            <a:endCxn id="99" idx="1"/>
          </p:cNvCxnSpPr>
          <p:nvPr/>
        </p:nvCxnSpPr>
        <p:spPr>
          <a:xfrm>
            <a:off x="1453470" y="4176852"/>
            <a:ext cx="3963300" cy="405900"/>
          </a:xfrm>
          <a:prstGeom prst="straightConnector1">
            <a:avLst/>
          </a:prstGeom>
          <a:noFill/>
          <a:ln cap="flat" cmpd="sng" w="19050">
            <a:solidFill>
              <a:schemeClr val="dk2"/>
            </a:solidFill>
            <a:prstDash val="solid"/>
            <a:round/>
            <a:headEnd len="lg" w="lg" type="none"/>
            <a:tailEnd len="lg" w="lg" type="triangle"/>
          </a:ln>
        </p:spPr>
      </p:cxnSp>
      <p:cxnSp>
        <p:nvCxnSpPr>
          <p:cNvPr id="101" name="Shape 101"/>
          <p:cNvCxnSpPr/>
          <p:nvPr/>
        </p:nvCxnSpPr>
        <p:spPr>
          <a:xfrm>
            <a:off x="1636900" y="4459100"/>
            <a:ext cx="3880500" cy="1002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nvSpPr>
        <p:spPr>
          <a:xfrm>
            <a:off x="35496" y="0"/>
            <a:ext cx="9108503" cy="45719"/>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Font typeface="Arial"/>
              <a:buNone/>
            </a:pPr>
            <a:r>
              <a:t/>
            </a:r>
            <a:endParaRPr b="1" sz="2400">
              <a:solidFill>
                <a:srgbClr val="000000"/>
              </a:solidFill>
              <a:latin typeface="Tahoma"/>
              <a:ea typeface="Tahoma"/>
              <a:cs typeface="Tahoma"/>
              <a:sym typeface="Tahoma"/>
            </a:endParaRPr>
          </a:p>
          <a:p>
            <a:pPr indent="0" lvl="0" marL="0" marR="0" rtl="0" algn="l">
              <a:lnSpc>
                <a:spcPct val="94000"/>
              </a:lnSpc>
              <a:spcBef>
                <a:spcPts val="0"/>
              </a:spcBef>
              <a:spcAft>
                <a:spcPts val="0"/>
              </a:spcAft>
              <a:buClr>
                <a:srgbClr val="3D6586"/>
              </a:buClr>
              <a:buFont typeface="Arial"/>
              <a:buNone/>
            </a:pPr>
            <a:r>
              <a:t/>
            </a:r>
            <a:endParaRPr b="1" sz="2400">
              <a:solidFill>
                <a:srgbClr val="000000"/>
              </a:solidFill>
              <a:latin typeface="Tahoma"/>
              <a:ea typeface="Tahoma"/>
              <a:cs typeface="Tahoma"/>
              <a:sym typeface="Tahoma"/>
            </a:endParaRP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a:t>
            </a:r>
          </a:p>
        </p:txBody>
      </p:sp>
      <p:sp>
        <p:nvSpPr>
          <p:cNvPr id="194" name="Shape 194"/>
          <p:cNvSpPr txBox="1"/>
          <p:nvPr/>
        </p:nvSpPr>
        <p:spPr>
          <a:xfrm>
            <a:off x="0" y="764700"/>
            <a:ext cx="9144000" cy="61659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Check if you are on master branch in Harry‘s repo  </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~/harry]$ </a:t>
            </a:r>
            <a:r>
              <a:rPr lang="en-GB" sz="10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8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undo modify</a:t>
            </a:r>
            <a:br>
              <a:rPr lang="en-GB" sz="1600">
                <a:latin typeface="Tahoma"/>
                <a:ea typeface="Tahoma"/>
                <a:cs typeface="Tahoma"/>
                <a:sym typeface="Tahoma"/>
              </a:rPr>
            </a:br>
            <a:r>
              <a:rPr lang="en-GB" sz="1600">
                <a:solidFill>
                  <a:srgbClr val="000000"/>
                </a:solidFill>
                <a:latin typeface="Tahoma"/>
                <a:ea typeface="Tahoma"/>
                <a:cs typeface="Tahoma"/>
                <a:sym typeface="Tahoma"/>
              </a:rPr>
              <a:t>Edit the file main.txt add a line „# Add temp line“ save the file  </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status and see how to discard last file changes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Discard the change in the Working Copy in the file main.txt, remember the discard is </a:t>
            </a:r>
            <a:r>
              <a:rPr lang="en-GB" sz="1600">
                <a:latin typeface="Tahoma"/>
                <a:ea typeface="Tahoma"/>
                <a:cs typeface="Tahoma"/>
                <a:sym typeface="Tahoma"/>
              </a:rPr>
              <a:t>irreversible</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main.txt    </a:t>
            </a:r>
            <a:r>
              <a:rPr lang="en-GB" sz="1600">
                <a:solidFill>
                  <a:srgbClr val="000000"/>
                </a:solidFill>
                <a:latin typeface="Tahoma"/>
                <a:ea typeface="Tahoma"/>
                <a:cs typeface="Tahoma"/>
                <a:sym typeface="Tahoma"/>
              </a:rPr>
              <a:t>–  Always see what you are going to discard first!!!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 main.txt </a:t>
            </a:r>
            <a:r>
              <a:rPr lang="en-GB" sz="1600">
                <a:solidFill>
                  <a:srgbClr val="000000"/>
                </a:solidFill>
                <a:latin typeface="Tahoma"/>
                <a:ea typeface="Tahoma"/>
                <a:cs typeface="Tahoma"/>
                <a:sym typeface="Tahoma"/>
              </a:rPr>
              <a:t>(discard the change)</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Run git status and see status of the file now</a:t>
            </a:r>
          </a:p>
          <a:p>
            <a:pPr lvl="0" rtl="0">
              <a:lnSpc>
                <a:spcPct val="99000"/>
              </a:lnSpc>
              <a:spcBef>
                <a:spcPts val="0"/>
              </a:spcBef>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undo staged changes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the </a:t>
            </a:r>
            <a:r>
              <a:rPr lang="en-GB" sz="1600">
                <a:latin typeface="Tahoma"/>
                <a:ea typeface="Tahoma"/>
                <a:cs typeface="Tahoma"/>
                <a:sym typeface="Tahoma"/>
              </a:rPr>
              <a:t>below</a:t>
            </a:r>
            <a:r>
              <a:rPr lang="en-GB" sz="1600">
                <a:solidFill>
                  <a:srgbClr val="000000"/>
                </a:solidFill>
                <a:latin typeface="Tahoma"/>
                <a:ea typeface="Tahoma"/>
                <a:cs typeface="Tahoma"/>
                <a:sym typeface="Tahoma"/>
              </a:rPr>
              <a:t> steps again (</a:t>
            </a:r>
            <a:r>
              <a:rPr lang="en-GB" sz="1600">
                <a:solidFill>
                  <a:srgbClr val="00B050"/>
                </a:solidFill>
                <a:latin typeface="Tahoma"/>
                <a:ea typeface="Tahoma"/>
                <a:cs typeface="Tahoma"/>
                <a:sym typeface="Tahoma"/>
              </a:rPr>
              <a:t>vi main.txt, git status, git diff HEAD main.txt</a:t>
            </a:r>
            <a:r>
              <a:rPr lang="en-GB" sz="1600">
                <a:solidFill>
                  <a:srgbClr val="000000"/>
                </a:solidFill>
                <a:latin typeface="Tahoma"/>
                <a:ea typeface="Tahoma"/>
                <a:cs typeface="Tahoma"/>
                <a:sym typeface="Tahoma"/>
              </a:rPr>
              <a: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add main.txt   </a:t>
            </a:r>
            <a:r>
              <a:rPr lang="en-GB" sz="1600">
                <a:latin typeface="Tahoma"/>
                <a:ea typeface="Tahoma"/>
                <a:cs typeface="Tahoma"/>
                <a:sym typeface="Tahoma"/>
              </a:rPr>
              <a:t>(</a:t>
            </a:r>
            <a:r>
              <a:rPr lang="en-GB" sz="1600">
                <a:solidFill>
                  <a:srgbClr val="000000"/>
                </a:solidFill>
                <a:latin typeface="Tahoma"/>
                <a:ea typeface="Tahoma"/>
                <a:cs typeface="Tahoma"/>
                <a:sym typeface="Tahoma"/>
              </a:rPr>
              <a:t>To add main.txt to the Index)</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diff --staged  </a:t>
            </a:r>
            <a:r>
              <a:rPr lang="en-GB" sz="1600">
                <a:solidFill>
                  <a:schemeClr val="dk1"/>
                </a:solidFill>
                <a:latin typeface="Tahoma"/>
                <a:ea typeface="Tahoma"/>
                <a:cs typeface="Tahoma"/>
                <a:sym typeface="Tahoma"/>
              </a:rPr>
              <a:t> (</a:t>
            </a:r>
            <a:r>
              <a:rPr lang="en-GB" sz="1600">
                <a:latin typeface="Tahoma"/>
                <a:ea typeface="Tahoma"/>
                <a:cs typeface="Tahoma"/>
                <a:sym typeface="Tahoma"/>
              </a:rPr>
              <a:t>Compare HEAD and staged, </a:t>
            </a:r>
            <a:r>
              <a:rPr lang="en-GB" sz="1600">
                <a:solidFill>
                  <a:schemeClr val="dk1"/>
                </a:solidFill>
                <a:latin typeface="Tahoma"/>
                <a:ea typeface="Tahoma"/>
                <a:cs typeface="Tahoma"/>
                <a:sym typeface="Tahoma"/>
              </a:rPr>
              <a:t>see what you are going to discard first!!!)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reset HEAD main.txt </a:t>
            </a:r>
            <a:r>
              <a:rPr lang="en-GB" sz="1600">
                <a:solidFill>
                  <a:schemeClr val="dk1"/>
                </a:solidFill>
                <a:latin typeface="Tahoma"/>
                <a:ea typeface="Tahoma"/>
                <a:cs typeface="Tahoma"/>
                <a:sym typeface="Tahoma"/>
              </a:rPr>
              <a:t>(Unstage the file)</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diff</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 main.txt </a:t>
            </a:r>
            <a:r>
              <a:rPr lang="en-GB" sz="1600">
                <a:solidFill>
                  <a:srgbClr val="000000"/>
                </a:solidFill>
                <a:latin typeface="Tahoma"/>
                <a:ea typeface="Tahoma"/>
                <a:cs typeface="Tahoma"/>
                <a:sym typeface="Tahoma"/>
              </a:rPr>
              <a:t>(discard the change)</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p>
        </p:txBody>
      </p:sp>
      <p:pic>
        <p:nvPicPr>
          <p:cNvPr id="195" name="Shape 195"/>
          <p:cNvPicPr preferRelativeResize="0"/>
          <p:nvPr/>
        </p:nvPicPr>
        <p:blipFill rotWithShape="1">
          <a:blip r:embed="rId3">
            <a:alphaModFix/>
          </a:blip>
          <a:srcRect b="0" l="0" r="0" t="0"/>
          <a:stretch/>
        </p:blipFill>
        <p:spPr>
          <a:xfrm>
            <a:off x="6588224" y="980728"/>
            <a:ext cx="2400300" cy="809625"/>
          </a:xfrm>
          <a:prstGeom prst="rect">
            <a:avLst/>
          </a:prstGeom>
          <a:noFill/>
          <a:ln>
            <a:noFill/>
          </a:ln>
        </p:spPr>
      </p:pic>
      <p:cxnSp>
        <p:nvCxnSpPr>
          <p:cNvPr id="196" name="Shape 196"/>
          <p:cNvCxnSpPr/>
          <p:nvPr/>
        </p:nvCxnSpPr>
        <p:spPr>
          <a:xfrm flipH="1" rot="10800000">
            <a:off x="1919100" y="1385600"/>
            <a:ext cx="4669200" cy="392400"/>
          </a:xfrm>
          <a:prstGeom prst="straightConnector1">
            <a:avLst/>
          </a:prstGeom>
          <a:noFill/>
          <a:ln cap="flat" cmpd="sng" w="19050">
            <a:solidFill>
              <a:schemeClr val="dk1"/>
            </a:solidFill>
            <a:prstDash val="solid"/>
            <a:round/>
            <a:headEnd len="med" w="med" type="none"/>
            <a:tailEnd len="lg" w="lg" type="stealth"/>
          </a:ln>
        </p:spPr>
      </p:cxnSp>
      <p:pic>
        <p:nvPicPr>
          <p:cNvPr id="197" name="Shape 197"/>
          <p:cNvPicPr preferRelativeResize="0"/>
          <p:nvPr/>
        </p:nvPicPr>
        <p:blipFill rotWithShape="1">
          <a:blip r:embed="rId4">
            <a:alphaModFix/>
          </a:blip>
          <a:srcRect b="0" l="0" r="0" t="0"/>
          <a:stretch/>
        </p:blipFill>
        <p:spPr>
          <a:xfrm>
            <a:off x="5543597" y="2502162"/>
            <a:ext cx="3600300" cy="896400"/>
          </a:xfrm>
          <a:prstGeom prst="rect">
            <a:avLst/>
          </a:prstGeom>
          <a:noFill/>
          <a:ln>
            <a:noFill/>
          </a:ln>
        </p:spPr>
      </p:pic>
      <p:pic>
        <p:nvPicPr>
          <p:cNvPr id="198" name="Shape 198"/>
          <p:cNvPicPr preferRelativeResize="0"/>
          <p:nvPr/>
        </p:nvPicPr>
        <p:blipFill rotWithShape="1">
          <a:blip r:embed="rId5">
            <a:alphaModFix/>
          </a:blip>
          <a:srcRect b="0" l="0" r="0" t="0"/>
          <a:stretch/>
        </p:blipFill>
        <p:spPr>
          <a:xfrm>
            <a:off x="6228209" y="4271903"/>
            <a:ext cx="2915700" cy="72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17746" y="-10"/>
            <a:ext cx="9108600" cy="6927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 Continue</a:t>
            </a:r>
          </a:p>
        </p:txBody>
      </p:sp>
      <p:sp>
        <p:nvSpPr>
          <p:cNvPr id="204" name="Shape 204"/>
          <p:cNvSpPr txBox="1"/>
          <p:nvPr/>
        </p:nvSpPr>
        <p:spPr>
          <a:xfrm>
            <a:off x="39750" y="735100"/>
            <a:ext cx="9064500" cy="6165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8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revert latest local commit</a:t>
            </a:r>
            <a:br>
              <a:rPr b="1" lang="en-GB" sz="1600">
                <a:latin typeface="Tahoma"/>
                <a:ea typeface="Tahoma"/>
                <a:cs typeface="Tahoma"/>
                <a:sym typeface="Tahoma"/>
              </a:rPr>
            </a:br>
            <a:r>
              <a:rPr lang="en-GB" sz="1600">
                <a:solidFill>
                  <a:srgbClr val="000000"/>
                </a:solidFill>
                <a:latin typeface="Tahoma"/>
                <a:ea typeface="Tahoma"/>
                <a:cs typeface="Tahoma"/>
                <a:sym typeface="Tahoma"/>
              </a:rPr>
              <a:t>Do the upper steps again (</a:t>
            </a:r>
            <a:r>
              <a:rPr lang="en-GB" sz="1600">
                <a:solidFill>
                  <a:srgbClr val="00B050"/>
                </a:solidFill>
                <a:latin typeface="Tahoma"/>
                <a:ea typeface="Tahoma"/>
                <a:cs typeface="Tahoma"/>
                <a:sym typeface="Tahoma"/>
              </a:rPr>
              <a:t>vi main.txt, git status, git diff main.txt, git add main.txt</a:t>
            </a:r>
            <a:r>
              <a:rPr lang="en-GB" sz="1600">
                <a:solidFill>
                  <a:srgbClr val="000000"/>
                </a:solidFill>
                <a:latin typeface="Tahoma"/>
                <a:ea typeface="Tahoma"/>
                <a:cs typeface="Tahoma"/>
                <a:sym typeface="Tahoma"/>
              </a:rPr>
              <a: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"Adding temp line number 3 commit“</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Clr>
                <a:srgbClr val="000000"/>
              </a:buClr>
              <a:buFont typeface="Times New Roman"/>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to see the two latest commits</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--name-status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reset </a:t>
            </a:r>
            <a:r>
              <a:rPr lang="en-GB" sz="1600">
                <a:latin typeface="Tahoma"/>
                <a:ea typeface="Tahoma"/>
                <a:cs typeface="Tahoma"/>
                <a:sym typeface="Tahoma"/>
              </a:rPr>
              <a:t>to reset current branch to previous commit</a:t>
            </a:r>
            <a:r>
              <a:rPr lang="en-GB" sz="1600">
                <a:solidFill>
                  <a:srgbClr val="000000"/>
                </a:solidFill>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reset --hard HEAD^</a:t>
            </a:r>
            <a:br>
              <a:rPr lang="en-GB" sz="1600">
                <a:solidFill>
                  <a:srgbClr val="00B050"/>
                </a:solidFill>
                <a:latin typeface="Tahoma"/>
                <a:ea typeface="Tahoma"/>
                <a:cs typeface="Tahoma"/>
                <a:sym typeface="Tahoma"/>
              </a:rPr>
            </a:br>
            <a:r>
              <a:rPr lang="en-GB" sz="1600">
                <a:latin typeface="Tahoma"/>
                <a:ea typeface="Tahoma"/>
                <a:cs typeface="Tahoma"/>
                <a:sym typeface="Tahoma"/>
              </a:rPr>
              <a:t>(Be carefull </a:t>
            </a:r>
            <a:r>
              <a:rPr lang="en-GB" sz="1600">
                <a:solidFill>
                  <a:srgbClr val="00B050"/>
                </a:solidFill>
                <a:latin typeface="Tahoma"/>
                <a:ea typeface="Tahoma"/>
                <a:cs typeface="Tahoma"/>
                <a:sym typeface="Tahoma"/>
              </a:rPr>
              <a:t>--hard</a:t>
            </a:r>
            <a:r>
              <a:rPr lang="en-GB" sz="1600">
                <a:latin typeface="Tahoma"/>
                <a:ea typeface="Tahoma"/>
                <a:cs typeface="Tahoma"/>
                <a:sym typeface="Tahoma"/>
              </a:rPr>
              <a:t> resets Index, Working Tree also)</a:t>
            </a:r>
          </a:p>
          <a:p>
            <a:pPr lvl="0" rtl="0">
              <a:lnSpc>
                <a:spcPct val="99000"/>
              </a:lnSpc>
              <a:spcBef>
                <a:spcPts val="0"/>
              </a:spcBef>
              <a:buNone/>
            </a:pPr>
            <a:r>
              <a:t/>
            </a:r>
            <a:endParaRPr sz="1600">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now to see the </a:t>
            </a:r>
            <a:r>
              <a:rPr lang="en-GB" sz="1600">
                <a:latin typeface="Tahoma"/>
                <a:ea typeface="Tahoma"/>
                <a:cs typeface="Tahoma"/>
                <a:sym typeface="Tahoma"/>
              </a:rPr>
              <a:t>previous good commit back to be first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--name-status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Where is the temp commit? It exists, just not </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Referenced, run reflog to see it:</a:t>
            </a:r>
          </a:p>
          <a:p>
            <a:pPr lvl="0" rtl="0">
              <a:lnSpc>
                <a:spcPct val="99000"/>
              </a:lnSpc>
              <a:spcBef>
                <a:spcPts val="0"/>
              </a:spcBef>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reflog</a:t>
            </a:r>
            <a:br>
              <a:rPr lang="en-GB" sz="1600">
                <a:solidFill>
                  <a:srgbClr val="00B050"/>
                </a:solidFill>
                <a:latin typeface="Tahoma"/>
                <a:ea typeface="Tahoma"/>
                <a:cs typeface="Tahoma"/>
                <a:sym typeface="Tahoma"/>
              </a:rPr>
            </a:br>
            <a:r>
              <a:rPr lang="en-GB" sz="1600">
                <a:solidFill>
                  <a:srgbClr val="00B050"/>
                </a:solidFill>
                <a:latin typeface="Tahoma"/>
                <a:ea typeface="Tahoma"/>
                <a:cs typeface="Tahoma"/>
                <a:sym typeface="Tahoma"/>
              </a:rPr>
              <a:t>$ git reflog</a:t>
            </a:r>
          </a:p>
          <a:p>
            <a:pPr lvl="0" rtl="0">
              <a:lnSpc>
                <a:spcPct val="99000"/>
              </a:lnSpc>
              <a:spcBef>
                <a:spcPts val="0"/>
              </a:spcBef>
              <a:buClr>
                <a:schemeClr val="dk1"/>
              </a:buClr>
              <a:buSzPct val="68750"/>
              <a:buFont typeface="Arial"/>
              <a:buNone/>
            </a:pPr>
            <a:r>
              <a:rPr lang="en-GB" sz="1600">
                <a:latin typeface="Tahoma"/>
                <a:ea typeface="Tahoma"/>
                <a:cs typeface="Tahoma"/>
                <a:sym typeface="Tahoma"/>
              </a:rPr>
              <a:t>8291f8a HEAD@{1}: commit: Adding temp line #3</a:t>
            </a:r>
          </a:p>
          <a:p>
            <a:pPr lvl="0" rtl="0">
              <a:lnSpc>
                <a:spcPct val="99000"/>
              </a:lnSpc>
              <a:spcBef>
                <a:spcPts val="0"/>
              </a:spcBef>
              <a:buClr>
                <a:schemeClr val="dk1"/>
              </a:buClr>
              <a:buFont typeface="Arial"/>
              <a:buNone/>
            </a:pPr>
            <a:r>
              <a:t/>
            </a:r>
            <a:endParaRPr sz="1600">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cxnSp>
        <p:nvCxnSpPr>
          <p:cNvPr id="205" name="Shape 205"/>
          <p:cNvCxnSpPr>
            <a:endCxn id="206" idx="1"/>
          </p:cNvCxnSpPr>
          <p:nvPr/>
        </p:nvCxnSpPr>
        <p:spPr>
          <a:xfrm>
            <a:off x="3217225" y="2539901"/>
            <a:ext cx="2216100" cy="42000"/>
          </a:xfrm>
          <a:prstGeom prst="straightConnector1">
            <a:avLst/>
          </a:prstGeom>
          <a:noFill/>
          <a:ln cap="flat" cmpd="sng" w="9525">
            <a:solidFill>
              <a:schemeClr val="dk1"/>
            </a:solidFill>
            <a:prstDash val="solid"/>
            <a:round/>
            <a:headEnd len="med" w="med" type="none"/>
            <a:tailEnd len="lg" w="lg" type="stealth"/>
          </a:ln>
        </p:spPr>
      </p:cxnSp>
      <p:cxnSp>
        <p:nvCxnSpPr>
          <p:cNvPr id="207" name="Shape 207"/>
          <p:cNvCxnSpPr/>
          <p:nvPr/>
        </p:nvCxnSpPr>
        <p:spPr>
          <a:xfrm>
            <a:off x="3104450" y="5023550"/>
            <a:ext cx="1586700" cy="421500"/>
          </a:xfrm>
          <a:prstGeom prst="straightConnector1">
            <a:avLst/>
          </a:prstGeom>
          <a:noFill/>
          <a:ln cap="flat" cmpd="sng" w="9525">
            <a:solidFill>
              <a:schemeClr val="dk1"/>
            </a:solidFill>
            <a:prstDash val="solid"/>
            <a:round/>
            <a:headEnd len="med" w="med" type="none"/>
            <a:tailEnd len="lg" w="lg" type="stealth"/>
          </a:ln>
        </p:spPr>
      </p:cxnSp>
      <p:grpSp>
        <p:nvGrpSpPr>
          <p:cNvPr id="208" name="Shape 208"/>
          <p:cNvGrpSpPr/>
          <p:nvPr/>
        </p:nvGrpSpPr>
        <p:grpSpPr>
          <a:xfrm>
            <a:off x="5167512" y="260648"/>
            <a:ext cx="3710673" cy="876300"/>
            <a:chOff x="5392675" y="5981700"/>
            <a:chExt cx="3710673" cy="876300"/>
          </a:xfrm>
        </p:grpSpPr>
        <p:pic>
          <p:nvPicPr>
            <p:cNvPr id="209" name="Shape 209"/>
            <p:cNvPicPr preferRelativeResize="0"/>
            <p:nvPr/>
          </p:nvPicPr>
          <p:blipFill rotWithShape="1">
            <a:blip r:embed="rId3">
              <a:alphaModFix/>
            </a:blip>
            <a:srcRect b="0" l="0" r="0" t="0"/>
            <a:stretch/>
          </p:blipFill>
          <p:spPr>
            <a:xfrm>
              <a:off x="6836398" y="5981700"/>
              <a:ext cx="2266950" cy="876300"/>
            </a:xfrm>
            <a:prstGeom prst="rect">
              <a:avLst/>
            </a:prstGeom>
            <a:noFill/>
            <a:ln>
              <a:noFill/>
            </a:ln>
          </p:spPr>
        </p:pic>
        <p:cxnSp>
          <p:nvCxnSpPr>
            <p:cNvPr id="210" name="Shape 210"/>
            <p:cNvCxnSpPr/>
            <p:nvPr/>
          </p:nvCxnSpPr>
          <p:spPr>
            <a:xfrm flipH="1" rot="10800000">
              <a:off x="5392675" y="6237312"/>
              <a:ext cx="1422070" cy="620688"/>
            </a:xfrm>
            <a:prstGeom prst="straightConnector1">
              <a:avLst/>
            </a:prstGeom>
            <a:noFill/>
            <a:ln cap="flat" cmpd="sng" w="9525">
              <a:solidFill>
                <a:schemeClr val="dk1"/>
              </a:solidFill>
              <a:prstDash val="solid"/>
              <a:round/>
              <a:headEnd len="med" w="med" type="none"/>
              <a:tailEnd len="lg" w="lg" type="stealth"/>
            </a:ln>
          </p:spPr>
        </p:cxnSp>
      </p:grpSp>
      <p:pic>
        <p:nvPicPr>
          <p:cNvPr id="206" name="Shape 206"/>
          <p:cNvPicPr preferRelativeResize="0"/>
          <p:nvPr/>
        </p:nvPicPr>
        <p:blipFill>
          <a:blip r:embed="rId4">
            <a:alphaModFix/>
          </a:blip>
          <a:stretch>
            <a:fillRect/>
          </a:stretch>
        </p:blipFill>
        <p:spPr>
          <a:xfrm>
            <a:off x="5433325" y="1826900"/>
            <a:ext cx="3710675" cy="1510002"/>
          </a:xfrm>
          <a:prstGeom prst="rect">
            <a:avLst/>
          </a:prstGeom>
          <a:noFill/>
          <a:ln>
            <a:noFill/>
          </a:ln>
        </p:spPr>
      </p:pic>
      <p:pic>
        <p:nvPicPr>
          <p:cNvPr id="211" name="Shape 211"/>
          <p:cNvPicPr preferRelativeResize="0"/>
          <p:nvPr/>
        </p:nvPicPr>
        <p:blipFill>
          <a:blip r:embed="rId5">
            <a:alphaModFix/>
          </a:blip>
          <a:stretch>
            <a:fillRect/>
          </a:stretch>
        </p:blipFill>
        <p:spPr>
          <a:xfrm>
            <a:off x="4691250" y="4990276"/>
            <a:ext cx="4452750" cy="186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nvSpPr>
        <p:spPr>
          <a:xfrm>
            <a:off x="0" y="713700"/>
            <a:ext cx="9144000" cy="61443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Revert Remote Commit</a:t>
            </a:r>
            <a:br>
              <a:rPr lang="en-GB" sz="1600">
                <a:latin typeface="Tahoma"/>
                <a:ea typeface="Tahoma"/>
                <a:cs typeface="Tahoma"/>
                <a:sym typeface="Tahoma"/>
              </a:rPr>
            </a:b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Let us reset master branch back to "Adding temp line number 3 commit“</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reset --hard 8291f8a</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latin typeface="Tahoma"/>
                <a:ea typeface="Tahoma"/>
                <a:cs typeface="Tahoma"/>
                <a:sym typeface="Tahoma"/>
              </a:rPr>
              <a:t>commit</a:t>
            </a:r>
            <a:r>
              <a:rPr lang="en-GB" sz="1600">
                <a:solidFill>
                  <a:srgbClr val="000000"/>
                </a:solidFill>
                <a:latin typeface="Tahoma"/>
                <a:ea typeface="Tahoma"/>
                <a:cs typeface="Tahoma"/>
                <a:sym typeface="Tahoma"/>
              </a:rPr>
              <a:t>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SzPct val="25000"/>
              <a:buNone/>
            </a:pPr>
            <a:br>
              <a:rPr lang="en-GB" sz="1600">
                <a:latin typeface="Tahoma"/>
                <a:ea typeface="Tahoma"/>
                <a:cs typeface="Tahoma"/>
                <a:sym typeface="Tahoma"/>
              </a:rPr>
            </a:br>
            <a:r>
              <a:rPr lang="en-GB" sz="1600">
                <a:latin typeface="Tahoma"/>
                <a:ea typeface="Tahoma"/>
                <a:cs typeface="Tahoma"/>
                <a:sym typeface="Tahoma"/>
              </a:rPr>
              <a:t>See the log and copy commit sha1</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-2</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let us revert already pushed to origin commit, never mind who did it. </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Let us revert commit </a:t>
            </a:r>
            <a:r>
              <a:rPr lang="en-GB" sz="1600">
                <a:solidFill>
                  <a:srgbClr val="00B050"/>
                </a:solidFill>
                <a:latin typeface="Tahoma"/>
                <a:ea typeface="Tahoma"/>
                <a:cs typeface="Tahoma"/>
                <a:sym typeface="Tahoma"/>
              </a:rPr>
              <a:t>"Adding temp line number 3 commit”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revert </a:t>
            </a:r>
            <a:r>
              <a:rPr lang="en-GB" sz="1600">
                <a:solidFill>
                  <a:srgbClr val="00B050"/>
                </a:solidFill>
                <a:latin typeface="Tahoma"/>
                <a:ea typeface="Tahoma"/>
                <a:cs typeface="Tahoma"/>
                <a:sym typeface="Tahoma"/>
              </a:rPr>
              <a:t>8291f8a48d0ab46f302c3755b617cf186edc50f8</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d</a:t>
            </a:r>
            <a:r>
              <a:rPr lang="en-GB" sz="1600">
                <a:solidFill>
                  <a:srgbClr val="000000"/>
                </a:solidFill>
                <a:latin typeface="Tahoma"/>
                <a:ea typeface="Tahoma"/>
                <a:cs typeface="Tahoma"/>
                <a:sym typeface="Tahoma"/>
              </a:rPr>
              <a:t>iff of the file main.txt to see what we get after revert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 </a:t>
            </a:r>
            <a:r>
              <a:rPr lang="en-GB" sz="1600">
                <a:solidFill>
                  <a:schemeClr val="dk1"/>
                </a:solidFill>
                <a:latin typeface="Tahoma"/>
                <a:ea typeface="Tahoma"/>
                <a:cs typeface="Tahoma"/>
                <a:sym typeface="Tahoma"/>
              </a:rPr>
              <a:t>– you should see 1 line less</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-2</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Run git status and see revert commit</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solidFill>
                  <a:srgbClr val="000000"/>
                </a:solidFill>
                <a:latin typeface="Tahoma"/>
                <a:ea typeface="Tahoma"/>
                <a:cs typeface="Tahoma"/>
                <a:sym typeface="Tahoma"/>
              </a:rPr>
              <a:t>origin </a:t>
            </a:r>
            <a:r>
              <a:rPr lang="en-GB" sz="1600">
                <a:solidFill>
                  <a:srgbClr val="000000"/>
                </a:solidFill>
                <a:latin typeface="Tahoma"/>
                <a:ea typeface="Tahoma"/>
                <a:cs typeface="Tahoma"/>
                <a:sym typeface="Tahoma"/>
              </a:rPr>
              <a:t>commit revert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sp>
        <p:nvSpPr>
          <p:cNvPr id="217" name="Shape 217"/>
          <p:cNvSpPr txBox="1"/>
          <p:nvPr/>
        </p:nvSpPr>
        <p:spPr>
          <a:xfrm>
            <a:off x="45903" y="21000"/>
            <a:ext cx="6359833"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 Continue</a:t>
            </a:r>
          </a:p>
        </p:txBody>
      </p:sp>
      <p:grpSp>
        <p:nvGrpSpPr>
          <p:cNvPr id="218" name="Shape 218"/>
          <p:cNvGrpSpPr/>
          <p:nvPr/>
        </p:nvGrpSpPr>
        <p:grpSpPr>
          <a:xfrm>
            <a:off x="4964062" y="353898"/>
            <a:ext cx="3710523" cy="876300"/>
            <a:chOff x="5392675" y="5981700"/>
            <a:chExt cx="3710523" cy="876300"/>
          </a:xfrm>
        </p:grpSpPr>
        <p:pic>
          <p:nvPicPr>
            <p:cNvPr id="219" name="Shape 219"/>
            <p:cNvPicPr preferRelativeResize="0"/>
            <p:nvPr/>
          </p:nvPicPr>
          <p:blipFill rotWithShape="1">
            <a:blip r:embed="rId3">
              <a:alphaModFix/>
            </a:blip>
            <a:srcRect b="0" l="0" r="0" t="0"/>
            <a:stretch/>
          </p:blipFill>
          <p:spPr>
            <a:xfrm>
              <a:off x="6836398" y="5981700"/>
              <a:ext cx="2266800" cy="876300"/>
            </a:xfrm>
            <a:prstGeom prst="rect">
              <a:avLst/>
            </a:prstGeom>
            <a:noFill/>
            <a:ln>
              <a:noFill/>
            </a:ln>
          </p:spPr>
        </p:pic>
        <p:cxnSp>
          <p:nvCxnSpPr>
            <p:cNvPr id="220" name="Shape 220"/>
            <p:cNvCxnSpPr/>
            <p:nvPr/>
          </p:nvCxnSpPr>
          <p:spPr>
            <a:xfrm flipH="1" rot="10800000">
              <a:off x="5392675" y="6704400"/>
              <a:ext cx="1461600" cy="153600"/>
            </a:xfrm>
            <a:prstGeom prst="straightConnector1">
              <a:avLst/>
            </a:prstGeom>
            <a:noFill/>
            <a:ln cap="flat" cmpd="sng" w="9525">
              <a:solidFill>
                <a:schemeClr val="dk1"/>
              </a:solidFill>
              <a:prstDash val="solid"/>
              <a:round/>
              <a:headEnd len="med" w="med" type="none"/>
              <a:tailEnd len="lg" w="lg"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86469" y="116632"/>
            <a:ext cx="4701556" cy="601317"/>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Stash usage</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a:t>
            </a:r>
          </a:p>
        </p:txBody>
      </p:sp>
      <p:sp>
        <p:nvSpPr>
          <p:cNvPr id="226" name="Shape 226"/>
          <p:cNvSpPr txBox="1"/>
          <p:nvPr/>
        </p:nvSpPr>
        <p:spPr>
          <a:xfrm>
            <a:off x="-3" y="676703"/>
            <a:ext cx="9144000" cy="61812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When you are in the middle of something, your boss comes in and demands that you fix something immediately. Stash you work, do emergency fix, commit it and pop you stash back </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regular task in master branch, change file main.txt add line „Add regular Task“</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stash</a:t>
            </a:r>
            <a:br>
              <a:rPr lang="en-GB" sz="1600">
                <a:solidFill>
                  <a:srgbClr val="00B050"/>
                </a:solidFill>
                <a:latin typeface="Tahoma"/>
                <a:ea typeface="Tahoma"/>
                <a:cs typeface="Tahoma"/>
                <a:sym typeface="Tahoma"/>
              </a:rPr>
            </a:br>
            <a:r>
              <a:rPr lang="en-GB" sz="1200">
                <a:solidFill>
                  <a:schemeClr val="dk1"/>
                </a:solidFill>
                <a:latin typeface="Tahoma"/>
                <a:ea typeface="Tahoma"/>
                <a:cs typeface="Tahoma"/>
                <a:sym typeface="Tahoma"/>
              </a:rPr>
              <a:t>Saved working directory and index state WIP on master: 581fe85 Revert "Adding temp line #3"</a:t>
            </a:r>
          </a:p>
          <a:p>
            <a:pPr indent="-69850" lvl="0" marL="0" marR="0" rtl="0" algn="l">
              <a:lnSpc>
                <a:spcPct val="99000"/>
              </a:lnSpc>
              <a:spcBef>
                <a:spcPts val="0"/>
              </a:spcBef>
              <a:spcAft>
                <a:spcPts val="0"/>
              </a:spcAft>
              <a:buClr>
                <a:schemeClr val="dk1"/>
              </a:buClr>
              <a:buSzPct val="91666"/>
              <a:buFont typeface="Arial"/>
              <a:buNone/>
            </a:pPr>
            <a:r>
              <a:rPr lang="en-GB" sz="1200">
                <a:solidFill>
                  <a:schemeClr val="dk1"/>
                </a:solidFill>
                <a:latin typeface="Tahoma"/>
                <a:ea typeface="Tahoma"/>
                <a:cs typeface="Tahoma"/>
                <a:sym typeface="Tahoma"/>
              </a:rPr>
              <a:t>HEAD is now at 581fe85 Revert "Adding temp line #3"</a:t>
            </a:r>
          </a:p>
          <a:p>
            <a:pPr indent="0" lvl="0" marL="0" marR="0" rtl="0" algn="l">
              <a:lnSpc>
                <a:spcPct val="99000"/>
              </a:lnSpc>
              <a:spcBef>
                <a:spcPts val="0"/>
              </a:spcBef>
              <a:spcAft>
                <a:spcPts val="0"/>
              </a:spcAft>
              <a:buNone/>
            </a:pPr>
            <a:r>
              <a:t/>
            </a:r>
            <a:endParaRPr sz="12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emergency fix in master branch, change file main.txt add first line „Add quick fix immediately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"Fix a bug in a quick"</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stash pop</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Auto-merging ilyar/main.txt</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Dropped refs/stash@{0} (bd59435b9a1e08a702f8416f642c4d207d72e020)</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continue you work, diff changes, commit and push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a:t>
            </a: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"Regular task"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a:t>
            </a:r>
            <a:r>
              <a:rPr lang="en-GB" sz="1600">
                <a:solidFill>
                  <a:srgbClr val="00B050"/>
                </a:solidFill>
                <a:latin typeface="Tahoma"/>
                <a:ea typeface="Tahoma"/>
                <a:cs typeface="Tahoma"/>
                <a:sym typeface="Tahoma"/>
              </a:rPr>
              <a:t> git push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227" name="Shape 227"/>
          <p:cNvPicPr preferRelativeResize="0"/>
          <p:nvPr/>
        </p:nvPicPr>
        <p:blipFill rotWithShape="1">
          <a:blip r:embed="rId3">
            <a:alphaModFix/>
          </a:blip>
          <a:srcRect b="0" l="0" r="0" t="0"/>
          <a:stretch/>
        </p:blipFill>
        <p:spPr>
          <a:xfrm>
            <a:off x="7247306" y="1916832"/>
            <a:ext cx="1808678" cy="525342"/>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7203298" y="3212976"/>
            <a:ext cx="1896693" cy="683786"/>
          </a:xfrm>
          <a:prstGeom prst="rect">
            <a:avLst/>
          </a:prstGeom>
          <a:noFill/>
          <a:ln>
            <a:noFill/>
          </a:ln>
        </p:spPr>
      </p:pic>
      <p:pic>
        <p:nvPicPr>
          <p:cNvPr id="229" name="Shape 229"/>
          <p:cNvPicPr preferRelativeResize="0"/>
          <p:nvPr/>
        </p:nvPicPr>
        <p:blipFill rotWithShape="1">
          <a:blip r:embed="rId5">
            <a:alphaModFix/>
          </a:blip>
          <a:srcRect b="0" l="0" r="0" t="0"/>
          <a:stretch/>
        </p:blipFill>
        <p:spPr>
          <a:xfrm>
            <a:off x="5148507" y="4509120"/>
            <a:ext cx="3955863" cy="17149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 and add line to the END of file library.txt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commit -am “harry’s commit for 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Format patch of the last commit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format-patch -1 7b82010d86bcc9f020c413e216a1caf3d0651147</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0001-harry-s-patch-change.patch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the patch file on </a:t>
            </a:r>
            <a:r>
              <a:rPr lang="en-GB" sz="1600">
                <a:solidFill>
                  <a:schemeClr val="dk1"/>
                </a:solidFill>
                <a:latin typeface="Tahoma"/>
                <a:ea typeface="Tahoma"/>
                <a:cs typeface="Tahoma"/>
                <a:sym typeface="Tahoma"/>
              </a:rPr>
              <a:t>file system</a:t>
            </a:r>
            <a:r>
              <a:rPr lang="en-GB" sz="1600">
                <a:solidFill>
                  <a:schemeClr val="dk1"/>
                </a:solidFill>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ls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0001-harry-s-patch-change.patch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Sally’s repository and pull latest commits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cd ~/sally/libs</a:t>
            </a:r>
          </a:p>
          <a:p>
            <a:pPr lvl="0" rtl="0">
              <a:lnSpc>
                <a:spcPct val="99000"/>
              </a:lnSpc>
              <a:spcBef>
                <a:spcPts val="0"/>
              </a:spcBef>
              <a:buClr>
                <a:srgbClr val="000000"/>
              </a:buClr>
              <a:buSzPct val="68750"/>
              <a:buFont typeface="Arial"/>
              <a:buNone/>
            </a:pPr>
            <a:r>
              <a:rPr lang="en-GB" sz="1600">
                <a:solidFill>
                  <a:schemeClr val="dk1"/>
                </a:solidFill>
                <a:latin typeface="Tahoma"/>
                <a:ea typeface="Tahoma"/>
                <a:cs typeface="Tahoma"/>
                <a:sym typeface="Tahoma"/>
              </a:rPr>
              <a:t>~/sally/libs (master)</a:t>
            </a:r>
          </a:p>
          <a:p>
            <a:pPr indent="-69850" lvl="0" marL="0" marR="0" rtl="0" algn="l">
              <a:lnSpc>
                <a:spcPct val="99000"/>
              </a:lnSpc>
              <a:spcBef>
                <a:spcPts val="0"/>
              </a:spcBef>
              <a:spcAft>
                <a:spcPts val="0"/>
              </a:spcAft>
              <a:buClr>
                <a:schemeClr val="dk1"/>
              </a:buClr>
              <a:buSzPct val="68750"/>
              <a:buFont typeface="Arial"/>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pull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p:txBody>
      </p:sp>
      <p:sp>
        <p:nvSpPr>
          <p:cNvPr id="235" name="Shape 235"/>
          <p:cNvSpPr/>
          <p:nvPr/>
        </p:nvSpPr>
        <p:spPr>
          <a:xfrm>
            <a:off x="105976" y="0"/>
            <a:ext cx="4572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Format/Apply Patch </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105976" y="0"/>
            <a:ext cx="4572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Format/Apply Patch </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 Continue</a:t>
            </a:r>
          </a:p>
        </p:txBody>
      </p:sp>
      <p:sp>
        <p:nvSpPr>
          <p:cNvPr id="241" name="Shape 241"/>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what you got in the patch </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apply --stat ~/harry/libs/0001-harry-s-patch-change.patch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library.txt |    2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Check if the patch is applicable, “no output no errors”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apply --check ~/harry/libs/0001-harry-s-patch-change.patch</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See content of the patch file, looks familiar?</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 ~/sally/libs (master)</a:t>
            </a:r>
          </a:p>
          <a:p>
            <a:pPr lvl="0" rtl="0">
              <a:lnSpc>
                <a:spcPct val="99000"/>
              </a:lnSpc>
              <a:spcBef>
                <a:spcPts val="0"/>
              </a:spcBef>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cat ~/harry/libs/0001-harry-s-patch-change.patch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Apply the patch with signature of the 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am --signoff &lt; ~/harry/libs/0001-harry-s-patch-change.patch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Applying: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-1 -c</a:t>
            </a:r>
          </a:p>
          <a:p>
            <a:pPr indent="0" lvl="0" marL="0" marR="0" rtl="0" algn="l">
              <a:lnSpc>
                <a:spcPct val="99000"/>
              </a:lnSpc>
              <a:spcBef>
                <a:spcPts val="0"/>
              </a:spcBef>
              <a:spcAft>
                <a:spcPts val="0"/>
              </a:spcAft>
              <a:buSzPct val="25000"/>
              <a:buNone/>
            </a:pPr>
            <a:r>
              <a:rPr lang="en-GB" sz="1050">
                <a:solidFill>
                  <a:schemeClr val="dk1"/>
                </a:solidFill>
                <a:latin typeface="Tahoma"/>
                <a:ea typeface="Tahoma"/>
                <a:cs typeface="Tahoma"/>
                <a:sym typeface="Tahoma"/>
              </a:rPr>
              <a:t>commit 38a8ce3ce4cd260303ba930ab1a3c2b49e3dd217</a:t>
            </a:r>
          </a:p>
          <a:p>
            <a:pPr indent="0" lvl="0" marL="0" marR="0" rtl="0" algn="l">
              <a:lnSpc>
                <a:spcPct val="99000"/>
              </a:lnSpc>
              <a:spcBef>
                <a:spcPts val="0"/>
              </a:spcBef>
              <a:spcAft>
                <a:spcPts val="0"/>
              </a:spcAft>
              <a:buSzPct val="25000"/>
              <a:buNone/>
            </a:pPr>
            <a:r>
              <a:rPr lang="en-GB" sz="1050">
                <a:solidFill>
                  <a:schemeClr val="dk1"/>
                </a:solidFill>
                <a:latin typeface="Tahoma"/>
                <a:ea typeface="Tahoma"/>
                <a:cs typeface="Tahoma"/>
                <a:sym typeface="Tahoma"/>
              </a:rPr>
              <a:t>    harry's patch change</a:t>
            </a:r>
            <a:br>
              <a:rPr lang="en-GB"/>
            </a:br>
            <a:r>
              <a:rPr lang="en-GB" sz="1600">
                <a:solidFill>
                  <a:schemeClr val="dk1"/>
                </a:solidFill>
                <a:latin typeface="Tahoma"/>
                <a:ea typeface="Tahoma"/>
                <a:cs typeface="Tahoma"/>
                <a:sym typeface="Tahoma"/>
              </a:rPr>
              <a:t>   </a:t>
            </a:r>
            <a:r>
              <a:rPr lang="en-GB" sz="1050">
                <a:solidFill>
                  <a:schemeClr val="dk1"/>
                </a:solidFill>
                <a:latin typeface="Tahoma"/>
                <a:ea typeface="Tahoma"/>
                <a:cs typeface="Tahoma"/>
                <a:sym typeface="Tahoma"/>
              </a:rPr>
              <a:t> Signed-off-by: Ilya &lt;astra07_2010@yahoo.com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In Sally’s repository do 2 changes and 2 commits </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We want to squash 2 commits 9fb9d06 and 5822495</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9fb9d060ab4ffe34f033d7b61163ce6697894a7b Add 2nd commit for squash</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5822495ba795f4b0a18e89d52e77473dcd700c65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38a8ce3ce4cd260303ba930ab1a3c2b49e3dd217</a:t>
            </a:r>
            <a:r>
              <a:rPr lang="en-GB" sz="1200">
                <a:solidFill>
                  <a:schemeClr val="dk1"/>
                </a:solidFill>
                <a:latin typeface="Tahoma"/>
                <a:ea typeface="Tahoma"/>
                <a:cs typeface="Tahoma"/>
                <a:sym typeface="Tahoma"/>
              </a:rPr>
              <a:t> harry’s commit for 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rebase interactively on commit </a:t>
            </a:r>
            <a:r>
              <a:rPr b="1" lang="en-GB" sz="1600">
                <a:solidFill>
                  <a:schemeClr val="dk1"/>
                </a:solidFill>
                <a:latin typeface="Tahoma"/>
                <a:ea typeface="Tahoma"/>
                <a:cs typeface="Tahoma"/>
                <a:sym typeface="Tahoma"/>
              </a:rPr>
              <a:t>before</a:t>
            </a:r>
            <a:r>
              <a:rPr lang="en-GB" sz="1600">
                <a:solidFill>
                  <a:schemeClr val="dk1"/>
                </a:solidFill>
                <a:latin typeface="Tahoma"/>
                <a:ea typeface="Tahoma"/>
                <a:cs typeface="Tahoma"/>
                <a:sym typeface="Tahoma"/>
              </a:rPr>
              <a:t> 2 commits you want to squash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rebase -i HEAD^^       </a:t>
            </a:r>
            <a:r>
              <a:rPr lang="en-GB" sz="1600">
                <a:solidFill>
                  <a:schemeClr val="dk1"/>
                </a:solidFill>
                <a:latin typeface="Tahoma"/>
                <a:ea typeface="Tahoma"/>
                <a:cs typeface="Tahoma"/>
                <a:sym typeface="Tahoma"/>
              </a:rPr>
              <a:t>OR $</a:t>
            </a:r>
            <a:r>
              <a:rPr lang="en-GB" sz="1600">
                <a:solidFill>
                  <a:srgbClr val="00B050"/>
                </a:solidFill>
                <a:latin typeface="Tahoma"/>
                <a:ea typeface="Tahoma"/>
                <a:cs typeface="Tahoma"/>
                <a:sym typeface="Tahoma"/>
              </a:rPr>
              <a:t> git rebase -i 38a8ce3ce4cd260303ba930ab1a3c2b49e3dd217</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The first commit </a:t>
            </a:r>
            <a:r>
              <a:rPr b="1" lang="en-GB" sz="1600">
                <a:solidFill>
                  <a:schemeClr val="dk1"/>
                </a:solidFill>
                <a:latin typeface="Tahoma"/>
                <a:ea typeface="Tahoma"/>
                <a:cs typeface="Tahoma"/>
                <a:sym typeface="Tahoma"/>
              </a:rPr>
              <a:t>pick</a:t>
            </a:r>
            <a:r>
              <a:rPr lang="en-GB" sz="1600">
                <a:solidFill>
                  <a:schemeClr val="dk1"/>
                </a:solidFill>
                <a:latin typeface="Tahoma"/>
                <a:ea typeface="Tahoma"/>
                <a:cs typeface="Tahoma"/>
                <a:sym typeface="Tahoma"/>
              </a:rPr>
              <a:t> (leave 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The second squash into first commit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[detached HEAD e33ede3] Add alt commit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2 files changed, 3 insertions(+)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Successfully rebased and updated refs/heads/master.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now $</a:t>
            </a:r>
            <a:r>
              <a:rPr lang="en-GB" sz="1600">
                <a:solidFill>
                  <a:srgbClr val="00B050"/>
                </a:solidFill>
                <a:latin typeface="Tahoma"/>
                <a:ea typeface="Tahoma"/>
                <a:cs typeface="Tahoma"/>
                <a:sym typeface="Tahoma"/>
              </a:rPr>
              <a:t>git log -c -2 </a:t>
            </a:r>
            <a:r>
              <a:rPr lang="en-GB" sz="1600">
                <a:solidFill>
                  <a:schemeClr val="dk1"/>
                </a:solidFill>
                <a:latin typeface="Tahoma"/>
                <a:ea typeface="Tahoma"/>
                <a:cs typeface="Tahoma"/>
                <a:sym typeface="Tahoma"/>
              </a:rPr>
              <a:t>You should see only 1 commit instead of 2 that was before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What happened with the 2 commits being </a:t>
            </a:r>
            <a:r>
              <a:rPr lang="en-GB" sz="1600">
                <a:solidFill>
                  <a:schemeClr val="dk1"/>
                </a:solidFill>
                <a:latin typeface="Tahoma"/>
                <a:ea typeface="Tahoma"/>
                <a:cs typeface="Tahoma"/>
                <a:sym typeface="Tahoma"/>
              </a:rPr>
              <a:t>squashed? Disappeared? Let us find them</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reflog </a:t>
            </a:r>
          </a:p>
        </p:txBody>
      </p:sp>
      <p:sp>
        <p:nvSpPr>
          <p:cNvPr id="247" name="Shape 247"/>
          <p:cNvSpPr/>
          <p:nvPr/>
        </p:nvSpPr>
        <p:spPr>
          <a:xfrm>
            <a:off x="105976" y="0"/>
            <a:ext cx="7634376"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Squash several commits to 1 commit</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a:t>
            </a:r>
            <a:r>
              <a:rPr b="1" lang="en-GB" sz="2400">
                <a:latin typeface="Tahoma"/>
                <a:ea typeface="Tahoma"/>
                <a:cs typeface="Tahoma"/>
                <a:sym typeface="Tahoma"/>
              </a:rPr>
              <a:t>I</a:t>
            </a:r>
          </a:p>
        </p:txBody>
      </p:sp>
      <p:sp>
        <p:nvSpPr>
          <p:cNvPr id="248" name="Shape 248"/>
          <p:cNvSpPr txBox="1"/>
          <p:nvPr/>
        </p:nvSpPr>
        <p:spPr>
          <a:xfrm>
            <a:off x="4325745" y="3714888"/>
            <a:ext cx="4426500" cy="823800"/>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pick 5822495 This is parent commit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 9fb9d06 This is child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Rebase 38a8ce3..9fb9d06 onto 38a8ce3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0" y="0"/>
            <a:ext cx="9144000" cy="786600"/>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latin typeface="Tahoma"/>
                <a:ea typeface="Tahoma"/>
                <a:cs typeface="Tahoma"/>
                <a:sym typeface="Tahoma"/>
              </a:rPr>
              <a:t>Pull</a:t>
            </a:r>
            <a:r>
              <a:rPr b="1" lang="en-GB" sz="2400">
                <a:solidFill>
                  <a:srgbClr val="000000"/>
                </a:solidFill>
                <a:latin typeface="Tahoma"/>
                <a:ea typeface="Tahoma"/>
                <a:cs typeface="Tahoma"/>
                <a:sym typeface="Tahoma"/>
              </a:rPr>
              <a:t> directly </a:t>
            </a:r>
            <a:r>
              <a:rPr b="1" lang="en-GB" sz="2400">
                <a:latin typeface="Tahoma"/>
                <a:ea typeface="Tahoma"/>
                <a:cs typeface="Tahoma"/>
                <a:sym typeface="Tahoma"/>
              </a:rPr>
              <a:t>from</a:t>
            </a:r>
            <a:r>
              <a:rPr b="1" lang="en-GB" sz="2400">
                <a:solidFill>
                  <a:srgbClr val="000000"/>
                </a:solidFill>
                <a:latin typeface="Tahoma"/>
                <a:ea typeface="Tahoma"/>
                <a:cs typeface="Tahoma"/>
                <a:sym typeface="Tahoma"/>
              </a:rPr>
              <a:t> another repository not origin</a:t>
            </a:r>
            <a:r>
              <a:rPr b="1" lang="en-GB" sz="2400">
                <a:latin typeface="Tahoma"/>
                <a:ea typeface="Tahoma"/>
                <a:cs typeface="Tahoma"/>
                <a:sym typeface="Tahoma"/>
              </a:rPr>
              <a:t>.</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a:t>
            </a:r>
            <a:r>
              <a:rPr b="1" lang="en-GB" sz="2400">
                <a:latin typeface="Tahoma"/>
                <a:ea typeface="Tahoma"/>
                <a:cs typeface="Tahoma"/>
                <a:sym typeface="Tahoma"/>
              </a:rPr>
              <a:t>III</a:t>
            </a:r>
          </a:p>
        </p:txBody>
      </p:sp>
      <p:sp>
        <p:nvSpPr>
          <p:cNvPr id="254" name="Shape 254"/>
          <p:cNvSpPr/>
          <p:nvPr/>
        </p:nvSpPr>
        <p:spPr>
          <a:xfrm>
            <a:off x="0" y="548650"/>
            <a:ext cx="9144000" cy="63093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Pull then push in Sally’s repository and pull again to be fully synced with Harry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-1</a:t>
            </a:r>
          </a:p>
          <a:p>
            <a:pPr lvl="0" rtl="0">
              <a:lnSpc>
                <a:spcPct val="99000"/>
              </a:lnSpc>
              <a:spcBef>
                <a:spcPts val="0"/>
              </a:spcBef>
              <a:buClr>
                <a:schemeClr val="dk1"/>
              </a:buClr>
              <a:buSzPct val="25000"/>
              <a:buFont typeface="Arial"/>
              <a:buNone/>
            </a:pPr>
            <a:r>
              <a:rPr lang="en-GB" sz="1200">
                <a:solidFill>
                  <a:schemeClr val="dk1"/>
                </a:solidFill>
                <a:latin typeface="Tahoma"/>
                <a:ea typeface="Tahoma"/>
                <a:cs typeface="Tahoma"/>
                <a:sym typeface="Tahoma"/>
              </a:rPr>
              <a:t>fde4fd370a20dd1491e5f5edd8498f1cc833912d Push for harry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Harry’s repository and Pull again to be fully synced with Sally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Let’s see harry’s log from within sally’s repository</a:t>
            </a:r>
          </a:p>
          <a:p>
            <a:pPr indent="0" lvl="0" marL="0" marR="0" rtl="0" algn="l">
              <a:lnSpc>
                <a:spcPct val="99000"/>
              </a:lnSpc>
              <a:spcBef>
                <a:spcPts val="0"/>
              </a:spcBef>
              <a:spcAft>
                <a:spcPts val="0"/>
              </a:spcAft>
              <a:buSzPct val="25000"/>
              <a:buNone/>
            </a:pPr>
            <a:r>
              <a:rPr b="1" lang="en-GB" sz="1600">
                <a:solidFill>
                  <a:schemeClr val="dk1"/>
                </a:solidFill>
                <a:latin typeface="Tahoma"/>
                <a:ea typeface="Tahoma"/>
                <a:cs typeface="Tahoma"/>
                <a:sym typeface="Tahoma"/>
              </a:rPr>
              <a:t>~/sally</a:t>
            </a:r>
            <a:r>
              <a:rPr lang="en-GB" sz="1600">
                <a:solidFill>
                  <a:schemeClr val="dk1"/>
                </a:solidFill>
                <a:latin typeface="Tahoma"/>
                <a:ea typeface="Tahoma"/>
                <a:cs typeface="Tahoma"/>
                <a:sym typeface="Tahoma"/>
              </a:rPr>
              <a:t>/libs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t>
            </a:r>
            <a:r>
              <a:rPr b="1" lang="en-GB" sz="1600">
                <a:solidFill>
                  <a:srgbClr val="00B050"/>
                </a:solidFill>
                <a:latin typeface="Tahoma"/>
                <a:ea typeface="Tahoma"/>
                <a:cs typeface="Tahoma"/>
                <a:sym typeface="Tahoma"/>
              </a:rPr>
              <a:t>-C</a:t>
            </a:r>
            <a:r>
              <a:rPr lang="en-GB" sz="1600">
                <a:solidFill>
                  <a:srgbClr val="00B050"/>
                </a:solidFill>
                <a:latin typeface="Tahoma"/>
                <a:ea typeface="Tahoma"/>
                <a:cs typeface="Tahoma"/>
                <a:sym typeface="Tahoma"/>
              </a:rPr>
              <a:t> </a:t>
            </a:r>
            <a:r>
              <a:rPr b="1" lang="en-GB" sz="1600">
                <a:solidFill>
                  <a:srgbClr val="00B050"/>
                </a:solidFill>
                <a:latin typeface="Tahoma"/>
                <a:ea typeface="Tahoma"/>
                <a:cs typeface="Tahoma"/>
                <a:sym typeface="Tahoma"/>
              </a:rPr>
              <a:t>~/harry</a:t>
            </a:r>
            <a:r>
              <a:rPr lang="en-GB" sz="1600">
                <a:solidFill>
                  <a:srgbClr val="00B050"/>
                </a:solidFill>
                <a:latin typeface="Tahoma"/>
                <a:ea typeface="Tahoma"/>
                <a:cs typeface="Tahoma"/>
                <a:sym typeface="Tahoma"/>
              </a:rPr>
              <a:t> log master --pretty=oneline -1</a:t>
            </a:r>
          </a:p>
          <a:p>
            <a:pPr lvl="0" rtl="0">
              <a:lnSpc>
                <a:spcPct val="99000"/>
              </a:lnSpc>
              <a:spcBef>
                <a:spcPts val="0"/>
              </a:spcBef>
              <a:buClr>
                <a:schemeClr val="dk1"/>
              </a:buClr>
              <a:buSzPct val="25000"/>
              <a:buFont typeface="Arial"/>
              <a:buNone/>
            </a:pPr>
            <a:r>
              <a:rPr lang="en-GB" sz="1200">
                <a:solidFill>
                  <a:schemeClr val="dk1"/>
                </a:solidFill>
                <a:latin typeface="Tahoma"/>
                <a:ea typeface="Tahoma"/>
                <a:cs typeface="Tahoma"/>
                <a:sym typeface="Tahoma"/>
              </a:rPr>
              <a:t>fde4fd370a20dd1491e5f5edd8498f1cc833912d Add alt commit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Change sally's file and commit 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vi library.txt    </a:t>
            </a: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diff   </a:t>
            </a: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-am "Commit to pull for harry"</a:t>
            </a:r>
            <a:br>
              <a:rPr lang="en-GB"/>
            </a:b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 $ </a:t>
            </a:r>
            <a:r>
              <a:rPr lang="en-GB" sz="1600">
                <a:solidFill>
                  <a:srgbClr val="00B050"/>
                </a:solidFill>
                <a:latin typeface="Tahoma"/>
                <a:ea typeface="Tahoma"/>
                <a:cs typeface="Tahoma"/>
                <a:sym typeface="Tahoma"/>
              </a:rPr>
              <a:t>cd ~/harry </a:t>
            </a:r>
            <a:r>
              <a:rPr lang="en-GB" sz="1600">
                <a:solidFill>
                  <a:schemeClr val="dk1"/>
                </a:solidFill>
                <a:latin typeface="Tahoma"/>
                <a:ea typeface="Tahoma"/>
                <a:cs typeface="Tahoma"/>
                <a:sym typeface="Tahoma"/>
              </a:rPr>
              <a:t>and pull the commit</a:t>
            </a:r>
          </a:p>
          <a:p>
            <a:pPr lvl="0" rtl="0">
              <a:lnSpc>
                <a:spcPct val="99000"/>
              </a:lnSpc>
              <a:spcBef>
                <a:spcPts val="0"/>
              </a:spcBef>
              <a:buSzPct val="25000"/>
              <a:buNone/>
            </a:pPr>
            <a:r>
              <a:rPr lang="en-GB" sz="1600">
                <a:solidFill>
                  <a:schemeClr val="dk1"/>
                </a:solidFill>
                <a:latin typeface="Tahoma"/>
                <a:ea typeface="Tahoma"/>
                <a:cs typeface="Tahoma"/>
                <a:sym typeface="Tahoma"/>
              </a:rPr>
              <a:t>~/harry (master)</a:t>
            </a:r>
          </a:p>
          <a:p>
            <a:pPr lvl="0" rtl="0">
              <a:lnSpc>
                <a:spcPct val="99000"/>
              </a:lnSpc>
              <a:spcBef>
                <a:spcPts val="0"/>
              </a:spcBef>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pull ~/sally master:master</a:t>
            </a:r>
          </a:p>
          <a:p>
            <a:pPr lvl="0" rtl="0">
              <a:lnSpc>
                <a:spcPct val="99000"/>
              </a:lnSpc>
              <a:spcBef>
                <a:spcPts val="0"/>
              </a:spcBef>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Let us see the logs of the 2 repositories again</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(master)</a:t>
            </a:r>
          </a:p>
          <a:p>
            <a:pPr lvl="0" rtl="0">
              <a:lnSpc>
                <a:spcPct val="99000"/>
              </a:lnSpc>
              <a:spcBef>
                <a:spcPts val="0"/>
              </a:spcBef>
              <a:buSzPct val="68750"/>
              <a:buNone/>
            </a:pPr>
            <a:r>
              <a:rPr lang="en-GB" sz="1600">
                <a:latin typeface="Tahoma"/>
                <a:ea typeface="Tahoma"/>
                <a:cs typeface="Tahoma"/>
                <a:sym typeface="Tahoma"/>
              </a:rPr>
              <a:t>$</a:t>
            </a:r>
            <a:r>
              <a:rPr lang="en-GB" sz="1600">
                <a:solidFill>
                  <a:srgbClr val="00B050"/>
                </a:solidFill>
                <a:latin typeface="Tahoma"/>
                <a:ea typeface="Tahoma"/>
                <a:cs typeface="Tahoma"/>
                <a:sym typeface="Tahoma"/>
              </a:rPr>
              <a:t> git log master --pretty=oneline -1</a:t>
            </a:r>
          </a:p>
          <a:p>
            <a:pPr indent="-69850" lvl="0" marL="0" marR="0" rtl="0" algn="l">
              <a:lnSpc>
                <a:spcPct val="99000"/>
              </a:lnSpc>
              <a:spcBef>
                <a:spcPts val="0"/>
              </a:spcBef>
              <a:spcAft>
                <a:spcPts val="0"/>
              </a:spcAft>
              <a:buClr>
                <a:srgbClr val="000000"/>
              </a:buClr>
              <a:buSzPct val="68750"/>
              <a:buFont typeface="Arial"/>
              <a:buNone/>
            </a:pPr>
            <a:r>
              <a:rPr lang="en-GB" sz="1600">
                <a:solidFill>
                  <a:schemeClr val="dk1"/>
                </a:solidFill>
                <a:latin typeface="Tahoma"/>
                <a:ea typeface="Tahoma"/>
                <a:cs typeface="Tahoma"/>
                <a:sym typeface="Tahoma"/>
              </a:rPr>
              <a:t>c98ab2d24894ee330a5c75f1c7fc77d83a7061db (HEAD -&gt; master) Commit to pull for harry</a:t>
            </a:r>
          </a:p>
          <a:p>
            <a:pPr lvl="0" rtl="0">
              <a:lnSpc>
                <a:spcPct val="99000"/>
              </a:lnSpc>
              <a:spcBef>
                <a:spcPts val="0"/>
              </a:spcBef>
              <a:buClr>
                <a:schemeClr val="dk1"/>
              </a:buClr>
              <a:buSzPct val="68750"/>
              <a:buFont typeface="Arial"/>
              <a:buNone/>
            </a:pPr>
            <a:r>
              <a:rPr lang="en-GB" sz="1600">
                <a:latin typeface="Tahoma"/>
                <a:ea typeface="Tahoma"/>
                <a:cs typeface="Tahoma"/>
                <a:sym typeface="Tahoma"/>
              </a:rPr>
              <a:t>$</a:t>
            </a:r>
            <a:r>
              <a:rPr lang="en-GB" sz="1600">
                <a:solidFill>
                  <a:srgbClr val="00B050"/>
                </a:solidFill>
                <a:latin typeface="Tahoma"/>
                <a:ea typeface="Tahoma"/>
                <a:cs typeface="Tahoma"/>
                <a:sym typeface="Tahoma"/>
              </a:rPr>
              <a:t> git </a:t>
            </a:r>
            <a:r>
              <a:rPr b="1" lang="en-GB" sz="1600">
                <a:solidFill>
                  <a:srgbClr val="00B050"/>
                </a:solidFill>
                <a:latin typeface="Tahoma"/>
                <a:ea typeface="Tahoma"/>
                <a:cs typeface="Tahoma"/>
                <a:sym typeface="Tahoma"/>
              </a:rPr>
              <a:t>-C ~/sally</a:t>
            </a:r>
            <a:r>
              <a:rPr lang="en-GB" sz="1600">
                <a:solidFill>
                  <a:srgbClr val="00B050"/>
                </a:solidFill>
                <a:latin typeface="Tahoma"/>
                <a:ea typeface="Tahoma"/>
                <a:cs typeface="Tahoma"/>
                <a:sym typeface="Tahoma"/>
              </a:rPr>
              <a:t> log master --pretty=oneline -1</a:t>
            </a:r>
          </a:p>
          <a:p>
            <a:pPr indent="-69850" lvl="0" marL="0" marR="0" rtl="0" algn="l">
              <a:lnSpc>
                <a:spcPct val="99000"/>
              </a:lnSpc>
              <a:spcBef>
                <a:spcPts val="0"/>
              </a:spcBef>
              <a:spcAft>
                <a:spcPts val="0"/>
              </a:spcAft>
              <a:buClr>
                <a:srgbClr val="000000"/>
              </a:buClr>
              <a:buSzPct val="68750"/>
              <a:buFont typeface="Arial"/>
              <a:buNone/>
            </a:pPr>
            <a:r>
              <a:rPr lang="en-GB" sz="1600">
                <a:solidFill>
                  <a:schemeClr val="dk1"/>
                </a:solidFill>
                <a:latin typeface="Tahoma"/>
                <a:ea typeface="Tahoma"/>
                <a:cs typeface="Tahoma"/>
                <a:sym typeface="Tahoma"/>
              </a:rPr>
              <a:t>c98ab2d24894ee330a5c75f1c7fc77d83a7061db (HEAD -&gt; master)  Commit to pull for harry</a:t>
            </a:r>
          </a:p>
          <a:p>
            <a:pPr indent="-69850" lvl="0" marL="0" marR="0" rtl="0" algn="l">
              <a:lnSpc>
                <a:spcPct val="99000"/>
              </a:lnSpc>
              <a:spcBef>
                <a:spcPts val="0"/>
              </a:spcBef>
              <a:spcAft>
                <a:spcPts val="0"/>
              </a:spcAft>
              <a:buClr>
                <a:srgbClr val="000000"/>
              </a:buClr>
              <a:buFont typeface="Arial"/>
              <a:buNone/>
            </a:pPr>
            <a:r>
              <a:t/>
            </a:r>
            <a:endParaRPr sz="1600">
              <a:solidFill>
                <a:schemeClr val="dk1"/>
              </a:solidFill>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nvSpPr>
        <p:spPr>
          <a:xfrm>
            <a:off x="1349125" y="1975500"/>
            <a:ext cx="6119100" cy="2634000"/>
          </a:xfrm>
          <a:prstGeom prst="rect">
            <a:avLst/>
          </a:prstGeom>
          <a:noFill/>
          <a:ln>
            <a:noFill/>
          </a:ln>
        </p:spPr>
        <p:txBody>
          <a:bodyPr anchorCtr="0" anchor="t" bIns="91425" lIns="91425" rIns="91425" wrap="square" tIns="91425">
            <a:noAutofit/>
          </a:bodyPr>
          <a:lstStyle/>
          <a:p>
            <a:pPr lvl="0">
              <a:spcBef>
                <a:spcPts val="0"/>
              </a:spcBef>
              <a:buNone/>
            </a:pPr>
            <a:r>
              <a:rPr lang="en-GB" sz="7200"/>
              <a:t>Backup slides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0" y="853724"/>
            <a:ext cx="9036496" cy="5455596"/>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Sally’s repository and add line to the END of file library.txt </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Sally’s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git commit -a -m "sally’s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[master 4a14da9] sally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Push the change to origin</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git push origin</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cd ~/harry/libs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Add first line to the beginning of the file library.txt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vi library.txt</a:t>
            </a:r>
          </a:p>
        </p:txBody>
      </p:sp>
      <p:sp>
        <p:nvSpPr>
          <p:cNvPr id="265" name="Shape 265"/>
          <p:cNvSpPr txBox="1"/>
          <p:nvPr/>
        </p:nvSpPr>
        <p:spPr>
          <a:xfrm>
            <a:off x="0" y="0"/>
            <a:ext cx="9191400" cy="7548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Rebase </a:t>
            </a:r>
            <a:r>
              <a:rPr b="1" lang="en-GB" sz="2400">
                <a:solidFill>
                  <a:schemeClr val="dk1"/>
                </a:solidFill>
                <a:latin typeface="Tahoma"/>
                <a:ea typeface="Tahoma"/>
                <a:cs typeface="Tahoma"/>
                <a:sym typeface="Tahoma"/>
              </a:rPr>
              <a:t>(Already present in TeamWork)</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a:t>
            </a:r>
            <a:r>
              <a:rPr b="1" lang="en-GB" sz="2400">
                <a:latin typeface="Tahoma"/>
                <a:ea typeface="Tahoma"/>
                <a:cs typeface="Tahoma"/>
                <a:sym typeface="Tahoma"/>
              </a:rPr>
              <a:t>V</a:t>
            </a:r>
            <a:r>
              <a:rPr b="1" lang="en-GB" sz="2400">
                <a:solidFill>
                  <a:srgbClr val="000000"/>
                </a:solidFill>
                <a:latin typeface="Tahoma"/>
                <a:ea typeface="Tahoma"/>
                <a:cs typeface="Tahoma"/>
                <a:sym typeface="Tahoma"/>
              </a:rPr>
              <a:t>I</a:t>
            </a:r>
            <a:r>
              <a:rPr b="1" lang="en-GB" sz="2400">
                <a:latin typeface="Tahoma"/>
                <a:ea typeface="Tahoma"/>
                <a:cs typeface="Tahoma"/>
                <a:sym typeface="Tahoma"/>
              </a:rPr>
              <a:t>II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166937" y="144017"/>
            <a:ext cx="4968552" cy="548679"/>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II: restructuring files</a:t>
            </a:r>
          </a:p>
        </p:txBody>
      </p:sp>
      <p:pic>
        <p:nvPicPr>
          <p:cNvPr id="107" name="Shape 107"/>
          <p:cNvPicPr preferRelativeResize="0"/>
          <p:nvPr/>
        </p:nvPicPr>
        <p:blipFill rotWithShape="1">
          <a:blip r:embed="rId3">
            <a:alphaModFix/>
          </a:blip>
          <a:srcRect b="0" l="0" r="0" t="0"/>
          <a:stretch/>
        </p:blipFill>
        <p:spPr>
          <a:xfrm>
            <a:off x="5759450" y="2987675"/>
            <a:ext cx="3162300" cy="1152525"/>
          </a:xfrm>
          <a:prstGeom prst="rect">
            <a:avLst/>
          </a:prstGeom>
          <a:noFill/>
          <a:ln>
            <a:noFill/>
          </a:ln>
        </p:spPr>
      </p:pic>
      <p:sp>
        <p:nvSpPr>
          <p:cNvPr id="108" name="Shape 108"/>
          <p:cNvSpPr txBox="1"/>
          <p:nvPr/>
        </p:nvSpPr>
        <p:spPr>
          <a:xfrm>
            <a:off x="4050" y="980704"/>
            <a:ext cx="9135900" cy="5877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Rename main_e.txt into main.txt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git mv main_e.txt main.txt</a:t>
            </a:r>
            <a:br>
              <a:rPr lang="en-GB" sz="1600">
                <a:solidFill>
                  <a:srgbClr val="00B050"/>
                </a:solidFill>
                <a:latin typeface="Tahoma"/>
                <a:ea typeface="Tahoma"/>
                <a:cs typeface="Tahoma"/>
                <a:sym typeface="Tahoma"/>
              </a:rPr>
            </a:b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Create a folder named libs</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mkdir libs</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Move library.txt into libs (modify main.txt accordingly!)</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‏And add modified main.txt to Index</a:t>
            </a:r>
          </a:p>
          <a:p>
            <a:pPr indent="0" lvl="0" marL="0" marR="0" rtl="0" algn="l">
              <a:lnSpc>
                <a:spcPct val="99000"/>
              </a:lnSpc>
              <a:spcBef>
                <a:spcPts val="0"/>
              </a:spcBef>
              <a:spcAft>
                <a:spcPts val="0"/>
              </a:spcAft>
              <a:buSzPct val="25000"/>
              <a:buNone/>
            </a:pPr>
            <a:r>
              <a:rPr b="0" i="0" lang="en-GB" sz="1400" u="none" cap="none" strike="noStrike">
                <a:solidFill>
                  <a:srgbClr val="000000"/>
                </a:solidFill>
                <a:latin typeface="Tahoma"/>
                <a:ea typeface="Tahoma"/>
                <a:cs typeface="Tahoma"/>
                <a:sym typeface="Tahoma"/>
              </a:rPr>
              <a:t>$</a:t>
            </a:r>
            <a:r>
              <a:rPr b="0" i="0" lang="en-GB" sz="14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mv library.txt libs</a:t>
            </a:r>
          </a:p>
          <a:p>
            <a:pPr indent="0" lvl="0" marL="0" marR="0" rtl="0" algn="l">
              <a:lnSpc>
                <a:spcPct val="99000"/>
              </a:lnSpc>
              <a:spcBef>
                <a:spcPts val="0"/>
              </a:spcBef>
              <a:spcAft>
                <a:spcPts val="0"/>
              </a:spcAft>
              <a:buSzPct val="25000"/>
              <a:buNone/>
            </a:pPr>
            <a:r>
              <a:rPr b="0" i="0" lang="en-GB" sz="14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vi main.txt</a:t>
            </a:r>
            <a:br>
              <a:rPr lang="en-GB" sz="1600">
                <a:solidFill>
                  <a:srgbClr val="00B050"/>
                </a:solidFill>
                <a:latin typeface="Tahoma"/>
                <a:ea typeface="Tahoma"/>
                <a:cs typeface="Tahoma"/>
                <a:sym typeface="Tahoma"/>
              </a:rPr>
            </a:br>
            <a:r>
              <a:rPr b="0" i="0" lang="en-GB" sz="1400" u="none" cap="none" strike="noStrike">
                <a:solidFill>
                  <a:srgbClr val="000000"/>
                </a:solidFill>
                <a:latin typeface="Tahoma"/>
                <a:ea typeface="Tahoma"/>
                <a:cs typeface="Tahoma"/>
                <a:sym typeface="Tahoma"/>
              </a:rPr>
              <a:t>$</a:t>
            </a:r>
            <a:r>
              <a:rPr b="0" i="0" lang="en-GB" sz="14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add *</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Check your status and diff before commit</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status </a:t>
            </a:r>
            <a:r>
              <a:rPr lang="en-GB" sz="1600">
                <a:latin typeface="Tahoma"/>
                <a:ea typeface="Tahoma"/>
                <a:cs typeface="Tahoma"/>
                <a:sym typeface="Tahoma"/>
              </a:rPr>
              <a:t>$</a:t>
            </a:r>
            <a:r>
              <a:rPr lang="en-GB" sz="1600">
                <a:solidFill>
                  <a:srgbClr val="00B050"/>
                </a:solidFill>
                <a:latin typeface="Tahoma"/>
                <a:ea typeface="Tahoma"/>
                <a:cs typeface="Tahoma"/>
                <a:sym typeface="Tahoma"/>
              </a:rPr>
              <a:t> git diff --staged main.txt</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your changes as </a:t>
            </a:r>
            <a:r>
              <a:rPr lang="en-GB" sz="1600">
                <a:latin typeface="Tahoma"/>
                <a:ea typeface="Tahoma"/>
                <a:cs typeface="Tahoma"/>
                <a:sym typeface="Tahoma"/>
              </a:rPr>
              <a:t>“R</a:t>
            </a:r>
            <a:r>
              <a:rPr b="0" i="0" lang="en-GB" sz="1600" u="none" cap="none" strike="noStrike">
                <a:solidFill>
                  <a:srgbClr val="000000"/>
                </a:solidFill>
                <a:latin typeface="Tahoma"/>
                <a:ea typeface="Tahoma"/>
                <a:cs typeface="Tahoma"/>
                <a:sym typeface="Tahoma"/>
              </a:rPr>
              <a:t>estructuring project</a:t>
            </a:r>
            <a:r>
              <a:rPr lang="en-GB" sz="1600">
                <a:latin typeface="Tahoma"/>
                <a:ea typeface="Tahoma"/>
                <a:cs typeface="Tahoma"/>
                <a:sym typeface="Tahoma"/>
              </a:rPr>
              <a: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lang="en-GB" sz="1600">
                <a:solidFill>
                  <a:srgbClr val="00B050"/>
                </a:solidFill>
                <a:latin typeface="Tahoma"/>
                <a:ea typeface="Tahoma"/>
                <a:cs typeface="Tahoma"/>
                <a:sym typeface="Tahoma"/>
              </a:rPr>
              <a:t> git commit -m "Restructuring project“</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Clr>
                <a:srgbClr val="000000"/>
              </a:buClr>
              <a:buFont typeface="Times New Roman"/>
              <a:buNone/>
            </a:pPr>
            <a:r>
              <a:t/>
            </a:r>
            <a:endParaRPr b="0" i="0" sz="14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all your work to origin (remote) repo</a:t>
            </a:r>
            <a:r>
              <a:rPr lang="en-GB" sz="1600">
                <a:latin typeface="Tahoma"/>
                <a:ea typeface="Tahoma"/>
                <a:cs typeface="Tahoma"/>
                <a:sym typeface="Tahoma"/>
              </a:rPr>
              <a:t>sitory</a:t>
            </a:r>
            <a:r>
              <a:rPr b="0" i="0" lang="en-GB" sz="1600" u="none" cap="none" strike="noStrike">
                <a:solidFill>
                  <a:srgbClr val="000000"/>
                </a:solidFill>
                <a:latin typeface="Tahoma"/>
                <a:ea typeface="Tahoma"/>
                <a:cs typeface="Tahoma"/>
                <a:sym typeface="Tahoma"/>
              </a:rPr>
              <a:t>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p:txBody>
      </p:sp>
      <p:pic>
        <p:nvPicPr>
          <p:cNvPr id="109" name="Shape 109"/>
          <p:cNvPicPr preferRelativeResize="0"/>
          <p:nvPr/>
        </p:nvPicPr>
        <p:blipFill rotWithShape="1">
          <a:blip r:embed="rId4">
            <a:alphaModFix/>
          </a:blip>
          <a:srcRect b="0" l="0" r="0" t="0"/>
          <a:stretch/>
        </p:blipFill>
        <p:spPr>
          <a:xfrm>
            <a:off x="4860032" y="4263905"/>
            <a:ext cx="4081506" cy="1009770"/>
          </a:xfrm>
          <a:prstGeom prst="rect">
            <a:avLst/>
          </a:prstGeom>
          <a:noFill/>
          <a:ln>
            <a:noFill/>
          </a:ln>
        </p:spPr>
      </p:pic>
      <p:pic>
        <p:nvPicPr>
          <p:cNvPr id="110" name="Shape 110"/>
          <p:cNvPicPr preferRelativeResize="0"/>
          <p:nvPr/>
        </p:nvPicPr>
        <p:blipFill rotWithShape="1">
          <a:blip r:embed="rId5">
            <a:alphaModFix/>
          </a:blip>
          <a:srcRect b="0" l="0" r="0" t="0"/>
          <a:stretch/>
        </p:blipFill>
        <p:spPr>
          <a:xfrm>
            <a:off x="5989250" y="5397369"/>
            <a:ext cx="2952300" cy="868200"/>
          </a:xfrm>
          <a:prstGeom prst="rect">
            <a:avLst/>
          </a:prstGeom>
          <a:noFill/>
          <a:ln>
            <a:noFill/>
          </a:ln>
        </p:spPr>
      </p:pic>
      <p:cxnSp>
        <p:nvCxnSpPr>
          <p:cNvPr id="111" name="Shape 111"/>
          <p:cNvCxnSpPr/>
          <p:nvPr/>
        </p:nvCxnSpPr>
        <p:spPr>
          <a:xfrm>
            <a:off x="3717675" y="2717850"/>
            <a:ext cx="1999800" cy="788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p:nvPr/>
        </p:nvSpPr>
        <p:spPr>
          <a:xfrm>
            <a:off x="0" y="829325"/>
            <a:ext cx="9144000" cy="60288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 -m "harry's change"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[master 70ed6d3] harry's change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Fetch the Sally’s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fetch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From c:/Users/Ilya/gitlab</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06cfb7a..4a14da9  master     -&gt; origin/master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the log, where is the Sally’s commit and where is Harry’s commit, are they on the same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--graph --oneline --branches</a:t>
            </a:r>
          </a:p>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Now run rebase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rebase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First, rewinding head to replay your work on top of it... Applying: harry's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Now see the log, where is the Sally’s commit and where is Harry’s commit now? Why?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gitk</a:t>
            </a:r>
          </a:p>
        </p:txBody>
      </p:sp>
      <p:sp>
        <p:nvSpPr>
          <p:cNvPr id="271" name="Shape 271"/>
          <p:cNvSpPr/>
          <p:nvPr/>
        </p:nvSpPr>
        <p:spPr>
          <a:xfrm>
            <a:off x="105974" y="0"/>
            <a:ext cx="8952300" cy="786600"/>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Rebase (Already present in TeamWork)</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a:t>
            </a:r>
            <a:r>
              <a:rPr b="1" lang="en-GB" sz="2400">
                <a:latin typeface="Tahoma"/>
                <a:ea typeface="Tahoma"/>
                <a:cs typeface="Tahoma"/>
                <a:sym typeface="Tahoma"/>
              </a:rPr>
              <a:t>V</a:t>
            </a:r>
            <a:r>
              <a:rPr b="1" lang="en-GB" sz="2400">
                <a:solidFill>
                  <a:srgbClr val="000000"/>
                </a:solidFill>
                <a:latin typeface="Tahoma"/>
                <a:ea typeface="Tahoma"/>
                <a:cs typeface="Tahoma"/>
                <a:sym typeface="Tahoma"/>
              </a:rPr>
              <a:t>I</a:t>
            </a:r>
            <a:r>
              <a:rPr b="1" lang="en-GB" sz="2400">
                <a:latin typeface="Tahoma"/>
                <a:ea typeface="Tahoma"/>
                <a:cs typeface="Tahoma"/>
                <a:sym typeface="Tahoma"/>
              </a:rPr>
              <a:t>II</a:t>
            </a:r>
            <a:r>
              <a:rPr b="1" lang="en-GB" sz="2400">
                <a:solidFill>
                  <a:srgbClr val="000000"/>
                </a:solidFill>
                <a:latin typeface="Tahoma"/>
                <a:ea typeface="Tahoma"/>
                <a:cs typeface="Tahoma"/>
                <a:sym typeface="Tahoma"/>
              </a:rPr>
              <a:t> Continue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p:nvPr/>
        </p:nvSpPr>
        <p:spPr>
          <a:xfrm>
            <a:off x="0" y="0"/>
            <a:ext cx="9144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Push directly to another repo not origin,</a:t>
            </a:r>
            <a:br>
              <a:rPr b="1" lang="en-GB" sz="2400">
                <a:solidFill>
                  <a:srgbClr val="000000"/>
                </a:solidFill>
                <a:latin typeface="Tahoma"/>
                <a:ea typeface="Tahoma"/>
                <a:cs typeface="Tahoma"/>
                <a:sym typeface="Tahoma"/>
              </a:rPr>
            </a:br>
            <a:r>
              <a:rPr b="1" lang="en-GB" sz="2400">
                <a:solidFill>
                  <a:srgbClr val="000000"/>
                </a:solidFill>
                <a:latin typeface="Tahoma"/>
                <a:ea typeface="Tahoma"/>
                <a:cs typeface="Tahoma"/>
                <a:sym typeface="Tahoma"/>
              </a:rPr>
              <a:t>From sally to harry directly. Exercise XVI</a:t>
            </a:r>
          </a:p>
        </p:txBody>
      </p:sp>
      <p:sp>
        <p:nvSpPr>
          <p:cNvPr id="277" name="Shape 277"/>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Sally’s repository and pull again to be fully synced with Harry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93dffff1a6160c747d18c5fd36d0cf82062042a2 harry's change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e33ede3a4a6428f523d8bec1041098464cad58b7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930ab1a3c2b49e3dd217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Harry’s repository and Pull again to be fully synced with Sally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Let’s see harry’s log from within sally’s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b="1" lang="en-GB" sz="1600">
                <a:solidFill>
                  <a:schemeClr val="dk1"/>
                </a:solidFill>
                <a:latin typeface="Tahoma"/>
                <a:ea typeface="Tahoma"/>
                <a:cs typeface="Tahoma"/>
                <a:sym typeface="Tahoma"/>
              </a:rPr>
              <a:t>~/sally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a:t>
            </a:r>
            <a:r>
              <a:rPr lang="en-GB" sz="1600">
                <a:solidFill>
                  <a:srgbClr val="00B050"/>
                </a:solidFill>
                <a:latin typeface="Tahoma"/>
                <a:ea typeface="Tahoma"/>
                <a:cs typeface="Tahoma"/>
                <a:sym typeface="Tahoma"/>
              </a:rPr>
              <a:t>it </a:t>
            </a:r>
            <a:r>
              <a:rPr b="1" lang="en-GB" sz="1600">
                <a:solidFill>
                  <a:srgbClr val="00B050"/>
                </a:solidFill>
                <a:latin typeface="Tahoma"/>
                <a:ea typeface="Tahoma"/>
                <a:cs typeface="Tahoma"/>
                <a:sym typeface="Tahoma"/>
              </a:rPr>
              <a:t>-C</a:t>
            </a:r>
            <a:r>
              <a:rPr lang="en-GB" sz="1600">
                <a:solidFill>
                  <a:srgbClr val="00B050"/>
                </a:solidFill>
                <a:latin typeface="Tahoma"/>
                <a:ea typeface="Tahoma"/>
                <a:cs typeface="Tahoma"/>
                <a:sym typeface="Tahoma"/>
              </a:rPr>
              <a:t> </a:t>
            </a:r>
            <a:r>
              <a:rPr b="1" lang="en-GB" sz="1600">
                <a:solidFill>
                  <a:srgbClr val="00B050"/>
                </a:solidFill>
                <a:latin typeface="Tahoma"/>
                <a:ea typeface="Tahoma"/>
                <a:cs typeface="Tahoma"/>
                <a:sym typeface="Tahoma"/>
              </a:rPr>
              <a:t>~/harry</a:t>
            </a:r>
            <a:r>
              <a:rPr lang="en-GB" sz="1600">
                <a:solidFill>
                  <a:srgbClr val="00B050"/>
                </a:solidFill>
                <a:latin typeface="Tahoma"/>
                <a:ea typeface="Tahoma"/>
                <a:cs typeface="Tahoma"/>
                <a:sym typeface="Tahoma"/>
              </a:rPr>
              <a:t> log master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93dffff1a6160c747d18c5fd36d0cf82062042a2 harry's change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e33ede3a4a6428f523d8bec1041098464cad58b7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930ab1a3c2b49e3dd217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Change sally's file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diff HEAD</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 -m "Push for harry"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p:nvPr/>
        </p:nvSpPr>
        <p:spPr>
          <a:xfrm>
            <a:off x="14312" y="810091"/>
            <a:ext cx="9129688" cy="5943165"/>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push ~/harry master:master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Worked? Why not? Go to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cd ~/harry/libs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another branch: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bugfix/release_01_fix1</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Back to Sally’s repository </a:t>
            </a:r>
            <a:r>
              <a:rPr lang="en-GB" sz="1600">
                <a:solidFill>
                  <a:srgbClr val="00B050"/>
                </a:solidFill>
                <a:latin typeface="Tahoma"/>
                <a:ea typeface="Tahoma"/>
                <a:cs typeface="Tahoma"/>
                <a:sym typeface="Tahoma"/>
              </a:rPr>
              <a:t>$ cd ~/sally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push ~/harry master:master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To c:/Users/Ilya/harry      93dffff..fde4fd3  master -&gt; 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t>
            </a:r>
            <a:r>
              <a:rPr b="1" lang="en-GB" sz="1600">
                <a:solidFill>
                  <a:srgbClr val="00B050"/>
                </a:solidFill>
                <a:latin typeface="Tahoma"/>
                <a:ea typeface="Tahoma"/>
                <a:cs typeface="Tahoma"/>
                <a:sym typeface="Tahoma"/>
              </a:rPr>
              <a:t>-C ~/harry  </a:t>
            </a:r>
            <a:r>
              <a:rPr lang="en-GB" sz="1600">
                <a:solidFill>
                  <a:srgbClr val="00B050"/>
                </a:solidFill>
                <a:latin typeface="Tahoma"/>
                <a:ea typeface="Tahoma"/>
                <a:cs typeface="Tahoma"/>
                <a:sym typeface="Tahoma"/>
              </a:rPr>
              <a:t>log master</a:t>
            </a:r>
            <a:r>
              <a:rPr lang="en-GB">
                <a:solidFill>
                  <a:schemeClr val="dk1"/>
                </a:solidFill>
              </a:rPr>
              <a:t> </a:t>
            </a:r>
            <a:r>
              <a:rPr lang="en-GB" sz="1600">
                <a:solidFill>
                  <a:srgbClr val="00B050"/>
                </a:solidFill>
                <a:latin typeface="Tahoma"/>
                <a:ea typeface="Tahoma"/>
                <a:cs typeface="Tahoma"/>
                <a:sym typeface="Tahoma"/>
              </a:rPr>
              <a:t>--pretty=oneline -1</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fde4fd370a20dd1491e5f5edd8498f1cc833912d Push for harry</a:t>
            </a:r>
          </a:p>
        </p:txBody>
      </p:sp>
      <p:sp>
        <p:nvSpPr>
          <p:cNvPr id="283" name="Shape 283"/>
          <p:cNvSpPr/>
          <p:nvPr/>
        </p:nvSpPr>
        <p:spPr>
          <a:xfrm>
            <a:off x="0" y="0"/>
            <a:ext cx="9144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Push directly to another repo not origin,</a:t>
            </a:r>
            <a:br>
              <a:rPr b="1" lang="en-GB" sz="2400">
                <a:solidFill>
                  <a:srgbClr val="000000"/>
                </a:solidFill>
                <a:latin typeface="Tahoma"/>
                <a:ea typeface="Tahoma"/>
                <a:cs typeface="Tahoma"/>
                <a:sym typeface="Tahoma"/>
              </a:rPr>
            </a:br>
            <a:r>
              <a:rPr b="1" lang="en-GB" sz="2400">
                <a:solidFill>
                  <a:srgbClr val="000000"/>
                </a:solidFill>
                <a:latin typeface="Tahoma"/>
                <a:ea typeface="Tahoma"/>
                <a:cs typeface="Tahoma"/>
                <a:sym typeface="Tahoma"/>
              </a:rPr>
              <a:t>From sally to harry directly. Exercise XVI continue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nvSpPr>
        <p:spPr>
          <a:xfrm>
            <a:off x="35496" y="0"/>
            <a:ext cx="9108503"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Advanced working with branches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a:t>
            </a:r>
          </a:p>
        </p:txBody>
      </p:sp>
      <p:sp>
        <p:nvSpPr>
          <p:cNvPr id="289" name="Shape 289"/>
          <p:cNvSpPr txBox="1"/>
          <p:nvPr/>
        </p:nvSpPr>
        <p:spPr>
          <a:xfrm>
            <a:off x="-9771" y="660934"/>
            <a:ext cx="9144000" cy="6181297"/>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How to take changes that happened on the master in the meanwhile</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Let us check out </a:t>
            </a:r>
            <a:r>
              <a:rPr lang="en-GB" sz="1600">
                <a:latin typeface="Tahoma"/>
                <a:ea typeface="Tahoma"/>
                <a:cs typeface="Tahoma"/>
                <a:sym typeface="Tahoma"/>
              </a:rPr>
              <a:t>bugfix/release_01_fix1</a:t>
            </a:r>
            <a:r>
              <a:rPr lang="en-GB" sz="1600">
                <a:solidFill>
                  <a:srgbClr val="000000"/>
                </a:solidFill>
                <a:latin typeface="Tahoma"/>
                <a:ea typeface="Tahoma"/>
                <a:cs typeface="Tahoma"/>
                <a:sym typeface="Tahoma"/>
              </a:rPr>
              <a:t>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bugfix/release_01_fix1</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log --all (</a:t>
            </a:r>
            <a:r>
              <a:rPr lang="en-GB" sz="1600">
                <a:latin typeface="Tahoma"/>
                <a:ea typeface="Tahoma"/>
                <a:cs typeface="Tahoma"/>
                <a:sym typeface="Tahoma"/>
              </a:rPr>
              <a:t>refs</a:t>
            </a:r>
            <a:r>
              <a:rPr lang="en-GB" sz="1600">
                <a:solidFill>
                  <a:srgbClr val="000000"/>
                </a:solidFill>
                <a:latin typeface="Tahoma"/>
                <a:ea typeface="Tahoma"/>
                <a:cs typeface="Tahoma"/>
                <a:sym typeface="Tahoma"/>
              </a:rPr>
              <a:t>) and copy „Fix in a hurry“ commit sha1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–all</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let us merge our branch </a:t>
            </a:r>
            <a:r>
              <a:rPr lang="en-GB" sz="1600">
                <a:solidFill>
                  <a:srgbClr val="00B050"/>
                </a:solidFill>
                <a:latin typeface="Tahoma"/>
                <a:ea typeface="Tahoma"/>
                <a:cs typeface="Tahoma"/>
                <a:sym typeface="Tahoma"/>
              </a:rPr>
              <a:t>bugfix/release_01_fix1</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with commit HEAD^ on </a:t>
            </a:r>
            <a:r>
              <a:rPr lang="en-GB" sz="1600">
                <a:solidFill>
                  <a:srgbClr val="00B050"/>
                </a:solidFill>
                <a:latin typeface="Tahoma"/>
                <a:ea typeface="Tahoma"/>
                <a:cs typeface="Tahoma"/>
                <a:sym typeface="Tahoma"/>
              </a:rPr>
              <a:t>master </a:t>
            </a:r>
            <a:r>
              <a:rPr lang="en-GB" sz="1600">
                <a:solidFill>
                  <a:srgbClr val="000000"/>
                </a:solidFill>
                <a:latin typeface="Tahoma"/>
                <a:ea typeface="Tahoma"/>
                <a:cs typeface="Tahoma"/>
                <a:sym typeface="Tahoma"/>
              </a:rPr>
              <a:t>branch 92c6c998bead52bd1b596282e94dff514b5232e5</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a:t>
            </a:r>
            <a:r>
              <a:rPr lang="en-GB" sz="1600">
                <a:solidFill>
                  <a:srgbClr val="00B050"/>
                </a:solidFill>
                <a:latin typeface="Tahoma"/>
                <a:ea typeface="Tahoma"/>
                <a:cs typeface="Tahoma"/>
                <a:sym typeface="Tahoma"/>
              </a:rPr>
              <a:t>git merge 92c6c998bead52bd1b596282e94dff514b5232e5</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Updating 0ac136b..92c6c99</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Fast-forward</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ilyar/libs/library.txt |    2 +-</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ilyar/main.txt         |    3 ++-</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2 files changed, 3 insertions(+), 2 deletions(-)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Compare my branch to the master (as it was when I last updated from master)</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a:t>
            </a:r>
            <a:r>
              <a:rPr lang="en-GB" sz="1600">
                <a:solidFill>
                  <a:srgbClr val="00B050"/>
                </a:solidFill>
                <a:latin typeface="Tahoma"/>
                <a:ea typeface="Tahoma"/>
                <a:cs typeface="Tahoma"/>
                <a:sym typeface="Tahoma"/>
              </a:rPr>
              <a:t>elease_01_fix1</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Run Git log to see when last time was merged from master?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&amp;</a:t>
            </a:r>
          </a:p>
        </p:txBody>
      </p:sp>
      <p:pic>
        <p:nvPicPr>
          <p:cNvPr id="290" name="Shape 290"/>
          <p:cNvPicPr preferRelativeResize="0"/>
          <p:nvPr/>
        </p:nvPicPr>
        <p:blipFill rotWithShape="1">
          <a:blip r:embed="rId3">
            <a:alphaModFix/>
          </a:blip>
          <a:srcRect b="0" l="0" r="0" t="0"/>
          <a:stretch/>
        </p:blipFill>
        <p:spPr>
          <a:xfrm>
            <a:off x="6257824" y="3751582"/>
            <a:ext cx="2761309" cy="1399792"/>
          </a:xfrm>
          <a:prstGeom prst="rect">
            <a:avLst/>
          </a:prstGeom>
          <a:noFill/>
          <a:ln>
            <a:noFill/>
          </a:ln>
        </p:spPr>
      </p:pic>
      <p:grpSp>
        <p:nvGrpSpPr>
          <p:cNvPr id="291" name="Shape 291"/>
          <p:cNvGrpSpPr/>
          <p:nvPr/>
        </p:nvGrpSpPr>
        <p:grpSpPr>
          <a:xfrm>
            <a:off x="5450293" y="5445224"/>
            <a:ext cx="3533072" cy="1322079"/>
            <a:chOff x="5450293" y="5445224"/>
            <a:chExt cx="3533072" cy="1322079"/>
          </a:xfrm>
        </p:grpSpPr>
        <p:pic>
          <p:nvPicPr>
            <p:cNvPr id="292" name="Shape 292"/>
            <p:cNvPicPr preferRelativeResize="0"/>
            <p:nvPr/>
          </p:nvPicPr>
          <p:blipFill rotWithShape="1">
            <a:blip r:embed="rId4">
              <a:alphaModFix/>
            </a:blip>
            <a:srcRect b="0" l="0" r="0" t="0"/>
            <a:stretch/>
          </p:blipFill>
          <p:spPr>
            <a:xfrm>
              <a:off x="7308304" y="5445224"/>
              <a:ext cx="1675061" cy="1322079"/>
            </a:xfrm>
            <a:prstGeom prst="rect">
              <a:avLst/>
            </a:prstGeom>
            <a:noFill/>
            <a:ln>
              <a:noFill/>
            </a:ln>
          </p:spPr>
        </p:pic>
        <p:cxnSp>
          <p:nvCxnSpPr>
            <p:cNvPr id="293" name="Shape 293"/>
            <p:cNvCxnSpPr/>
            <p:nvPr/>
          </p:nvCxnSpPr>
          <p:spPr>
            <a:xfrm>
              <a:off x="5450293" y="5949280"/>
              <a:ext cx="1858011" cy="0"/>
            </a:xfrm>
            <a:prstGeom prst="straightConnector1">
              <a:avLst/>
            </a:prstGeom>
            <a:noFill/>
            <a:ln cap="flat" cmpd="sng" w="9525">
              <a:solidFill>
                <a:schemeClr val="dk1"/>
              </a:solidFill>
              <a:prstDash val="solid"/>
              <a:round/>
              <a:headEnd len="med" w="med" type="none"/>
              <a:tailEnd len="lg" w="lg" type="stealth"/>
            </a:ln>
          </p:spPr>
        </p:cxnSp>
      </p:grpSp>
      <p:pic>
        <p:nvPicPr>
          <p:cNvPr id="294" name="Shape 294"/>
          <p:cNvPicPr preferRelativeResize="0"/>
          <p:nvPr/>
        </p:nvPicPr>
        <p:blipFill rotWithShape="1">
          <a:blip r:embed="rId5">
            <a:alphaModFix/>
          </a:blip>
          <a:srcRect b="0" l="0" r="0" t="0"/>
          <a:stretch/>
        </p:blipFill>
        <p:spPr>
          <a:xfrm>
            <a:off x="6077942" y="1514475"/>
            <a:ext cx="2924175" cy="127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nvSpPr>
        <p:spPr>
          <a:xfrm>
            <a:off x="100215" y="116632"/>
            <a:ext cx="5402772" cy="662809"/>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Advanced working with branches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 Continue</a:t>
            </a:r>
          </a:p>
        </p:txBody>
      </p:sp>
      <p:sp>
        <p:nvSpPr>
          <p:cNvPr id="300" name="Shape 300"/>
          <p:cNvSpPr txBox="1"/>
          <p:nvPr/>
        </p:nvSpPr>
        <p:spPr>
          <a:xfrm>
            <a:off x="35496" y="676704"/>
            <a:ext cx="9080625" cy="6181296"/>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bccdb778dc129c990a0c09147c914a34eff12dda</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How to Compare two branches</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Let us diff master </a:t>
            </a:r>
            <a:r>
              <a:rPr lang="en-GB" sz="1600">
                <a:latin typeface="Tahoma"/>
                <a:ea typeface="Tahoma"/>
                <a:cs typeface="Tahoma"/>
                <a:sym typeface="Tahoma"/>
              </a:rPr>
              <a:t>and</a:t>
            </a:r>
            <a:r>
              <a:rPr lang="en-GB" sz="1600">
                <a:solidFill>
                  <a:srgbClr val="000000"/>
                </a:solidFill>
                <a:latin typeface="Tahoma"/>
                <a:ea typeface="Tahoma"/>
                <a:cs typeface="Tahoma"/>
                <a:sym typeface="Tahoma"/>
              </a:rPr>
              <a:t> bugfix_release_01_</a:t>
            </a:r>
            <a:r>
              <a:rPr lang="en-GB" sz="1600">
                <a:latin typeface="Tahoma"/>
                <a:ea typeface="Tahoma"/>
                <a:cs typeface="Tahoma"/>
                <a:sym typeface="Tahoma"/>
              </a:rPr>
              <a:t>f</a:t>
            </a:r>
            <a:r>
              <a:rPr lang="en-GB" sz="1600">
                <a:solidFill>
                  <a:srgbClr val="000000"/>
                </a:solidFill>
                <a:latin typeface="Tahoma"/>
                <a:ea typeface="Tahoma"/>
                <a:cs typeface="Tahoma"/>
                <a:sym typeface="Tahoma"/>
              </a:rPr>
              <a:t>ix1 branches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difftool master bugfix/release_01_fix1</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master </a:t>
            </a:r>
            <a:r>
              <a:rPr lang="en-GB" sz="1600">
                <a:solidFill>
                  <a:srgbClr val="00B050"/>
                </a:solidFill>
                <a:latin typeface="Tahoma"/>
                <a:ea typeface="Tahoma"/>
                <a:cs typeface="Tahoma"/>
                <a:sym typeface="Tahoma"/>
              </a:rPr>
              <a:t>bugfix/release_01_fix1</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 without external tool</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diff --git a/ilyar/libs/library.txt b/ilyar/libs/library.txt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index 59a920d..0ebca13 100644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b/ilyar/libs/library.txt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-4,4 +4,3 @@ Harry change here 2</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library line 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Another of Harry change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Sally's change here</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-*bugfixing in lib*</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diff --git a/ilyar/main.txt b/ilyar/main.txt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index 75bb070..1e22422 100644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b/ilyar/main.txt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-1,5 +1,2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-Add quick fix immidiately</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include 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-Hello world *bugfixed*</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Add a line</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-Add regular task</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+Hello world</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301" name="Shape 301"/>
          <p:cNvPicPr preferRelativeResize="0"/>
          <p:nvPr/>
        </p:nvPicPr>
        <p:blipFill rotWithShape="1">
          <a:blip r:embed="rId3">
            <a:alphaModFix/>
          </a:blip>
          <a:srcRect b="0" l="0" r="0" t="0"/>
          <a:stretch/>
        </p:blipFill>
        <p:spPr>
          <a:xfrm>
            <a:off x="5263836" y="2492896"/>
            <a:ext cx="3705732" cy="1010654"/>
          </a:xfrm>
          <a:prstGeom prst="rect">
            <a:avLst/>
          </a:prstGeom>
          <a:noFill/>
          <a:ln>
            <a:noFill/>
          </a:ln>
        </p:spPr>
      </p:pic>
      <p:pic>
        <p:nvPicPr>
          <p:cNvPr id="302" name="Shape 302"/>
          <p:cNvPicPr preferRelativeResize="0"/>
          <p:nvPr/>
        </p:nvPicPr>
        <p:blipFill rotWithShape="1">
          <a:blip r:embed="rId4">
            <a:alphaModFix/>
          </a:blip>
          <a:srcRect b="0" l="0" r="0" t="0"/>
          <a:stretch/>
        </p:blipFill>
        <p:spPr>
          <a:xfrm>
            <a:off x="3635895" y="4978001"/>
            <a:ext cx="4082873" cy="937762"/>
          </a:xfrm>
          <a:prstGeom prst="rect">
            <a:avLst/>
          </a:prstGeom>
          <a:noFill/>
          <a:ln>
            <a:noFill/>
          </a:ln>
        </p:spPr>
      </p:pic>
      <p:pic>
        <p:nvPicPr>
          <p:cNvPr id="303" name="Shape 303"/>
          <p:cNvPicPr preferRelativeResize="0"/>
          <p:nvPr/>
        </p:nvPicPr>
        <p:blipFill rotWithShape="1">
          <a:blip r:embed="rId5">
            <a:alphaModFix/>
          </a:blip>
          <a:srcRect b="0" l="0" r="0" t="0"/>
          <a:stretch/>
        </p:blipFill>
        <p:spPr>
          <a:xfrm>
            <a:off x="4563976" y="690581"/>
            <a:ext cx="4405592" cy="11134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nvSpPr>
        <p:spPr>
          <a:xfrm>
            <a:off x="0" y="0"/>
            <a:ext cx="4779300" cy="6651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Using the git log </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XII</a:t>
            </a:r>
          </a:p>
        </p:txBody>
      </p:sp>
      <p:sp>
        <p:nvSpPr>
          <p:cNvPr id="309" name="Shape 309"/>
          <p:cNvSpPr txBox="1"/>
          <p:nvPr/>
        </p:nvSpPr>
        <p:spPr>
          <a:xfrm>
            <a:off x="-5" y="953412"/>
            <a:ext cx="8856000" cy="59046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Git log in cmd and GUI</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This is the log command in cmd to see merge info + files,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that were changed + all branches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-c --branches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--all &amp; </a:t>
            </a:r>
            <a:r>
              <a:rPr lang="en-GB" sz="1600">
                <a:solidFill>
                  <a:srgbClr val="000000"/>
                </a:solidFill>
                <a:latin typeface="Tahoma"/>
                <a:ea typeface="Tahoma"/>
                <a:cs typeface="Tahoma"/>
                <a:sym typeface="Tahoma"/>
              </a:rPr>
              <a:t>to see gui log of all branches and </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&amp;</a:t>
            </a:r>
            <a:r>
              <a:rPr lang="en-GB" sz="1600">
                <a:solidFill>
                  <a:srgbClr val="000000"/>
                </a:solidFill>
                <a:latin typeface="Tahoma"/>
                <a:ea typeface="Tahoma"/>
                <a:cs typeface="Tahoma"/>
                <a:sym typeface="Tahoma"/>
              </a:rPr>
              <a:t> to see log of only current branch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Write click on commit and select “Mark this commit”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go to another commit, write click on it and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select “Compare with marked commit” </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branch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that you have commits not yet pushed,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only such commits Can be changed!!!</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310" name="Shape 310"/>
          <p:cNvPicPr preferRelativeResize="0"/>
          <p:nvPr/>
        </p:nvPicPr>
        <p:blipFill rotWithShape="1">
          <a:blip r:embed="rId3">
            <a:alphaModFix/>
          </a:blip>
          <a:srcRect b="0" l="0" r="0" t="0"/>
          <a:stretch/>
        </p:blipFill>
        <p:spPr>
          <a:xfrm>
            <a:off x="5612656" y="1313452"/>
            <a:ext cx="3138300" cy="43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p:nvPr/>
        </p:nvSpPr>
        <p:spPr>
          <a:xfrm>
            <a:off x="179512" y="980728"/>
            <a:ext cx="8856984" cy="5425075"/>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origin --dry-run</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0ac136b..b597fd2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release_01_fix1 -&gt;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Change commit message to “We can edit unpushed messages only”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--amend -m "We can edit unpushed messages only“</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d4e3205] We can edit unpushed messages only</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 1 files changed, 1 insertions(+), 0 deletions(-)</a:t>
            </a: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commit d4e3205f7c80db7d4bda4ac588b5fcfd73f9ee31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Author: ilyar &lt;astra07_2010@yahoo.com&gt;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Date:   Sun Jun 8 15:30:33 2014 +0300</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    We can edit unpushed messages only</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push latest changes to the origin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p:txBody>
      </p:sp>
      <p:sp>
        <p:nvSpPr>
          <p:cNvPr id="316" name="Shape 316"/>
          <p:cNvSpPr txBox="1"/>
          <p:nvPr/>
        </p:nvSpPr>
        <p:spPr>
          <a:xfrm>
            <a:off x="154826" y="83139"/>
            <a:ext cx="5688632"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Using the git log </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XII Continue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1" y="1589"/>
            <a:ext cx="5881626" cy="763115"/>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III: teamwork</a:t>
            </a:r>
          </a:p>
        </p:txBody>
      </p:sp>
      <p:sp>
        <p:nvSpPr>
          <p:cNvPr id="117" name="Shape 117"/>
          <p:cNvSpPr txBox="1"/>
          <p:nvPr/>
        </p:nvSpPr>
        <p:spPr>
          <a:xfrm>
            <a:off x="-1" y="908720"/>
            <a:ext cx="9143999" cy="594928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third line in Harry‘s repo and check the status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status $ g</a:t>
            </a:r>
            <a:r>
              <a:rPr lang="en-GB" sz="1600">
                <a:solidFill>
                  <a:srgbClr val="00B050"/>
                </a:solidFill>
                <a:latin typeface="Tahoma"/>
                <a:ea typeface="Tahoma"/>
                <a:cs typeface="Tahoma"/>
                <a:sym typeface="Tahoma"/>
              </a:rPr>
              <a:t>it diff HEAD </a:t>
            </a:r>
          </a:p>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changes as </a:t>
            </a:r>
            <a:r>
              <a:rPr lang="en-GB" sz="1600">
                <a:latin typeface="Tahoma"/>
                <a:ea typeface="Tahoma"/>
                <a:cs typeface="Tahoma"/>
                <a:sym typeface="Tahoma"/>
              </a:rPr>
              <a:t>“</a:t>
            </a:r>
            <a:r>
              <a:rPr b="0" i="0" lang="en-GB" sz="1600" u="none" cap="none" strike="noStrike">
                <a:solidFill>
                  <a:srgbClr val="000000"/>
                </a:solidFill>
                <a:latin typeface="Tahoma"/>
                <a:ea typeface="Tahoma"/>
                <a:cs typeface="Tahoma"/>
                <a:sym typeface="Tahoma"/>
              </a:rPr>
              <a:t>Harry</a:t>
            </a:r>
            <a:r>
              <a:rPr lang="en-GB" sz="1600">
                <a:latin typeface="Tahoma"/>
                <a:ea typeface="Tahoma"/>
                <a:cs typeface="Tahoma"/>
                <a:sym typeface="Tahoma"/>
              </a:rPr>
              <a:t>’</a:t>
            </a:r>
            <a:r>
              <a:rPr b="0" i="0" lang="en-GB" sz="1600" u="none" cap="none" strike="noStrike">
                <a:solidFill>
                  <a:srgbClr val="000000"/>
                </a:solidFill>
                <a:latin typeface="Tahoma"/>
                <a:ea typeface="Tahoma"/>
                <a:cs typeface="Tahoma"/>
                <a:sym typeface="Tahoma"/>
              </a:rPr>
              <a:t>s 1st changes in our library</a:t>
            </a:r>
            <a:r>
              <a:rPr lang="en-GB" sz="1600">
                <a:latin typeface="Tahoma"/>
                <a:ea typeface="Tahoma"/>
                <a:cs typeface="Tahoma"/>
                <a:sym typeface="Tahoma"/>
              </a:rPr>
              <a: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-a -m "Harry</a:t>
            </a:r>
            <a:r>
              <a:rPr lang="en-GB" sz="1600">
                <a:solidFill>
                  <a:srgbClr val="00B05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s 1st changes in our library“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Clone the gitlab repo again (cd .. and into a folder named „sally“)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clone </a:t>
            </a:r>
            <a:r>
              <a:rPr lang="en-GB" sz="1600">
                <a:solidFill>
                  <a:srgbClr val="00B050"/>
                </a:solidFill>
                <a:latin typeface="Tahoma"/>
                <a:ea typeface="Tahoma"/>
                <a:cs typeface="Tahoma"/>
                <a:sym typeface="Tahoma"/>
              </a:rPr>
              <a:t>~/gitlab </a:t>
            </a:r>
            <a:r>
              <a:rPr b="0" i="0" lang="en-GB" sz="1600" u="none" cap="none" strike="noStrike">
                <a:solidFill>
                  <a:srgbClr val="00B050"/>
                </a:solidFill>
                <a:latin typeface="Tahoma"/>
                <a:ea typeface="Tahoma"/>
                <a:cs typeface="Tahoma"/>
                <a:sym typeface="Tahoma"/>
              </a:rPr>
              <a:t> ~/sally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all your work in Harry‘s repo to origin (central) repo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first line in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commit it and try to push </a:t>
            </a:r>
            <a:br>
              <a:rPr b="0" i="0" lang="en-GB" sz="1600" u="none" cap="none" strike="noStrike">
                <a:solidFill>
                  <a:srgbClr val="000000"/>
                </a:solidFill>
                <a:latin typeface="Tahoma"/>
                <a:ea typeface="Tahoma"/>
                <a:cs typeface="Tahoma"/>
                <a:sym typeface="Tahoma"/>
              </a:rPr>
            </a:b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diff  </a:t>
            </a: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-a -m “Sally’s 1st changes in our library“</a:t>
            </a:r>
            <a:br>
              <a:rPr b="0" i="0" lang="en-GB" sz="1600" u="none" cap="none" strike="noStrike">
                <a:solidFill>
                  <a:srgbClr val="00B05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push</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updates to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pull --rebase </a:t>
            </a:r>
            <a:r>
              <a:rPr b="0" i="0" lang="en-GB" sz="1600" u="none" cap="none" strike="noStrike">
                <a:solidFill>
                  <a:schemeClr val="dk1"/>
                </a:solidFill>
                <a:latin typeface="Tahoma"/>
                <a:ea typeface="Tahoma"/>
                <a:cs typeface="Tahoma"/>
                <a:sym typeface="Tahoma"/>
              </a:rPr>
              <a:t>Overview what you got: </a:t>
            </a:r>
            <a:br>
              <a:rPr b="0" i="0" lang="en-GB" sz="1600" u="none" cap="none" strike="noStrike">
                <a:solidFill>
                  <a:schemeClr val="dk1"/>
                </a:solidFill>
                <a:latin typeface="Tahoma"/>
                <a:ea typeface="Tahoma"/>
                <a:cs typeface="Tahoma"/>
                <a:sym typeface="Tahoma"/>
              </a:rPr>
            </a:br>
            <a:r>
              <a:rPr b="0" i="0" lang="en-GB" sz="1600" u="none" cap="none" strike="noStrike">
                <a:solidFill>
                  <a:schemeClr val="dk1"/>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gitk </a:t>
            </a:r>
            <a:r>
              <a:rPr lang="en-GB" sz="1600">
                <a:latin typeface="Tahoma"/>
                <a:ea typeface="Tahoma"/>
                <a:cs typeface="Tahoma"/>
                <a:sym typeface="Tahoma"/>
              </a:rPr>
              <a:t>Compare</a:t>
            </a:r>
            <a:r>
              <a:rPr b="0" i="0" lang="en-GB" sz="1600" u="none" cap="none" strike="noStrike">
                <a:solidFill>
                  <a:srgbClr val="000000"/>
                </a:solidFill>
                <a:latin typeface="Tahoma"/>
                <a:ea typeface="Tahoma"/>
                <a:cs typeface="Tahoma"/>
                <a:sym typeface="Tahoma"/>
              </a:rPr>
              <a:t> what changes you got in „Commit Viewer“: </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diff HEAD^ HEAD </a:t>
            </a:r>
            <a:r>
              <a:rPr b="0" i="0" lang="en-GB" sz="1600" u="none" cap="none" strike="noStrike">
                <a:solidFill>
                  <a:schemeClr val="dk1"/>
                </a:solidFill>
                <a:latin typeface="Tahoma"/>
                <a:ea typeface="Tahoma"/>
                <a:cs typeface="Tahoma"/>
                <a:sym typeface="Tahoma"/>
              </a:rPr>
              <a:t>– compare HEAD commit with previous commit, do you see both Sally and </a:t>
            </a:r>
            <a:r>
              <a:rPr lang="en-GB" sz="1600">
                <a:solidFill>
                  <a:schemeClr val="dk1"/>
                </a:solidFill>
                <a:latin typeface="Tahoma"/>
                <a:ea typeface="Tahoma"/>
                <a:cs typeface="Tahoma"/>
                <a:sym typeface="Tahoma"/>
              </a:rPr>
              <a:t> </a:t>
            </a:r>
            <a:r>
              <a:rPr b="0" i="0" lang="en-GB" sz="1600" u="none" cap="none" strike="noStrike">
                <a:solidFill>
                  <a:schemeClr val="dk1"/>
                </a:solidFill>
                <a:latin typeface="Tahoma"/>
                <a:ea typeface="Tahoma"/>
                <a:cs typeface="Tahoma"/>
                <a:sym typeface="Tahoma"/>
              </a:rPr>
              <a:t>Harry </a:t>
            </a:r>
            <a:r>
              <a:rPr lang="en-GB" sz="1600">
                <a:solidFill>
                  <a:schemeClr val="dk1"/>
                </a:solidFill>
                <a:latin typeface="Tahoma"/>
                <a:ea typeface="Tahoma"/>
                <a:cs typeface="Tahoma"/>
                <a:sym typeface="Tahoma"/>
              </a:rPr>
              <a:t>hange?</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changes: $ </a:t>
            </a:r>
            <a:r>
              <a:rPr b="0" i="0" lang="en-GB" sz="1600" u="none" cap="none" strike="noStrike">
                <a:solidFill>
                  <a:srgbClr val="00B050"/>
                </a:solidFill>
                <a:latin typeface="Tahoma"/>
                <a:ea typeface="Tahoma"/>
                <a:cs typeface="Tahoma"/>
                <a:sym typeface="Tahoma"/>
              </a:rPr>
              <a:t>git push</a:t>
            </a:r>
          </a:p>
        </p:txBody>
      </p:sp>
      <p:grpSp>
        <p:nvGrpSpPr>
          <p:cNvPr id="118" name="Shape 118"/>
          <p:cNvGrpSpPr/>
          <p:nvPr/>
        </p:nvGrpSpPr>
        <p:grpSpPr>
          <a:xfrm>
            <a:off x="5364088" y="656215"/>
            <a:ext cx="3638163" cy="1251433"/>
            <a:chOff x="5436096" y="1024852"/>
            <a:chExt cx="3638163" cy="1251433"/>
          </a:xfrm>
        </p:grpSpPr>
        <p:pic>
          <p:nvPicPr>
            <p:cNvPr id="119" name="Shape 119"/>
            <p:cNvPicPr preferRelativeResize="0"/>
            <p:nvPr/>
          </p:nvPicPr>
          <p:blipFill rotWithShape="1">
            <a:blip r:embed="rId3">
              <a:alphaModFix/>
            </a:blip>
            <a:srcRect b="0" l="0" r="0" t="0"/>
            <a:stretch/>
          </p:blipFill>
          <p:spPr>
            <a:xfrm>
              <a:off x="6121061" y="1024852"/>
              <a:ext cx="2953198" cy="1251433"/>
            </a:xfrm>
            <a:prstGeom prst="rect">
              <a:avLst/>
            </a:prstGeom>
            <a:noFill/>
            <a:ln>
              <a:noFill/>
            </a:ln>
          </p:spPr>
        </p:pic>
        <p:cxnSp>
          <p:nvCxnSpPr>
            <p:cNvPr id="120" name="Shape 120"/>
            <p:cNvCxnSpPr/>
            <p:nvPr/>
          </p:nvCxnSpPr>
          <p:spPr>
            <a:xfrm>
              <a:off x="5436096" y="1412777"/>
              <a:ext cx="647202" cy="0"/>
            </a:xfrm>
            <a:prstGeom prst="straightConnector1">
              <a:avLst/>
            </a:prstGeom>
            <a:noFill/>
            <a:ln cap="flat" cmpd="sng" w="9525">
              <a:solidFill>
                <a:srgbClr val="000000"/>
              </a:solidFill>
              <a:prstDash val="solid"/>
              <a:round/>
              <a:headEnd len="med" w="med" type="none"/>
              <a:tailEnd len="lg" w="lg" type="triangle"/>
            </a:ln>
          </p:spPr>
        </p:cxnSp>
      </p:grpSp>
      <p:grpSp>
        <p:nvGrpSpPr>
          <p:cNvPr id="121" name="Shape 121"/>
          <p:cNvGrpSpPr/>
          <p:nvPr/>
        </p:nvGrpSpPr>
        <p:grpSpPr>
          <a:xfrm>
            <a:off x="5585597" y="3596892"/>
            <a:ext cx="3195162" cy="1128589"/>
            <a:chOff x="5627022" y="3645024"/>
            <a:chExt cx="3195162" cy="1128589"/>
          </a:xfrm>
        </p:grpSpPr>
        <p:pic>
          <p:nvPicPr>
            <p:cNvPr id="122" name="Shape 122"/>
            <p:cNvPicPr preferRelativeResize="0"/>
            <p:nvPr/>
          </p:nvPicPr>
          <p:blipFill rotWithShape="1">
            <a:blip r:embed="rId4">
              <a:alphaModFix/>
            </a:blip>
            <a:srcRect b="0" l="0" r="0" t="0"/>
            <a:stretch/>
          </p:blipFill>
          <p:spPr>
            <a:xfrm>
              <a:off x="6161329" y="3645024"/>
              <a:ext cx="2660855" cy="1128589"/>
            </a:xfrm>
            <a:prstGeom prst="rect">
              <a:avLst/>
            </a:prstGeom>
            <a:noFill/>
            <a:ln>
              <a:noFill/>
            </a:ln>
          </p:spPr>
        </p:pic>
        <p:cxnSp>
          <p:nvCxnSpPr>
            <p:cNvPr id="123" name="Shape 123"/>
            <p:cNvCxnSpPr/>
            <p:nvPr/>
          </p:nvCxnSpPr>
          <p:spPr>
            <a:xfrm>
              <a:off x="5627022" y="4077072"/>
              <a:ext cx="509208" cy="0"/>
            </a:xfrm>
            <a:prstGeom prst="straightConnector1">
              <a:avLst/>
            </a:prstGeom>
            <a:noFill/>
            <a:ln cap="flat" cmpd="sng" w="9525">
              <a:solidFill>
                <a:srgbClr val="000000"/>
              </a:solidFill>
              <a:prstDash val="solid"/>
              <a:round/>
              <a:headEnd len="med" w="med" type="none"/>
              <a:tailEnd len="lg" w="lg"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0" y="1589"/>
            <a:ext cx="8958263" cy="835123"/>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IV: conflicts (with rebase)</a:t>
            </a:r>
          </a:p>
        </p:txBody>
      </p:sp>
      <p:sp>
        <p:nvSpPr>
          <p:cNvPr id="129" name="Shape 129"/>
          <p:cNvSpPr txBox="1"/>
          <p:nvPr/>
        </p:nvSpPr>
        <p:spPr>
          <a:xfrm>
            <a:off x="21213" y="836712"/>
            <a:ext cx="9101700" cy="6021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repo to get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last changes: ~/harry] $ </a:t>
            </a:r>
            <a:r>
              <a:rPr b="0" i="0" lang="en-GB" sz="1600" u="none" cap="none" strike="noStrike">
                <a:solidFill>
                  <a:srgbClr val="00B050"/>
                </a:solidFill>
                <a:latin typeface="Tahoma"/>
                <a:ea typeface="Tahoma"/>
                <a:cs typeface="Tahoma"/>
                <a:sym typeface="Tahoma"/>
              </a:rPr>
              <a:t>git pull</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fifth (last) line in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repo, see your change:</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git diff HEAD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changes as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2nd changes in our library“</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~/harry]$ </a:t>
            </a:r>
            <a:r>
              <a:rPr b="0" i="0" lang="en-GB" sz="1600" u="none" cap="none" strike="noStrike">
                <a:solidFill>
                  <a:srgbClr val="00B050"/>
                </a:solidFill>
                <a:latin typeface="Tahoma"/>
                <a:ea typeface="Tahoma"/>
                <a:cs typeface="Tahoma"/>
                <a:sym typeface="Tahoma"/>
              </a:rPr>
              <a:t>git commit -a -m "</a:t>
            </a:r>
            <a:r>
              <a:rPr lang="en-GB" sz="1600">
                <a:solidFill>
                  <a:srgbClr val="00B050"/>
                </a:solidFill>
                <a:latin typeface="Tahoma"/>
                <a:ea typeface="Tahoma"/>
                <a:cs typeface="Tahoma"/>
                <a:sym typeface="Tahoma"/>
              </a:rPr>
              <a:t>Harry's</a:t>
            </a:r>
            <a:r>
              <a:rPr b="0" i="0" lang="en-GB" sz="1600" u="none" cap="none" strike="noStrike">
                <a:solidFill>
                  <a:srgbClr val="00B050"/>
                </a:solidFill>
                <a:latin typeface="Tahoma"/>
                <a:ea typeface="Tahoma"/>
                <a:cs typeface="Tahoma"/>
                <a:sym typeface="Tahoma"/>
              </a:rPr>
              <a:t> 2nd changes in our library“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Harry’s changes:~/harry]$ </a:t>
            </a:r>
            <a:r>
              <a:rPr b="0" i="0" lang="en-GB" sz="1600" u="none" cap="none" strike="noStrike">
                <a:solidFill>
                  <a:srgbClr val="00B050"/>
                </a:solidFill>
                <a:latin typeface="Tahoma"/>
                <a:ea typeface="Tahoma"/>
                <a:cs typeface="Tahoma"/>
                <a:sym typeface="Tahoma"/>
              </a:rPr>
              <a:t>git status    </a:t>
            </a:r>
            <a:r>
              <a:rPr b="0" i="0" lang="en-GB" sz="1600" u="none" cap="none" strike="noStrike">
                <a:solidFill>
                  <a:srgbClr val="000000"/>
                </a:solidFill>
                <a:latin typeface="Tahoma"/>
                <a:ea typeface="Tahoma"/>
                <a:cs typeface="Tahoma"/>
                <a:sym typeface="Tahoma"/>
              </a:rPr>
              <a:t>~/harry]$ </a:t>
            </a:r>
            <a:r>
              <a:rPr b="0" i="0" lang="en-GB" sz="1600" u="none" cap="none" strike="noStrike">
                <a:solidFill>
                  <a:srgbClr val="00B050"/>
                </a:solidFill>
                <a:latin typeface="Tahoma"/>
                <a:ea typeface="Tahoma"/>
                <a:cs typeface="Tahoma"/>
                <a:sym typeface="Tahoma"/>
              </a:rPr>
              <a:t>git push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fifth (last) in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commit and try to push</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B050"/>
                </a:solidFill>
                <a:latin typeface="Tahoma"/>
                <a:ea typeface="Tahoma"/>
                <a:cs typeface="Tahoma"/>
                <a:sym typeface="Tahoma"/>
              </a:rPr>
              <a:t>~/sally]$ git commit -a -m "Sally 2nd change in library“</a:t>
            </a:r>
            <a:br>
              <a:rPr b="0" i="0" lang="en-GB" sz="1600" u="none" cap="none" strike="noStrike">
                <a:solidFill>
                  <a:srgbClr val="00B050"/>
                </a:solidFill>
                <a:latin typeface="Tahoma"/>
                <a:ea typeface="Tahoma"/>
                <a:cs typeface="Tahoma"/>
                <a:sym typeface="Tahoma"/>
              </a:rPr>
            </a:br>
            <a:r>
              <a:rPr b="0" i="0" lang="en-GB" sz="1600" u="none" cap="none" strike="noStrike">
                <a:solidFill>
                  <a:srgbClr val="00B050"/>
                </a:solidFill>
                <a:latin typeface="Tahoma"/>
                <a:ea typeface="Tahoma"/>
                <a:cs typeface="Tahoma"/>
                <a:sym typeface="Tahoma"/>
              </a:rPr>
              <a:t>~/sally]$ git push        </a:t>
            </a:r>
            <a:r>
              <a:rPr b="0" i="0" lang="en-GB" sz="1600" u="none" cap="none" strike="noStrike">
                <a:solidFill>
                  <a:srgbClr val="000000"/>
                </a:solidFill>
                <a:latin typeface="Tahoma"/>
                <a:ea typeface="Tahoma"/>
                <a:cs typeface="Tahoma"/>
                <a:sym typeface="Tahoma"/>
              </a:rPr>
              <a:t>Why do you think it failed?</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~/sally]$ </a:t>
            </a:r>
            <a:r>
              <a:rPr b="0" i="0" lang="en-GB" sz="1600" u="none" cap="none" strike="noStrike">
                <a:solidFill>
                  <a:srgbClr val="00B050"/>
                </a:solidFill>
                <a:latin typeface="Tahoma"/>
                <a:ea typeface="Tahoma"/>
                <a:cs typeface="Tahoma"/>
                <a:sym typeface="Tahoma"/>
              </a:rPr>
              <a:t>git pull --rebase</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Edit and resol</a:t>
            </a:r>
            <a:r>
              <a:rPr lang="en-GB" sz="1600">
                <a:latin typeface="Tahoma"/>
                <a:ea typeface="Tahoma"/>
                <a:cs typeface="Tahoma"/>
                <a:sym typeface="Tahoma"/>
              </a:rPr>
              <a:t>ve the c</a:t>
            </a:r>
            <a:r>
              <a:rPr b="0" i="0" lang="en-GB" sz="1600" u="none" cap="none" strike="noStrike">
                <a:solidFill>
                  <a:srgbClr val="000000"/>
                </a:solidFill>
                <a:latin typeface="Tahoma"/>
                <a:ea typeface="Tahoma"/>
                <a:cs typeface="Tahoma"/>
                <a:sym typeface="Tahoma"/>
              </a:rPr>
              <a:t>onflict: ~/sally]$ </a:t>
            </a:r>
            <a:r>
              <a:rPr b="0" i="0" lang="en-GB" sz="1600" u="none" cap="none" strike="noStrike">
                <a:solidFill>
                  <a:srgbClr val="00B050"/>
                </a:solidFill>
                <a:latin typeface="Tahoma"/>
                <a:ea typeface="Tahoma"/>
                <a:cs typeface="Tahoma"/>
                <a:sym typeface="Tahoma"/>
              </a:rPr>
              <a:t>git gui -&gt; Right Click library.txt</a:t>
            </a:r>
          </a:p>
          <a:p>
            <a:pPr indent="0" lvl="0" marL="0" marR="0" rtl="0" algn="l">
              <a:lnSpc>
                <a:spcPct val="99000"/>
              </a:lnSpc>
              <a:spcBef>
                <a:spcPts val="0"/>
              </a:spcBef>
              <a:spcAft>
                <a:spcPts val="0"/>
              </a:spcAft>
              <a:buSzPct val="25000"/>
              <a:buNone/>
            </a:pPr>
            <a:r>
              <a:rPr b="0" i="0" lang="en-GB" sz="1600" u="none" cap="none" strike="noStrike">
                <a:solidFill>
                  <a:srgbClr val="00B050"/>
                </a:solidFill>
                <a:latin typeface="Tahoma"/>
                <a:ea typeface="Tahoma"/>
                <a:cs typeface="Tahoma"/>
                <a:sym typeface="Tahoma"/>
              </a:rPr>
              <a:t> -&gt; Run Merge Tool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Save the file library.txt after the merge conflicts were solved</a:t>
            </a:r>
          </a:p>
          <a:p>
            <a:pPr indent="0" lvl="0" marL="0" marR="0" rtl="0" algn="l">
              <a:lnSpc>
                <a:spcPct val="99000"/>
              </a:lnSpc>
              <a:spcBef>
                <a:spcPts val="0"/>
              </a:spcBef>
              <a:spcAft>
                <a:spcPts val="0"/>
              </a:spcAft>
              <a:buSzPct val="25000"/>
              <a:buNone/>
            </a:pP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p>
        </p:txBody>
      </p:sp>
      <p:grpSp>
        <p:nvGrpSpPr>
          <p:cNvPr id="130" name="Shape 130"/>
          <p:cNvGrpSpPr/>
          <p:nvPr/>
        </p:nvGrpSpPr>
        <p:grpSpPr>
          <a:xfrm>
            <a:off x="5661020" y="1722438"/>
            <a:ext cx="3482980" cy="1257300"/>
            <a:chOff x="5661020" y="1722438"/>
            <a:chExt cx="3482980" cy="1257300"/>
          </a:xfrm>
        </p:grpSpPr>
        <p:pic>
          <p:nvPicPr>
            <p:cNvPr id="131" name="Shape 131"/>
            <p:cNvPicPr preferRelativeResize="0"/>
            <p:nvPr/>
          </p:nvPicPr>
          <p:blipFill rotWithShape="1">
            <a:blip r:embed="rId3">
              <a:alphaModFix/>
            </a:blip>
            <a:srcRect b="0" l="0" r="0" t="0"/>
            <a:stretch/>
          </p:blipFill>
          <p:spPr>
            <a:xfrm>
              <a:off x="6180138" y="1722438"/>
              <a:ext cx="2963862" cy="1257300"/>
            </a:xfrm>
            <a:prstGeom prst="rect">
              <a:avLst/>
            </a:prstGeom>
            <a:noFill/>
            <a:ln>
              <a:noFill/>
            </a:ln>
          </p:spPr>
        </p:pic>
        <p:cxnSp>
          <p:nvCxnSpPr>
            <p:cNvPr id="132" name="Shape 132"/>
            <p:cNvCxnSpPr>
              <a:endCxn id="133" idx="1"/>
            </p:cNvCxnSpPr>
            <p:nvPr/>
          </p:nvCxnSpPr>
          <p:spPr>
            <a:xfrm>
              <a:off x="5661020" y="1760438"/>
              <a:ext cx="541800" cy="939900"/>
            </a:xfrm>
            <a:prstGeom prst="straightConnector1">
              <a:avLst/>
            </a:prstGeom>
            <a:noFill/>
            <a:ln cap="flat" cmpd="sng" w="9525">
              <a:solidFill>
                <a:srgbClr val="000000"/>
              </a:solidFill>
              <a:prstDash val="solid"/>
              <a:round/>
              <a:headEnd len="med" w="med" type="none"/>
              <a:tailEnd len="lg" w="lg" type="triangle"/>
            </a:ln>
          </p:spPr>
        </p:cxnSp>
        <p:sp>
          <p:nvSpPr>
            <p:cNvPr id="133" name="Shape 133"/>
            <p:cNvSpPr/>
            <p:nvPr/>
          </p:nvSpPr>
          <p:spPr>
            <a:xfrm>
              <a:off x="6202820" y="2592388"/>
              <a:ext cx="1871663"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pic>
        <p:nvPicPr>
          <p:cNvPr id="134" name="Shape 134"/>
          <p:cNvPicPr preferRelativeResize="0"/>
          <p:nvPr/>
        </p:nvPicPr>
        <p:blipFill rotWithShape="1">
          <a:blip r:embed="rId4">
            <a:alphaModFix/>
          </a:blip>
          <a:srcRect b="0" l="0" r="0" t="0"/>
          <a:stretch/>
        </p:blipFill>
        <p:spPr>
          <a:xfrm>
            <a:off x="6379598" y="5329127"/>
            <a:ext cx="2605229" cy="1302615"/>
          </a:xfrm>
          <a:prstGeom prst="rect">
            <a:avLst/>
          </a:prstGeom>
          <a:noFill/>
          <a:ln>
            <a:noFill/>
          </a:ln>
        </p:spPr>
      </p:pic>
      <p:grpSp>
        <p:nvGrpSpPr>
          <p:cNvPr id="135" name="Shape 135"/>
          <p:cNvGrpSpPr/>
          <p:nvPr/>
        </p:nvGrpSpPr>
        <p:grpSpPr>
          <a:xfrm>
            <a:off x="5361655" y="3671313"/>
            <a:ext cx="3782346" cy="1273175"/>
            <a:chOff x="5170968" y="3595625"/>
            <a:chExt cx="3782346" cy="1273175"/>
          </a:xfrm>
        </p:grpSpPr>
        <p:pic>
          <p:nvPicPr>
            <p:cNvPr id="136" name="Shape 136"/>
            <p:cNvPicPr preferRelativeResize="0"/>
            <p:nvPr/>
          </p:nvPicPr>
          <p:blipFill rotWithShape="1">
            <a:blip r:embed="rId5">
              <a:alphaModFix/>
            </a:blip>
            <a:srcRect b="0" l="0" r="0" t="0"/>
            <a:stretch/>
          </p:blipFill>
          <p:spPr>
            <a:xfrm>
              <a:off x="5951351" y="3595625"/>
              <a:ext cx="3001963" cy="1273175"/>
            </a:xfrm>
            <a:prstGeom prst="rect">
              <a:avLst/>
            </a:prstGeom>
            <a:noFill/>
            <a:ln>
              <a:noFill/>
            </a:ln>
          </p:spPr>
        </p:pic>
        <p:cxnSp>
          <p:nvCxnSpPr>
            <p:cNvPr id="137" name="Shape 137"/>
            <p:cNvCxnSpPr/>
            <p:nvPr/>
          </p:nvCxnSpPr>
          <p:spPr>
            <a:xfrm>
              <a:off x="5170968" y="3837008"/>
              <a:ext cx="803287" cy="769714"/>
            </a:xfrm>
            <a:prstGeom prst="straightConnector1">
              <a:avLst/>
            </a:prstGeom>
            <a:noFill/>
            <a:ln cap="flat" cmpd="sng" w="9525">
              <a:solidFill>
                <a:srgbClr val="000000"/>
              </a:solidFill>
              <a:prstDash val="solid"/>
              <a:round/>
              <a:headEnd len="med" w="med" type="none"/>
              <a:tailEnd len="lg" w="lg" type="triangle"/>
            </a:ln>
          </p:spPr>
        </p:cxnSp>
        <p:sp>
          <p:nvSpPr>
            <p:cNvPr id="138" name="Shape 138"/>
            <p:cNvSpPr/>
            <p:nvPr/>
          </p:nvSpPr>
          <p:spPr>
            <a:xfrm>
              <a:off x="5974255" y="4498772"/>
              <a:ext cx="1871662"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0" y="0"/>
            <a:ext cx="9144000" cy="851100"/>
          </a:xfrm>
          <a:prstGeom prst="rect">
            <a:avLst/>
          </a:prstGeom>
        </p:spPr>
        <p:txBody>
          <a:bodyPr anchorCtr="0" anchor="ctr" bIns="91425" lIns="91425" rIns="91425" wrap="square" tIns="91425">
            <a:noAutofit/>
          </a:bodyPr>
          <a:lstStyle/>
          <a:p>
            <a:pPr lvl="0" rtl="0" algn="l">
              <a:lnSpc>
                <a:spcPct val="87000"/>
              </a:lnSpc>
              <a:spcBef>
                <a:spcPts val="0"/>
              </a:spcBef>
              <a:buNone/>
            </a:pPr>
            <a:r>
              <a:rPr b="1" lang="en-GB" sz="3200">
                <a:latin typeface="Tahoma"/>
                <a:ea typeface="Tahoma"/>
                <a:cs typeface="Tahoma"/>
                <a:sym typeface="Tahoma"/>
              </a:rPr>
              <a:t>The Working Cycle</a:t>
            </a:r>
            <a:br>
              <a:rPr b="1" lang="en-GB" sz="3200">
                <a:latin typeface="Tahoma"/>
                <a:ea typeface="Tahoma"/>
                <a:cs typeface="Tahoma"/>
                <a:sym typeface="Tahoma"/>
              </a:rPr>
            </a:br>
            <a:r>
              <a:rPr b="1" lang="en-GB" sz="2400">
                <a:latin typeface="Tahoma"/>
                <a:ea typeface="Tahoma"/>
                <a:cs typeface="Tahoma"/>
                <a:sym typeface="Tahoma"/>
              </a:rPr>
              <a:t>Exercise IV: conflicts (with rebase) (Continue)</a:t>
            </a:r>
          </a:p>
        </p:txBody>
      </p:sp>
      <p:sp>
        <p:nvSpPr>
          <p:cNvPr id="144" name="Shape 144"/>
          <p:cNvSpPr txBox="1"/>
          <p:nvPr>
            <p:ph idx="1" type="body"/>
          </p:nvPr>
        </p:nvSpPr>
        <p:spPr>
          <a:xfrm>
            <a:off x="0" y="963600"/>
            <a:ext cx="9144000" cy="5894400"/>
          </a:xfrm>
          <a:prstGeom prst="rect">
            <a:avLst/>
          </a:prstGeom>
        </p:spPr>
        <p:txBody>
          <a:bodyPr anchorCtr="0" anchor="t" bIns="91425" lIns="91425" rIns="91425" wrap="square" tIns="91425">
            <a:noAutofit/>
          </a:bodyPr>
          <a:lstStyle/>
          <a:p>
            <a:pPr indent="0" lvl="0" marL="0" rtl="0">
              <a:lnSpc>
                <a:spcPct val="99000"/>
              </a:lnSpc>
              <a:spcBef>
                <a:spcPts val="0"/>
              </a:spcBef>
              <a:buNone/>
            </a:pPr>
            <a:r>
              <a:rPr lang="en-GB" sz="1600">
                <a:latin typeface="Tahoma"/>
                <a:ea typeface="Tahoma"/>
                <a:cs typeface="Tahoma"/>
                <a:sym typeface="Tahoma"/>
              </a:rPr>
              <a:t>Run "git add library.txt" to mark resolution and add the file to staging area</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add library.txt  </a:t>
            </a:r>
          </a:p>
          <a:p>
            <a:pPr indent="0" lvl="0" marL="0" rtl="0">
              <a:lnSpc>
                <a:spcPct val="99000"/>
              </a:lnSpc>
              <a:spcBef>
                <a:spcPts val="0"/>
              </a:spcBef>
              <a:buNone/>
            </a:pPr>
            <a:r>
              <a:t/>
            </a:r>
            <a:endParaRPr sz="1600">
              <a:latin typeface="Tahoma"/>
              <a:ea typeface="Tahoma"/>
              <a:cs typeface="Tahoma"/>
              <a:sym typeface="Tahoma"/>
            </a:endParaRPr>
          </a:p>
          <a:p>
            <a:pPr indent="0" lvl="0" marL="0" rtl="0">
              <a:lnSpc>
                <a:spcPct val="99000"/>
              </a:lnSpc>
              <a:spcBef>
                <a:spcPts val="0"/>
              </a:spcBef>
              <a:buNone/>
            </a:pPr>
            <a:r>
              <a:rPr lang="en-GB" sz="1600">
                <a:latin typeface="Tahoma"/>
                <a:ea typeface="Tahoma"/>
                <a:cs typeface="Tahoma"/>
                <a:sym typeface="Tahoma"/>
              </a:rPr>
              <a:t>Run git status to see what is next?</a:t>
            </a:r>
          </a:p>
          <a:p>
            <a:pPr indent="0" lvl="0" marL="0" rtl="0">
              <a:lnSpc>
                <a:spcPct val="99000"/>
              </a:lnSpc>
              <a:spcBef>
                <a:spcPts val="0"/>
              </a:spcBef>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status</a:t>
            </a:r>
          </a:p>
          <a:p>
            <a:pPr indent="0" lvl="0" marL="0" rtl="0">
              <a:lnSpc>
                <a:spcPct val="99000"/>
              </a:lnSpc>
              <a:spcBef>
                <a:spcPts val="0"/>
              </a:spcBef>
              <a:buNone/>
            </a:pPr>
            <a:r>
              <a:rPr lang="en-GB" sz="1600">
                <a:latin typeface="Tahoma"/>
                <a:ea typeface="Tahoma"/>
                <a:cs typeface="Tahoma"/>
                <a:sym typeface="Tahoma"/>
              </a:rPr>
              <a:t>rebase in progress; onto fe343dc. You are currently rebasing branch 'master' on 'fe343dc'.</a:t>
            </a:r>
          </a:p>
          <a:p>
            <a:pPr indent="0" lvl="0" marL="0" rtl="0">
              <a:lnSpc>
                <a:spcPct val="99000"/>
              </a:lnSpc>
              <a:spcBef>
                <a:spcPts val="0"/>
              </a:spcBef>
              <a:buNone/>
            </a:pPr>
            <a:r>
              <a:rPr lang="en-GB" sz="1600">
                <a:latin typeface="Tahoma"/>
                <a:ea typeface="Tahoma"/>
                <a:cs typeface="Tahoma"/>
                <a:sym typeface="Tahoma"/>
              </a:rPr>
              <a:t>  (all conflicts fixed: run "git rebase --continue")</a:t>
            </a:r>
          </a:p>
          <a:p>
            <a:pPr indent="0" lvl="0" marL="0" rtl="0">
              <a:lnSpc>
                <a:spcPct val="99000"/>
              </a:lnSpc>
              <a:spcBef>
                <a:spcPts val="0"/>
              </a:spcBef>
              <a:buNone/>
            </a:pPr>
            <a:br>
              <a:rPr lang="en-GB" sz="1600">
                <a:latin typeface="Tahoma"/>
                <a:ea typeface="Tahoma"/>
                <a:cs typeface="Tahoma"/>
                <a:sym typeface="Tahoma"/>
              </a:rPr>
            </a:br>
            <a:r>
              <a:rPr lang="en-GB" sz="1600">
                <a:latin typeface="Tahoma"/>
                <a:ea typeface="Tahoma"/>
                <a:cs typeface="Tahoma"/>
                <a:sym typeface="Tahoma"/>
              </a:rPr>
              <a:t>Run git rebase --continue to continue and finish the rebase</a:t>
            </a:r>
          </a:p>
          <a:p>
            <a:pPr indent="0" lvl="0" marL="0" rtl="0">
              <a:lnSpc>
                <a:spcPct val="99000"/>
              </a:lnSpc>
              <a:spcBef>
                <a:spcPts val="0"/>
              </a:spcBef>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rebase --continue</a:t>
            </a:r>
          </a:p>
          <a:p>
            <a:pPr indent="0" lvl="0" marL="0" rtl="0">
              <a:lnSpc>
                <a:spcPct val="99000"/>
              </a:lnSpc>
              <a:spcBef>
                <a:spcPts val="0"/>
              </a:spcBef>
              <a:buNone/>
            </a:pPr>
            <a:r>
              <a:rPr lang="en-GB" sz="1600">
                <a:latin typeface="Tahoma"/>
                <a:ea typeface="Tahoma"/>
                <a:cs typeface="Tahoma"/>
                <a:sym typeface="Tahoma"/>
              </a:rPr>
              <a:t>Applying: Sally 2nd change in library</a:t>
            </a:r>
          </a:p>
          <a:p>
            <a:pPr indent="0" lvl="0" marL="0" rtl="0">
              <a:lnSpc>
                <a:spcPct val="99000"/>
              </a:lnSpc>
              <a:spcBef>
                <a:spcPts val="0"/>
              </a:spcBef>
              <a:buNone/>
            </a:pPr>
            <a:r>
              <a:rPr lang="en-GB" sz="1600">
                <a:latin typeface="Tahoma"/>
                <a:ea typeface="Tahoma"/>
                <a:cs typeface="Tahoma"/>
                <a:sym typeface="Tahoma"/>
              </a:rPr>
              <a:t>Recorded resolution for 'library.txt’</a:t>
            </a:r>
          </a:p>
          <a:p>
            <a:pPr indent="0" lvl="0" marL="0" rtl="0">
              <a:lnSpc>
                <a:spcPct val="99000"/>
              </a:lnSpc>
              <a:spcBef>
                <a:spcPts val="0"/>
              </a:spcBef>
              <a:buNone/>
            </a:pPr>
            <a:r>
              <a:t/>
            </a:r>
            <a:endParaRPr sz="1600">
              <a:solidFill>
                <a:srgbClr val="00B050"/>
              </a:solidFill>
              <a:latin typeface="Tahoma"/>
              <a:ea typeface="Tahoma"/>
              <a:cs typeface="Tahoma"/>
              <a:sym typeface="Tahoma"/>
            </a:endParaRP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Run git status to see what is next?</a:t>
            </a:r>
          </a:p>
          <a:p>
            <a:pPr indent="0" lvl="0" marL="0" rtl="0">
              <a:lnSpc>
                <a:spcPct val="99000"/>
              </a:lnSpc>
              <a:spcBef>
                <a:spcPts val="0"/>
              </a:spcBef>
              <a:buNone/>
            </a:pP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status</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Your branch is ahead of 'origin/master' by 1 commit.</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  (use "git push" to publish your local commits)</a:t>
            </a:r>
          </a:p>
          <a:p>
            <a:pPr indent="-69850" lvl="0" marL="0" rtl="0">
              <a:lnSpc>
                <a:spcPct val="99000"/>
              </a:lnSpc>
              <a:spcBef>
                <a:spcPts val="0"/>
              </a:spcBef>
              <a:buClr>
                <a:schemeClr val="dk1"/>
              </a:buClr>
              <a:buSzPct val="68750"/>
              <a:buFont typeface="Arial"/>
              <a:buNone/>
            </a:pPr>
            <a:br>
              <a:rPr lang="en-GB" sz="1600">
                <a:solidFill>
                  <a:srgbClr val="00B050"/>
                </a:solidFill>
                <a:latin typeface="Tahoma"/>
                <a:ea typeface="Tahoma"/>
                <a:cs typeface="Tahoma"/>
                <a:sym typeface="Tahoma"/>
              </a:rPr>
            </a:br>
            <a:r>
              <a:rPr lang="en-GB" sz="1600">
                <a:latin typeface="Tahoma"/>
                <a:ea typeface="Tahoma"/>
                <a:cs typeface="Tahoma"/>
                <a:sym typeface="Tahoma"/>
              </a:rPr>
              <a:t>Run git log with diff to see results of rebase and conflict resolution   </a:t>
            </a:r>
          </a:p>
          <a:p>
            <a:pPr indent="0" lvl="0" marL="0" rtl="0">
              <a:lnSpc>
                <a:spcPct val="99000"/>
              </a:lnSpc>
              <a:spcBef>
                <a:spcPts val="0"/>
              </a:spcBef>
              <a:buClr>
                <a:schemeClr val="dk1"/>
              </a:buClr>
              <a:buSzPct val="25000"/>
              <a:buFont typeface="Arial"/>
              <a:buNone/>
            </a:pP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log -c -2 </a:t>
            </a:r>
            <a:br>
              <a:rPr lang="en-GB" sz="1600">
                <a:solidFill>
                  <a:srgbClr val="00B050"/>
                </a:solidFill>
                <a:latin typeface="Tahoma"/>
                <a:ea typeface="Tahoma"/>
                <a:cs typeface="Tahoma"/>
                <a:sym typeface="Tahoma"/>
              </a:rPr>
            </a:br>
            <a:br>
              <a:rPr lang="en-GB" sz="1600">
                <a:solidFill>
                  <a:srgbClr val="00B050"/>
                </a:solidFill>
                <a:latin typeface="Tahoma"/>
                <a:ea typeface="Tahoma"/>
                <a:cs typeface="Tahoma"/>
                <a:sym typeface="Tahoma"/>
              </a:rPr>
            </a:br>
            <a:r>
              <a:rPr lang="en-GB" sz="1600">
                <a:latin typeface="Tahoma"/>
                <a:ea typeface="Tahoma"/>
                <a:cs typeface="Tahoma"/>
                <a:sym typeface="Tahoma"/>
              </a:rPr>
              <a:t>Now we can push Sally’s changes after rebase</a:t>
            </a:r>
            <a:br>
              <a:rPr lang="en-GB" sz="1600">
                <a:solidFill>
                  <a:srgbClr val="00B050"/>
                </a:solidFill>
                <a:latin typeface="Tahoma"/>
                <a:ea typeface="Tahoma"/>
                <a:cs typeface="Tahoma"/>
                <a:sym typeface="Tahoma"/>
              </a:rPr>
            </a:b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push</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0" y="620700"/>
            <a:ext cx="9144000" cy="6237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Create a tag named „</a:t>
            </a:r>
            <a:r>
              <a:rPr b="1" lang="en-GB" sz="1600">
                <a:solidFill>
                  <a:srgbClr val="000000"/>
                </a:solidFill>
                <a:latin typeface="Courier New"/>
                <a:ea typeface="Courier New"/>
                <a:cs typeface="Courier New"/>
                <a:sym typeface="Courier New"/>
              </a:rPr>
              <a:t>Release_01“ </a:t>
            </a:r>
            <a:br>
              <a:rPr b="1" lang="en-GB" sz="1600">
                <a:solidFill>
                  <a:srgbClr val="000000"/>
                </a:solidFill>
                <a:latin typeface="Courier New"/>
                <a:ea typeface="Courier New"/>
                <a:cs typeface="Courier New"/>
                <a:sym typeface="Courier New"/>
              </a:rPr>
            </a:br>
            <a:r>
              <a:rPr lang="en-GB" sz="1600">
                <a:solidFill>
                  <a:srgbClr val="000000"/>
                </a:solidFill>
                <a:latin typeface="Tahoma"/>
                <a:ea typeface="Tahoma"/>
                <a:cs typeface="Tahoma"/>
                <a:sym typeface="Tahoma"/>
              </a:rPr>
              <a:t>with commit message "tag Release_01"</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 ~/sally]$ </a:t>
            </a:r>
            <a:r>
              <a:rPr lang="en-GB" sz="1600">
                <a:solidFill>
                  <a:srgbClr val="00B050"/>
                </a:solidFill>
                <a:latin typeface="Tahoma"/>
                <a:ea typeface="Tahoma"/>
                <a:cs typeface="Tahoma"/>
                <a:sym typeface="Tahoma"/>
              </a:rPr>
              <a:t>git tag Release_01 -m "Official Release_01 GA“</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log to see the Tag in yellow color</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~/sally]$ </a:t>
            </a:r>
            <a:r>
              <a:rPr lang="en-GB" sz="1600">
                <a:solidFill>
                  <a:srgbClr val="00B050"/>
                </a:solidFill>
                <a:latin typeface="Tahoma"/>
                <a:ea typeface="Tahoma"/>
                <a:cs typeface="Tahoma"/>
                <a:sym typeface="Tahoma"/>
              </a:rPr>
              <a:t>git log --graph --oneline --all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Push the tag to origin</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 </a:t>
            </a:r>
            <a:r>
              <a:rPr lang="en-GB" sz="1600">
                <a:solidFill>
                  <a:srgbClr val="00B050"/>
                </a:solidFill>
                <a:latin typeface="Tahoma"/>
                <a:ea typeface="Tahoma"/>
                <a:cs typeface="Tahoma"/>
                <a:sym typeface="Tahoma"/>
              </a:rPr>
              <a:t>git push --tags </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 repo, run „Commit Viewer“ gitk to see, that  </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you still do not see the tag in Harry repo</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gitk</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Fetch</a:t>
            </a:r>
            <a:r>
              <a:rPr lang="en-GB" sz="1600">
                <a:solidFill>
                  <a:schemeClr val="dk1"/>
                </a:solidFill>
                <a:latin typeface="Tahoma"/>
                <a:ea typeface="Tahoma"/>
                <a:cs typeface="Tahoma"/>
                <a:sym typeface="Tahoma"/>
              </a:rPr>
              <a:t> with the tag from the harry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a:t>
            </a:r>
            <a:r>
              <a:rPr lang="en-GB" sz="1600">
                <a:solidFill>
                  <a:srgbClr val="00B050"/>
                </a:solidFill>
                <a:latin typeface="Tahoma"/>
                <a:ea typeface="Tahoma"/>
                <a:cs typeface="Tahoma"/>
                <a:sym typeface="Tahoma"/>
              </a:rPr>
              <a:t>fetch --tags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log to see the tag in yellow color</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--graph --oneline --all</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Rebase to align local master branch with origin/master </a:t>
            </a:r>
            <a:br>
              <a:rPr lang="en-GB" sz="1600">
                <a:solidFill>
                  <a:srgbClr val="00B050"/>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rebase </a:t>
            </a:r>
            <a:br>
              <a:rPr lang="en-GB" sz="1600">
                <a:solidFill>
                  <a:srgbClr val="00B050"/>
                </a:solidFill>
                <a:latin typeface="Tahoma"/>
                <a:ea typeface="Tahoma"/>
                <a:cs typeface="Tahoma"/>
                <a:sym typeface="Tahoma"/>
              </a:rPr>
            </a:br>
            <a:r>
              <a:rPr lang="en-GB" sz="1600">
                <a:solidFill>
                  <a:schemeClr val="dk1"/>
                </a:solidFill>
                <a:latin typeface="Tahoma"/>
                <a:ea typeface="Tahoma"/>
                <a:cs typeface="Tahoma"/>
                <a:sym typeface="Tahoma"/>
              </a:rPr>
              <a:t>First, rewinding head to replay your work on top of it...</a:t>
            </a:r>
          </a:p>
          <a:p>
            <a:pPr lvl="0" rtl="0">
              <a:lnSpc>
                <a:spcPct val="99000"/>
              </a:lnSpc>
              <a:spcBef>
                <a:spcPts val="0"/>
              </a:spcBef>
              <a:buSzPct val="25000"/>
              <a:buNone/>
            </a:pPr>
            <a:r>
              <a:rPr lang="en-GB" sz="1600">
                <a:solidFill>
                  <a:schemeClr val="dk1"/>
                </a:solidFill>
                <a:latin typeface="Tahoma"/>
                <a:ea typeface="Tahoma"/>
                <a:cs typeface="Tahoma"/>
                <a:sym typeface="Tahoma"/>
              </a:rPr>
              <a:t>Fast-forwarded master to refs/remotes/origin/master.</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sp>
        <p:nvSpPr>
          <p:cNvPr id="151" name="Shape 151"/>
          <p:cNvSpPr txBox="1"/>
          <p:nvPr/>
        </p:nvSpPr>
        <p:spPr>
          <a:xfrm>
            <a:off x="35496" y="0"/>
            <a:ext cx="3816424" cy="476672"/>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 Tagging</a:t>
            </a:r>
          </a:p>
        </p:txBody>
      </p:sp>
      <p:pic>
        <p:nvPicPr>
          <p:cNvPr id="152" name="Shape 152"/>
          <p:cNvPicPr preferRelativeResize="0"/>
          <p:nvPr/>
        </p:nvPicPr>
        <p:blipFill rotWithShape="1">
          <a:blip r:embed="rId3">
            <a:alphaModFix/>
          </a:blip>
          <a:srcRect b="0" l="0" r="0" t="0"/>
          <a:stretch/>
        </p:blipFill>
        <p:spPr>
          <a:xfrm>
            <a:off x="5652818" y="3068960"/>
            <a:ext cx="3190875"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107504" y="-11875"/>
            <a:ext cx="4104456" cy="463573"/>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 Branching</a:t>
            </a:r>
          </a:p>
        </p:txBody>
      </p:sp>
      <p:sp>
        <p:nvSpPr>
          <p:cNvPr id="159" name="Shape 159"/>
          <p:cNvSpPr txBox="1"/>
          <p:nvPr/>
        </p:nvSpPr>
        <p:spPr>
          <a:xfrm>
            <a:off x="0" y="451700"/>
            <a:ext cx="9174900" cy="64062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Create a branch named „</a:t>
            </a:r>
            <a:r>
              <a:rPr b="1" lang="en-GB" sz="1600">
                <a:latin typeface="Courier New"/>
                <a:ea typeface="Courier New"/>
                <a:cs typeface="Courier New"/>
                <a:sym typeface="Courier New"/>
              </a:rPr>
              <a:t>bugfix/</a:t>
            </a:r>
            <a:r>
              <a:rPr b="1" lang="en-GB" sz="1600">
                <a:solidFill>
                  <a:srgbClr val="000000"/>
                </a:solidFill>
                <a:latin typeface="Courier New"/>
                <a:ea typeface="Courier New"/>
                <a:cs typeface="Courier New"/>
                <a:sym typeface="Courier New"/>
              </a:rPr>
              <a:t>release_01_fix1“</a:t>
            </a:r>
            <a:br>
              <a:rPr b="1" lang="en-GB" sz="1600">
                <a:solidFill>
                  <a:srgbClr val="000000"/>
                </a:solidFill>
                <a:latin typeface="Courier New"/>
                <a:ea typeface="Courier New"/>
                <a:cs typeface="Courier New"/>
                <a:sym typeface="Courier New"/>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branch `</a:t>
            </a:r>
            <a:r>
              <a:rPr lang="en-GB" sz="1200">
                <a:solidFill>
                  <a:srgbClr val="000000"/>
                </a:solidFill>
                <a:latin typeface="Tahoma"/>
                <a:ea typeface="Tahoma"/>
                <a:cs typeface="Tahoma"/>
                <a:sym typeface="Tahoma"/>
              </a:rPr>
              <a:t>All in Harry repo only!</a:t>
            </a:r>
          </a:p>
          <a:p>
            <a:pPr indent="0" lvl="0" marL="0" marR="0" rtl="0" algn="l">
              <a:lnSpc>
                <a:spcPct val="99000"/>
              </a:lnSpc>
              <a:spcBef>
                <a:spcPts val="0"/>
              </a:spcBef>
              <a:spcAft>
                <a:spcPts val="0"/>
              </a:spcAft>
              <a:buClr>
                <a:srgbClr val="000000"/>
              </a:buClr>
              <a:buFont typeface="Times New Roman"/>
              <a:buNone/>
            </a:pPr>
            <a:r>
              <a:t/>
            </a:r>
            <a:endParaRPr sz="12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this new branch: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br>
              <a:rPr b="1" lang="en-GB" sz="1600">
                <a:solidFill>
                  <a:srgbClr val="000000"/>
                </a:solidFill>
                <a:latin typeface="Courier New"/>
                <a:ea typeface="Courier New"/>
                <a:cs typeface="Courier New"/>
                <a:sym typeface="Courier New"/>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Change Harry</a:t>
            </a:r>
            <a:r>
              <a:rPr lang="en-GB" sz="1600">
                <a:latin typeface="Tahoma"/>
                <a:ea typeface="Tahoma"/>
                <a:cs typeface="Tahoma"/>
                <a:sym typeface="Tahoma"/>
              </a:rPr>
              <a:t>’s</a:t>
            </a:r>
            <a:r>
              <a:rPr lang="en-GB" sz="1600">
                <a:solidFill>
                  <a:srgbClr val="000000"/>
                </a:solidFill>
                <a:latin typeface="Tahoma"/>
                <a:ea typeface="Tahoma"/>
                <a:cs typeface="Tahoma"/>
                <a:sym typeface="Tahoma"/>
              </a:rPr>
              <a:t> repo main.txt and libs/library.txt: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Then commit with message „bugfixing“ and push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"bugfixing“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--set-upstream origin bugfix/release_01_fix1</a:t>
            </a:r>
            <a:br>
              <a:rPr lang="en-GB" sz="1600">
                <a:solidFill>
                  <a:srgbClr val="00B050"/>
                </a:solidFill>
                <a:latin typeface="Tahoma"/>
                <a:ea typeface="Tahoma"/>
                <a:cs typeface="Tahoma"/>
                <a:sym typeface="Tahoma"/>
              </a:rPr>
            </a:br>
            <a:r>
              <a:rPr lang="en-GB" sz="1600">
                <a:latin typeface="Tahoma"/>
                <a:ea typeface="Tahoma"/>
                <a:cs typeface="Tahoma"/>
                <a:sym typeface="Tahoma"/>
              </a:rPr>
              <a:t>Check if remote tracking branch was set, for </a:t>
            </a:r>
            <a:r>
              <a:rPr lang="en-GB" sz="1600">
                <a:solidFill>
                  <a:schemeClr val="dk1"/>
                </a:solidFill>
                <a:latin typeface="Tahoma"/>
                <a:ea typeface="Tahoma"/>
                <a:cs typeface="Tahoma"/>
                <a:sym typeface="Tahoma"/>
              </a:rPr>
              <a:t>bugfix/release_01_fix1</a:t>
            </a:r>
            <a:r>
              <a:rPr lang="en-GB" sz="1600">
                <a:latin typeface="Tahoma"/>
                <a:ea typeface="Tahoma"/>
                <a:cs typeface="Tahoma"/>
                <a:sym typeface="Tahoma"/>
              </a:rPr>
              <a:t> </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~/harry]$ </a:t>
            </a:r>
            <a:r>
              <a:rPr lang="en-GB" sz="1600">
                <a:solidFill>
                  <a:srgbClr val="00B050"/>
                </a:solidFill>
                <a:latin typeface="Tahoma"/>
                <a:ea typeface="Tahoma"/>
                <a:cs typeface="Tahoma"/>
                <a:sym typeface="Tahoma"/>
              </a:rPr>
              <a:t>git branch -vv</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 bugfix/release_01_fix1 afae908 [origin/bugfix/release_01_fix1]</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master branch: ~/harry]$ </a:t>
            </a:r>
            <a:r>
              <a:rPr lang="en-GB" sz="1600">
                <a:solidFill>
                  <a:srgbClr val="00B050"/>
                </a:solidFill>
                <a:latin typeface="Tahoma"/>
                <a:ea typeface="Tahoma"/>
                <a:cs typeface="Tahoma"/>
                <a:sym typeface="Tahoma"/>
              </a:rPr>
              <a:t>git checkout master</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Add a </a:t>
            </a:r>
            <a:r>
              <a:rPr lang="en-GB" sz="1600">
                <a:latin typeface="Tahoma"/>
                <a:ea typeface="Tahoma"/>
                <a:cs typeface="Tahoma"/>
                <a:sym typeface="Tahoma"/>
              </a:rPr>
              <a:t>line in Harry’s repo li</a:t>
            </a:r>
            <a:r>
              <a:rPr lang="en-GB" sz="1600">
                <a:solidFill>
                  <a:srgbClr val="000000"/>
                </a:solidFill>
                <a:latin typeface="Tahoma"/>
                <a:ea typeface="Tahoma"/>
                <a:cs typeface="Tahoma"/>
                <a:sym typeface="Tahoma"/>
              </a:rPr>
              <a:t>brary.txt master branch, diff and commit it as „making progress in master</a:t>
            </a:r>
            <a:r>
              <a:rPr lang="en-GB" sz="1600">
                <a:solidFill>
                  <a:srgbClr val="000000"/>
                </a:solidFill>
                <a:latin typeface="Tahoma"/>
                <a:ea typeface="Tahoma"/>
                <a:cs typeface="Tahoma"/>
                <a:sym typeface="Tahoma"/>
              </a:rPr>
              <a:t>“, then chec</a:t>
            </a:r>
            <a:r>
              <a:rPr lang="en-GB" sz="1600">
                <a:solidFill>
                  <a:srgbClr val="000000"/>
                </a:solidFill>
                <a:latin typeface="Tahoma"/>
                <a:ea typeface="Tahoma"/>
                <a:cs typeface="Tahoma"/>
                <a:sym typeface="Tahoma"/>
              </a:rPr>
              <a:t>k status and push the change</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gui</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a:t>
            </a:r>
            <a:r>
              <a:rPr lang="en-GB" sz="1600">
                <a:solidFill>
                  <a:srgbClr val="00B050"/>
                </a:solidFill>
                <a:latin typeface="Tahoma"/>
                <a:ea typeface="Tahoma"/>
                <a:cs typeface="Tahoma"/>
                <a:sym typeface="Tahoma"/>
              </a:rPr>
              <a:t> commit -a -m "making progress in master”</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See new branch in log graph</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--graph --oneline --branches</a:t>
            </a:r>
          </a:p>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  </a:t>
            </a:r>
            <a:r>
              <a:rPr lang="en-GB" sz="1600">
                <a:latin typeface="Tahoma"/>
                <a:ea typeface="Tahoma"/>
                <a:cs typeface="Tahoma"/>
                <a:sym typeface="Tahoma"/>
              </a:rPr>
              <a:t>and </a:t>
            </a:r>
            <a:r>
              <a:rPr lang="en-GB" sz="1600">
                <a:solidFill>
                  <a:schemeClr val="dk1"/>
                </a:solidFill>
                <a:latin typeface="Tahoma"/>
                <a:ea typeface="Tahoma"/>
                <a:cs typeface="Tahoma"/>
                <a:sym typeface="Tahoma"/>
              </a:rPr>
              <a:t> </a:t>
            </a: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br>
              <a:rPr b="1" lang="en-GB" sz="1600">
                <a:solidFill>
                  <a:srgbClr val="000000"/>
                </a:solidFill>
                <a:latin typeface="Courier New"/>
                <a:ea typeface="Courier New"/>
                <a:cs typeface="Courier New"/>
                <a:sym typeface="Courier New"/>
              </a:rPr>
            </a:br>
          </a:p>
        </p:txBody>
      </p:sp>
      <p:grpSp>
        <p:nvGrpSpPr>
          <p:cNvPr id="160" name="Shape 160"/>
          <p:cNvGrpSpPr/>
          <p:nvPr/>
        </p:nvGrpSpPr>
        <p:grpSpPr>
          <a:xfrm>
            <a:off x="6131182" y="2784350"/>
            <a:ext cx="3043713" cy="1298575"/>
            <a:chOff x="6272501" y="1604580"/>
            <a:chExt cx="3043713" cy="1298575"/>
          </a:xfrm>
        </p:grpSpPr>
        <p:pic>
          <p:nvPicPr>
            <p:cNvPr id="161" name="Shape 161"/>
            <p:cNvPicPr preferRelativeResize="0"/>
            <p:nvPr/>
          </p:nvPicPr>
          <p:blipFill rotWithShape="1">
            <a:blip r:embed="rId3">
              <a:alphaModFix/>
            </a:blip>
            <a:srcRect b="0" l="0" r="0" t="0"/>
            <a:stretch/>
          </p:blipFill>
          <p:spPr>
            <a:xfrm>
              <a:off x="6352351" y="1604580"/>
              <a:ext cx="2963863" cy="1298575"/>
            </a:xfrm>
            <a:prstGeom prst="rect">
              <a:avLst/>
            </a:prstGeom>
            <a:noFill/>
            <a:ln>
              <a:noFill/>
            </a:ln>
          </p:spPr>
        </p:pic>
        <p:sp>
          <p:nvSpPr>
            <p:cNvPr id="162" name="Shape 162"/>
            <p:cNvSpPr/>
            <p:nvPr/>
          </p:nvSpPr>
          <p:spPr>
            <a:xfrm>
              <a:off x="6272501" y="2620777"/>
              <a:ext cx="1511300"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grpSp>
        <p:nvGrpSpPr>
          <p:cNvPr id="163" name="Shape 163"/>
          <p:cNvGrpSpPr/>
          <p:nvPr/>
        </p:nvGrpSpPr>
        <p:grpSpPr>
          <a:xfrm>
            <a:off x="6475464" y="1653896"/>
            <a:ext cx="2057400" cy="857250"/>
            <a:chOff x="6305018" y="2903155"/>
            <a:chExt cx="2057400" cy="857250"/>
          </a:xfrm>
        </p:grpSpPr>
        <p:pic>
          <p:nvPicPr>
            <p:cNvPr id="164" name="Shape 164"/>
            <p:cNvPicPr preferRelativeResize="0"/>
            <p:nvPr/>
          </p:nvPicPr>
          <p:blipFill rotWithShape="1">
            <a:blip r:embed="rId4">
              <a:alphaModFix/>
            </a:blip>
            <a:srcRect b="0" l="0" r="0" t="0"/>
            <a:stretch/>
          </p:blipFill>
          <p:spPr>
            <a:xfrm>
              <a:off x="6305018" y="2903155"/>
              <a:ext cx="2057400" cy="857250"/>
            </a:xfrm>
            <a:prstGeom prst="rect">
              <a:avLst/>
            </a:prstGeom>
            <a:noFill/>
            <a:ln>
              <a:noFill/>
            </a:ln>
          </p:spPr>
        </p:pic>
        <p:sp>
          <p:nvSpPr>
            <p:cNvPr id="165" name="Shape 165"/>
            <p:cNvSpPr/>
            <p:nvPr/>
          </p:nvSpPr>
          <p:spPr>
            <a:xfrm>
              <a:off x="7282918" y="3463027"/>
              <a:ext cx="1079500" cy="187478"/>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cxnSp>
        <p:nvCxnSpPr>
          <p:cNvPr id="166" name="Shape 166"/>
          <p:cNvCxnSpPr>
            <a:endCxn id="164" idx="1"/>
          </p:cNvCxnSpPr>
          <p:nvPr/>
        </p:nvCxnSpPr>
        <p:spPr>
          <a:xfrm flipH="1" rot="10800000">
            <a:off x="2596464" y="2082521"/>
            <a:ext cx="3879000" cy="20100"/>
          </a:xfrm>
          <a:prstGeom prst="straightConnector1">
            <a:avLst/>
          </a:prstGeom>
          <a:noFill/>
          <a:ln cap="flat" cmpd="sng" w="19050">
            <a:solidFill>
              <a:srgbClr val="000000"/>
            </a:solidFill>
            <a:prstDash val="solid"/>
            <a:round/>
            <a:headEnd len="med" w="med" type="none"/>
            <a:tailEnd len="lg" w="lg" type="triangle"/>
          </a:ln>
        </p:spPr>
      </p:cxnSp>
      <p:cxnSp>
        <p:nvCxnSpPr>
          <p:cNvPr id="167" name="Shape 167"/>
          <p:cNvCxnSpPr/>
          <p:nvPr/>
        </p:nvCxnSpPr>
        <p:spPr>
          <a:xfrm>
            <a:off x="4529675" y="2229550"/>
            <a:ext cx="1693200" cy="564600"/>
          </a:xfrm>
          <a:prstGeom prst="straightConnector1">
            <a:avLst/>
          </a:prstGeom>
          <a:noFill/>
          <a:ln cap="flat" cmpd="sng" w="19050">
            <a:solidFill>
              <a:srgbClr val="000000"/>
            </a:solidFill>
            <a:prstDash val="solid"/>
            <a:round/>
            <a:headEnd len="med" w="med" type="none"/>
            <a:tailEnd len="lg" w="lg" type="triangle"/>
          </a:ln>
        </p:spPr>
      </p:cxnSp>
      <p:grpSp>
        <p:nvGrpSpPr>
          <p:cNvPr id="168" name="Shape 168"/>
          <p:cNvGrpSpPr/>
          <p:nvPr/>
        </p:nvGrpSpPr>
        <p:grpSpPr>
          <a:xfrm>
            <a:off x="5327825" y="5029896"/>
            <a:ext cx="3846946" cy="1343025"/>
            <a:chOff x="2252683" y="5514975"/>
            <a:chExt cx="4267200" cy="1343025"/>
          </a:xfrm>
        </p:grpSpPr>
        <p:pic>
          <p:nvPicPr>
            <p:cNvPr id="169" name="Shape 169"/>
            <p:cNvPicPr preferRelativeResize="0"/>
            <p:nvPr/>
          </p:nvPicPr>
          <p:blipFill rotWithShape="1">
            <a:blip r:embed="rId5">
              <a:alphaModFix/>
            </a:blip>
            <a:srcRect b="0" l="0" r="0" t="0"/>
            <a:stretch/>
          </p:blipFill>
          <p:spPr>
            <a:xfrm>
              <a:off x="2252683" y="5514975"/>
              <a:ext cx="4267200" cy="1343025"/>
            </a:xfrm>
            <a:prstGeom prst="rect">
              <a:avLst/>
            </a:prstGeom>
            <a:noFill/>
            <a:ln>
              <a:noFill/>
            </a:ln>
          </p:spPr>
        </p:pic>
        <p:sp>
          <p:nvSpPr>
            <p:cNvPr id="170" name="Shape 170"/>
            <p:cNvSpPr/>
            <p:nvPr/>
          </p:nvSpPr>
          <p:spPr>
            <a:xfrm>
              <a:off x="4083081" y="5957923"/>
              <a:ext cx="2392383" cy="268573"/>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cxnSp>
        <p:nvCxnSpPr>
          <p:cNvPr id="171" name="Shape 171"/>
          <p:cNvCxnSpPr/>
          <p:nvPr/>
        </p:nvCxnSpPr>
        <p:spPr>
          <a:xfrm>
            <a:off x="4275675" y="4826000"/>
            <a:ext cx="3268500" cy="646800"/>
          </a:xfrm>
          <a:prstGeom prst="straightConnector1">
            <a:avLst/>
          </a:prstGeom>
          <a:noFill/>
          <a:ln cap="flat" cmpd="sng" w="19050">
            <a:solidFill>
              <a:srgbClr val="000000"/>
            </a:solidFill>
            <a:prstDash val="solid"/>
            <a:round/>
            <a:headEnd len="med" w="med"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95567" y="48063"/>
            <a:ext cx="4952497" cy="491878"/>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VII: Merging</a:t>
            </a:r>
          </a:p>
        </p:txBody>
      </p:sp>
      <p:sp>
        <p:nvSpPr>
          <p:cNvPr id="177" name="Shape 177"/>
          <p:cNvSpPr txBox="1"/>
          <p:nvPr/>
        </p:nvSpPr>
        <p:spPr>
          <a:xfrm>
            <a:off x="0" y="764703"/>
            <a:ext cx="9144000" cy="6093297"/>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if you are on master branch in Harry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1000">
                <a:solidFill>
                  <a:schemeClr val="dk1"/>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1000">
                <a:solidFill>
                  <a:schemeClr val="dk1"/>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Merge </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into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merge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br>
              <a:rPr b="1" lang="en-GB" sz="1600">
                <a:solidFill>
                  <a:srgbClr val="000000"/>
                </a:solidFill>
                <a:latin typeface="Courier New"/>
                <a:ea typeface="Courier New"/>
                <a:cs typeface="Courier New"/>
                <a:sym typeface="Courier New"/>
              </a:rPr>
            </a:b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if the merge add the bugfix into the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-c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merge changes to original repo,</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 see file annotation</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a:t>
            </a:r>
            <a:br>
              <a:rPr lang="en-GB" sz="1600">
                <a:solidFill>
                  <a:srgbClr val="00B05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blame ./libs/library.txt</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pic>
        <p:nvPicPr>
          <p:cNvPr id="178" name="Shape 178"/>
          <p:cNvPicPr preferRelativeResize="0"/>
          <p:nvPr/>
        </p:nvPicPr>
        <p:blipFill rotWithShape="1">
          <a:blip r:embed="rId3">
            <a:alphaModFix/>
          </a:blip>
          <a:srcRect b="0" l="0" r="0" t="0"/>
          <a:stretch/>
        </p:blipFill>
        <p:spPr>
          <a:xfrm>
            <a:off x="4792782" y="3429000"/>
            <a:ext cx="3505200" cy="2000250"/>
          </a:xfrm>
          <a:prstGeom prst="rect">
            <a:avLst/>
          </a:prstGeom>
          <a:noFill/>
          <a:ln>
            <a:noFill/>
          </a:ln>
        </p:spPr>
      </p:pic>
      <p:pic>
        <p:nvPicPr>
          <p:cNvPr id="179" name="Shape 179"/>
          <p:cNvPicPr preferRelativeResize="0"/>
          <p:nvPr/>
        </p:nvPicPr>
        <p:blipFill rotWithShape="1">
          <a:blip r:embed="rId4">
            <a:alphaModFix/>
          </a:blip>
          <a:srcRect b="0" l="0" r="0" t="0"/>
          <a:stretch/>
        </p:blipFill>
        <p:spPr>
          <a:xfrm>
            <a:off x="253186" y="5733256"/>
            <a:ext cx="8748464" cy="965976"/>
          </a:xfrm>
          <a:prstGeom prst="rect">
            <a:avLst/>
          </a:prstGeom>
          <a:noFill/>
          <a:ln>
            <a:noFill/>
          </a:ln>
        </p:spPr>
      </p:pic>
      <p:pic>
        <p:nvPicPr>
          <p:cNvPr id="180" name="Shape 180"/>
          <p:cNvPicPr preferRelativeResize="0"/>
          <p:nvPr/>
        </p:nvPicPr>
        <p:blipFill rotWithShape="1">
          <a:blip r:embed="rId5">
            <a:alphaModFix/>
          </a:blip>
          <a:srcRect b="0" l="0" r="0" t="0"/>
          <a:stretch/>
        </p:blipFill>
        <p:spPr>
          <a:xfrm>
            <a:off x="5693945" y="1978720"/>
            <a:ext cx="332422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nvSpPr>
        <p:spPr>
          <a:xfrm>
            <a:off x="35496" y="0"/>
            <a:ext cx="9108503" cy="764704"/>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800">
                <a:solidFill>
                  <a:schemeClr val="dk1"/>
                </a:solidFill>
                <a:latin typeface="Tahoma"/>
                <a:ea typeface="Tahoma"/>
                <a:cs typeface="Tahoma"/>
                <a:sym typeface="Tahoma"/>
              </a:rPr>
              <a:t>Check Out, Branch and </a:t>
            </a:r>
            <a:r>
              <a:rPr b="1" lang="en-GB" sz="2800">
                <a:solidFill>
                  <a:schemeClr val="dk1"/>
                </a:solidFill>
                <a:latin typeface="Tahoma"/>
                <a:ea typeface="Tahoma"/>
                <a:cs typeface="Tahoma"/>
                <a:sym typeface="Tahoma"/>
              </a:rPr>
              <a:t>Cherry</a:t>
            </a:r>
            <a:r>
              <a:rPr b="1" lang="en-GB" sz="2800">
                <a:solidFill>
                  <a:schemeClr val="dk1"/>
                </a:solidFill>
                <a:latin typeface="Tahoma"/>
                <a:ea typeface="Tahoma"/>
                <a:cs typeface="Tahoma"/>
                <a:sym typeface="Tahoma"/>
              </a:rPr>
              <a:t> Pick old commit</a:t>
            </a:r>
          </a:p>
          <a:p>
            <a:pPr indent="0" lvl="0" marL="0" marR="0" rtl="0" algn="l">
              <a:lnSpc>
                <a:spcPct val="94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VIII</a:t>
            </a:r>
          </a:p>
        </p:txBody>
      </p:sp>
      <p:sp>
        <p:nvSpPr>
          <p:cNvPr id="186" name="Shape 186"/>
          <p:cNvSpPr txBox="1"/>
          <p:nvPr/>
        </p:nvSpPr>
        <p:spPr>
          <a:xfrm>
            <a:off x="0" y="899112"/>
            <a:ext cx="9144000" cy="59589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 Check if you are on master branch in Harry‘s repo  </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~/harry]$ </a:t>
            </a:r>
            <a:r>
              <a:rPr lang="en-GB" sz="10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800">
                <a:solidFill>
                  <a:schemeClr val="dk1"/>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800">
                <a:solidFill>
                  <a:schemeClr val="dk1"/>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8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to find commit we want to check out (with tags)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--decorate</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specific revision, Tag Release_01 points to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Release_01</a:t>
            </a:r>
            <a:r>
              <a:rPr lang="en-GB" sz="1600">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200">
                <a:solidFill>
                  <a:srgbClr val="00B050"/>
                </a:solidFill>
                <a:latin typeface="Tahoma"/>
                <a:ea typeface="Tahoma"/>
                <a:cs typeface="Tahoma"/>
                <a:sym typeface="Tahoma"/>
              </a:rPr>
              <a:t>~/harry]$ git checkout d01409754a6d77cdb1e7f2c3a72394fee7ddeb0d</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the merge add the bugfix into the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-b </a:t>
            </a:r>
            <a:r>
              <a:rPr lang="en-GB" sz="1600">
                <a:solidFill>
                  <a:srgbClr val="00B050"/>
                </a:solidFill>
                <a:latin typeface="Tahoma"/>
                <a:ea typeface="Tahoma"/>
                <a:cs typeface="Tahoma"/>
                <a:sym typeface="Tahoma"/>
              </a:rPr>
              <a:t> bugfix/r</a:t>
            </a:r>
            <a:r>
              <a:rPr lang="en-GB" sz="1600">
                <a:solidFill>
                  <a:srgbClr val="00B050"/>
                </a:solidFill>
                <a:latin typeface="Tahoma"/>
                <a:ea typeface="Tahoma"/>
                <a:cs typeface="Tahoma"/>
                <a:sym typeface="Tahoma"/>
              </a:rPr>
              <a:t>elease_01_fix2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200">
                <a:solidFill>
                  <a:srgbClr val="00B050"/>
                </a:solidFill>
                <a:latin typeface="Tahoma"/>
                <a:ea typeface="Tahoma"/>
                <a:cs typeface="Tahoma"/>
                <a:sym typeface="Tahoma"/>
              </a:rPr>
              <a:t>~/harry]$ git branch bugfix/release_01_fix2 Release_01</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2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Cherry Pick commit </a:t>
            </a:r>
            <a:r>
              <a:rPr lang="en-GB" sz="1400">
                <a:solidFill>
                  <a:srgbClr val="000000"/>
                </a:solidFill>
                <a:latin typeface="Tahoma"/>
                <a:ea typeface="Tahoma"/>
                <a:cs typeface="Tahoma"/>
                <a:sym typeface="Tahoma"/>
              </a:rPr>
              <a:t>(„making progress in the master”) </a:t>
            </a:r>
            <a:r>
              <a:rPr lang="en-GB" sz="1600">
                <a:solidFill>
                  <a:srgbClr val="000000"/>
                </a:solidFill>
                <a:latin typeface="Tahoma"/>
                <a:ea typeface="Tahoma"/>
                <a:cs typeface="Tahoma"/>
                <a:sym typeface="Tahoma"/>
              </a:rPr>
              <a:t>into current branch </a:t>
            </a:r>
            <a:r>
              <a:rPr lang="en-GB" sz="1600">
                <a:solidFill>
                  <a:srgbClr val="00B050"/>
                </a:solidFill>
                <a:latin typeface="Tahoma"/>
                <a:ea typeface="Tahoma"/>
                <a:cs typeface="Tahoma"/>
                <a:sym typeface="Tahoma"/>
              </a:rPr>
              <a:t>bugfix/release_01_fix2</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master --decorate --name-only  </a:t>
            </a:r>
            <a:r>
              <a:rPr lang="en-GB" sz="1600">
                <a:solidFill>
                  <a:schemeClr val="dk1"/>
                </a:solidFill>
                <a:latin typeface="Tahoma"/>
                <a:ea typeface="Tahoma"/>
                <a:cs typeface="Tahoma"/>
                <a:sym typeface="Tahoma"/>
              </a:rPr>
              <a:t>and copy appropriate commit string</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cherry-pick 3d11e757f7e6d6843a2f7965c2e901874d13c48f</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 </a:t>
            </a:r>
            <a:r>
              <a:rPr lang="en-GB" sz="1600">
                <a:solidFill>
                  <a:schemeClr val="dk1"/>
                </a:solidFill>
                <a:latin typeface="Tahoma"/>
                <a:ea typeface="Tahoma"/>
                <a:cs typeface="Tahoma"/>
                <a:sym typeface="Tahoma"/>
              </a:rPr>
              <a:t>– review check-pick merge results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--all</a:t>
            </a:r>
            <a:br>
              <a:rPr lang="en-GB" sz="1600">
                <a:solidFill>
                  <a:srgbClr val="00B050"/>
                </a:solidFill>
                <a:latin typeface="Tahoma"/>
                <a:ea typeface="Tahoma"/>
                <a:cs typeface="Tahoma"/>
                <a:sym typeface="Tahoma"/>
              </a:rPr>
            </a:b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latin typeface="Tahoma"/>
                <a:ea typeface="Tahoma"/>
                <a:cs typeface="Tahoma"/>
                <a:sym typeface="Tahoma"/>
              </a:rPr>
              <a:t>cherry-pick</a:t>
            </a:r>
            <a:r>
              <a:rPr lang="en-GB" sz="1600">
                <a:solidFill>
                  <a:srgbClr val="000000"/>
                </a:solidFill>
                <a:latin typeface="Tahoma"/>
                <a:ea typeface="Tahoma"/>
                <a:cs typeface="Tahoma"/>
                <a:sym typeface="Tahoma"/>
              </a:rPr>
              <a:t> changes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--set-upstream origin </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pic>
        <p:nvPicPr>
          <p:cNvPr id="187" name="Shape 187"/>
          <p:cNvPicPr preferRelativeResize="0"/>
          <p:nvPr/>
        </p:nvPicPr>
        <p:blipFill rotWithShape="1">
          <a:blip r:embed="rId3">
            <a:alphaModFix/>
          </a:blip>
          <a:srcRect b="0" l="0" r="0" t="0"/>
          <a:stretch/>
        </p:blipFill>
        <p:spPr>
          <a:xfrm>
            <a:off x="5517662" y="1844823"/>
            <a:ext cx="3459287" cy="914349"/>
          </a:xfrm>
          <a:prstGeom prst="rect">
            <a:avLst/>
          </a:prstGeom>
          <a:noFill/>
          <a:ln>
            <a:noFill/>
          </a:ln>
        </p:spPr>
      </p:pic>
      <p:pic>
        <p:nvPicPr>
          <p:cNvPr id="188" name="Shape 188"/>
          <p:cNvPicPr preferRelativeResize="0"/>
          <p:nvPr/>
        </p:nvPicPr>
        <p:blipFill rotWithShape="1">
          <a:blip r:embed="rId4">
            <a:alphaModFix/>
          </a:blip>
          <a:srcRect b="0" l="0" r="0" t="0"/>
          <a:stretch/>
        </p:blipFill>
        <p:spPr>
          <a:xfrm>
            <a:off x="4538221" y="537162"/>
            <a:ext cx="4210050"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