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y="6858000" cx="9144000"/>
  <p:notesSz cx="6934200" cy="9232900"/>
  <p:embeddedFontLst>
    <p:embeddedFont>
      <p:font typeface="Amatic SC"/>
      <p:regular r:id="rId55"/>
      <p:bold r:id="rId56"/>
    </p:embeddedFont>
    <p:embeddedFont>
      <p:font typeface="Source Code Pro"/>
      <p:regular r:id="rId57"/>
      <p:bold r:id="rId58"/>
    </p:embeddedFont>
    <p:embeddedFont>
      <p:font typeface="Merriweather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Merriweather-boldItalic.fntdata"/><Relationship Id="rId61" Type="http://schemas.openxmlformats.org/officeDocument/2006/relationships/font" Target="fonts/Merriweather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Merriweather-bold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AmaticSC-regular.fntdata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font" Target="fonts/SourceCodePro-regular.fntdata"/><Relationship Id="rId12" Type="http://schemas.openxmlformats.org/officeDocument/2006/relationships/slide" Target="slides/slide8.xml"/><Relationship Id="rId56" Type="http://schemas.openxmlformats.org/officeDocument/2006/relationships/font" Target="fonts/AmaticSC-bold.fntdata"/><Relationship Id="rId15" Type="http://schemas.openxmlformats.org/officeDocument/2006/relationships/slide" Target="slides/slide11.xml"/><Relationship Id="rId59" Type="http://schemas.openxmlformats.org/officeDocument/2006/relationships/font" Target="fonts/Merriweather-regular.fntdata"/><Relationship Id="rId14" Type="http://schemas.openxmlformats.org/officeDocument/2006/relationships/slide" Target="slides/slide10.xml"/><Relationship Id="rId58" Type="http://schemas.openxmlformats.org/officeDocument/2006/relationships/font" Target="fonts/SourceCodePr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/>
          <p:nvPr>
            <p:ph idx="2" type="hdr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Shape 4"/>
          <p:cNvSpPr txBox="1"/>
          <p:nvPr>
            <p:ph idx="10" type="dt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Shape 5"/>
          <p:cNvSpPr/>
          <p:nvPr>
            <p:ph idx="3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med" w="med" type="none"/>
            <a:tailEnd len="med" w="med" type="none"/>
          </a:ln>
        </p:spPr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Char char="●"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buChar char="○"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buChar char="■"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buChar char="●"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buChar char="○"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buChar char="■"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buChar char="●"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buChar char="○"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buChar char="■"/>
              <a:defRPr b="0" i="0" sz="1800" u="none" cap="none" strike="noStrike"/>
            </a:lvl9pPr>
          </a:lstStyle>
          <a:p/>
        </p:txBody>
      </p:sp>
      <p:sp>
        <p:nvSpPr>
          <p:cNvPr id="7" name="Shape 7"/>
          <p:cNvSpPr txBox="1"/>
          <p:nvPr>
            <p:ph idx="11" type="ftr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175" lIns="92375" rIns="92375" wrap="square" tIns="461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1" name="Shape 181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9" name="Shape 21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2" name="Shape 25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7" name="Shape 287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5" name="Shape 325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Shape 362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3" name="Shape 363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Shape 40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2" name="Shape 40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2" name="Shape 44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0" name="Shape 48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9" name="Shape 48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5" name="Shape 49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4" name="Shape 504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3" name="Shape 51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Shape 52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2" name="Shape 52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1" name="Shape 531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Shape 538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39" name="Shape 539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9" name="Shape 54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55" name="Shape 55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3" name="Shape 563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1" name="Shape 571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Shape 57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0" name="Shape 580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8" name="Shape 588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6" name="Shape 596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Shape 604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Shape 605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6" name="Shape 606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Shape 612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3" name="Shape 613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Shape 618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9" name="Shape 619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Shape 625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Shape 626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7" name="Shape 627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Shape 632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Shape 633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4" name="Shape 634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Shape 64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2" name="Shape 64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Shape 648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9" name="Shape 649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Shape 655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6" name="Shape 656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Shape 662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Shape 663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4" name="Shape 664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Shape 670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Shape 671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2" name="Shape 672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Shape 679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0" name="Shape 680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1158875" y="692150"/>
            <a:ext cx="4616400" cy="34623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anchorCtr="0" anchor="b" bIns="46175" lIns="92375" rIns="92375" wrap="square" tIns="4617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Shape 68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7" name="Shape 68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5" name="Shape 10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idx="1" type="body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>
            <p:ph idx="2" type="sldImg"/>
          </p:nvPr>
        </p:nvSpPr>
        <p:spPr>
          <a:xfrm>
            <a:off x="1158875" y="692150"/>
            <a:ext cx="4616450" cy="3462337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" name="Shape 15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None/>
              <a:defRPr b="0" i="0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01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58750" lvl="1" marL="628650" marR="0" rtl="0" algn="l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3500" lvl="2" marL="914400" marR="0" rtl="0" algn="l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57150" lvl="3" marL="1200150" marR="0" rtl="0" algn="l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b="0" i="0" sz="18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6200" lvl="4" marL="14859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6200" lvl="5" marL="19431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6200" lvl="6" marL="24003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6200" lvl="7" marL="28575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6200" lvl="8" marL="3314700" marR="0" rtl="0" algn="l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b="0" i="0" sz="16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2" type="body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sp>
        <p:nvSpPr>
          <p:cNvPr id="35" name="Shape 35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accent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" name="Shape 43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44" name="Shape 44"/>
          <p:cNvSpPr txBox="1"/>
          <p:nvPr>
            <p:ph idx="1" type="subTitle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/>
        </p:txBody>
      </p:sp>
      <p:sp>
        <p:nvSpPr>
          <p:cNvPr id="45" name="Shape 4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" type="body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General Training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inspection of basic commands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b="0" lang="en-US" sz="2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cont.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152400" y="1143000"/>
            <a:ext cx="87630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Almost all of GIT is built around manipulating this simple structure of four different object types. It is sort of </a:t>
            </a:r>
            <a:r>
              <a:rPr lang="en-US"/>
              <a:t>it's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own little file system that sits on top of your machine's file system.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/>
              <a:t>Let's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say we have a small project that looks like this: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If we will commit this project to a GIT repository, it will be represented in GIT like this: 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Shape 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617787"/>
            <a:ext cx="3276600" cy="216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39" name="Shape 1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78300" y="0"/>
            <a:ext cx="8563200" cy="1232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Commit object with its parent</a:t>
            </a:r>
          </a:p>
          <a:p>
            <a:pPr indent="-381000" lvl="0" marL="457200">
              <a:spcBef>
                <a:spcPts val="0"/>
              </a:spcBef>
              <a:buClr>
                <a:schemeClr val="accent5"/>
              </a:buClr>
              <a:buSzPct val="100000"/>
              <a:buChar char="●"/>
            </a:pPr>
            <a:r>
              <a:rPr lang="en-US" sz="2400"/>
              <a:t>Links from tree object to common blobs</a:t>
            </a:r>
          </a:p>
        </p:txBody>
      </p:sp>
      <p:sp>
        <p:nvSpPr>
          <p:cNvPr id="146" name="Shape 146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Git_objects.png"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750" y="1318025"/>
            <a:ext cx="7252150" cy="53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Shape 148"/>
          <p:cNvSpPr txBox="1"/>
          <p:nvPr/>
        </p:nvSpPr>
        <p:spPr>
          <a:xfrm>
            <a:off x="318975" y="1754375"/>
            <a:ext cx="14499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Commit Obj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434925" y="3699500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Tree Obj</a:t>
            </a:r>
          </a:p>
        </p:txBody>
      </p:sp>
      <p:sp>
        <p:nvSpPr>
          <p:cNvPr id="150" name="Shape 150"/>
          <p:cNvSpPr txBox="1"/>
          <p:nvPr/>
        </p:nvSpPr>
        <p:spPr>
          <a:xfrm>
            <a:off x="58000" y="5669075"/>
            <a:ext cx="12180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/>
              <a:t>Blob obj.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139262" y="161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Secure Hash Algorithm – SHA1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0" y="729300"/>
            <a:ext cx="8368800" cy="5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Each object in GIT is represented by a 40-digit string, that looks something like that: 7bf68ebf3d8cff042bd3cb87e7592ddda9caa665.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This string is being calculated by taking the SHA1 hash of the 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   contents of the object.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br>
              <a:rPr lang="en-US"/>
            </a:br>
            <a:r>
              <a:rPr lang="en-US"/>
              <a:t>Each commit has </a:t>
            </a:r>
            <a:br>
              <a:rPr lang="en-US"/>
            </a:br>
            <a:r>
              <a:rPr lang="en-US"/>
              <a:t>Author and </a:t>
            </a:r>
            <a:r>
              <a:rPr lang="en-US"/>
              <a:t>Committer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b="1" lang="en-US"/>
              <a:t>Author</a:t>
            </a:r>
            <a:r>
              <a:rPr lang="en-US"/>
              <a:t> is who really </a:t>
            </a:r>
            <a:br>
              <a:rPr lang="en-US"/>
            </a:br>
            <a:r>
              <a:rPr lang="en-US"/>
              <a:t>wrote the code and </a:t>
            </a:r>
            <a:br>
              <a:rPr lang="en-US"/>
            </a:br>
            <a:r>
              <a:rPr lang="en-US"/>
              <a:t>committed</a:t>
            </a:r>
          </a:p>
          <a:p>
            <a:pPr indent="-12700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rPr b="1" lang="en-US"/>
              <a:t>Committer</a:t>
            </a:r>
            <a:r>
              <a:rPr lang="en-US"/>
              <a:t>, if not the </a:t>
            </a:r>
            <a:br>
              <a:rPr lang="en-US"/>
            </a:br>
            <a:r>
              <a:rPr lang="en-US"/>
              <a:t>same as Author, took </a:t>
            </a:r>
            <a:br>
              <a:rPr lang="en-US"/>
            </a:br>
            <a:r>
              <a:rPr lang="en-US"/>
              <a:t>Original commit and</a:t>
            </a:r>
            <a:br>
              <a:rPr lang="en-US"/>
            </a:br>
            <a:r>
              <a:rPr lang="en-US"/>
              <a:t>reused it in his branch 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5050" y="2005650"/>
            <a:ext cx="6498950" cy="4950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HEAD</a:t>
            </a:r>
          </a:p>
        </p:txBody>
      </p:sp>
      <p:sp>
        <p:nvSpPr>
          <p:cNvPr id="165" name="Shape 16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67" name="Shape 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8469" l="0" r="0" t="0"/>
          <a:stretch/>
        </p:blipFill>
        <p:spPr>
          <a:xfrm>
            <a:off x="356725" y="3914700"/>
            <a:ext cx="8251800" cy="2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/>
          <p:nvPr/>
        </p:nvSpPr>
        <p:spPr>
          <a:xfrm>
            <a:off x="2477300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69" name="Shape 169"/>
          <p:cNvSpPr/>
          <p:nvPr/>
        </p:nvSpPr>
        <p:spPr>
          <a:xfrm>
            <a:off x="3660525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70" name="Shape 170"/>
          <p:cNvSpPr/>
          <p:nvPr/>
        </p:nvSpPr>
        <p:spPr>
          <a:xfrm>
            <a:off x="4843750" y="291575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71" name="Shape 171"/>
          <p:cNvCxnSpPr>
            <a:stCxn id="169" idx="1"/>
            <a:endCxn id="168" idx="3"/>
          </p:cNvCxnSpPr>
          <p:nvPr/>
        </p:nvCxnSpPr>
        <p:spPr>
          <a:xfrm rot="10800000">
            <a:off x="3251925" y="309350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72" name="Shape 172"/>
          <p:cNvCxnSpPr>
            <a:stCxn id="170" idx="1"/>
            <a:endCxn id="169" idx="3"/>
          </p:cNvCxnSpPr>
          <p:nvPr/>
        </p:nvCxnSpPr>
        <p:spPr>
          <a:xfrm rot="10800000">
            <a:off x="4435150" y="309350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3" name="Shape 173"/>
          <p:cNvSpPr txBox="1"/>
          <p:nvPr/>
        </p:nvSpPr>
        <p:spPr>
          <a:xfrm>
            <a:off x="1766700" y="174430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174" name="Shape 174"/>
          <p:cNvSpPr/>
          <p:nvPr/>
        </p:nvSpPr>
        <p:spPr>
          <a:xfrm>
            <a:off x="4799350" y="195105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175" name="Shape 175"/>
          <p:cNvCxnSpPr>
            <a:stCxn id="174" idx="2"/>
            <a:endCxn id="170" idx="0"/>
          </p:cNvCxnSpPr>
          <p:nvPr/>
        </p:nvCxnSpPr>
        <p:spPr>
          <a:xfrm>
            <a:off x="5231050" y="2460450"/>
            <a:ext cx="0" cy="4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76" name="Shape 176"/>
          <p:cNvSpPr/>
          <p:nvPr/>
        </p:nvSpPr>
        <p:spPr>
          <a:xfrm>
            <a:off x="4095525" y="899400"/>
            <a:ext cx="2168100" cy="688200"/>
          </a:xfrm>
          <a:prstGeom prst="rect">
            <a:avLst/>
          </a:prstGeom>
          <a:solidFill>
            <a:srgbClr val="666666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240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177" name="Shape 177"/>
          <p:cNvCxnSpPr>
            <a:endCxn id="174" idx="0"/>
          </p:cNvCxnSpPr>
          <p:nvPr/>
        </p:nvCxnSpPr>
        <p:spPr>
          <a:xfrm>
            <a:off x="5231050" y="1625250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3</a:t>
            </a:r>
            <a:br>
              <a:rPr lang="en-US" sz="3600"/>
            </a:br>
          </a:p>
          <a:p>
            <a:pPr indent="0" lvl="0" marL="0" rtl="0">
              <a:spcBef>
                <a:spcPts val="0"/>
              </a:spcBef>
              <a:buNone/>
            </a:pPr>
            <a:r>
              <a:rPr lang="en-US" sz="3000"/>
              <a:t>Teamwork, parallel work: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clone second work repo2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Will commit changes in both repositories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Push and pull with silent rebase to apply the commit of one repo into another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Overview results </a:t>
            </a:r>
          </a:p>
        </p:txBody>
      </p:sp>
      <p:sp>
        <p:nvSpPr>
          <p:cNvPr id="184" name="Shape 18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3" name="Shape 193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95" name="Shape 195"/>
          <p:cNvCxnSpPr>
            <a:stCxn id="193" idx="1"/>
            <a:endCxn id="192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196" name="Shape 196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199" name="Shape 199"/>
          <p:cNvSpPr/>
          <p:nvPr/>
        </p:nvSpPr>
        <p:spPr>
          <a:xfrm>
            <a:off x="2855650" y="488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01" name="Shape 201"/>
          <p:cNvCxnSpPr>
            <a:stCxn id="199" idx="1"/>
            <a:endCxn id="198" idx="3"/>
          </p:cNvCxnSpPr>
          <p:nvPr/>
        </p:nvCxnSpPr>
        <p:spPr>
          <a:xfrm rot="10800000">
            <a:off x="2447050" y="506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51075" y="39957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04" name="Shape 204"/>
          <p:cNvSpPr/>
          <p:nvPr/>
        </p:nvSpPr>
        <p:spPr>
          <a:xfrm>
            <a:off x="2811250" y="56699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5" name="Shape 205"/>
          <p:cNvCxnSpPr>
            <a:stCxn id="204" idx="0"/>
            <a:endCxn id="199" idx="2"/>
          </p:cNvCxnSpPr>
          <p:nvPr/>
        </p:nvCxnSpPr>
        <p:spPr>
          <a:xfrm rot="10800000">
            <a:off x="3242950" y="5243025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6" name="Shape 206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07" name="Shape 207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08" name="Shape 208"/>
          <p:cNvSpPr/>
          <p:nvPr/>
        </p:nvSpPr>
        <p:spPr>
          <a:xfrm>
            <a:off x="3032650" y="13568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3" idx="0"/>
          </p:cNvCxnSpPr>
          <p:nvPr/>
        </p:nvCxnSpPr>
        <p:spPr>
          <a:xfrm>
            <a:off x="3464350" y="1866200"/>
            <a:ext cx="0" cy="45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12" name="Shape 212"/>
          <p:cNvSpPr/>
          <p:nvPr/>
        </p:nvSpPr>
        <p:spPr>
          <a:xfrm>
            <a:off x="3045250" y="728400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13" name="Shape 213"/>
          <p:cNvCxnSpPr>
            <a:endCxn id="208" idx="0"/>
          </p:cNvCxnSpPr>
          <p:nvPr/>
        </p:nvCxnSpPr>
        <p:spPr>
          <a:xfrm>
            <a:off x="3464350" y="1031000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14" name="Shape 214"/>
          <p:cNvSpPr txBox="1"/>
          <p:nvPr/>
        </p:nvSpPr>
        <p:spPr>
          <a:xfrm>
            <a:off x="4097350" y="4095500"/>
            <a:ext cx="5046600" cy="1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lang="en-US" sz="2400"/>
              <a:t>After clone/pull Remote Tracking Branch and Tracking (Local) branch pointing to the same commit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22" name="Shape 222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3" name="Shape 223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24" name="Shape 224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25" name="Shape 225"/>
          <p:cNvCxnSpPr>
            <a:stCxn id="223" idx="1"/>
            <a:endCxn id="222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26" name="Shape 226"/>
          <p:cNvCxnSpPr>
            <a:stCxn id="224" idx="1"/>
            <a:endCxn id="223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27" name="Shape 227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28" name="Shape 228"/>
          <p:cNvSpPr/>
          <p:nvPr/>
        </p:nvSpPr>
        <p:spPr>
          <a:xfrm>
            <a:off x="587275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29" name="Shape 229"/>
          <p:cNvSpPr/>
          <p:nvPr/>
        </p:nvSpPr>
        <p:spPr>
          <a:xfrm>
            <a:off x="1770500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30" name="Shape 230"/>
          <p:cNvSpPr/>
          <p:nvPr/>
        </p:nvSpPr>
        <p:spPr>
          <a:xfrm>
            <a:off x="2953725" y="5071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31" name="Shape 231"/>
          <p:cNvCxnSpPr>
            <a:stCxn id="229" idx="1"/>
            <a:endCxn id="228" idx="3"/>
          </p:cNvCxnSpPr>
          <p:nvPr/>
        </p:nvCxnSpPr>
        <p:spPr>
          <a:xfrm rot="10800000">
            <a:off x="1361900" y="5249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32" name="Shape 232"/>
          <p:cNvCxnSpPr>
            <a:stCxn id="230" idx="1"/>
            <a:endCxn id="229" idx="3"/>
          </p:cNvCxnSpPr>
          <p:nvPr/>
        </p:nvCxnSpPr>
        <p:spPr>
          <a:xfrm rot="10800000">
            <a:off x="2545125" y="5249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3" name="Shape 233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149150" y="4179438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35" name="Shape 235"/>
          <p:cNvSpPr/>
          <p:nvPr/>
        </p:nvSpPr>
        <p:spPr>
          <a:xfrm>
            <a:off x="2909325" y="58536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36" name="Shape 236"/>
          <p:cNvCxnSpPr>
            <a:stCxn id="235" idx="0"/>
            <a:endCxn id="230" idx="2"/>
          </p:cNvCxnSpPr>
          <p:nvPr/>
        </p:nvCxnSpPr>
        <p:spPr>
          <a:xfrm rot="10800000">
            <a:off x="3341025" y="5426725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7" name="Shape 237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38" name="Shape 238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39" name="Shape 239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0" y="2985050"/>
            <a:ext cx="2816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53719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42" name="Shape 242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43" name="Shape 243"/>
          <p:cNvCxnSpPr>
            <a:endCxn id="239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4" name="Shape 244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45" name="Shape 245"/>
          <p:cNvCxnSpPr>
            <a:stCxn id="244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46" name="Shape 246"/>
          <p:cNvSpPr txBox="1"/>
          <p:nvPr/>
        </p:nvSpPr>
        <p:spPr>
          <a:xfrm>
            <a:off x="4368550" y="3693650"/>
            <a:ext cx="47754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Commit on local repository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1800"/>
              <a:t>$ git commit</a:t>
            </a:r>
          </a:p>
        </p:txBody>
      </p:sp>
      <p:cxnSp>
        <p:nvCxnSpPr>
          <p:cNvPr id="247" name="Shape 247"/>
          <p:cNvCxnSpPr/>
          <p:nvPr/>
        </p:nvCxnSpPr>
        <p:spPr>
          <a:xfrm>
            <a:off x="16050" y="39349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39" idx="2"/>
            <a:endCxn id="244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55" name="Shape 25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56" name="Shape 25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57" name="Shape 25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58" name="Shape 258"/>
          <p:cNvCxnSpPr>
            <a:stCxn id="256" idx="1"/>
            <a:endCxn id="25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59" name="Shape 259"/>
          <p:cNvCxnSpPr>
            <a:stCxn id="257" idx="1"/>
            <a:endCxn id="25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0" name="Shape 26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61" name="Shape 261"/>
          <p:cNvSpPr/>
          <p:nvPr/>
        </p:nvSpPr>
        <p:spPr>
          <a:xfrm>
            <a:off x="452150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62" name="Shape 262"/>
          <p:cNvSpPr/>
          <p:nvPr/>
        </p:nvSpPr>
        <p:spPr>
          <a:xfrm>
            <a:off x="1635375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63" name="Shape 263"/>
          <p:cNvSpPr/>
          <p:nvPr/>
        </p:nvSpPr>
        <p:spPr>
          <a:xfrm>
            <a:off x="2818600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64" name="Shape 264"/>
          <p:cNvCxnSpPr>
            <a:stCxn id="262" idx="1"/>
            <a:endCxn id="261" idx="3"/>
          </p:cNvCxnSpPr>
          <p:nvPr/>
        </p:nvCxnSpPr>
        <p:spPr>
          <a:xfrm rot="10800000">
            <a:off x="1226775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65" name="Shape 265"/>
          <p:cNvCxnSpPr>
            <a:stCxn id="263" idx="1"/>
            <a:endCxn id="262" idx="3"/>
          </p:cNvCxnSpPr>
          <p:nvPr/>
        </p:nvCxnSpPr>
        <p:spPr>
          <a:xfrm rot="10800000">
            <a:off x="2410000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66" name="Shape 26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187450" y="4203025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268" name="Shape 268"/>
          <p:cNvSpPr/>
          <p:nvPr/>
        </p:nvSpPr>
        <p:spPr>
          <a:xfrm>
            <a:off x="3957425" y="58177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sp>
        <p:nvSpPr>
          <p:cNvPr id="269" name="Shape 269"/>
          <p:cNvSpPr/>
          <p:nvPr/>
        </p:nvSpPr>
        <p:spPr>
          <a:xfrm>
            <a:off x="2831350" y="31039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270" name="Shape 270"/>
          <p:cNvCxnSpPr/>
          <p:nvPr/>
        </p:nvCxnSpPr>
        <p:spPr>
          <a:xfrm rot="10800000">
            <a:off x="3464350" y="26770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1" name="Shape 271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272" name="Shape 272"/>
          <p:cNvCxnSpPr>
            <a:stCxn id="271" idx="2"/>
            <a:endCxn id="273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4" name="Shape 274"/>
          <p:cNvSpPr txBox="1"/>
          <p:nvPr/>
        </p:nvSpPr>
        <p:spPr>
          <a:xfrm>
            <a:off x="0" y="2982075"/>
            <a:ext cx="2742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75" name="Shape 275"/>
          <p:cNvSpPr txBox="1"/>
          <p:nvPr/>
        </p:nvSpPr>
        <p:spPr>
          <a:xfrm>
            <a:off x="530765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276" name="Shape 276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277" name="Shape 277"/>
          <p:cNvCxnSpPr>
            <a:endCxn id="271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3" name="Shape 27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278" name="Shape 278"/>
          <p:cNvCxnSpPr>
            <a:stCxn id="27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79" name="Shape 279"/>
          <p:cNvSpPr/>
          <p:nvPr/>
        </p:nvSpPr>
        <p:spPr>
          <a:xfrm>
            <a:off x="4001825" y="50353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280" name="Shape 280"/>
          <p:cNvCxnSpPr>
            <a:stCxn id="279" idx="1"/>
            <a:endCxn id="263" idx="3"/>
          </p:cNvCxnSpPr>
          <p:nvPr/>
        </p:nvCxnSpPr>
        <p:spPr>
          <a:xfrm rot="10800000">
            <a:off x="3593225" y="52130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81" name="Shape 281"/>
          <p:cNvSpPr txBox="1"/>
          <p:nvPr/>
        </p:nvSpPr>
        <p:spPr>
          <a:xfrm>
            <a:off x="5002250" y="3995750"/>
            <a:ext cx="4141800" cy="19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Push another Commit to remote repository from another repository/user</a:t>
            </a:r>
          </a:p>
        </p:txBody>
      </p:sp>
      <p:cxnSp>
        <p:nvCxnSpPr>
          <p:cNvPr id="282" name="Shape 282"/>
          <p:cNvCxnSpPr/>
          <p:nvPr/>
        </p:nvCxnSpPr>
        <p:spPr>
          <a:xfrm>
            <a:off x="0" y="3916750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68" idx="0"/>
            <a:endCxn id="279" idx="2"/>
          </p:cNvCxnSpPr>
          <p:nvPr/>
        </p:nvCxnSpPr>
        <p:spPr>
          <a:xfrm rot="10800000">
            <a:off x="4389125" y="53908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290" name="Shape 290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1" name="Shape 291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2" name="Shape 292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3" name="Shape 293"/>
          <p:cNvCxnSpPr>
            <a:stCxn id="291" idx="1"/>
            <a:endCxn id="290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294" name="Shape 294"/>
          <p:cNvCxnSpPr>
            <a:stCxn id="292" idx="1"/>
            <a:endCxn id="291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295" name="Shape 295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296" name="Shape 296"/>
          <p:cNvSpPr/>
          <p:nvPr/>
        </p:nvSpPr>
        <p:spPr>
          <a:xfrm>
            <a:off x="461225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297" name="Shape 297"/>
          <p:cNvSpPr/>
          <p:nvPr/>
        </p:nvSpPr>
        <p:spPr>
          <a:xfrm>
            <a:off x="1644450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298" name="Shape 298"/>
          <p:cNvSpPr/>
          <p:nvPr/>
        </p:nvSpPr>
        <p:spPr>
          <a:xfrm>
            <a:off x="2827675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299" name="Shape 299"/>
          <p:cNvCxnSpPr>
            <a:stCxn id="297" idx="1"/>
            <a:endCxn id="296" idx="3"/>
          </p:cNvCxnSpPr>
          <p:nvPr/>
        </p:nvCxnSpPr>
        <p:spPr>
          <a:xfrm rot="10800000">
            <a:off x="1235850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00" name="Shape 300"/>
          <p:cNvCxnSpPr>
            <a:stCxn id="298" idx="1"/>
            <a:endCxn id="297" idx="3"/>
          </p:cNvCxnSpPr>
          <p:nvPr/>
        </p:nvCxnSpPr>
        <p:spPr>
          <a:xfrm rot="10800000">
            <a:off x="2419075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1" name="Shape 301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23100" y="46571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03" name="Shape 303"/>
          <p:cNvSpPr/>
          <p:nvPr/>
        </p:nvSpPr>
        <p:spPr>
          <a:xfrm>
            <a:off x="3966500" y="62000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4" name="Shape 304"/>
          <p:cNvCxnSpPr>
            <a:stCxn id="303" idx="0"/>
            <a:endCxn id="305" idx="2"/>
          </p:cNvCxnSpPr>
          <p:nvPr/>
        </p:nvCxnSpPr>
        <p:spPr>
          <a:xfrm rot="10800000">
            <a:off x="4398200" y="57731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6" name="Shape 306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07" name="Shape 307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8" name="Shape 308"/>
          <p:cNvSpPr/>
          <p:nvPr/>
        </p:nvSpPr>
        <p:spPr>
          <a:xfrm>
            <a:off x="4138850" y="135442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09" name="Shape 309"/>
          <p:cNvCxnSpPr>
            <a:stCxn id="308" idx="2"/>
            <a:endCxn id="310" idx="0"/>
          </p:cNvCxnSpPr>
          <p:nvPr/>
        </p:nvCxnSpPr>
        <p:spPr>
          <a:xfrm>
            <a:off x="4570550" y="1863825"/>
            <a:ext cx="0" cy="457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1" name="Shape 311"/>
          <p:cNvSpPr txBox="1"/>
          <p:nvPr/>
        </p:nvSpPr>
        <p:spPr>
          <a:xfrm>
            <a:off x="1893825" y="3781875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5205800" y="125482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13" name="Shape 313"/>
          <p:cNvSpPr/>
          <p:nvPr/>
        </p:nvSpPr>
        <p:spPr>
          <a:xfrm>
            <a:off x="4151450" y="72602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14" name="Shape 314"/>
          <p:cNvCxnSpPr>
            <a:endCxn id="308" idx="0"/>
          </p:cNvCxnSpPr>
          <p:nvPr/>
        </p:nvCxnSpPr>
        <p:spPr>
          <a:xfrm>
            <a:off x="4570550" y="102862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0" name="Shape 310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15" name="Shape 315"/>
          <p:cNvCxnSpPr>
            <a:stCxn id="310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05" name="Shape 305"/>
          <p:cNvSpPr/>
          <p:nvPr/>
        </p:nvSpPr>
        <p:spPr>
          <a:xfrm>
            <a:off x="4010900" y="54176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6" name="Shape 316"/>
          <p:cNvCxnSpPr>
            <a:stCxn id="305" idx="1"/>
            <a:endCxn id="298" idx="3"/>
          </p:cNvCxnSpPr>
          <p:nvPr/>
        </p:nvCxnSpPr>
        <p:spPr>
          <a:xfrm rot="10800000">
            <a:off x="3602300" y="55953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17" name="Shape 317"/>
          <p:cNvSpPr txBox="1"/>
          <p:nvPr/>
        </p:nvSpPr>
        <p:spPr>
          <a:xfrm>
            <a:off x="6226100" y="2195275"/>
            <a:ext cx="2796900" cy="4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rgbClr val="FF0000"/>
              </a:buClr>
              <a:buSzPct val="100000"/>
              <a:buChar char="●"/>
            </a:pPr>
            <a:r>
              <a:rPr b="1" lang="en-US" sz="2400"/>
              <a:t>Fetch/Pull the Commit from remote repository to Remote Tracking Branch</a:t>
            </a:r>
          </a:p>
        </p:txBody>
      </p:sp>
      <p:sp>
        <p:nvSpPr>
          <p:cNvPr id="318" name="Shape 31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19" name="Shape 319"/>
          <p:cNvCxnSpPr>
            <a:stCxn id="318" idx="1"/>
            <a:endCxn id="292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20" name="Shape 320"/>
          <p:cNvSpPr/>
          <p:nvPr/>
        </p:nvSpPr>
        <p:spPr>
          <a:xfrm>
            <a:off x="4991900" y="4497050"/>
            <a:ext cx="988500" cy="2056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21" name="Shape 321"/>
          <p:cNvCxnSpPr/>
          <p:nvPr/>
        </p:nvCxnSpPr>
        <p:spPr>
          <a:xfrm>
            <a:off x="0" y="44328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457200" y="1981200"/>
            <a:ext cx="8229600" cy="4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1. Basic concepts and commands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Git Architecture, data model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DVCS, Repository, Commit, Parent Commit, Tree, Blob, Index</a:t>
            </a:r>
            <a:r>
              <a:rPr lang="en-US"/>
              <a:t>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Staged, Modified, Committed files.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Basic commands to work in Repository and outside.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Sharing work with peers.</a:t>
            </a:r>
          </a:p>
          <a:p>
            <a:pPr indent="-285750" lvl="1" marL="628650" rtl="0">
              <a:spcBef>
                <a:spcPts val="0"/>
              </a:spcBef>
              <a:buClr>
                <a:srgbClr val="EA411A"/>
              </a:buClr>
              <a:buSzPct val="100000"/>
              <a:buFont typeface="Arial"/>
              <a:buChar char="–"/>
            </a:pPr>
            <a:r>
              <a:rPr lang="en-US"/>
              <a:t>Best practices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 cap="none" strike="noStrik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2. Practical part, lab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28" name="Shape 328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29" name="Shape 329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0" name="Shape 330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1" name="Shape 331"/>
          <p:cNvCxnSpPr>
            <a:stCxn id="329" idx="1"/>
            <a:endCxn id="328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2" name="Shape 332"/>
          <p:cNvCxnSpPr>
            <a:stCxn id="330" idx="1"/>
            <a:endCxn id="329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3" name="Shape 333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34" name="Shape 334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35" name="Shape 335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36" name="Shape 336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37" name="Shape 337"/>
          <p:cNvCxnSpPr>
            <a:stCxn id="335" idx="1"/>
            <a:endCxn id="334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38" name="Shape 338"/>
          <p:cNvCxnSpPr>
            <a:stCxn id="336" idx="1"/>
            <a:endCxn id="335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39" name="Shape 339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41" name="Shape 341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2" name="Shape 342"/>
          <p:cNvCxnSpPr>
            <a:stCxn id="341" idx="0"/>
            <a:endCxn id="343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4" name="Shape 344"/>
          <p:cNvSpPr/>
          <p:nvPr/>
        </p:nvSpPr>
        <p:spPr>
          <a:xfrm>
            <a:off x="4960100" y="38141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45" name="Shape 345"/>
          <p:cNvCxnSpPr/>
          <p:nvPr/>
        </p:nvCxnSpPr>
        <p:spPr>
          <a:xfrm rot="10800000">
            <a:off x="5593100" y="33819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6" name="Shape 346"/>
          <p:cNvSpPr/>
          <p:nvPr/>
        </p:nvSpPr>
        <p:spPr>
          <a:xfrm>
            <a:off x="5161400" y="1557675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47" name="Shape 347"/>
          <p:cNvCxnSpPr>
            <a:stCxn id="346" idx="2"/>
            <a:endCxn id="348" idx="0"/>
          </p:cNvCxnSpPr>
          <p:nvPr/>
        </p:nvCxnSpPr>
        <p:spPr>
          <a:xfrm>
            <a:off x="5593100" y="2067075"/>
            <a:ext cx="0" cy="959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9" name="Shape 349"/>
          <p:cNvSpPr txBox="1"/>
          <p:nvPr/>
        </p:nvSpPr>
        <p:spPr>
          <a:xfrm>
            <a:off x="2065900" y="37292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50" name="Shape 350"/>
          <p:cNvSpPr txBox="1"/>
          <p:nvPr/>
        </p:nvSpPr>
        <p:spPr>
          <a:xfrm>
            <a:off x="6226100" y="1458075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51" name="Shape 351"/>
          <p:cNvSpPr/>
          <p:nvPr/>
        </p:nvSpPr>
        <p:spPr>
          <a:xfrm>
            <a:off x="5174000" y="929275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52" name="Shape 352"/>
          <p:cNvCxnSpPr>
            <a:endCxn id="346" idx="0"/>
          </p:cNvCxnSpPr>
          <p:nvPr/>
        </p:nvCxnSpPr>
        <p:spPr>
          <a:xfrm>
            <a:off x="5593100" y="1231875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3" name="Shape 353"/>
          <p:cNvSpPr/>
          <p:nvPr/>
        </p:nvSpPr>
        <p:spPr>
          <a:xfrm>
            <a:off x="41832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6df01</a:t>
            </a:r>
          </a:p>
        </p:txBody>
      </p:sp>
      <p:cxnSp>
        <p:nvCxnSpPr>
          <p:cNvPr id="354" name="Shape 354"/>
          <p:cNvCxnSpPr>
            <a:stCxn id="353" idx="1"/>
          </p:cNvCxnSpPr>
          <p:nvPr/>
        </p:nvCxnSpPr>
        <p:spPr>
          <a:xfrm rot="10800000">
            <a:off x="3851750" y="2499250"/>
            <a:ext cx="331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43" name="Shape 343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5" name="Shape 355"/>
          <p:cNvCxnSpPr>
            <a:stCxn id="343" idx="1"/>
            <a:endCxn id="336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56" name="Shape 356"/>
          <p:cNvSpPr txBox="1"/>
          <p:nvPr/>
        </p:nvSpPr>
        <p:spPr>
          <a:xfrm>
            <a:off x="6226100" y="2067075"/>
            <a:ext cx="2796900" cy="281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First, rewinding head to replay your work on top of it...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48" name="Shape 348"/>
          <p:cNvSpPr/>
          <p:nvPr/>
        </p:nvSpPr>
        <p:spPr>
          <a:xfrm>
            <a:off x="5205800" y="30264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57" name="Shape 357"/>
          <p:cNvCxnSpPr>
            <a:stCxn id="348" idx="1"/>
            <a:endCxn id="330" idx="2"/>
          </p:cNvCxnSpPr>
          <p:nvPr/>
        </p:nvCxnSpPr>
        <p:spPr>
          <a:xfrm rot="10800000">
            <a:off x="3464300" y="2677050"/>
            <a:ext cx="1741500" cy="527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58" name="Shape 358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59" name="Shape 359"/>
          <p:cNvSpPr txBox="1"/>
          <p:nvPr/>
        </p:nvSpPr>
        <p:spPr>
          <a:xfrm>
            <a:off x="7901950" y="2537625"/>
            <a:ext cx="73365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366" name="Shape 366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67" name="Shape 367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68" name="Shape 368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69" name="Shape 369"/>
          <p:cNvCxnSpPr>
            <a:stCxn id="367" idx="1"/>
            <a:endCxn id="366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0" name="Shape 370"/>
          <p:cNvCxnSpPr>
            <a:stCxn id="368" idx="1"/>
            <a:endCxn id="367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1" name="Shape 371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372" name="Shape 372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373" name="Shape 373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374" name="Shape 374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375" name="Shape 375"/>
          <p:cNvCxnSpPr>
            <a:stCxn id="373" idx="1"/>
            <a:endCxn id="372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76" name="Shape 376"/>
          <p:cNvCxnSpPr>
            <a:stCxn id="374" idx="1"/>
            <a:endCxn id="373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77" name="Shape 377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379" name="Shape 379"/>
          <p:cNvSpPr/>
          <p:nvPr/>
        </p:nvSpPr>
        <p:spPr>
          <a:xfrm>
            <a:off x="39784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0" name="Shape 380"/>
          <p:cNvCxnSpPr>
            <a:stCxn id="379" idx="0"/>
            <a:endCxn id="381" idx="2"/>
          </p:cNvCxnSpPr>
          <p:nvPr/>
        </p:nvCxnSpPr>
        <p:spPr>
          <a:xfrm rot="10800000">
            <a:off x="44101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2" name="Shape 382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383" name="Shape 383"/>
          <p:cNvCxnSpPr>
            <a:stCxn id="382" idx="0"/>
            <a:endCxn id="384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5" name="Shape 385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386" name="Shape 386"/>
          <p:cNvCxnSpPr>
            <a:stCxn id="385" idx="2"/>
            <a:endCxn id="387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8" name="Shape 388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389" name="Shape 389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390" name="Shape 390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91" name="Shape 391"/>
          <p:cNvCxnSpPr>
            <a:endCxn id="385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2" name="Shape 392"/>
          <p:cNvSpPr/>
          <p:nvPr/>
        </p:nvSpPr>
        <p:spPr>
          <a:xfrm>
            <a:off x="4063500" y="1634625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US">
                <a:solidFill>
                  <a:srgbClr val="666666"/>
                </a:solidFill>
              </a:rPr>
              <a:t>6df0</a:t>
            </a:r>
            <a:r>
              <a:rPr b="1" lang="en-US">
                <a:solidFill>
                  <a:srgbClr val="CCCCCC"/>
                </a:solidFill>
              </a:rPr>
              <a:t>1</a:t>
            </a:r>
          </a:p>
        </p:txBody>
      </p:sp>
      <p:cxnSp>
        <p:nvCxnSpPr>
          <p:cNvPr id="393" name="Shape 393"/>
          <p:cNvCxnSpPr>
            <a:stCxn id="392" idx="1"/>
          </p:cNvCxnSpPr>
          <p:nvPr/>
        </p:nvCxnSpPr>
        <p:spPr>
          <a:xfrm flipH="1">
            <a:off x="3432600" y="1812375"/>
            <a:ext cx="630900" cy="50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81" name="Shape 38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4" name="Shape 394"/>
          <p:cNvCxnSpPr>
            <a:stCxn id="381" idx="1"/>
            <a:endCxn id="374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395" name="Shape 395"/>
          <p:cNvSpPr txBox="1"/>
          <p:nvPr/>
        </p:nvSpPr>
        <p:spPr>
          <a:xfrm>
            <a:off x="6182700" y="2801525"/>
            <a:ext cx="28893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rebase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...to replay your work on top of it…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Applying: diff/patch of commit 6dfo into commit 3f9f9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384" name="Shape 384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396" name="Shape 396"/>
          <p:cNvCxnSpPr>
            <a:stCxn id="384" idx="1"/>
            <a:endCxn id="368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397" name="Shape 397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87" name="Shape 387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398" name="Shape 398"/>
          <p:cNvCxnSpPr>
            <a:stCxn id="387" idx="1"/>
            <a:endCxn id="384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05" name="Shape 40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06" name="Shape 40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07" name="Shape 40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08" name="Shape 408"/>
          <p:cNvCxnSpPr>
            <a:stCxn id="406" idx="1"/>
            <a:endCxn id="40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09" name="Shape 409"/>
          <p:cNvCxnSpPr>
            <a:stCxn id="407" idx="1"/>
            <a:endCxn id="40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0" name="Shape 41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11" name="Shape 41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12" name="Shape 41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13" name="Shape 41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14" name="Shape 414"/>
          <p:cNvCxnSpPr>
            <a:stCxn id="412" idx="1"/>
            <a:endCxn id="41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15" name="Shape 415"/>
          <p:cNvCxnSpPr>
            <a:stCxn id="413" idx="1"/>
            <a:endCxn id="41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16" name="Shape 41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17" name="Shape 41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18" name="Shape 41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19" name="Shape 419"/>
          <p:cNvCxnSpPr>
            <a:stCxn id="418" idx="0"/>
            <a:endCxn id="42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1" name="Shape 421"/>
          <p:cNvSpPr/>
          <p:nvPr/>
        </p:nvSpPr>
        <p:spPr>
          <a:xfrm>
            <a:off x="4958750" y="3107425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22" name="Shape 422"/>
          <p:cNvCxnSpPr>
            <a:stCxn id="421" idx="0"/>
            <a:endCxn id="423" idx="2"/>
          </p:cNvCxnSpPr>
          <p:nvPr/>
        </p:nvCxnSpPr>
        <p:spPr>
          <a:xfrm rot="10800000">
            <a:off x="5591750" y="2647525"/>
            <a:ext cx="0" cy="45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4" name="Shape 42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25" name="Shape 425"/>
          <p:cNvCxnSpPr>
            <a:stCxn id="424" idx="2"/>
            <a:endCxn id="426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7" name="Shape 427"/>
          <p:cNvSpPr txBox="1"/>
          <p:nvPr/>
        </p:nvSpPr>
        <p:spPr>
          <a:xfrm>
            <a:off x="2203900" y="307525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28" name="Shape 428"/>
          <p:cNvSpPr txBox="1"/>
          <p:nvPr/>
        </p:nvSpPr>
        <p:spPr>
          <a:xfrm>
            <a:off x="7206775" y="13789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29" name="Shape 429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30" name="Shape 430"/>
          <p:cNvCxnSpPr>
            <a:endCxn id="42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1" name="Shape 431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2" name="Shape 432"/>
          <p:cNvCxnSpPr>
            <a:stCxn id="431" idx="1"/>
            <a:endCxn id="41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3" name="Shape 433"/>
          <p:cNvSpPr txBox="1"/>
          <p:nvPr/>
        </p:nvSpPr>
        <p:spPr>
          <a:xfrm>
            <a:off x="6978525" y="2677000"/>
            <a:ext cx="2165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810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33333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$ git push</a:t>
            </a:r>
            <a:b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</a:br>
            <a:r>
              <a:rPr lang="en-US" sz="2400">
                <a:solidFill>
                  <a:srgbClr val="333333"/>
                </a:solidFill>
                <a:highlight>
                  <a:srgbClr val="FFFFFF"/>
                </a:highlight>
              </a:rPr>
              <a:t>of commit 3f9f9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423" name="Shape 42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34" name="Shape 434"/>
          <p:cNvCxnSpPr>
            <a:stCxn id="423" idx="1"/>
            <a:endCxn id="40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35" name="Shape 43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26" name="Shape 426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6" name="Shape 436"/>
          <p:cNvCxnSpPr>
            <a:stCxn id="426" idx="1"/>
            <a:endCxn id="42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20" name="Shape 42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37" name="Shape 437"/>
          <p:cNvCxnSpPr>
            <a:stCxn id="420" idx="1"/>
            <a:endCxn id="431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38" name="Shape 438"/>
          <p:cNvSpPr/>
          <p:nvPr/>
        </p:nvSpPr>
        <p:spPr>
          <a:xfrm>
            <a:off x="6368325" y="3162475"/>
            <a:ext cx="610200" cy="2168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</a:p>
        </p:txBody>
      </p:sp>
      <p:sp>
        <p:nvSpPr>
          <p:cNvPr id="445" name="Shape 445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46" name="Shape 446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47" name="Shape 447"/>
          <p:cNvSpPr/>
          <p:nvPr/>
        </p:nvSpPr>
        <p:spPr>
          <a:xfrm>
            <a:off x="3077050" y="23215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48" name="Shape 448"/>
          <p:cNvCxnSpPr>
            <a:stCxn id="446" idx="1"/>
            <a:endCxn id="445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49" name="Shape 449"/>
          <p:cNvCxnSpPr>
            <a:stCxn id="447" idx="1"/>
            <a:endCxn id="446" idx="3"/>
          </p:cNvCxnSpPr>
          <p:nvPr/>
        </p:nvCxnSpPr>
        <p:spPr>
          <a:xfrm rot="10800000">
            <a:off x="2668450" y="24992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0" name="Shape 450"/>
          <p:cNvSpPr txBox="1"/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Rebasing </a:t>
            </a:r>
            <a:r>
              <a:rPr lang="en-US">
                <a:latin typeface="Merriweather"/>
                <a:ea typeface="Merriweather"/>
                <a:cs typeface="Merriweather"/>
                <a:sym typeface="Merriweather"/>
              </a:rPr>
              <a:t>Remote Tracking Branch</a:t>
            </a:r>
          </a:p>
        </p:txBody>
      </p:sp>
      <p:sp>
        <p:nvSpPr>
          <p:cNvPr id="451" name="Shape 451"/>
          <p:cNvSpPr/>
          <p:nvPr/>
        </p:nvSpPr>
        <p:spPr>
          <a:xfrm>
            <a:off x="47315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452" name="Shape 452"/>
          <p:cNvSpPr/>
          <p:nvPr/>
        </p:nvSpPr>
        <p:spPr>
          <a:xfrm>
            <a:off x="165637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sp>
        <p:nvSpPr>
          <p:cNvPr id="453" name="Shape 453"/>
          <p:cNvSpPr/>
          <p:nvPr/>
        </p:nvSpPr>
        <p:spPr>
          <a:xfrm>
            <a:off x="2839600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f30ab</a:t>
            </a:r>
          </a:p>
        </p:txBody>
      </p:sp>
      <p:cxnSp>
        <p:nvCxnSpPr>
          <p:cNvPr id="454" name="Shape 454"/>
          <p:cNvCxnSpPr>
            <a:stCxn id="452" idx="1"/>
            <a:endCxn id="451" idx="3"/>
          </p:cNvCxnSpPr>
          <p:nvPr/>
        </p:nvCxnSpPr>
        <p:spPr>
          <a:xfrm rot="10800000">
            <a:off x="124777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55" name="Shape 455"/>
          <p:cNvCxnSpPr>
            <a:stCxn id="453" idx="1"/>
            <a:endCxn id="452" idx="3"/>
          </p:cNvCxnSpPr>
          <p:nvPr/>
        </p:nvCxnSpPr>
        <p:spPr>
          <a:xfrm rot="10800000">
            <a:off x="2431000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56" name="Shape 456"/>
          <p:cNvSpPr txBox="1"/>
          <p:nvPr/>
        </p:nvSpPr>
        <p:spPr>
          <a:xfrm>
            <a:off x="0" y="1150050"/>
            <a:ext cx="26685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Local Repository</a:t>
            </a:r>
          </a:p>
        </p:txBody>
      </p:sp>
      <p:sp>
        <p:nvSpPr>
          <p:cNvPr id="457" name="Shape 457"/>
          <p:cNvSpPr txBox="1"/>
          <p:nvPr/>
        </p:nvSpPr>
        <p:spPr>
          <a:xfrm>
            <a:off x="35025" y="4729563"/>
            <a:ext cx="32769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400"/>
              <a:t> Remote Repository</a:t>
            </a:r>
          </a:p>
        </p:txBody>
      </p:sp>
      <p:sp>
        <p:nvSpPr>
          <p:cNvPr id="458" name="Shape 458"/>
          <p:cNvSpPr/>
          <p:nvPr/>
        </p:nvSpPr>
        <p:spPr>
          <a:xfrm>
            <a:off x="6241725" y="6272400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59" name="Shape 459"/>
          <p:cNvCxnSpPr>
            <a:stCxn id="458" idx="0"/>
            <a:endCxn id="460" idx="2"/>
          </p:cNvCxnSpPr>
          <p:nvPr/>
        </p:nvCxnSpPr>
        <p:spPr>
          <a:xfrm rot="10800000">
            <a:off x="6673425" y="5845500"/>
            <a:ext cx="0" cy="42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1" name="Shape 461"/>
          <p:cNvSpPr/>
          <p:nvPr/>
        </p:nvSpPr>
        <p:spPr>
          <a:xfrm>
            <a:off x="6142075" y="3152700"/>
            <a:ext cx="1266000" cy="5460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origin/master</a:t>
            </a:r>
          </a:p>
        </p:txBody>
      </p:sp>
      <p:cxnSp>
        <p:nvCxnSpPr>
          <p:cNvPr id="462" name="Shape 462"/>
          <p:cNvCxnSpPr>
            <a:stCxn id="461" idx="0"/>
            <a:endCxn id="463" idx="2"/>
          </p:cNvCxnSpPr>
          <p:nvPr/>
        </p:nvCxnSpPr>
        <p:spPr>
          <a:xfrm rot="10800000">
            <a:off x="6775075" y="2647500"/>
            <a:ext cx="0" cy="50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4" name="Shape 464"/>
          <p:cNvSpPr/>
          <p:nvPr/>
        </p:nvSpPr>
        <p:spPr>
          <a:xfrm>
            <a:off x="6343375" y="1478513"/>
            <a:ext cx="863400" cy="5094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master</a:t>
            </a:r>
          </a:p>
        </p:txBody>
      </p:sp>
      <p:cxnSp>
        <p:nvCxnSpPr>
          <p:cNvPr id="465" name="Shape 465"/>
          <p:cNvCxnSpPr>
            <a:stCxn id="464" idx="2"/>
            <a:endCxn id="463" idx="0"/>
          </p:cNvCxnSpPr>
          <p:nvPr/>
        </p:nvCxnSpPr>
        <p:spPr>
          <a:xfrm>
            <a:off x="6775075" y="1987913"/>
            <a:ext cx="0" cy="304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6" name="Shape 466"/>
          <p:cNvSpPr txBox="1"/>
          <p:nvPr/>
        </p:nvSpPr>
        <p:spPr>
          <a:xfrm>
            <a:off x="3173550" y="3074700"/>
            <a:ext cx="27969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7408075" y="1152725"/>
            <a:ext cx="19371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sp>
        <p:nvSpPr>
          <p:cNvPr id="468" name="Shape 468"/>
          <p:cNvSpPr/>
          <p:nvPr/>
        </p:nvSpPr>
        <p:spPr>
          <a:xfrm>
            <a:off x="6355975" y="850113"/>
            <a:ext cx="838200" cy="355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469" name="Shape 469"/>
          <p:cNvCxnSpPr>
            <a:endCxn id="464" idx="0"/>
          </p:cNvCxnSpPr>
          <p:nvPr/>
        </p:nvCxnSpPr>
        <p:spPr>
          <a:xfrm>
            <a:off x="6775075" y="1152713"/>
            <a:ext cx="0" cy="325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0" name="Shape 470"/>
          <p:cNvSpPr/>
          <p:nvPr/>
        </p:nvSpPr>
        <p:spPr>
          <a:xfrm>
            <a:off x="4022825" y="5490000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1" name="Shape 471"/>
          <p:cNvCxnSpPr>
            <a:stCxn id="470" idx="1"/>
            <a:endCxn id="453" idx="3"/>
          </p:cNvCxnSpPr>
          <p:nvPr/>
        </p:nvCxnSpPr>
        <p:spPr>
          <a:xfrm rot="10800000">
            <a:off x="3614225" y="5667750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72" name="Shape 472"/>
          <p:cNvSpPr txBox="1"/>
          <p:nvPr/>
        </p:nvSpPr>
        <p:spPr>
          <a:xfrm>
            <a:off x="7331850" y="2469800"/>
            <a:ext cx="1739700" cy="43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Clr>
                <a:srgbClr val="FF0000"/>
              </a:buClr>
              <a:buSzPct val="100000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FFFFF"/>
                </a:highlight>
              </a:rPr>
              <a:t>After push Remote Tracking Branch and Tracking (Local) branch points to the same commit </a:t>
            </a:r>
          </a:p>
          <a:p>
            <a:pPr lvl="0" marR="25400" rtl="0">
              <a:lnSpc>
                <a:spcPct val="1134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2400">
              <a:solidFill>
                <a:srgbClr val="333333"/>
              </a:solidFill>
              <a:highlight>
                <a:srgbClr val="EEEEEE"/>
              </a:highlight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2400"/>
          </a:p>
        </p:txBody>
      </p:sp>
      <p:sp>
        <p:nvSpPr>
          <p:cNvPr id="473" name="Shape 473"/>
          <p:cNvSpPr/>
          <p:nvPr/>
        </p:nvSpPr>
        <p:spPr>
          <a:xfrm>
            <a:off x="5204450" y="2292038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-US"/>
              <a:t>0bddb</a:t>
            </a:r>
          </a:p>
        </p:txBody>
      </p:sp>
      <p:cxnSp>
        <p:nvCxnSpPr>
          <p:cNvPr id="474" name="Shape 474"/>
          <p:cNvCxnSpPr>
            <a:stCxn id="473" idx="1"/>
            <a:endCxn id="447" idx="3"/>
          </p:cNvCxnSpPr>
          <p:nvPr/>
        </p:nvCxnSpPr>
        <p:spPr>
          <a:xfrm flipH="1">
            <a:off x="3851750" y="2469788"/>
            <a:ext cx="1352700" cy="2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475" name="Shape 475"/>
          <p:cNvCxnSpPr/>
          <p:nvPr/>
        </p:nvCxnSpPr>
        <p:spPr>
          <a:xfrm>
            <a:off x="0" y="4537325"/>
            <a:ext cx="406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463" name="Shape 463"/>
          <p:cNvSpPr/>
          <p:nvPr/>
        </p:nvSpPr>
        <p:spPr>
          <a:xfrm>
            <a:off x="6387775" y="229205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6" name="Shape 476"/>
          <p:cNvCxnSpPr>
            <a:stCxn id="463" idx="1"/>
            <a:endCxn id="473" idx="3"/>
          </p:cNvCxnSpPr>
          <p:nvPr/>
        </p:nvCxnSpPr>
        <p:spPr>
          <a:xfrm rot="10800000">
            <a:off x="5979175" y="2469801"/>
            <a:ext cx="40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sp>
        <p:nvSpPr>
          <p:cNvPr id="460" name="Shape 460"/>
          <p:cNvSpPr/>
          <p:nvPr/>
        </p:nvSpPr>
        <p:spPr>
          <a:xfrm>
            <a:off x="6286113" y="5490001"/>
            <a:ext cx="774600" cy="355500"/>
          </a:xfrm>
          <a:prstGeom prst="roundRect">
            <a:avLst>
              <a:gd fmla="val 16667" name="adj"/>
            </a:avLst>
          </a:prstGeom>
          <a:solidFill>
            <a:srgbClr val="A7FFAB"/>
          </a:solidFill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/>
              <a:t>3f9f9</a:t>
            </a:r>
          </a:p>
        </p:txBody>
      </p:sp>
      <p:cxnSp>
        <p:nvCxnSpPr>
          <p:cNvPr id="477" name="Shape 477"/>
          <p:cNvCxnSpPr>
            <a:stCxn id="460" idx="1"/>
            <a:endCxn id="470" idx="3"/>
          </p:cNvCxnSpPr>
          <p:nvPr/>
        </p:nvCxnSpPr>
        <p:spPr>
          <a:xfrm rot="10800000">
            <a:off x="4797513" y="5667751"/>
            <a:ext cx="1488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Shape 482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1" i="0" lang="en-US" sz="20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Do not rebase commits that you have pushed to a public repository.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b="0" i="0" lang="en-US" sz="1800" u="non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If you follow that guideline, you’ll be fine. If you don’t, people will hate you, and you’ll be scorned by friends and family.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28600" lvl="0" marL="228600" marR="0" rtl="0" algn="l"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800" u="none">
              <a:solidFill>
                <a:srgbClr val="0070C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3" name="Shape 483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Perils of rebase</a:t>
            </a:r>
          </a:p>
        </p:txBody>
      </p:sp>
      <p:sp>
        <p:nvSpPr>
          <p:cNvPr id="484" name="Shape 48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485" name="Shape 48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4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Teamwork, parallel work with rebase and conflicts resolution: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do commits in both repos, with change in the same line of the same file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Pull with rebase, resolve conflicts, save the resolution file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Add the file to the staging area - means resolve.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Commit and push</a:t>
            </a:r>
          </a:p>
        </p:txBody>
      </p:sp>
      <p:sp>
        <p:nvSpPr>
          <p:cNvPr id="492" name="Shape 49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branches</a:t>
            </a:r>
          </a:p>
        </p:txBody>
      </p:sp>
      <p:sp>
        <p:nvSpPr>
          <p:cNvPr id="498" name="Shape 498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branch is simply a movable pointer to a commit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Pointer moves forward automatically with each commit on a branch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Shape 4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01" name="Shape 5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1981200"/>
            <a:ext cx="4762500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Creating new branch</a:t>
            </a:r>
          </a:p>
        </p:txBody>
      </p:sp>
      <p:sp>
        <p:nvSpPr>
          <p:cNvPr id="507" name="Shape 507"/>
          <p:cNvSpPr txBox="1"/>
          <p:nvPr>
            <p:ph idx="1" type="body"/>
          </p:nvPr>
        </p:nvSpPr>
        <p:spPr>
          <a:xfrm>
            <a:off x="592137" y="11430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New branch creates a new reference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branch testing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8" name="Shape 5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10" name="Shape 5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35200"/>
            <a:ext cx="5943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Switching to a branch</a:t>
            </a:r>
          </a:p>
        </p:txBody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Git checkout </a:t>
            </a:r>
            <a:r>
              <a:rPr b="0" i="1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branch-name</a:t>
            </a: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 switches to an existing branch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checkout testing</a:t>
            </a:r>
          </a:p>
          <a:p>
            <a:pPr indent="-234950" lvl="0" marL="2857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7" name="Shape 51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18" name="Shape 51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19" name="Shape 5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00" y="2133600"/>
            <a:ext cx="37338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Shape 524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New commit moves current branch</a:t>
            </a:r>
          </a:p>
        </p:txBody>
      </p:sp>
      <p:sp>
        <p:nvSpPr>
          <p:cNvPr id="525" name="Shape 525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3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vi file04.txt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Courier New"/>
              <a:buNone/>
            </a:pPr>
            <a:r>
              <a:rPr b="1" i="0" lang="en-US" sz="1400" u="none" cap="none" strike="noStrike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&gt; git commit -a -m 'Commit message'</a:t>
            </a:r>
          </a:p>
          <a:p>
            <a:pPr indent="0" lvl="3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6350" lvl="0" marL="5715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800" u="none">
              <a:solidFill>
                <a:srgbClr val="5E5E5E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2" marL="3429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marR="0" rtl="0" algn="l">
              <a:spcBef>
                <a:spcPts val="7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Shape 52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28" name="Shape 5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750" y="2295525"/>
            <a:ext cx="47625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idx="1" type="body"/>
          </p:nvPr>
        </p:nvSpPr>
        <p:spPr>
          <a:xfrm>
            <a:off x="206850" y="1793700"/>
            <a:ext cx="8229600" cy="32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Quick and efficient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Expedite distributed development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Atomic transactions, commit, </a:t>
            </a:r>
            <a:r>
              <a:rPr lang="en-US"/>
              <a:t>cross repository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lang="en-US"/>
              <a:t>Commits (Change) management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A clea</a:t>
            </a:r>
            <a:r>
              <a:rPr lang="en-US"/>
              <a:t>r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internal design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Suited to</a:t>
            </a:r>
            <a:r>
              <a:rPr lang="en-US"/>
              <a:t> handle everything from small to very large projects with speed and efficiency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Support and encourage branched development</a:t>
            </a: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Shape 79"/>
          <p:cNvSpPr txBox="1"/>
          <p:nvPr/>
        </p:nvSpPr>
        <p:spPr>
          <a:xfrm>
            <a:off x="461825" y="708025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>
                <a:solidFill>
                  <a:schemeClr val="dk2"/>
                </a:solidFill>
              </a:rPr>
              <a:t>GIT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36" name="Shape 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1295400"/>
            <a:ext cx="5791200" cy="49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/>
          <p:nvPr>
            <p:ph idx="1" type="body"/>
          </p:nvPr>
        </p:nvSpPr>
        <p:spPr>
          <a:xfrm>
            <a:off x="592137" y="1447800"/>
            <a:ext cx="82296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349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Merriweather"/>
              <a:buChar char="•"/>
            </a:pPr>
            <a:r>
              <a:rPr b="0" i="0" lang="en-US" sz="1800" u="none">
                <a:solidFill>
                  <a:srgbClr val="5E5E5E"/>
                </a:solidFill>
                <a:latin typeface="Merriweather"/>
                <a:ea typeface="Merriweather"/>
                <a:cs typeface="Merriweather"/>
                <a:sym typeface="Merriweather"/>
              </a:rPr>
              <a:t>As a result of merge Git creates a new commit, which has two parents:</a:t>
            </a:r>
          </a:p>
        </p:txBody>
      </p:sp>
      <p:sp>
        <p:nvSpPr>
          <p:cNvPr id="542" name="Shape 542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Merging branches (continued)</a:t>
            </a:r>
          </a:p>
        </p:txBody>
      </p:sp>
      <p:sp>
        <p:nvSpPr>
          <p:cNvPr id="543" name="Shape 543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44" name="Shape 544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45" name="Shape 5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1737" y="2314575"/>
            <a:ext cx="4200525" cy="222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Shape 551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5 - 7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create tag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Create branch bugfix from the tag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Will do bugfix commit in bugfix branch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Check out master branch and commit new change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Merge bugfix branch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Overview results</a:t>
            </a:r>
          </a:p>
        </p:txBody>
      </p:sp>
      <p:sp>
        <p:nvSpPr>
          <p:cNvPr id="552" name="Shape 55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0" name="Shape 56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73175"/>
            <a:ext cx="8796337" cy="48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68" name="Shape 5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Shape 573"/>
          <p:cNvSpPr txBox="1"/>
          <p:nvPr>
            <p:ph type="title"/>
          </p:nvPr>
        </p:nvSpPr>
        <p:spPr>
          <a:xfrm>
            <a:off x="0" y="0"/>
            <a:ext cx="9144000" cy="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branches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74" name="Shape 574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576" name="Shape 57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417637"/>
            <a:ext cx="8758237" cy="467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/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</a:p>
        </p:txBody>
      </p:sp>
      <p:sp>
        <p:nvSpPr>
          <p:cNvPr id="583" name="Shape 583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4" name="Shape 58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585" name="Shape 5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/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b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91" name="Shape 591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92" name="Shape 592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Delete_local_feature_branch.png"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599" name="Shape 599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Shape 60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1" name="Shape 60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02" name="Shape 6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Shape 608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8 - 10</a:t>
            </a:r>
          </a:p>
          <a:p>
            <a:pPr indent="0" lvl="0" marL="0" rtl="0" algn="l">
              <a:spcBef>
                <a:spcPts val="0"/>
              </a:spcBef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buSzPct val="100000"/>
            </a:pPr>
            <a:r>
              <a:rPr lang="en-US" sz="3000"/>
              <a:t>We</a:t>
            </a:r>
            <a:r>
              <a:rPr lang="en-US" sz="3000"/>
              <a:t> will create branch bugfix2, from Release_01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Cherry-pick 1 commit from master branch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Undo modified file, undo staged file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Undo latest local commit, revert pushed commit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Stash meanwhile work aside, make commit, return work from stash</a:t>
            </a:r>
          </a:p>
        </p:txBody>
      </p:sp>
      <p:sp>
        <p:nvSpPr>
          <p:cNvPr id="609" name="Shape 609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0" y="200"/>
            <a:ext cx="1617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/>
              <a:t>Architecture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1 Local repo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2 Remote (Origin)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1800"/>
              <a:t>3 Common</a:t>
            </a:r>
            <a:br>
              <a:rPr lang="en-US" sz="1800"/>
            </a:br>
            <a:r>
              <a:rPr lang="en-US" sz="1800"/>
              <a:t>(Community) Remote Origin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Nov 20,2011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descr="Github2.png"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825" y="0"/>
            <a:ext cx="767917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11 - 13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Format patch in 1 repository, and apply it in another repository	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create 2 local commits and squash them to 1 commit by interactive rebase, and push only 1 commit to remote repository  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Create commit in 1 repository and pull it from another repository, without pushing to origin repository</a:t>
            </a:r>
          </a:p>
        </p:txBody>
      </p:sp>
      <p:sp>
        <p:nvSpPr>
          <p:cNvPr id="616" name="Shape 616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Shape 621"/>
          <p:cNvSpPr txBox="1"/>
          <p:nvPr>
            <p:ph type="title"/>
          </p:nvPr>
        </p:nvSpPr>
        <p:spPr>
          <a:xfrm>
            <a:off x="457200" y="25709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t/>
            </a:r>
            <a:endParaRPr sz="4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/>
              <a:t>Thanks!</a:t>
            </a:r>
          </a:p>
        </p:txBody>
      </p:sp>
      <p:sp>
        <p:nvSpPr>
          <p:cNvPr id="622" name="Shape 62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23" name="Shape 62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/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-US"/>
              <a:t>Backup slides</a:t>
            </a:r>
          </a:p>
        </p:txBody>
      </p:sp>
      <p:sp>
        <p:nvSpPr>
          <p:cNvPr id="630" name="Shape 630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Shape 636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7" name="Shape 63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38" name="Shape 6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6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45" name="Shape 6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139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52" name="Shape 6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031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Shape 658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9" name="Shape 659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60" name="Shape 6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64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7" name="Shape 667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68" name="Shape 6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995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5" name="Shape 675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id="676" name="Shape 6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8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Shape 682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  <p:pic>
        <p:nvPicPr>
          <p:cNvPr descr="image4.png" id="683" name="Shape 6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375" y="75825"/>
            <a:ext cx="7273626" cy="6782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4" name="Shape 684"/>
          <p:cNvSpPr txBox="1"/>
          <p:nvPr/>
        </p:nvSpPr>
        <p:spPr>
          <a:xfrm>
            <a:off x="0" y="434975"/>
            <a:ext cx="27402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2400"/>
              <a:t>Git Master-&gt;Slave 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lvl="0">
              <a:spcBef>
                <a:spcPts val="0"/>
              </a:spcBef>
              <a:buNone/>
            </a:pPr>
            <a:r>
              <a:rPr lang="en-US" sz="2400"/>
              <a:t>Mirroring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idx="1" type="body"/>
          </p:nvPr>
        </p:nvSpPr>
        <p:spPr>
          <a:xfrm>
            <a:off x="-25" y="0"/>
            <a:ext cx="9144000" cy="68580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Demo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US" sz="3600"/>
              <a:t>Lab 1 - 2</a:t>
            </a:r>
            <a:br>
              <a:rPr lang="en-US" sz="3600"/>
            </a:b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We will configure your git user and e-mail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Will create remote, bare repository in home dir</a:t>
            </a:r>
          </a:p>
          <a:p>
            <a:pPr indent="457200" lvl="0" marL="0" rtl="0">
              <a:spcBef>
                <a:spcPts val="0"/>
              </a:spcBef>
              <a:buNone/>
            </a:pPr>
            <a:r>
              <a:rPr lang="en-US" sz="3000"/>
              <a:t>Clone it to work repo1 in home dir also, add,commit and push</a:t>
            </a:r>
          </a:p>
          <a:p>
            <a:pPr indent="-419100" lvl="0" marL="457200" rtl="0">
              <a:spcBef>
                <a:spcPts val="0"/>
              </a:spcBef>
              <a:buSzPct val="100000"/>
            </a:pPr>
            <a:r>
              <a:rPr lang="en-US" sz="3000"/>
              <a:t>Restructure files, add, commit and push</a:t>
            </a:r>
            <a:br>
              <a:rPr lang="en-US" sz="3000"/>
            </a:b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anchorCtr="0" anchor="t" bIns="45700" lIns="91425" rIns="91425" wrap="square" tIns="4570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Shape 689"/>
          <p:cNvSpPr txBox="1"/>
          <p:nvPr>
            <p:ph type="title"/>
          </p:nvPr>
        </p:nvSpPr>
        <p:spPr>
          <a:xfrm>
            <a:off x="0" y="533400"/>
            <a:ext cx="88392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are tracking and remote-tracking branches?</a:t>
            </a:r>
            <a:br>
              <a:rPr b="1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90" name="Shape 690"/>
          <p:cNvSpPr txBox="1"/>
          <p:nvPr>
            <p:ph idx="1" type="body"/>
          </p:nvPr>
        </p:nvSpPr>
        <p:spPr>
          <a:xfrm>
            <a:off x="381000" y="15240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The combination of these branches defines a relationship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between a local branch and one in the remote repository.</a:t>
            </a: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When a repository is cloned, Git automatically creates </a:t>
            </a:r>
            <a:r>
              <a:rPr b="1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remote-tracking branches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origin/master) for the remote branches and a </a:t>
            </a:r>
            <a:r>
              <a:rPr b="1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tracking branch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(e.g., master) to allow for local changes in relationship to the remote branch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691" name="Shape 691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92" name="Shape 692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693" name="Shape 6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462" y="3810000"/>
            <a:ext cx="8077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repository structure (.git)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02" name="Shape 10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47800"/>
            <a:ext cx="7696200" cy="495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W</a:t>
            </a: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orking Tree</a:t>
            </a: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246475" y="1596700"/>
            <a:ext cx="8440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Working tree has all files and folders as found in your HEAD,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plus the changes you made since your last commit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There is only ONE main working tree per repository (and only 1 .git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folder as well)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Working Tree</a:t>
            </a:r>
            <a:b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  <p:sp>
        <p:nvSpPr>
          <p:cNvPr id="109" name="Shape 10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70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  <p:pic>
        <p:nvPicPr>
          <p:cNvPr id="111" name="Shape 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097650"/>
            <a:ext cx="3276600" cy="30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/>
          <p:nvPr/>
        </p:nvSpPr>
        <p:spPr>
          <a:xfrm>
            <a:off x="2537325" y="4654150"/>
            <a:ext cx="1203300" cy="87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States of files in Working Tree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ACACAC"/>
                </a:solidFill>
                <a:latin typeface="Arial"/>
                <a:ea typeface="Arial"/>
                <a:cs typeface="Arial"/>
                <a:sym typeface="Arial"/>
              </a:rPr>
              <a:t>Untracked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in the repository folder, git does not keep a version of 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tracked, modified since last stage or commit.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Staged</a:t>
            </a:r>
            <a:r>
              <a:rPr b="0" i="0" lang="en-US" sz="2000" u="none">
                <a:solidFill>
                  <a:srgbClr val="1391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– a snapshot of the file, ready to be committed. Even if modified, git will still keep the snapshot.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</a:pPr>
            <a:r>
              <a:rPr b="1" i="0" lang="en-US" sz="2000" u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Committed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– version of file saved in repository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457200" y="4572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0" i="0" lang="en-US" sz="3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Objects 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152400" y="990600"/>
            <a:ext cx="87630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Every object in GIT composed of </a:t>
            </a:r>
            <a:r>
              <a:rPr lang="en-US"/>
              <a:t>those</a:t>
            </a:r>
            <a:r>
              <a:rPr b="0" i="0" lang="en-US" sz="200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rPr>
              <a:t> elements – </a:t>
            </a: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–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“blob”, “tree”, “commit”, “tag/branch</a:t>
            </a:r>
            <a:r>
              <a:rPr lang="en-US" sz="1800">
                <a:solidFill>
                  <a:srgbClr val="000000"/>
                </a:solidFill>
              </a:rPr>
              <a:t>”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indent="457200" lvl="0" marL="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"blob" is basically like a file – it is used to store the content of a source file.</a:t>
            </a:r>
          </a:p>
          <a:p>
            <a:pPr indent="-285750" lvl="1" marL="6286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"tree" is basically like a directory - it references a group of other</a:t>
            </a:r>
          </a:p>
          <a:p>
            <a:pPr indent="-285750" lvl="1" marL="6286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trees (subdirectories) and/or blobs (files).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 A "commit" points to a single tree, marking it as what the project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  looked like at a certain point in time. Keeps changed files since the last commit, author of the changes, a reference to the parent commit(s), etc.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A "tag/branch" is a way to mark a specific commit as special in some way. It is usually used to tag certain commits as specific releases or 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rPr lang="en-US" sz="1800">
                <a:solidFill>
                  <a:srgbClr val="000000"/>
                </a:solidFill>
              </a:rPr>
              <a:t>   something along those lines.</a:t>
            </a:r>
          </a:p>
          <a:p>
            <a:pPr indent="-69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228600" marR="0" rtl="0" algn="l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r>
              <a:t/>
            </a:r>
            <a:endParaRPr b="0" i="0" sz="2000" u="none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