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1" r:id="rId4"/>
    <p:sldMasterId id="2147483803" r:id="rId5"/>
  </p:sldMasterIdLst>
  <p:notesMasterIdLst>
    <p:notesMasterId r:id="rId31"/>
  </p:notesMasterIdLst>
  <p:handoutMasterIdLst>
    <p:handoutMasterId r:id="rId32"/>
  </p:handoutMasterIdLst>
  <p:sldIdLst>
    <p:sldId id="410" r:id="rId6"/>
    <p:sldId id="411" r:id="rId7"/>
    <p:sldId id="287" r:id="rId8"/>
    <p:sldId id="295" r:id="rId9"/>
    <p:sldId id="416" r:id="rId10"/>
    <p:sldId id="423" r:id="rId11"/>
    <p:sldId id="439" r:id="rId12"/>
    <p:sldId id="441" r:id="rId13"/>
    <p:sldId id="442" r:id="rId14"/>
    <p:sldId id="443" r:id="rId15"/>
    <p:sldId id="449" r:id="rId16"/>
    <p:sldId id="444" r:id="rId17"/>
    <p:sldId id="445" r:id="rId18"/>
    <p:sldId id="446" r:id="rId19"/>
    <p:sldId id="447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48" r:id="rId29"/>
    <p:sldId id="458" r:id="rId30"/>
  </p:sldIdLst>
  <p:sldSz cx="9144000" cy="6858000" type="screen4x3"/>
  <p:notesSz cx="6797675" cy="9928225"/>
  <p:defaultTextStyle>
    <a:defPPr>
      <a:defRPr lang="en-GB"/>
    </a:defPPr>
    <a:lvl1pPr algn="l" defTabSz="449263" rtl="0" eaLnBrk="0" fontAlgn="base" hangingPunct="0">
      <a:lnSpc>
        <a:spcPct val="9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600" kern="1200">
        <a:solidFill>
          <a:schemeClr val="bg1"/>
        </a:solidFill>
        <a:latin typeface="Tahoma" pitchFamily="34" charset="0"/>
        <a:ea typeface="MS Gothic" pitchFamily="49" charset="-128"/>
        <a:cs typeface="+mn-cs"/>
      </a:defRPr>
    </a:lvl1pPr>
    <a:lvl2pPr marL="457200" algn="l" defTabSz="449263" rtl="0" eaLnBrk="0" fontAlgn="base" hangingPunct="0">
      <a:lnSpc>
        <a:spcPct val="9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600" kern="1200">
        <a:solidFill>
          <a:schemeClr val="bg1"/>
        </a:solidFill>
        <a:latin typeface="Tahoma" pitchFamily="34" charset="0"/>
        <a:ea typeface="MS Gothic" pitchFamily="49" charset="-128"/>
        <a:cs typeface="+mn-cs"/>
      </a:defRPr>
    </a:lvl2pPr>
    <a:lvl3pPr marL="914400" algn="l" defTabSz="449263" rtl="0" eaLnBrk="0" fontAlgn="base" hangingPunct="0">
      <a:lnSpc>
        <a:spcPct val="9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600" kern="1200">
        <a:solidFill>
          <a:schemeClr val="bg1"/>
        </a:solidFill>
        <a:latin typeface="Tahoma" pitchFamily="34" charset="0"/>
        <a:ea typeface="MS Gothic" pitchFamily="49" charset="-128"/>
        <a:cs typeface="+mn-cs"/>
      </a:defRPr>
    </a:lvl3pPr>
    <a:lvl4pPr marL="1371600" algn="l" defTabSz="449263" rtl="0" eaLnBrk="0" fontAlgn="base" hangingPunct="0">
      <a:lnSpc>
        <a:spcPct val="9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600" kern="1200">
        <a:solidFill>
          <a:schemeClr val="bg1"/>
        </a:solidFill>
        <a:latin typeface="Tahoma" pitchFamily="34" charset="0"/>
        <a:ea typeface="MS Gothic" pitchFamily="49" charset="-128"/>
        <a:cs typeface="+mn-cs"/>
      </a:defRPr>
    </a:lvl4pPr>
    <a:lvl5pPr marL="1828800" algn="l" defTabSz="449263" rtl="0" eaLnBrk="0" fontAlgn="base" hangingPunct="0">
      <a:lnSpc>
        <a:spcPct val="9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600" kern="1200">
        <a:solidFill>
          <a:schemeClr val="bg1"/>
        </a:solidFill>
        <a:latin typeface="Tahoma" pitchFamily="34" charset="0"/>
        <a:ea typeface="MS Gothic" pitchFamily="49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bg1"/>
        </a:solidFill>
        <a:latin typeface="Tahoma" pitchFamily="34" charset="0"/>
        <a:ea typeface="MS Gothic" pitchFamily="49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bg1"/>
        </a:solidFill>
        <a:latin typeface="Tahoma" pitchFamily="34" charset="0"/>
        <a:ea typeface="MS Gothic" pitchFamily="49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bg1"/>
        </a:solidFill>
        <a:latin typeface="Tahoma" pitchFamily="34" charset="0"/>
        <a:ea typeface="MS Gothic" pitchFamily="49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bg1"/>
        </a:solidFill>
        <a:latin typeface="Tahoma" pitchFamily="34" charset="0"/>
        <a:ea typeface="MS Gothic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954" autoAdjust="0"/>
    <p:restoredTop sz="92871" autoAdjust="0"/>
  </p:normalViewPr>
  <p:slideViewPr>
    <p:cSldViewPr>
      <p:cViewPr>
        <p:scale>
          <a:sx n="60" d="100"/>
          <a:sy n="60" d="100"/>
        </p:scale>
        <p:origin x="-2227" y="-62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112"/>
    </p:cViewPr>
  </p:sorterViewPr>
  <p:notesViewPr>
    <p:cSldViewPr>
      <p:cViewPr varScale="1">
        <p:scale>
          <a:sx n="58" d="100"/>
          <a:sy n="58" d="100"/>
        </p:scale>
        <p:origin x="-2722" y="-6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B6655-EDAE-4361-AF8D-2AB3C3729657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10107-D294-4B09-90DE-0BA6BB3F0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15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latin typeface="Tahoma" pitchFamily="32" charset="0"/>
              <a:ea typeface="+mn-ea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latin typeface="Tahoma" pitchFamily="32" charset="0"/>
              <a:ea typeface="+mn-ea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latin typeface="Tahoma" pitchFamily="32" charset="0"/>
              <a:ea typeface="+mn-ea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latin typeface="Tahoma" pitchFamily="32" charset="0"/>
              <a:ea typeface="+mn-ea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latin typeface="Tahoma" pitchFamily="32" charset="0"/>
              <a:ea typeface="+mn-ea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latin typeface="Tahoma" pitchFamily="32" charset="0"/>
              <a:ea typeface="+mn-ea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latin typeface="Tahoma" pitchFamily="32" charset="0"/>
              <a:ea typeface="+mn-ea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latin typeface="Tahoma" pitchFamily="32" charset="0"/>
              <a:ea typeface="+mn-ea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latin typeface="Tahoma" pitchFamily="32" charset="0"/>
              <a:ea typeface="+mn-ea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latin typeface="Tahoma" pitchFamily="32" charset="0"/>
              <a:ea typeface="+mn-ea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latin typeface="Tahoma" pitchFamily="32" charset="0"/>
              <a:ea typeface="+mn-ea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6797675" cy="9928225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 dirty="0">
              <a:latin typeface="Tahoma" pitchFamily="32" charset="0"/>
              <a:ea typeface="+mn-ea"/>
            </a:endParaRPr>
          </a:p>
        </p:txBody>
      </p:sp>
      <p:sp>
        <p:nvSpPr>
          <p:cNvPr id="111630" name="Rectangle 1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-7783513" y="-5092700"/>
            <a:ext cx="15565438" cy="11676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86" name="Rectangle 14"/>
          <p:cNvSpPr>
            <a:spLocks noGrp="1" noChangeArrowheads="1"/>
          </p:cNvSpPr>
          <p:nvPr>
            <p:ph type="body"/>
          </p:nvPr>
        </p:nvSpPr>
        <p:spPr bwMode="auto">
          <a:xfrm>
            <a:off x="679769" y="4715908"/>
            <a:ext cx="5417685" cy="44539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167156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83513" y="-5092700"/>
            <a:ext cx="15570201" cy="11677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1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7" y="4715908"/>
            <a:ext cx="5419258" cy="43591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71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83513" y="-5092700"/>
            <a:ext cx="15568613" cy="11677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9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7" y="4715907"/>
            <a:ext cx="5419258" cy="43591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94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83513" y="-5092700"/>
            <a:ext cx="15568613" cy="11677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9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7" y="4715907"/>
            <a:ext cx="5419258" cy="43591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94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83513" y="-5092700"/>
            <a:ext cx="15568613" cy="11677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9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7" y="4715907"/>
            <a:ext cx="5419258" cy="43591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946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83513" y="-5092700"/>
            <a:ext cx="15568613" cy="11677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9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7" y="4715907"/>
            <a:ext cx="5419258" cy="43591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94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83513" y="-5092700"/>
            <a:ext cx="15568613" cy="11677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9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7" y="4715907"/>
            <a:ext cx="5419258" cy="43591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94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83513" y="-5092700"/>
            <a:ext cx="15570201" cy="11677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9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7" y="4715908"/>
            <a:ext cx="5419258" cy="43591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485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83513" y="-5092700"/>
            <a:ext cx="15570201" cy="11677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32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7" y="4715908"/>
            <a:ext cx="5419258" cy="43591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932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83513" y="-5092700"/>
            <a:ext cx="15570201" cy="11677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0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7" y="4715908"/>
            <a:ext cx="5419258" cy="43591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64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83513" y="-5092700"/>
            <a:ext cx="15570201" cy="11677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48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7" y="4715908"/>
            <a:ext cx="5419258" cy="43591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3604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Text Box 1"/>
          <p:cNvSpPr txBox="1">
            <a:spLocks noChangeArrowheads="1"/>
          </p:cNvSpPr>
          <p:nvPr/>
        </p:nvSpPr>
        <p:spPr bwMode="auto">
          <a:xfrm>
            <a:off x="0" y="2"/>
            <a:ext cx="1574" cy="1107617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body"/>
          </p:nvPr>
        </p:nvSpPr>
        <p:spPr>
          <a:xfrm>
            <a:off x="679767" y="4715907"/>
            <a:ext cx="5419258" cy="4455636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826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1"/>
          <p:cNvSpPr txBox="1">
            <a:spLocks noChangeArrowheads="1"/>
          </p:cNvSpPr>
          <p:nvPr/>
        </p:nvSpPr>
        <p:spPr bwMode="auto">
          <a:xfrm>
            <a:off x="0" y="2"/>
            <a:ext cx="1574" cy="11076176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body"/>
          </p:nvPr>
        </p:nvSpPr>
        <p:spPr>
          <a:xfrm>
            <a:off x="679767" y="4715907"/>
            <a:ext cx="5419258" cy="4455636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6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83513" y="-5092700"/>
            <a:ext cx="15570201" cy="11677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9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7" y="4715908"/>
            <a:ext cx="5419258" cy="43591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94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83513" y="-5092700"/>
            <a:ext cx="15568613" cy="11677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9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7" y="4715907"/>
            <a:ext cx="5419258" cy="43591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94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7783513" y="-5092700"/>
            <a:ext cx="15568613" cy="116776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9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767" y="4715907"/>
            <a:ext cx="5419258" cy="4359112"/>
          </a:xfrm>
          <a:noFill/>
          <a:ln/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19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0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3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8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722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90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58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680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52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85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11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35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08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67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70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724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898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031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26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3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1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2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1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789" r:id="rId12"/>
    <p:sldLayoutId id="2147483790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32B1-0E76-45D2-89C7-41D5B6B9FE98}" type="datetimeFigureOut">
              <a:rPr lang="en-US" smtClean="0"/>
              <a:t>6/17/2015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2D2D7-9A14-4598-83C8-8DDFC34103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7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0" y="188640"/>
            <a:ext cx="6264696" cy="6034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7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dirty="0">
                <a:solidFill>
                  <a:schemeClr val="tx1"/>
                </a:solidFill>
              </a:rPr>
              <a:t> </a:t>
            </a:r>
            <a:r>
              <a:rPr lang="en-GB" sz="3200" b="1" dirty="0" smtClean="0">
                <a:solidFill>
                  <a:schemeClr val="tx1"/>
                </a:solidFill>
              </a:rPr>
              <a:t>The </a:t>
            </a:r>
            <a:r>
              <a:rPr lang="en-GB" sz="3200" b="1" dirty="0">
                <a:solidFill>
                  <a:schemeClr val="tx1"/>
                </a:solidFill>
              </a:rPr>
              <a:t>Working Cycle</a:t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3200" b="1" dirty="0" smtClean="0">
                <a:solidFill>
                  <a:schemeClr val="tx1"/>
                </a:solidFill>
              </a:rPr>
              <a:t>  </a:t>
            </a:r>
            <a:r>
              <a:rPr lang="en-GB" sz="2400" b="1" dirty="0" smtClean="0">
                <a:solidFill>
                  <a:schemeClr val="tx1"/>
                </a:solidFill>
              </a:rPr>
              <a:t>Exercise </a:t>
            </a:r>
            <a:r>
              <a:rPr lang="en-GB" sz="2400" b="1" dirty="0">
                <a:solidFill>
                  <a:schemeClr val="tx1"/>
                </a:solidFill>
              </a:rPr>
              <a:t>I: adding files</a:t>
            </a: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0" y="864096"/>
            <a:ext cx="9096866" cy="59939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Please Create new (git init) „bare“ repository to be your origin(remote) repository</a:t>
            </a: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chemeClr val="tx1"/>
                </a:solidFill>
              </a:rPr>
              <a:t>$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>
                <a:solidFill>
                  <a:srgbClr val="00B050"/>
                </a:solidFill>
              </a:rPr>
              <a:t>git init --</a:t>
            </a:r>
            <a:r>
              <a:rPr lang="en-US" dirty="0">
                <a:solidFill>
                  <a:srgbClr val="00B050"/>
                </a:solidFill>
              </a:rPr>
              <a:t>bare --shared </a:t>
            </a:r>
            <a:r>
              <a:rPr lang="de-DE" dirty="0">
                <a:solidFill>
                  <a:srgbClr val="00B050"/>
                </a:solidFill>
              </a:rPr>
              <a:t> ~/gitlab</a:t>
            </a:r>
            <a:r>
              <a:rPr lang="de-DE" dirty="0" smtClean="0">
                <a:solidFill>
                  <a:srgbClr val="00B050"/>
                </a:solidFill>
              </a:rPr>
              <a:t>.&lt;</a:t>
            </a:r>
            <a:r>
              <a:rPr lang="de-DE" dirty="0">
                <a:solidFill>
                  <a:srgbClr val="00B050"/>
                </a:solidFill>
              </a:rPr>
              <a:t>your-</a:t>
            </a:r>
            <a:r>
              <a:rPr lang="de-DE" dirty="0" err="1">
                <a:solidFill>
                  <a:srgbClr val="00B050"/>
                </a:solidFill>
              </a:rPr>
              <a:t>username</a:t>
            </a:r>
            <a:r>
              <a:rPr lang="de-DE" dirty="0" smtClean="0">
                <a:solidFill>
                  <a:srgbClr val="00B050"/>
                </a:solidFill>
              </a:rPr>
              <a:t>&gt;</a:t>
            </a:r>
            <a:br>
              <a:rPr lang="de-DE" dirty="0" smtClean="0">
                <a:solidFill>
                  <a:srgbClr val="00B050"/>
                </a:solidFill>
              </a:rPr>
            </a:br>
            <a:r>
              <a:rPr lang="de-DE" dirty="0" err="1" smtClean="0">
                <a:solidFill>
                  <a:schemeClr val="tx1"/>
                </a:solidFill>
              </a:rPr>
              <a:t>Then</a:t>
            </a:r>
            <a:r>
              <a:rPr lang="de-DE" dirty="0" smtClean="0">
                <a:solidFill>
                  <a:schemeClr val="tx1"/>
                </a:solidFill>
              </a:rPr>
              <a:t> clone </a:t>
            </a:r>
            <a:r>
              <a:rPr lang="de-DE" dirty="0" err="1" smtClean="0">
                <a:solidFill>
                  <a:schemeClr val="tx1"/>
                </a:solidFill>
              </a:rPr>
              <a:t>it</a:t>
            </a:r>
            <a:r>
              <a:rPr lang="de-DE" dirty="0" smtClean="0">
                <a:solidFill>
                  <a:schemeClr val="tx1"/>
                </a:solidFill>
              </a:rPr>
              <a:t> to </a:t>
            </a:r>
            <a:r>
              <a:rPr lang="de-DE" dirty="0" err="1" smtClean="0">
                <a:solidFill>
                  <a:schemeClr val="tx1"/>
                </a:solidFill>
              </a:rPr>
              <a:t>harry</a:t>
            </a:r>
            <a:r>
              <a:rPr lang="de-DE" dirty="0" smtClean="0">
                <a:solidFill>
                  <a:schemeClr val="tx1"/>
                </a:solidFill>
              </a:rPr>
              <a:t> repo: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$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smtClean="0">
                <a:solidFill>
                  <a:srgbClr val="00B050"/>
                </a:solidFill>
              </a:rPr>
              <a:t>clone </a:t>
            </a:r>
            <a:r>
              <a:rPr lang="de-DE" dirty="0">
                <a:solidFill>
                  <a:srgbClr val="00B050"/>
                </a:solidFill>
              </a:rPr>
              <a:t>~/gitlab.&lt;your-</a:t>
            </a:r>
            <a:r>
              <a:rPr lang="de-DE" dirty="0" err="1">
                <a:solidFill>
                  <a:srgbClr val="00B050"/>
                </a:solidFill>
              </a:rPr>
              <a:t>username</a:t>
            </a:r>
            <a:r>
              <a:rPr lang="de-DE" dirty="0" smtClean="0">
                <a:solidFill>
                  <a:srgbClr val="00B050"/>
                </a:solidFill>
              </a:rPr>
              <a:t>&gt; ~/</a:t>
            </a:r>
            <a:r>
              <a:rPr lang="de-DE" dirty="0" err="1" smtClean="0">
                <a:solidFill>
                  <a:srgbClr val="00B050"/>
                </a:solidFill>
              </a:rPr>
              <a:t>harry</a:t>
            </a:r>
            <a:endParaRPr lang="de-DE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Go to harry folder and create </a:t>
            </a:r>
            <a:r>
              <a:rPr lang="de-DE" dirty="0">
                <a:solidFill>
                  <a:srgbClr val="000000"/>
                </a:solidFill>
              </a:rPr>
              <a:t>two files in your working </a:t>
            </a:r>
            <a:r>
              <a:rPr lang="de-DE" dirty="0" smtClean="0">
                <a:solidFill>
                  <a:srgbClr val="000000"/>
                </a:solidFill>
              </a:rPr>
              <a:t>directory (fill </a:t>
            </a:r>
            <a:r>
              <a:rPr lang="de-DE" dirty="0">
                <a:solidFill>
                  <a:srgbClr val="000000"/>
                </a:solidFill>
              </a:rPr>
              <a:t>them with these textlines):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$ </a:t>
            </a:r>
            <a:r>
              <a:rPr lang="de-DE" dirty="0">
                <a:solidFill>
                  <a:srgbClr val="00B050"/>
                </a:solidFill>
              </a:rPr>
              <a:t>cd ~/</a:t>
            </a:r>
            <a:r>
              <a:rPr lang="de-DE" dirty="0" err="1">
                <a:solidFill>
                  <a:srgbClr val="00B050"/>
                </a:solidFill>
              </a:rPr>
              <a:t>harry</a:t>
            </a:r>
            <a:r>
              <a:rPr lang="de-DE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b="1" dirty="0" smtClean="0">
                <a:solidFill>
                  <a:srgbClr val="000000"/>
                </a:solidFill>
                <a:latin typeface="Courier New" pitchFamily="49" charset="0"/>
              </a:rPr>
              <a:t>main_e.txt</a:t>
            </a:r>
            <a:endParaRPr lang="de-DE" b="1" dirty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b="1" dirty="0" smtClean="0">
                <a:solidFill>
                  <a:srgbClr val="000000"/>
                </a:solidFill>
                <a:latin typeface="Courier New" pitchFamily="49" charset="0"/>
              </a:rPr>
              <a:t>library.txt</a:t>
            </a: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Add </a:t>
            </a:r>
            <a:r>
              <a:rPr lang="de-DE" dirty="0">
                <a:solidFill>
                  <a:srgbClr val="000000"/>
                </a:solidFill>
              </a:rPr>
              <a:t>your chnages to the index</a:t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b="1" dirty="0" smtClean="0">
                <a:solidFill>
                  <a:srgbClr val="000000"/>
                </a:solidFill>
                <a:latin typeface="Courier New" pitchFamily="49" charset="0"/>
              </a:rPr>
              <a:t>$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en-US" dirty="0" smtClean="0">
                <a:solidFill>
                  <a:srgbClr val="00B050"/>
                </a:solidFill>
              </a:rPr>
              <a:t>add *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>
                <a:solidFill>
                  <a:srgbClr val="00B050"/>
                </a:solidFill>
              </a:rPr>
              <a:t/>
            </a:r>
            <a:br>
              <a:rPr lang="de-DE" dirty="0">
                <a:solidFill>
                  <a:srgbClr val="00B050"/>
                </a:solidFill>
              </a:rPr>
            </a:b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Check your </a:t>
            </a:r>
            <a:r>
              <a:rPr lang="en-US" dirty="0" smtClean="0">
                <a:solidFill>
                  <a:srgbClr val="000000"/>
                </a:solidFill>
              </a:rPr>
              <a:t>status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noProof="1" smtClean="0">
                <a:solidFill>
                  <a:srgbClr val="000000"/>
                </a:solidFill>
              </a:rPr>
              <a:t>before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en-US" noProof="1" smtClean="0">
                <a:solidFill>
                  <a:srgbClr val="000000"/>
                </a:solidFill>
              </a:rPr>
              <a:t>commit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noProof="1" smtClean="0">
                <a:solidFill>
                  <a:srgbClr val="00B050"/>
                </a:solidFill>
              </a:rPr>
              <a:t>$ git status</a:t>
            </a: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/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de-DE" dirty="0" smtClean="0">
                <a:solidFill>
                  <a:srgbClr val="000000"/>
                </a:solidFill>
              </a:rPr>
              <a:t>Commit </a:t>
            </a:r>
            <a:r>
              <a:rPr lang="de-DE" dirty="0">
                <a:solidFill>
                  <a:srgbClr val="000000"/>
                </a:solidFill>
              </a:rPr>
              <a:t>your changes as „initial project</a:t>
            </a:r>
            <a:r>
              <a:rPr lang="de-DE" dirty="0" smtClean="0">
                <a:solidFill>
                  <a:srgbClr val="000000"/>
                </a:solidFill>
              </a:rPr>
              <a:t>“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commit </a:t>
            </a:r>
            <a:r>
              <a:rPr lang="en-US" dirty="0" smtClean="0">
                <a:solidFill>
                  <a:srgbClr val="00B050"/>
                </a:solidFill>
              </a:rPr>
              <a:t>-</a:t>
            </a:r>
            <a:r>
              <a:rPr lang="en-US" dirty="0">
                <a:solidFill>
                  <a:srgbClr val="00B050"/>
                </a:solidFill>
              </a:rPr>
              <a:t>m 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de-DE" dirty="0" smtClean="0">
                <a:solidFill>
                  <a:srgbClr val="00B050"/>
                </a:solidFill>
              </a:rPr>
              <a:t>initial project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6770" y="4591464"/>
            <a:ext cx="3039040" cy="13758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6770" y="3397277"/>
            <a:ext cx="3324225" cy="1076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35496" y="188640"/>
            <a:ext cx="9108503" cy="692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Git Reverts of all kinds</a:t>
            </a:r>
          </a:p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Exercise IX Continue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35496" y="980728"/>
            <a:ext cx="9064558" cy="5877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800" dirty="0">
              <a:solidFill>
                <a:prstClr val="black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Do </a:t>
            </a:r>
            <a:r>
              <a:rPr lang="en-US" dirty="0">
                <a:solidFill>
                  <a:srgbClr val="000000"/>
                </a:solidFill>
              </a:rPr>
              <a:t>the upper steps again (</a:t>
            </a:r>
            <a:r>
              <a:rPr lang="en-US" dirty="0">
                <a:solidFill>
                  <a:srgbClr val="00B050"/>
                </a:solidFill>
              </a:rPr>
              <a:t>vi main.txt, git status, git diff main.txt, git add main.txt</a:t>
            </a:r>
            <a:r>
              <a:rPr lang="en-US" dirty="0">
                <a:solidFill>
                  <a:srgbClr val="000000"/>
                </a:solidFill>
              </a:rPr>
              <a:t>)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~/harry]$ </a:t>
            </a:r>
            <a:r>
              <a:rPr lang="en-US" dirty="0">
                <a:solidFill>
                  <a:srgbClr val="00B050"/>
                </a:solidFill>
              </a:rPr>
              <a:t>git commit -a -m "Adding temp line number 3 commit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Do </a:t>
            </a:r>
            <a:r>
              <a:rPr lang="en-US" dirty="0">
                <a:solidFill>
                  <a:srgbClr val="000000"/>
                </a:solidFill>
              </a:rPr>
              <a:t>the upper steps again and add 1</a:t>
            </a:r>
            <a:r>
              <a:rPr lang="en-US" baseline="30000" dirty="0">
                <a:solidFill>
                  <a:srgbClr val="000000"/>
                </a:solidFill>
              </a:rPr>
              <a:t>st</a:t>
            </a:r>
            <a:r>
              <a:rPr lang="en-US" dirty="0">
                <a:solidFill>
                  <a:srgbClr val="000000"/>
                </a:solidFill>
              </a:rPr>
              <a:t> line “# Header line” to main.txt</a:t>
            </a:r>
            <a:endParaRPr lang="en-US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~/harry]$ </a:t>
            </a:r>
            <a:r>
              <a:rPr lang="en-US" dirty="0">
                <a:solidFill>
                  <a:srgbClr val="00B050"/>
                </a:solidFill>
              </a:rPr>
              <a:t>git commit -a -m "Adding Header Line number 1 commit“</a:t>
            </a: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Run log to see the two latest commits</a:t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>
                <a:solidFill>
                  <a:srgbClr val="000000"/>
                </a:solidFill>
              </a:rPr>
              <a:t>harry]$ 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B050"/>
                </a:solidFill>
              </a:rPr>
              <a:t>git log --name-status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Run git revert to disable influence of the </a:t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de-DE" dirty="0" smtClean="0">
                <a:solidFill>
                  <a:srgbClr val="000000"/>
                </a:solidFill>
              </a:rPr>
              <a:t>„Adding temp line number 3 commit“ to the file main.txt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de-DE" dirty="0" smtClean="0">
                <a:solidFill>
                  <a:srgbClr val="00B050"/>
                </a:solidFill>
              </a:rPr>
              <a:t>git </a:t>
            </a:r>
            <a:r>
              <a:rPr lang="de-DE" dirty="0" err="1">
                <a:solidFill>
                  <a:srgbClr val="00B050"/>
                </a:solidFill>
              </a:rPr>
              <a:t>revert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7972879155e7768237a73f218b969d12ee8a18e2</a:t>
            </a:r>
            <a:br>
              <a:rPr lang="de-DE" dirty="0" smtClean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>Save the </a:t>
            </a:r>
            <a:r>
              <a:rPr lang="de-DE" dirty="0" err="1">
                <a:solidFill>
                  <a:srgbClr val="000000"/>
                </a:solidFill>
              </a:rPr>
              <a:t>comment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and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close</a:t>
            </a:r>
            <a:r>
              <a:rPr lang="de-DE" dirty="0">
                <a:solidFill>
                  <a:srgbClr val="000000"/>
                </a:solidFill>
              </a:rPr>
              <a:t> the </a:t>
            </a:r>
            <a:r>
              <a:rPr lang="de-DE" dirty="0" err="1">
                <a:solidFill>
                  <a:srgbClr val="000000"/>
                </a:solidFill>
              </a:rPr>
              <a:t>comment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window</a:t>
            </a: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Run diff of the file main.txt to see what,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we get after revert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~/</a:t>
            </a:r>
            <a:r>
              <a:rPr lang="en-US" dirty="0">
                <a:solidFill>
                  <a:srgbClr val="000000"/>
                </a:solidFill>
              </a:rPr>
              <a:t>harry]$ </a:t>
            </a:r>
            <a:r>
              <a:rPr lang="en-US" dirty="0" smtClean="0">
                <a:solidFill>
                  <a:srgbClr val="00B050"/>
                </a:solidFill>
              </a:rPr>
              <a:t>git </a:t>
            </a:r>
            <a:r>
              <a:rPr lang="en-US" dirty="0">
                <a:solidFill>
                  <a:srgbClr val="00B050"/>
                </a:solidFill>
              </a:rPr>
              <a:t>diff HEAD^ </a:t>
            </a:r>
            <a:r>
              <a:rPr lang="en-US" dirty="0" smtClean="0">
                <a:solidFill>
                  <a:srgbClr val="00B050"/>
                </a:solidFill>
              </a:rPr>
              <a:t>HEAD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Run </a:t>
            </a:r>
            <a:r>
              <a:rPr lang="de-DE" dirty="0">
                <a:solidFill>
                  <a:srgbClr val="000000"/>
                </a:solidFill>
              </a:rPr>
              <a:t>log </a:t>
            </a:r>
            <a:r>
              <a:rPr lang="de-DE" dirty="0" err="1" smtClean="0">
                <a:solidFill>
                  <a:srgbClr val="000000"/>
                </a:solidFill>
              </a:rPr>
              <a:t>now</a:t>
            </a:r>
            <a:r>
              <a:rPr lang="de-DE" dirty="0" smtClean="0">
                <a:solidFill>
                  <a:srgbClr val="000000"/>
                </a:solidFill>
              </a:rPr>
              <a:t> to </a:t>
            </a:r>
            <a:r>
              <a:rPr lang="de-DE" dirty="0" err="1">
                <a:solidFill>
                  <a:srgbClr val="000000"/>
                </a:solidFill>
              </a:rPr>
              <a:t>see</a:t>
            </a:r>
            <a:r>
              <a:rPr lang="de-DE" dirty="0">
                <a:solidFill>
                  <a:srgbClr val="000000"/>
                </a:solidFill>
              </a:rPr>
              <a:t> the </a:t>
            </a:r>
            <a:r>
              <a:rPr lang="de-DE" dirty="0" err="1" smtClean="0">
                <a:solidFill>
                  <a:srgbClr val="000000"/>
                </a:solidFill>
              </a:rPr>
              <a:t>revert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commit</a:t>
            </a:r>
            <a:r>
              <a:rPr lang="de-DE" dirty="0">
                <a:solidFill>
                  <a:srgbClr val="000000"/>
                </a:solidFill>
              </a:rPr>
              <a:t/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 </a:t>
            </a:r>
            <a:r>
              <a:rPr lang="de-DE" dirty="0">
                <a:solidFill>
                  <a:srgbClr val="00B050"/>
                </a:solidFill>
              </a:rPr>
              <a:t>git log --name-status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B050"/>
                </a:solidFill>
              </a:rPr>
              <a:t/>
            </a:r>
            <a:br>
              <a:rPr lang="de-DE" dirty="0" smtClean="0">
                <a:solidFill>
                  <a:srgbClr val="00B050"/>
                </a:solidFill>
              </a:rPr>
            </a:br>
            <a:endParaRPr lang="de-DE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782240" y="2869274"/>
            <a:ext cx="196727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82240" y="5157192"/>
            <a:ext cx="908893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/>
          <p:cNvGrpSpPr/>
          <p:nvPr/>
        </p:nvGrpSpPr>
        <p:grpSpPr>
          <a:xfrm>
            <a:off x="5167512" y="260648"/>
            <a:ext cx="3710673" cy="876300"/>
            <a:chOff x="5392675" y="5981700"/>
            <a:chExt cx="3710673" cy="876300"/>
          </a:xfrm>
        </p:grpSpPr>
        <p:pic>
          <p:nvPicPr>
            <p:cNvPr id="1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6398" y="5981700"/>
              <a:ext cx="2266950" cy="876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 flipV="1">
              <a:off x="5392675" y="6237312"/>
              <a:ext cx="1422070" cy="62068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085" y="2362572"/>
            <a:ext cx="30861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133" y="5085184"/>
            <a:ext cx="43529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9479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03" y="908720"/>
            <a:ext cx="8739072" cy="52118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Push </a:t>
            </a:r>
            <a:r>
              <a:rPr lang="de-DE" dirty="0">
                <a:solidFill>
                  <a:srgbClr val="000000"/>
                </a:solidFill>
              </a:rPr>
              <a:t>the the revert changes to the original repo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 push –all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Now </a:t>
            </a:r>
            <a:r>
              <a:rPr lang="de-DE" dirty="0">
                <a:solidFill>
                  <a:srgbClr val="000000"/>
                </a:solidFill>
              </a:rPr>
              <a:t>let us revert already pushed to origin commit, never mind who did it. Let us revert commit „Adding Header Line number 1 commit“ ..6a6de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 revert </a:t>
            </a:r>
            <a:r>
              <a:rPr lang="de-DE" dirty="0" smtClean="0">
                <a:solidFill>
                  <a:srgbClr val="00B050"/>
                </a:solidFill>
              </a:rPr>
              <a:t>2f6c172e05dc158f85e21b61c5ed1dfab586a6de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Run </a:t>
            </a:r>
            <a:r>
              <a:rPr lang="de-DE" dirty="0">
                <a:solidFill>
                  <a:srgbClr val="000000"/>
                </a:solidFill>
              </a:rPr>
              <a:t>diff of the file main.txt to see what we get after revert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~/harry]$ </a:t>
            </a:r>
            <a:r>
              <a:rPr lang="en-US" dirty="0">
                <a:solidFill>
                  <a:srgbClr val="00B050"/>
                </a:solidFill>
              </a:rPr>
              <a:t>git diff HEAD^ HEAD </a:t>
            </a:r>
            <a:r>
              <a:rPr lang="en-US" dirty="0">
                <a:solidFill>
                  <a:schemeClr val="tx1"/>
                </a:solidFill>
              </a:rPr>
              <a:t>– you should see 1 line </a:t>
            </a:r>
            <a:r>
              <a:rPr lang="en-US" dirty="0" smtClean="0">
                <a:solidFill>
                  <a:schemeClr val="tx1"/>
                </a:solidFill>
              </a:rPr>
              <a:t>less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Push </a:t>
            </a:r>
            <a:r>
              <a:rPr lang="de-DE" dirty="0">
                <a:solidFill>
                  <a:srgbClr val="000000"/>
                </a:solidFill>
              </a:rPr>
              <a:t>the origin commit revert to the original repo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 push –</a:t>
            </a:r>
            <a:r>
              <a:rPr lang="de-DE" dirty="0" smtClean="0">
                <a:solidFill>
                  <a:srgbClr val="00B050"/>
                </a:solidFill>
              </a:rPr>
              <a:t>all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45903" y="21000"/>
            <a:ext cx="6359833" cy="692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Git Reverts of all kinds</a:t>
            </a:r>
          </a:p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Exercise IX Continue</a:t>
            </a:r>
            <a:endParaRPr lang="en-GB" sz="2400" b="1" dirty="0">
              <a:solidFill>
                <a:prstClr val="black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052736"/>
            <a:ext cx="3338183" cy="1124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0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86469" y="116632"/>
            <a:ext cx="4701556" cy="60131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Git Stash usage</a:t>
            </a:r>
          </a:p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Exercise X 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-27878" y="676703"/>
            <a:ext cx="9144000" cy="61812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When </a:t>
            </a:r>
            <a:r>
              <a:rPr lang="en-US" dirty="0">
                <a:solidFill>
                  <a:srgbClr val="000000"/>
                </a:solidFill>
              </a:rPr>
              <a:t>you are in the middle of something, your boss comes in and demands that you fix something immediately</a:t>
            </a:r>
            <a:r>
              <a:rPr lang="en-US" dirty="0" smtClean="0">
                <a:solidFill>
                  <a:srgbClr val="000000"/>
                </a:solidFill>
              </a:rPr>
              <a:t>. Stash you work, do emergency fix, commit it and pop you stash back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Do regular task in master branch, change file main.txt add line „Add regular Task“</a:t>
            </a: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 smtClean="0">
                <a:solidFill>
                  <a:srgbClr val="000000"/>
                </a:solidFill>
              </a:rPr>
              <a:t>harry</a:t>
            </a:r>
            <a:r>
              <a:rPr lang="de-DE" dirty="0" smtClean="0">
                <a:solidFill>
                  <a:srgbClr val="000000"/>
                </a:solidFill>
              </a:rPr>
              <a:t>]$ </a:t>
            </a:r>
            <a:r>
              <a:rPr lang="de-DE" dirty="0">
                <a:solidFill>
                  <a:srgbClr val="00B050"/>
                </a:solidFill>
              </a:rPr>
              <a:t>vi main.txt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en-US" dirty="0">
                <a:solidFill>
                  <a:srgbClr val="00B050"/>
                </a:solidFill>
              </a:rPr>
              <a:t>git stash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Saved working directory and index state WIP on master: ca3568f Revert "Adding second commit"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chemeClr val="tx1"/>
                </a:solidFill>
              </a:rPr>
              <a:t>HEAD is now at ca3568f Revert "Adding second </a:t>
            </a:r>
            <a:r>
              <a:rPr lang="en-US" sz="1200" dirty="0" smtClean="0">
                <a:solidFill>
                  <a:schemeClr val="tx1"/>
                </a:solidFill>
              </a:rPr>
              <a:t>commit“</a:t>
            </a:r>
            <a:br>
              <a:rPr lang="en-US" sz="1200" dirty="0" smtClean="0">
                <a:solidFill>
                  <a:schemeClr val="tx1"/>
                </a:solidFill>
              </a:rPr>
            </a:b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Do </a:t>
            </a:r>
            <a:r>
              <a:rPr lang="de-DE" dirty="0" err="1" smtClean="0">
                <a:solidFill>
                  <a:srgbClr val="000000"/>
                </a:solidFill>
              </a:rPr>
              <a:t>emergency</a:t>
            </a:r>
            <a:r>
              <a:rPr lang="de-DE" dirty="0" smtClean="0">
                <a:solidFill>
                  <a:srgbClr val="000000"/>
                </a:solidFill>
              </a:rPr>
              <a:t> fix in </a:t>
            </a:r>
            <a:r>
              <a:rPr lang="de-DE" dirty="0" err="1">
                <a:solidFill>
                  <a:srgbClr val="000000"/>
                </a:solidFill>
              </a:rPr>
              <a:t>master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branch</a:t>
            </a:r>
            <a:r>
              <a:rPr lang="de-DE" dirty="0">
                <a:solidFill>
                  <a:srgbClr val="000000"/>
                </a:solidFill>
              </a:rPr>
              <a:t>, </a:t>
            </a:r>
            <a:r>
              <a:rPr lang="de-DE" dirty="0" err="1">
                <a:solidFill>
                  <a:srgbClr val="000000"/>
                </a:solidFill>
              </a:rPr>
              <a:t>change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file</a:t>
            </a:r>
            <a:r>
              <a:rPr lang="de-DE" dirty="0">
                <a:solidFill>
                  <a:srgbClr val="000000"/>
                </a:solidFill>
              </a:rPr>
              <a:t> main.txt </a:t>
            </a:r>
            <a:r>
              <a:rPr lang="de-DE" dirty="0" err="1">
                <a:solidFill>
                  <a:srgbClr val="000000"/>
                </a:solidFill>
              </a:rPr>
              <a:t>add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first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line</a:t>
            </a:r>
            <a:r>
              <a:rPr lang="de-DE" dirty="0">
                <a:solidFill>
                  <a:srgbClr val="000000"/>
                </a:solidFill>
              </a:rPr>
              <a:t> „Add quick fix </a:t>
            </a:r>
            <a:r>
              <a:rPr lang="de-DE" dirty="0" err="1" smtClean="0">
                <a:solidFill>
                  <a:srgbClr val="000000"/>
                </a:solidFill>
              </a:rPr>
              <a:t>immediately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0000"/>
                </a:solidFill>
              </a:rPr>
              <a:t>“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de-DE" dirty="0">
                <a:solidFill>
                  <a:srgbClr val="00B050"/>
                </a:solidFill>
              </a:rPr>
              <a:t>vi main.txt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>
                <a:solidFill>
                  <a:srgbClr val="000000"/>
                </a:solidFill>
              </a:rPr>
              <a:t>harry]$ </a:t>
            </a:r>
            <a:r>
              <a:rPr lang="en-US" dirty="0">
                <a:solidFill>
                  <a:srgbClr val="00B050"/>
                </a:solidFill>
              </a:rPr>
              <a:t>git commit -a -m "Fix in a hurry"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>
                <a:solidFill>
                  <a:srgbClr val="000000"/>
                </a:solidFill>
              </a:rPr>
              <a:t>harry]$ </a:t>
            </a:r>
            <a:r>
              <a:rPr lang="en-US" dirty="0">
                <a:solidFill>
                  <a:srgbClr val="00B050"/>
                </a:solidFill>
              </a:rPr>
              <a:t>git stash pop</a:t>
            </a:r>
            <a:endParaRPr lang="de-DE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Auto-merging </a:t>
            </a:r>
            <a:r>
              <a:rPr lang="en-US" sz="1200" dirty="0" err="1" smtClean="0">
                <a:solidFill>
                  <a:srgbClr val="000000"/>
                </a:solidFill>
              </a:rPr>
              <a:t>ilyar</a:t>
            </a:r>
            <a:r>
              <a:rPr lang="en-US" sz="1200" dirty="0" smtClean="0">
                <a:solidFill>
                  <a:srgbClr val="000000"/>
                </a:solidFill>
              </a:rPr>
              <a:t>/main.txt</a:t>
            </a:r>
            <a:endParaRPr lang="en-US" sz="12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>
                <a:solidFill>
                  <a:srgbClr val="000000"/>
                </a:solidFill>
              </a:rPr>
              <a:t># On branch master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200" dirty="0" smtClean="0">
                <a:solidFill>
                  <a:srgbClr val="000000"/>
                </a:solidFill>
              </a:rPr>
              <a:t>Dropped </a:t>
            </a:r>
            <a:r>
              <a:rPr lang="en-US" sz="1200" dirty="0">
                <a:solidFill>
                  <a:srgbClr val="000000"/>
                </a:solidFill>
              </a:rPr>
              <a:t>refs/stash@{0} (bd59435b9a1e08a702f8416f642c4d207d72e020)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Now continue you work, diff changes, commit </a:t>
            </a:r>
            <a:r>
              <a:rPr lang="en-US" dirty="0">
                <a:solidFill>
                  <a:srgbClr val="000000"/>
                </a:solidFill>
              </a:rPr>
              <a:t>and </a:t>
            </a:r>
            <a:r>
              <a:rPr lang="en-US" dirty="0" smtClean="0">
                <a:solidFill>
                  <a:srgbClr val="000000"/>
                </a:solidFill>
              </a:rPr>
              <a:t>push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en-US" dirty="0">
                <a:solidFill>
                  <a:srgbClr val="00B050"/>
                </a:solidFill>
              </a:rPr>
              <a:t>git </a:t>
            </a:r>
            <a:r>
              <a:rPr lang="en-US" dirty="0" smtClean="0">
                <a:solidFill>
                  <a:srgbClr val="00B050"/>
                </a:solidFill>
              </a:rPr>
              <a:t>diff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B050"/>
                </a:solidFill>
              </a:rPr>
              <a:t/>
            </a:r>
            <a:br>
              <a:rPr lang="en-US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de-DE" dirty="0">
                <a:solidFill>
                  <a:srgbClr val="00B050"/>
                </a:solidFill>
              </a:rPr>
              <a:t>g</a:t>
            </a:r>
            <a:r>
              <a:rPr lang="en-US" dirty="0">
                <a:solidFill>
                  <a:srgbClr val="00B050"/>
                </a:solidFill>
              </a:rPr>
              <a:t>it commit -a -m "Regular task" 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git push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306" y="1916832"/>
            <a:ext cx="1808678" cy="52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298" y="3212976"/>
            <a:ext cx="1896693" cy="683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07" y="4509120"/>
            <a:ext cx="3955863" cy="1714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749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35496" y="0"/>
            <a:ext cx="9108503" cy="692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prstClr val="black"/>
                </a:solidFill>
              </a:rPr>
              <a:t>Advanced working with </a:t>
            </a:r>
            <a:r>
              <a:rPr lang="en-GB" sz="2400" b="1" dirty="0" smtClean="0">
                <a:solidFill>
                  <a:prstClr val="black"/>
                </a:solidFill>
              </a:rPr>
              <a:t>branches</a:t>
            </a:r>
          </a:p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Exercise XI 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-9771" y="660934"/>
            <a:ext cx="9144000" cy="61812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How </a:t>
            </a:r>
            <a:r>
              <a:rPr lang="en-US" dirty="0">
                <a:solidFill>
                  <a:srgbClr val="000000"/>
                </a:solidFill>
              </a:rPr>
              <a:t>to take changes that happened on the master in the </a:t>
            </a:r>
            <a:r>
              <a:rPr lang="en-US" dirty="0" smtClean="0">
                <a:solidFill>
                  <a:srgbClr val="000000"/>
                </a:solidFill>
              </a:rPr>
              <a:t>meanwhile</a:t>
            </a:r>
            <a:br>
              <a:rPr lang="en-US" dirty="0" smtClean="0">
                <a:solidFill>
                  <a:srgbClr val="000000"/>
                </a:solidFill>
              </a:rPr>
            </a:b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Let us check out bugfix_release_01</a:t>
            </a:r>
            <a:r>
              <a:rPr lang="de-DE" dirty="0" smtClean="0">
                <a:solidFill>
                  <a:srgbClr val="000000"/>
                </a:solidFill>
              </a:rPr>
              <a:t>_&lt;your-</a:t>
            </a:r>
            <a:r>
              <a:rPr lang="de-DE" dirty="0" err="1" smtClean="0">
                <a:solidFill>
                  <a:srgbClr val="000000"/>
                </a:solidFill>
              </a:rPr>
              <a:t>username</a:t>
            </a:r>
            <a:r>
              <a:rPr lang="de-DE" dirty="0" smtClean="0">
                <a:solidFill>
                  <a:srgbClr val="000000"/>
                </a:solidFill>
              </a:rPr>
              <a:t>&gt; </a:t>
            </a:r>
            <a:r>
              <a:rPr lang="de-DE" dirty="0" err="1" smtClean="0">
                <a:solidFill>
                  <a:srgbClr val="000000"/>
                </a:solidFill>
              </a:rPr>
              <a:t>branch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en-US" dirty="0" smtClean="0">
                <a:solidFill>
                  <a:srgbClr val="00B050"/>
                </a:solidFill>
              </a:rPr>
              <a:t>git </a:t>
            </a:r>
            <a:r>
              <a:rPr lang="en-US" dirty="0">
                <a:solidFill>
                  <a:srgbClr val="00B050"/>
                </a:solidFill>
              </a:rPr>
              <a:t>checkout </a:t>
            </a:r>
            <a:r>
              <a:rPr lang="en-US" dirty="0" smtClean="0">
                <a:solidFill>
                  <a:srgbClr val="00B050"/>
                </a:solidFill>
              </a:rPr>
              <a:t>bugfix_release_01</a:t>
            </a:r>
            <a:r>
              <a:rPr lang="de-DE" dirty="0">
                <a:solidFill>
                  <a:srgbClr val="00B050"/>
                </a:solidFill>
              </a:rPr>
              <a:t>_&lt;your-</a:t>
            </a:r>
            <a:r>
              <a:rPr lang="de-DE" dirty="0" err="1">
                <a:solidFill>
                  <a:srgbClr val="00B050"/>
                </a:solidFill>
              </a:rPr>
              <a:t>username</a:t>
            </a:r>
            <a:r>
              <a:rPr lang="de-DE" dirty="0" smtClean="0">
                <a:solidFill>
                  <a:srgbClr val="00B050"/>
                </a:solidFill>
              </a:rPr>
              <a:t>&gt;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Run git log --all (Branches) and copy „Fix </a:t>
            </a:r>
            <a:r>
              <a:rPr lang="de-DE" dirty="0">
                <a:solidFill>
                  <a:srgbClr val="000000"/>
                </a:solidFill>
              </a:rPr>
              <a:t>in a </a:t>
            </a:r>
            <a:r>
              <a:rPr lang="de-DE" dirty="0" smtClean="0">
                <a:solidFill>
                  <a:srgbClr val="000000"/>
                </a:solidFill>
              </a:rPr>
              <a:t>hurry“ commit</a:t>
            </a: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de-DE" dirty="0">
                <a:solidFill>
                  <a:srgbClr val="00B050"/>
                </a:solidFill>
              </a:rPr>
              <a:t>git log –all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err="1" smtClean="0">
                <a:solidFill>
                  <a:srgbClr val="000000"/>
                </a:solidFill>
              </a:rPr>
              <a:t>Now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let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us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merge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our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>
                <a:solidFill>
                  <a:srgbClr val="000000"/>
                </a:solidFill>
              </a:rPr>
              <a:t>branch</a:t>
            </a:r>
            <a:r>
              <a:rPr lang="de-DE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bugfix_release_01</a:t>
            </a:r>
            <a:r>
              <a:rPr lang="de-DE" dirty="0">
                <a:solidFill>
                  <a:srgbClr val="00B050"/>
                </a:solidFill>
              </a:rPr>
              <a:t>_&lt;your-</a:t>
            </a:r>
            <a:r>
              <a:rPr lang="de-DE" dirty="0" err="1">
                <a:solidFill>
                  <a:srgbClr val="00B050"/>
                </a:solidFill>
              </a:rPr>
              <a:t>username</a:t>
            </a:r>
            <a:r>
              <a:rPr lang="de-DE" dirty="0">
                <a:solidFill>
                  <a:srgbClr val="00B050"/>
                </a:solidFill>
              </a:rPr>
              <a:t>&gt; </a:t>
            </a:r>
            <a:r>
              <a:rPr lang="de-DE" dirty="0" err="1" smtClean="0">
                <a:solidFill>
                  <a:srgbClr val="000000"/>
                </a:solidFill>
              </a:rPr>
              <a:t>with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commit</a:t>
            </a:r>
            <a:r>
              <a:rPr lang="de-DE" dirty="0" smtClean="0">
                <a:solidFill>
                  <a:srgbClr val="000000"/>
                </a:solidFill>
              </a:rPr>
              <a:t> HEAD^ on </a:t>
            </a:r>
            <a:r>
              <a:rPr lang="de-DE" dirty="0" err="1">
                <a:solidFill>
                  <a:srgbClr val="00B050"/>
                </a:solidFill>
              </a:rPr>
              <a:t>master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branch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0000"/>
                </a:solidFill>
              </a:rPr>
              <a:t>92c6c998bead52bd1b596282e94dff514b5232e5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~/harry</a:t>
            </a:r>
            <a:r>
              <a:rPr lang="de-DE" dirty="0" smtClean="0">
                <a:solidFill>
                  <a:srgbClr val="000000"/>
                </a:solidFill>
              </a:rPr>
              <a:t>]$</a:t>
            </a:r>
            <a:r>
              <a:rPr lang="de-DE" dirty="0" smtClean="0">
                <a:solidFill>
                  <a:srgbClr val="00B050"/>
                </a:solidFill>
              </a:rPr>
              <a:t>git </a:t>
            </a:r>
            <a:r>
              <a:rPr lang="de-DE" dirty="0">
                <a:solidFill>
                  <a:srgbClr val="00B050"/>
                </a:solidFill>
              </a:rPr>
              <a:t>merge 92c6c998bead52bd1b596282e94dff514b5232e5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900" dirty="0">
                <a:solidFill>
                  <a:srgbClr val="000000"/>
                </a:solidFill>
              </a:rPr>
              <a:t>Updating 0ac136b..92c6c99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900" dirty="0">
                <a:solidFill>
                  <a:srgbClr val="000000"/>
                </a:solidFill>
              </a:rPr>
              <a:t>Fast-forward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</a:rPr>
              <a:t>ilyar</a:t>
            </a:r>
            <a:r>
              <a:rPr lang="en-US" sz="900" dirty="0" smtClean="0">
                <a:solidFill>
                  <a:srgbClr val="000000"/>
                </a:solidFill>
              </a:rPr>
              <a:t>/libs/library.txt </a:t>
            </a:r>
            <a:r>
              <a:rPr lang="en-US" sz="900" dirty="0">
                <a:solidFill>
                  <a:srgbClr val="000000"/>
                </a:solidFill>
              </a:rPr>
              <a:t>|    2 +-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900" dirty="0">
                <a:solidFill>
                  <a:srgbClr val="000000"/>
                </a:solidFill>
              </a:rPr>
              <a:t> </a:t>
            </a:r>
            <a:r>
              <a:rPr lang="en-US" sz="900" dirty="0" err="1" smtClean="0">
                <a:solidFill>
                  <a:srgbClr val="000000"/>
                </a:solidFill>
              </a:rPr>
              <a:t>ilyar</a:t>
            </a:r>
            <a:r>
              <a:rPr lang="en-US" sz="900" dirty="0" smtClean="0">
                <a:solidFill>
                  <a:srgbClr val="000000"/>
                </a:solidFill>
              </a:rPr>
              <a:t>/main.txt         </a:t>
            </a:r>
            <a:r>
              <a:rPr lang="en-US" sz="900" dirty="0">
                <a:solidFill>
                  <a:srgbClr val="000000"/>
                </a:solidFill>
              </a:rPr>
              <a:t>|    3 ++-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900" dirty="0">
                <a:solidFill>
                  <a:srgbClr val="000000"/>
                </a:solidFill>
              </a:rPr>
              <a:t> 2 files changed, 3 insertions(+), 2 deletions(-)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Compare my branch to the master (as it was when I last updated from master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err="1">
                <a:solidFill>
                  <a:srgbClr val="00B050"/>
                </a:solidFill>
              </a:rPr>
              <a:t>checkout</a:t>
            </a:r>
            <a:r>
              <a:rPr lang="de-DE" dirty="0">
                <a:solidFill>
                  <a:srgbClr val="00B050"/>
                </a:solidFill>
              </a:rPr>
              <a:t> Release_01_Fix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Run Git log to see when last time was merged from master?  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en-US" dirty="0" err="1">
                <a:solidFill>
                  <a:srgbClr val="00B050"/>
                </a:solidFill>
              </a:rPr>
              <a:t>gitk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&amp;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24" y="3751582"/>
            <a:ext cx="2761309" cy="1399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5450293" y="5445224"/>
            <a:ext cx="3533072" cy="1322079"/>
            <a:chOff x="5450293" y="5445224"/>
            <a:chExt cx="3533072" cy="1322079"/>
          </a:xfrm>
        </p:grpSpPr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08304" y="5445224"/>
              <a:ext cx="1675061" cy="13220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Straight Arrow Connector 2"/>
            <p:cNvCxnSpPr/>
            <p:nvPr/>
          </p:nvCxnSpPr>
          <p:spPr>
            <a:xfrm>
              <a:off x="5450293" y="5949280"/>
              <a:ext cx="18580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942" y="1514475"/>
            <a:ext cx="2924175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638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100215" y="116632"/>
            <a:ext cx="5402772" cy="662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prstClr val="black"/>
                </a:solidFill>
              </a:rPr>
              <a:t>Advanced working with </a:t>
            </a:r>
            <a:r>
              <a:rPr lang="en-GB" sz="2400" b="1" dirty="0" smtClean="0">
                <a:solidFill>
                  <a:prstClr val="black"/>
                </a:solidFill>
              </a:rPr>
              <a:t>branches</a:t>
            </a:r>
          </a:p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Exercise XI Continue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35496" y="676704"/>
            <a:ext cx="9080625" cy="61812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>
                <a:solidFill>
                  <a:srgbClr val="000000"/>
                </a:solidFill>
              </a:rPr>
              <a:t>harry]$ </a:t>
            </a:r>
            <a:r>
              <a:rPr lang="de-DE" dirty="0">
                <a:solidFill>
                  <a:srgbClr val="00B050"/>
                </a:solidFill>
              </a:rPr>
              <a:t>git diff HEAD bccdb778dc129c990a0c09147c914a34eff12dda</a:t>
            </a:r>
            <a:endParaRPr lang="en-US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How </a:t>
            </a:r>
            <a:r>
              <a:rPr lang="en-US" dirty="0">
                <a:solidFill>
                  <a:srgbClr val="000000"/>
                </a:solidFill>
              </a:rPr>
              <a:t>to Compare two branches</a:t>
            </a:r>
            <a:r>
              <a:rPr lang="en-US" dirty="0" smtClean="0">
                <a:solidFill>
                  <a:srgbClr val="000000"/>
                </a:solidFill>
              </a:rPr>
              <a:t/>
            </a:r>
            <a:br>
              <a:rPr lang="en-US" dirty="0" smtClean="0">
                <a:solidFill>
                  <a:srgbClr val="000000"/>
                </a:solidFill>
              </a:rPr>
            </a:b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Let us diff master branch with Release_01_Fix branch</a:t>
            </a: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>
                <a:solidFill>
                  <a:srgbClr val="000000"/>
                </a:solidFill>
              </a:rPr>
              <a:t>harry]$ </a:t>
            </a:r>
            <a:r>
              <a:rPr lang="de-DE" dirty="0" smtClean="0">
                <a:solidFill>
                  <a:srgbClr val="00B050"/>
                </a:solidFill>
              </a:rPr>
              <a:t>git </a:t>
            </a:r>
            <a:r>
              <a:rPr lang="de-DE" dirty="0">
                <a:solidFill>
                  <a:srgbClr val="00B050"/>
                </a:solidFill>
              </a:rPr>
              <a:t>diff master </a:t>
            </a:r>
            <a:r>
              <a:rPr lang="de-DE" dirty="0" smtClean="0">
                <a:solidFill>
                  <a:srgbClr val="00B050"/>
                </a:solidFill>
              </a:rPr>
              <a:t>Release_01_Fix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>
                <a:solidFill>
                  <a:srgbClr val="000000"/>
                </a:solidFill>
              </a:rPr>
              <a:t>harry]$ </a:t>
            </a:r>
            <a:r>
              <a:rPr lang="en-US" dirty="0" smtClean="0">
                <a:solidFill>
                  <a:srgbClr val="00B050"/>
                </a:solidFill>
              </a:rPr>
              <a:t>git </a:t>
            </a:r>
            <a:r>
              <a:rPr lang="en-US" dirty="0">
                <a:solidFill>
                  <a:srgbClr val="00B050"/>
                </a:solidFill>
              </a:rPr>
              <a:t>diff --no-</a:t>
            </a:r>
            <a:r>
              <a:rPr lang="en-US" dirty="0" err="1">
                <a:solidFill>
                  <a:srgbClr val="00B050"/>
                </a:solidFill>
              </a:rPr>
              <a:t>ext</a:t>
            </a:r>
            <a:r>
              <a:rPr lang="en-US" dirty="0">
                <a:solidFill>
                  <a:srgbClr val="00B050"/>
                </a:solidFill>
              </a:rPr>
              <a:t>-diff master </a:t>
            </a:r>
            <a:r>
              <a:rPr lang="en-US" dirty="0" smtClean="0">
                <a:solidFill>
                  <a:srgbClr val="00B050"/>
                </a:solidFill>
              </a:rPr>
              <a:t>Release_01_Fix </a:t>
            </a:r>
            <a:r>
              <a:rPr lang="en-US" dirty="0">
                <a:solidFill>
                  <a:srgbClr val="000000"/>
                </a:solidFill>
              </a:rPr>
              <a:t>– without external </a:t>
            </a:r>
            <a:r>
              <a:rPr lang="en-US" dirty="0" smtClean="0">
                <a:solidFill>
                  <a:srgbClr val="000000"/>
                </a:solidFill>
              </a:rPr>
              <a:t>tool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diff --git </a:t>
            </a:r>
            <a:r>
              <a:rPr lang="en-US" dirty="0" smtClean="0">
                <a:solidFill>
                  <a:srgbClr val="000000"/>
                </a:solidFill>
              </a:rPr>
              <a:t>a/</a:t>
            </a:r>
            <a:r>
              <a:rPr lang="en-US" dirty="0" err="1" smtClean="0">
                <a:solidFill>
                  <a:srgbClr val="000000"/>
                </a:solidFill>
              </a:rPr>
              <a:t>ilyar</a:t>
            </a:r>
            <a:r>
              <a:rPr lang="en-US" dirty="0" smtClean="0">
                <a:solidFill>
                  <a:srgbClr val="000000"/>
                </a:solidFill>
              </a:rPr>
              <a:t>/libs/library.txt b/</a:t>
            </a:r>
            <a:r>
              <a:rPr lang="en-US" dirty="0" err="1" smtClean="0">
                <a:solidFill>
                  <a:srgbClr val="000000"/>
                </a:solidFill>
              </a:rPr>
              <a:t>ilyar</a:t>
            </a:r>
            <a:r>
              <a:rPr lang="en-US" dirty="0" smtClean="0">
                <a:solidFill>
                  <a:srgbClr val="000000"/>
                </a:solidFill>
              </a:rPr>
              <a:t>/libs/library.txt</a:t>
            </a: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index 59a920d..0ebca13 100644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--- </a:t>
            </a:r>
            <a:r>
              <a:rPr lang="en-US" sz="800" dirty="0" smtClean="0">
                <a:solidFill>
                  <a:srgbClr val="000000"/>
                </a:solidFill>
              </a:rPr>
              <a:t>a/</a:t>
            </a:r>
            <a:r>
              <a:rPr lang="en-US" sz="800" dirty="0" err="1" smtClean="0">
                <a:solidFill>
                  <a:srgbClr val="000000"/>
                </a:solidFill>
              </a:rPr>
              <a:t>ilyar</a:t>
            </a:r>
            <a:r>
              <a:rPr lang="en-US" sz="800" dirty="0" smtClean="0">
                <a:solidFill>
                  <a:srgbClr val="000000"/>
                </a:solidFill>
              </a:rPr>
              <a:t>/libs/library.txt</a:t>
            </a:r>
            <a:endParaRPr lang="en-US" sz="8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+++ </a:t>
            </a:r>
            <a:r>
              <a:rPr lang="en-US" sz="800" dirty="0" smtClean="0">
                <a:solidFill>
                  <a:srgbClr val="000000"/>
                </a:solidFill>
              </a:rPr>
              <a:t>b/</a:t>
            </a:r>
            <a:r>
              <a:rPr lang="en-US" sz="800" dirty="0" err="1" smtClean="0">
                <a:solidFill>
                  <a:srgbClr val="000000"/>
                </a:solidFill>
              </a:rPr>
              <a:t>ilyar</a:t>
            </a:r>
            <a:r>
              <a:rPr lang="en-US" sz="800" dirty="0" smtClean="0">
                <a:solidFill>
                  <a:srgbClr val="000000"/>
                </a:solidFill>
              </a:rPr>
              <a:t>/libs/library.txt</a:t>
            </a:r>
            <a:endParaRPr lang="en-US" sz="8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@@ -4,4 +4,3 @@ Harry change here 2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 library line 4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 Another of Harry change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 Sally's change here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-*</a:t>
            </a:r>
            <a:r>
              <a:rPr lang="en-US" sz="800" dirty="0" err="1">
                <a:solidFill>
                  <a:srgbClr val="000000"/>
                </a:solidFill>
              </a:rPr>
              <a:t>bugfixing</a:t>
            </a:r>
            <a:r>
              <a:rPr lang="en-US" sz="800" dirty="0">
                <a:solidFill>
                  <a:srgbClr val="000000"/>
                </a:solidFill>
              </a:rPr>
              <a:t> in lib*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diff --git </a:t>
            </a:r>
            <a:r>
              <a:rPr lang="en-US" sz="800" dirty="0" smtClean="0">
                <a:solidFill>
                  <a:srgbClr val="000000"/>
                </a:solidFill>
              </a:rPr>
              <a:t>a/</a:t>
            </a:r>
            <a:r>
              <a:rPr lang="en-US" sz="800" dirty="0" err="1" smtClean="0">
                <a:solidFill>
                  <a:srgbClr val="000000"/>
                </a:solidFill>
              </a:rPr>
              <a:t>ilyar</a:t>
            </a:r>
            <a:r>
              <a:rPr lang="en-US" sz="800" dirty="0" smtClean="0">
                <a:solidFill>
                  <a:srgbClr val="000000"/>
                </a:solidFill>
              </a:rPr>
              <a:t>/main.txt b/</a:t>
            </a:r>
            <a:r>
              <a:rPr lang="en-US" sz="800" dirty="0" err="1" smtClean="0">
                <a:solidFill>
                  <a:srgbClr val="000000"/>
                </a:solidFill>
              </a:rPr>
              <a:t>ilyar</a:t>
            </a:r>
            <a:r>
              <a:rPr lang="en-US" sz="800" dirty="0" smtClean="0">
                <a:solidFill>
                  <a:srgbClr val="000000"/>
                </a:solidFill>
              </a:rPr>
              <a:t>/main.txt</a:t>
            </a:r>
            <a:endParaRPr lang="en-US" sz="8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index 75bb070..1e22422 100644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--- </a:t>
            </a:r>
            <a:r>
              <a:rPr lang="en-US" sz="800" dirty="0" smtClean="0">
                <a:solidFill>
                  <a:srgbClr val="000000"/>
                </a:solidFill>
              </a:rPr>
              <a:t>a/</a:t>
            </a:r>
            <a:r>
              <a:rPr lang="en-US" sz="800" dirty="0" err="1" smtClean="0">
                <a:solidFill>
                  <a:srgbClr val="000000"/>
                </a:solidFill>
              </a:rPr>
              <a:t>ilyar</a:t>
            </a:r>
            <a:r>
              <a:rPr lang="en-US" sz="800" dirty="0" smtClean="0">
                <a:solidFill>
                  <a:srgbClr val="000000"/>
                </a:solidFill>
              </a:rPr>
              <a:t>/main.txt</a:t>
            </a:r>
            <a:endParaRPr lang="en-US" sz="8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+++ </a:t>
            </a:r>
            <a:r>
              <a:rPr lang="en-US" sz="800" dirty="0" smtClean="0">
                <a:solidFill>
                  <a:srgbClr val="000000"/>
                </a:solidFill>
              </a:rPr>
              <a:t>b/</a:t>
            </a:r>
            <a:r>
              <a:rPr lang="en-US" sz="800" dirty="0" err="1" smtClean="0">
                <a:solidFill>
                  <a:srgbClr val="000000"/>
                </a:solidFill>
              </a:rPr>
              <a:t>ilyar</a:t>
            </a:r>
            <a:r>
              <a:rPr lang="en-US" sz="800" dirty="0" smtClean="0">
                <a:solidFill>
                  <a:srgbClr val="000000"/>
                </a:solidFill>
              </a:rPr>
              <a:t>/main.txt</a:t>
            </a:r>
            <a:endParaRPr lang="en-US" sz="8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@@ -1,5 +1,2 @@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-Add quick fix </a:t>
            </a:r>
            <a:r>
              <a:rPr lang="en-US" sz="800" dirty="0" err="1">
                <a:solidFill>
                  <a:srgbClr val="000000"/>
                </a:solidFill>
              </a:rPr>
              <a:t>immidiately</a:t>
            </a:r>
            <a:endParaRPr lang="en-US" sz="8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 include libs/library.txt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-Hello world *</a:t>
            </a:r>
            <a:r>
              <a:rPr lang="en-US" sz="800" dirty="0" err="1">
                <a:solidFill>
                  <a:srgbClr val="000000"/>
                </a:solidFill>
              </a:rPr>
              <a:t>bugfixed</a:t>
            </a:r>
            <a:r>
              <a:rPr lang="en-US" sz="800" dirty="0">
                <a:solidFill>
                  <a:srgbClr val="000000"/>
                </a:solidFill>
              </a:rPr>
              <a:t>*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-## Add a line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-Add regular task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rgbClr val="000000"/>
                </a:solidFill>
              </a:rPr>
              <a:t>+Hello world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836" y="2492896"/>
            <a:ext cx="3705732" cy="101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4978001"/>
            <a:ext cx="4082873" cy="937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3976" y="690581"/>
            <a:ext cx="4405592" cy="111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95159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179512" y="116632"/>
            <a:ext cx="4599878" cy="5486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prstClr val="black"/>
                </a:solidFill>
              </a:rPr>
              <a:t>Using the </a:t>
            </a:r>
            <a:r>
              <a:rPr lang="en-GB" sz="2400" b="1" dirty="0" smtClean="0">
                <a:solidFill>
                  <a:prstClr val="black"/>
                </a:solidFill>
              </a:rPr>
              <a:t>git log </a:t>
            </a:r>
          </a:p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Exercise XII 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108520" y="836712"/>
            <a:ext cx="8855968" cy="590465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Git log in cmd and GUI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This is the log command in cmd to see </a:t>
            </a:r>
            <a:r>
              <a:rPr lang="de-DE" dirty="0">
                <a:solidFill>
                  <a:srgbClr val="000000"/>
                </a:solidFill>
              </a:rPr>
              <a:t>m</a:t>
            </a:r>
            <a:r>
              <a:rPr lang="de-DE" dirty="0" smtClean="0">
                <a:solidFill>
                  <a:srgbClr val="000000"/>
                </a:solidFill>
              </a:rPr>
              <a:t>erge info + files,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that were changed + all branches 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en-US" dirty="0">
                <a:solidFill>
                  <a:srgbClr val="00B050"/>
                </a:solidFill>
              </a:rPr>
              <a:t>git log -c --</a:t>
            </a:r>
            <a:r>
              <a:rPr lang="en-US" dirty="0" smtClean="0">
                <a:solidFill>
                  <a:srgbClr val="00B050"/>
                </a:solidFill>
              </a:rPr>
              <a:t>name-status --all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>
                <a:solidFill>
                  <a:srgbClr val="000000"/>
                </a:solidFill>
              </a:rPr>
              <a:t>harry</a:t>
            </a:r>
            <a:r>
              <a:rPr lang="de-DE" dirty="0" smtClean="0">
                <a:solidFill>
                  <a:srgbClr val="000000"/>
                </a:solidFill>
              </a:rPr>
              <a:t>]$ </a:t>
            </a:r>
            <a:r>
              <a:rPr lang="de-DE" dirty="0">
                <a:solidFill>
                  <a:srgbClr val="00B050"/>
                </a:solidFill>
              </a:rPr>
              <a:t>gitk --</a:t>
            </a:r>
            <a:r>
              <a:rPr lang="de-DE" dirty="0" smtClean="0">
                <a:solidFill>
                  <a:srgbClr val="00B050"/>
                </a:solidFill>
              </a:rPr>
              <a:t>all &amp; </a:t>
            </a:r>
            <a:r>
              <a:rPr lang="de-DE" dirty="0" smtClean="0">
                <a:solidFill>
                  <a:srgbClr val="000000"/>
                </a:solidFill>
              </a:rPr>
              <a:t>to see gui log of all branches and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>
                <a:solidFill>
                  <a:srgbClr val="000000"/>
                </a:solidFill>
              </a:rPr>
              <a:t>harry]$ </a:t>
            </a:r>
            <a:r>
              <a:rPr lang="de-DE" dirty="0" smtClean="0">
                <a:solidFill>
                  <a:srgbClr val="00B050"/>
                </a:solidFill>
              </a:rPr>
              <a:t>gitk &amp;</a:t>
            </a:r>
            <a:r>
              <a:rPr lang="de-DE" dirty="0" smtClean="0">
                <a:solidFill>
                  <a:srgbClr val="000000"/>
                </a:solidFill>
              </a:rPr>
              <a:t> to see log of only current branch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Write click on commit and select “Mark this commit”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Now go to another commit, write click on it and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select “Compare with marked commit”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Check out </a:t>
            </a:r>
            <a:r>
              <a:rPr lang="en-US" dirty="0" smtClean="0">
                <a:solidFill>
                  <a:srgbClr val="000000"/>
                </a:solidFill>
              </a:rPr>
              <a:t>bugfix_release_01_&lt;</a:t>
            </a:r>
            <a:r>
              <a:rPr lang="en-US" dirty="0" err="1" smtClean="0">
                <a:solidFill>
                  <a:srgbClr val="000000"/>
                </a:solidFill>
              </a:rPr>
              <a:t>yourusername</a:t>
            </a:r>
            <a:r>
              <a:rPr lang="en-US" dirty="0" smtClean="0">
                <a:solidFill>
                  <a:srgbClr val="000000"/>
                </a:solidFill>
              </a:rPr>
              <a:t>&gt; branch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>
                <a:solidFill>
                  <a:srgbClr val="000000"/>
                </a:solidFill>
              </a:rPr>
              <a:t>harry]$ </a:t>
            </a:r>
            <a:r>
              <a:rPr lang="en-US" dirty="0">
                <a:solidFill>
                  <a:srgbClr val="00B050"/>
                </a:solidFill>
              </a:rPr>
              <a:t>git checkout </a:t>
            </a:r>
            <a:r>
              <a:rPr lang="en-US" dirty="0" smtClean="0">
                <a:solidFill>
                  <a:srgbClr val="00B050"/>
                </a:solidFill>
              </a:rPr>
              <a:t>bugfix_release_01_</a:t>
            </a:r>
            <a:r>
              <a:rPr lang="en-US" dirty="0" smtClean="0">
                <a:solidFill>
                  <a:srgbClr val="000000"/>
                </a:solidFill>
              </a:rPr>
              <a:t>&lt;</a:t>
            </a:r>
            <a:r>
              <a:rPr lang="en-US" dirty="0" err="1">
                <a:solidFill>
                  <a:srgbClr val="000000"/>
                </a:solidFill>
              </a:rPr>
              <a:t>yourusername</a:t>
            </a:r>
            <a:r>
              <a:rPr lang="en-US" dirty="0" smtClean="0">
                <a:solidFill>
                  <a:srgbClr val="000000"/>
                </a:solidFill>
              </a:rPr>
              <a:t>&gt;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Check that you have commits not yet pushed,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only such commits Can be changed!!!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181" y="1196752"/>
            <a:ext cx="3138357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0546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980728"/>
            <a:ext cx="8856984" cy="54250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~/harry]$ </a:t>
            </a:r>
            <a:r>
              <a:rPr lang="en-US" dirty="0">
                <a:solidFill>
                  <a:srgbClr val="00B050"/>
                </a:solidFill>
              </a:rPr>
              <a:t>git push --dry-run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B050"/>
                </a:solidFill>
              </a:rPr>
              <a:t>To /</a:t>
            </a:r>
            <a:r>
              <a:rPr lang="en-US" dirty="0" err="1">
                <a:solidFill>
                  <a:srgbClr val="00B050"/>
                </a:solidFill>
              </a:rPr>
              <a:t>nfs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iil</a:t>
            </a:r>
            <a:r>
              <a:rPr lang="en-US" dirty="0">
                <a:solidFill>
                  <a:srgbClr val="00B050"/>
                </a:solidFill>
              </a:rPr>
              <a:t>/disks/</a:t>
            </a:r>
            <a:r>
              <a:rPr lang="en-US" dirty="0" err="1">
                <a:solidFill>
                  <a:srgbClr val="00B050"/>
                </a:solidFill>
              </a:rPr>
              <a:t>iec_cm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git_repo</a:t>
            </a:r>
            <a:r>
              <a:rPr lang="en-US" dirty="0">
                <a:solidFill>
                  <a:srgbClr val="00B050"/>
                </a:solidFill>
              </a:rPr>
              <a:t>/</a:t>
            </a:r>
            <a:r>
              <a:rPr lang="en-US" dirty="0" err="1">
                <a:solidFill>
                  <a:srgbClr val="00B050"/>
                </a:solidFill>
              </a:rPr>
              <a:t>gitlab.git</a:t>
            </a:r>
            <a:endParaRPr lang="en-US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B050"/>
                </a:solidFill>
              </a:rPr>
              <a:t>   0ac136b..b597fd2  </a:t>
            </a:r>
            <a:r>
              <a:rPr lang="en-US" dirty="0" smtClean="0">
                <a:solidFill>
                  <a:srgbClr val="00B050"/>
                </a:solidFill>
              </a:rPr>
              <a:t>bugfix_release_01_ilyar </a:t>
            </a:r>
            <a:r>
              <a:rPr lang="en-US" dirty="0">
                <a:solidFill>
                  <a:srgbClr val="00B050"/>
                </a:solidFill>
              </a:rPr>
              <a:t>-&gt; </a:t>
            </a:r>
            <a:r>
              <a:rPr lang="en-US" dirty="0" smtClean="0">
                <a:solidFill>
                  <a:srgbClr val="00B050"/>
                </a:solidFill>
              </a:rPr>
              <a:t>bugfix_release_01_ilyar</a:t>
            </a:r>
            <a:endParaRPr lang="en-US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Change </a:t>
            </a:r>
            <a:r>
              <a:rPr lang="en-US" dirty="0">
                <a:solidFill>
                  <a:srgbClr val="000000"/>
                </a:solidFill>
              </a:rPr>
              <a:t>commit message to “We can edit </a:t>
            </a:r>
            <a:r>
              <a:rPr lang="en-US" dirty="0" err="1">
                <a:solidFill>
                  <a:srgbClr val="000000"/>
                </a:solidFill>
              </a:rPr>
              <a:t>unpushed</a:t>
            </a:r>
            <a:r>
              <a:rPr lang="en-US" dirty="0">
                <a:solidFill>
                  <a:srgbClr val="000000"/>
                </a:solidFill>
              </a:rPr>
              <a:t> messages only”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~/harry]$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git commit --amend -m "We can edit </a:t>
            </a:r>
            <a:r>
              <a:rPr lang="en-US" dirty="0" err="1">
                <a:solidFill>
                  <a:srgbClr val="00B050"/>
                </a:solidFill>
              </a:rPr>
              <a:t>unpushed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messages </a:t>
            </a:r>
            <a:r>
              <a:rPr lang="en-US" dirty="0">
                <a:solidFill>
                  <a:srgbClr val="00B050"/>
                </a:solidFill>
              </a:rPr>
              <a:t>only“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rgbClr val="000000"/>
                </a:solidFill>
              </a:rPr>
              <a:t>[</a:t>
            </a:r>
            <a:r>
              <a:rPr lang="en-US" dirty="0" smtClean="0">
                <a:solidFill>
                  <a:srgbClr val="000000"/>
                </a:solidFill>
              </a:rPr>
              <a:t>bugfix_release_01_ilyar </a:t>
            </a:r>
            <a:r>
              <a:rPr lang="en-US" dirty="0">
                <a:solidFill>
                  <a:srgbClr val="000000"/>
                </a:solidFill>
              </a:rPr>
              <a:t>d4e3205] We can edit </a:t>
            </a:r>
            <a:r>
              <a:rPr lang="en-US" dirty="0" err="1">
                <a:solidFill>
                  <a:srgbClr val="000000"/>
                </a:solidFill>
              </a:rPr>
              <a:t>unpushed</a:t>
            </a:r>
            <a:r>
              <a:rPr lang="en-US" dirty="0">
                <a:solidFill>
                  <a:srgbClr val="000000"/>
                </a:solidFill>
              </a:rPr>
              <a:t> messages only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1 files changed, 1 insertions(+), 0 deletions(-)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000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000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0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>
                <a:solidFill>
                  <a:srgbClr val="000000"/>
                </a:solidFill>
              </a:rPr>
              <a:t>harry]$ </a:t>
            </a:r>
            <a:r>
              <a:rPr lang="de-DE" dirty="0">
                <a:solidFill>
                  <a:srgbClr val="00B050"/>
                </a:solidFill>
              </a:rPr>
              <a:t>git log</a:t>
            </a:r>
            <a:endParaRPr lang="en-US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commit d4e3205f7c80db7d4bda4ac588b5fcfd73f9ee31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Author: </a:t>
            </a:r>
            <a:r>
              <a:rPr lang="en-US" dirty="0" err="1" smtClean="0">
                <a:solidFill>
                  <a:srgbClr val="000000"/>
                </a:solidFill>
              </a:rPr>
              <a:t>ilyar</a:t>
            </a:r>
            <a:r>
              <a:rPr lang="en-US" dirty="0" smtClean="0">
                <a:solidFill>
                  <a:srgbClr val="000000"/>
                </a:solidFill>
              </a:rPr>
              <a:t> &lt;astra07_2010@yahoo.com&gt;</a:t>
            </a: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Date:   Sun Jun 8 15:30:33 2014 +0300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    We can edit </a:t>
            </a:r>
            <a:r>
              <a:rPr lang="en-US" dirty="0" err="1">
                <a:solidFill>
                  <a:srgbClr val="000000"/>
                </a:solidFill>
              </a:rPr>
              <a:t>unpushed</a:t>
            </a:r>
            <a:r>
              <a:rPr lang="en-US" dirty="0">
                <a:solidFill>
                  <a:srgbClr val="000000"/>
                </a:solidFill>
              </a:rPr>
              <a:t> messages only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Now </a:t>
            </a:r>
            <a:r>
              <a:rPr lang="de-DE" dirty="0">
                <a:solidFill>
                  <a:srgbClr val="000000"/>
                </a:solidFill>
              </a:rPr>
              <a:t>push latest chnages to the origin repo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~/harry]$ </a:t>
            </a:r>
            <a:r>
              <a:rPr lang="en-US" dirty="0">
                <a:solidFill>
                  <a:srgbClr val="00B050"/>
                </a:solidFill>
              </a:rPr>
              <a:t>git push</a:t>
            </a:r>
          </a:p>
        </p:txBody>
      </p:sp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154826" y="83139"/>
            <a:ext cx="5688632" cy="692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prstClr val="black"/>
                </a:solidFill>
              </a:rPr>
              <a:t>Using the </a:t>
            </a:r>
            <a:r>
              <a:rPr lang="en-GB" sz="2400" b="1" dirty="0" smtClean="0">
                <a:solidFill>
                  <a:prstClr val="black"/>
                </a:solidFill>
              </a:rPr>
              <a:t>git log </a:t>
            </a:r>
          </a:p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Exercise XII Continue</a:t>
            </a:r>
            <a:endParaRPr lang="en-GB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19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53724"/>
            <a:ext cx="9036496" cy="5455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Go to Sally’s repository and add line to the END of file library.txt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ilyar@pt-lt1232 ~/</a:t>
            </a:r>
            <a:r>
              <a:rPr lang="en-US" dirty="0" smtClean="0">
                <a:solidFill>
                  <a:schemeClr val="tx1"/>
                </a:solidFill>
              </a:rPr>
              <a:t>sally/lib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rgbClr val="00B050"/>
                </a:solidFill>
              </a:rPr>
              <a:t>$ vi library.txt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Commit the change in Sally’s repository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ilyar@pt-lt1232 ~/</a:t>
            </a:r>
            <a:r>
              <a:rPr lang="en-US" dirty="0" smtClean="0">
                <a:solidFill>
                  <a:schemeClr val="tx1"/>
                </a:solidFill>
              </a:rPr>
              <a:t>sally/lib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rgbClr val="00B050"/>
                </a:solidFill>
              </a:rPr>
              <a:t>$ git commit -a -m "</a:t>
            </a:r>
            <a:r>
              <a:rPr lang="en-US" dirty="0" smtClean="0">
                <a:solidFill>
                  <a:srgbClr val="00B050"/>
                </a:solidFill>
              </a:rPr>
              <a:t>sally’s </a:t>
            </a:r>
            <a:r>
              <a:rPr lang="en-US" dirty="0">
                <a:solidFill>
                  <a:srgbClr val="00B050"/>
                </a:solidFill>
              </a:rPr>
              <a:t>commit"</a:t>
            </a:r>
          </a:p>
          <a:p>
            <a:r>
              <a:rPr lang="en-US" dirty="0">
                <a:solidFill>
                  <a:schemeClr val="tx1"/>
                </a:solidFill>
              </a:rPr>
              <a:t>[master 4a14da9] sally commit</a:t>
            </a:r>
          </a:p>
          <a:p>
            <a:r>
              <a:rPr lang="en-US" dirty="0">
                <a:solidFill>
                  <a:schemeClr val="tx1"/>
                </a:solidFill>
              </a:rPr>
              <a:t> 1 file changed, 2 insertions(+)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Push the change to origin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ilyar@pt-lt1232 ~/</a:t>
            </a:r>
            <a:r>
              <a:rPr lang="en-US" dirty="0" smtClean="0">
                <a:solidFill>
                  <a:schemeClr val="tx1"/>
                </a:solidFill>
              </a:rPr>
              <a:t>sally/lib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rgbClr val="00B050"/>
                </a:solidFill>
              </a:rPr>
              <a:t>$ git push origin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Go to Harry’s repository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ilyar@pt-lt1232 ~/</a:t>
            </a:r>
            <a:r>
              <a:rPr lang="en-US" dirty="0" smtClean="0">
                <a:solidFill>
                  <a:schemeClr val="tx1"/>
                </a:solidFill>
              </a:rPr>
              <a:t>sally/lib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rgbClr val="00B050"/>
                </a:solidFill>
              </a:rPr>
              <a:t>$ cd </a:t>
            </a:r>
            <a:r>
              <a:rPr lang="en-US" dirty="0" smtClean="0">
                <a:solidFill>
                  <a:srgbClr val="00B050"/>
                </a:solidFill>
              </a:rPr>
              <a:t>~/harry/lib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Add first </a:t>
            </a:r>
            <a:r>
              <a:rPr lang="en-US" dirty="0" smtClean="0">
                <a:solidFill>
                  <a:schemeClr val="tx1"/>
                </a:solidFill>
              </a:rPr>
              <a:t>line to the beginning of the file library.txt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ilyar@pt-lt1232 ~/</a:t>
            </a:r>
            <a:r>
              <a:rPr lang="en-US" dirty="0" smtClean="0">
                <a:solidFill>
                  <a:schemeClr val="tx1"/>
                </a:solidFill>
              </a:rPr>
              <a:t>harry/lib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rgbClr val="00B050"/>
                </a:solidFill>
              </a:rPr>
              <a:t>$ vi </a:t>
            </a:r>
            <a:r>
              <a:rPr lang="en-US" dirty="0" smtClean="0">
                <a:solidFill>
                  <a:srgbClr val="00B050"/>
                </a:solidFill>
              </a:rPr>
              <a:t>library.txt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154826" y="83139"/>
            <a:ext cx="5688632" cy="692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Rebase </a:t>
            </a:r>
          </a:p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Exercise XIV</a:t>
            </a:r>
            <a:endParaRPr lang="en-GB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129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29330"/>
            <a:ext cx="9144000" cy="594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Commit the change in Harry’s repository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</a:t>
            </a:r>
            <a:r>
              <a:rPr lang="en-US" dirty="0" smtClean="0">
                <a:solidFill>
                  <a:schemeClr val="tx1"/>
                </a:solidFill>
              </a:rPr>
              <a:t>harry/lib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commit -a -m "</a:t>
            </a:r>
            <a:r>
              <a:rPr lang="en-US" dirty="0" err="1">
                <a:solidFill>
                  <a:srgbClr val="00B050"/>
                </a:solidFill>
              </a:rPr>
              <a:t>harry's</a:t>
            </a:r>
            <a:r>
              <a:rPr lang="en-US" dirty="0">
                <a:solidFill>
                  <a:srgbClr val="00B050"/>
                </a:solidFill>
              </a:rPr>
              <a:t> change"</a:t>
            </a:r>
          </a:p>
          <a:p>
            <a:r>
              <a:rPr lang="en-US" dirty="0">
                <a:solidFill>
                  <a:schemeClr val="tx1"/>
                </a:solidFill>
              </a:rPr>
              <a:t>[master 70ed6d3] </a:t>
            </a:r>
            <a:r>
              <a:rPr lang="en-US" dirty="0" err="1">
                <a:solidFill>
                  <a:schemeClr val="tx1"/>
                </a:solidFill>
              </a:rPr>
              <a:t>harry's</a:t>
            </a:r>
            <a:r>
              <a:rPr lang="en-US" dirty="0">
                <a:solidFill>
                  <a:schemeClr val="tx1"/>
                </a:solidFill>
              </a:rPr>
              <a:t> change</a:t>
            </a:r>
          </a:p>
          <a:p>
            <a:r>
              <a:rPr lang="en-US" dirty="0">
                <a:solidFill>
                  <a:schemeClr val="tx1"/>
                </a:solidFill>
              </a:rPr>
              <a:t> 1 file changed, 2 insertions(+)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Fetch the Sally’s commit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ilyar@pt-lt1232 ~/</a:t>
            </a:r>
            <a:r>
              <a:rPr lang="en-US" dirty="0" smtClean="0">
                <a:solidFill>
                  <a:schemeClr val="tx1"/>
                </a:solidFill>
              </a:rPr>
              <a:t>harry/lib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fetch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From </a:t>
            </a:r>
            <a:r>
              <a:rPr lang="en-US" dirty="0">
                <a:solidFill>
                  <a:schemeClr val="tx1"/>
                </a:solidFill>
              </a:rPr>
              <a:t>c:/Users/Ilya/gitlab.ilyar</a:t>
            </a:r>
          </a:p>
          <a:p>
            <a:r>
              <a:rPr lang="en-US" dirty="0">
                <a:solidFill>
                  <a:schemeClr val="tx1"/>
                </a:solidFill>
              </a:rPr>
              <a:t>   06cfb7a..4a14da9  master     -&gt; origin/master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See the log, where is the Sally’s commit and where is Harry’s commit, are they on the same line?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</a:t>
            </a:r>
            <a:r>
              <a:rPr lang="en-US" dirty="0" smtClean="0">
                <a:solidFill>
                  <a:schemeClr val="tx1"/>
                </a:solidFill>
              </a:rPr>
              <a:t>harry/lib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rgbClr val="00B050"/>
                </a:solidFill>
              </a:rPr>
              <a:t>gitk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Now run rebase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</a:t>
            </a:r>
            <a:r>
              <a:rPr lang="en-US" dirty="0" smtClean="0">
                <a:solidFill>
                  <a:schemeClr val="tx1"/>
                </a:solidFill>
              </a:rPr>
              <a:t>harry/lib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rebase</a:t>
            </a:r>
          </a:p>
          <a:p>
            <a:r>
              <a:rPr lang="en-US" dirty="0">
                <a:solidFill>
                  <a:schemeClr val="tx1"/>
                </a:solidFill>
              </a:rPr>
              <a:t>First, rewinding head to replay your work on top of it</a:t>
            </a:r>
            <a:r>
              <a:rPr lang="en-US" dirty="0" smtClean="0">
                <a:solidFill>
                  <a:schemeClr val="tx1"/>
                </a:solidFill>
              </a:rPr>
              <a:t>... Applying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err="1">
                <a:solidFill>
                  <a:schemeClr val="tx1"/>
                </a:solidFill>
              </a:rPr>
              <a:t>harry's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change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Now see </a:t>
            </a:r>
            <a:r>
              <a:rPr lang="en-US" dirty="0">
                <a:solidFill>
                  <a:schemeClr val="tx1"/>
                </a:solidFill>
              </a:rPr>
              <a:t>the log, where is the Sally’s commit and where is Harry’s </a:t>
            </a:r>
            <a:r>
              <a:rPr lang="en-US" dirty="0" smtClean="0">
                <a:solidFill>
                  <a:schemeClr val="tx1"/>
                </a:solidFill>
              </a:rPr>
              <a:t>commit now? Why?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</a:t>
            </a:r>
            <a:r>
              <a:rPr lang="en-US" dirty="0" smtClean="0">
                <a:solidFill>
                  <a:schemeClr val="tx1"/>
                </a:solidFill>
              </a:rPr>
              <a:t>harry/lib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 err="1" smtClean="0">
                <a:solidFill>
                  <a:srgbClr val="00B050"/>
                </a:solidFill>
              </a:rPr>
              <a:t>gitk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5976" y="0"/>
            <a:ext cx="4572000" cy="7866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4000"/>
              </a:lnSpc>
              <a:buClr>
                <a:srgbClr val="3D658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prstClr val="black"/>
                </a:solidFill>
              </a:rPr>
              <a:t>Rebase </a:t>
            </a:r>
          </a:p>
          <a:p>
            <a:pPr>
              <a:lnSpc>
                <a:spcPct val="94000"/>
              </a:lnSpc>
              <a:buClr>
                <a:srgbClr val="3D658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prstClr val="black"/>
                </a:solidFill>
              </a:rPr>
              <a:t>Exercise XIV Continue</a:t>
            </a:r>
          </a:p>
        </p:txBody>
      </p:sp>
    </p:spTree>
    <p:extLst>
      <p:ext uri="{BB962C8B-B14F-4D97-AF65-F5344CB8AC3E}">
        <p14:creationId xmlns:p14="http://schemas.microsoft.com/office/powerpoint/2010/main" val="221471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786626"/>
            <a:ext cx="9144000" cy="5455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Go to </a:t>
            </a:r>
            <a:r>
              <a:rPr lang="en-US" dirty="0" smtClean="0">
                <a:solidFill>
                  <a:schemeClr val="tx1"/>
                </a:solidFill>
              </a:rPr>
              <a:t>Harry’s </a:t>
            </a:r>
            <a:r>
              <a:rPr lang="en-US" dirty="0">
                <a:solidFill>
                  <a:schemeClr val="tx1"/>
                </a:solidFill>
              </a:rPr>
              <a:t>repository and add line to the END of file library.txt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ilyar@pt-lt1232 ~/harry/lib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>
                <a:solidFill>
                  <a:srgbClr val="00B050"/>
                </a:solidFill>
              </a:rPr>
              <a:t> vi library.txt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Commit the change in </a:t>
            </a:r>
            <a:r>
              <a:rPr lang="en-US" dirty="0" smtClean="0">
                <a:solidFill>
                  <a:schemeClr val="tx1"/>
                </a:solidFill>
              </a:rPr>
              <a:t>Harry’s </a:t>
            </a:r>
            <a:r>
              <a:rPr lang="en-US" dirty="0">
                <a:solidFill>
                  <a:schemeClr val="tx1"/>
                </a:solidFill>
              </a:rPr>
              <a:t>repository</a:t>
            </a:r>
          </a:p>
          <a:p>
            <a:r>
              <a:rPr lang="en-US" dirty="0">
                <a:solidFill>
                  <a:schemeClr val="tx1"/>
                </a:solidFill>
              </a:rPr>
              <a:t>ilyar@pt-lt1232 </a:t>
            </a:r>
            <a:r>
              <a:rPr lang="en-US" dirty="0" smtClean="0">
                <a:solidFill>
                  <a:schemeClr val="tx1"/>
                </a:solidFill>
              </a:rPr>
              <a:t>~/harry/lib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</a:t>
            </a:r>
            <a:r>
              <a:rPr lang="en-US" dirty="0">
                <a:solidFill>
                  <a:srgbClr val="00B050"/>
                </a:solidFill>
              </a:rPr>
              <a:t> git commit -a -m 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  <a:r>
              <a:rPr lang="en-US" dirty="0" err="1" smtClean="0">
                <a:solidFill>
                  <a:srgbClr val="00B050"/>
                </a:solidFill>
              </a:rPr>
              <a:t>harry’s</a:t>
            </a:r>
            <a:r>
              <a:rPr lang="en-US" dirty="0" smtClean="0">
                <a:solidFill>
                  <a:srgbClr val="00B050"/>
                </a:solidFill>
              </a:rPr>
              <a:t> commit for patch“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Format patch of the last commit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</a:t>
            </a:r>
            <a:r>
              <a:rPr lang="en-US" dirty="0" smtClean="0">
                <a:solidFill>
                  <a:schemeClr val="tx1"/>
                </a:solidFill>
              </a:rPr>
              <a:t>harry/lib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format-patch -1 7b82010d86bcc9f020c413e216a1caf3d0651147</a:t>
            </a:r>
          </a:p>
          <a:p>
            <a:r>
              <a:rPr lang="en-US" dirty="0">
                <a:solidFill>
                  <a:schemeClr val="tx1"/>
                </a:solidFill>
              </a:rPr>
              <a:t>0001-harry-s-patch-change.patch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See the patch file on file system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ilyar@pt-lt1232 ~/</a:t>
            </a:r>
            <a:r>
              <a:rPr lang="en-US" dirty="0" smtClean="0">
                <a:solidFill>
                  <a:schemeClr val="tx1"/>
                </a:solidFill>
              </a:rPr>
              <a:t>harry/lib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ls</a:t>
            </a:r>
          </a:p>
          <a:p>
            <a:r>
              <a:rPr lang="en-US" dirty="0">
                <a:solidFill>
                  <a:schemeClr val="tx1"/>
                </a:solidFill>
              </a:rPr>
              <a:t>0001-harry-s-patch-change.patch  </a:t>
            </a:r>
            <a:r>
              <a:rPr lang="en-US" dirty="0" smtClean="0">
                <a:solidFill>
                  <a:schemeClr val="tx1"/>
                </a:solidFill>
              </a:rPr>
              <a:t>library.txt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Go to Sally’s repository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ilyar@pt-lt1232 ~/</a:t>
            </a:r>
            <a:r>
              <a:rPr lang="en-US" dirty="0" smtClean="0">
                <a:solidFill>
                  <a:schemeClr val="tx1"/>
                </a:solidFill>
              </a:rPr>
              <a:t>harry/lib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cd </a:t>
            </a:r>
            <a:r>
              <a:rPr lang="en-US" dirty="0" smtClean="0">
                <a:solidFill>
                  <a:srgbClr val="00B050"/>
                </a:solidFill>
              </a:rPr>
              <a:t>~/sally/lib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5976" y="0"/>
            <a:ext cx="4572000" cy="7866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4000"/>
              </a:lnSpc>
              <a:buClr>
                <a:srgbClr val="3D658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Format/Apply Patch </a:t>
            </a:r>
            <a:endParaRPr lang="en-GB" sz="2400" b="1" dirty="0">
              <a:solidFill>
                <a:prstClr val="black"/>
              </a:solidFill>
            </a:endParaRPr>
          </a:p>
          <a:p>
            <a:pPr>
              <a:lnSpc>
                <a:spcPct val="94000"/>
              </a:lnSpc>
              <a:buClr>
                <a:srgbClr val="3D658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prstClr val="black"/>
                </a:solidFill>
              </a:rPr>
              <a:t>Exercise </a:t>
            </a:r>
            <a:r>
              <a:rPr lang="en-GB" sz="2400" b="1" dirty="0" smtClean="0">
                <a:solidFill>
                  <a:prstClr val="black"/>
                </a:solidFill>
              </a:rPr>
              <a:t>XV</a:t>
            </a:r>
            <a:endParaRPr lang="en-GB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99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166937" y="144017"/>
            <a:ext cx="4968552" cy="54867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7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dirty="0">
                <a:solidFill>
                  <a:schemeClr val="tx1"/>
                </a:solidFill>
              </a:rPr>
              <a:t>The Working Cycle</a:t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</a:rPr>
              <a:t>Exercise II: restructuring files</a:t>
            </a:r>
          </a:p>
        </p:txBody>
      </p:sp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9450" y="2987675"/>
            <a:ext cx="3162300" cy="1152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35000" y="980729"/>
            <a:ext cx="9135996" cy="58772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Rename main_e.txt into main.txt</a:t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de-DE" dirty="0" smtClean="0">
                <a:solidFill>
                  <a:srgbClr val="000000"/>
                </a:solidFill>
              </a:rPr>
              <a:t>$ </a:t>
            </a:r>
            <a:r>
              <a:rPr lang="de-DE" sz="1400" dirty="0" smtClean="0">
                <a:solidFill>
                  <a:srgbClr val="00B050"/>
                </a:solidFill>
              </a:rPr>
              <a:t>git mv main_e.txt main.txt</a:t>
            </a:r>
            <a:r>
              <a:rPr lang="de-DE" dirty="0" smtClean="0">
                <a:solidFill>
                  <a:srgbClr val="000000"/>
                </a:solidFill>
              </a:rPr>
              <a:t/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de-DE" dirty="0" smtClean="0">
                <a:solidFill>
                  <a:srgbClr val="000000"/>
                </a:solidFill>
              </a:rPr>
              <a:t/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dirty="0">
                <a:solidFill>
                  <a:srgbClr val="000000"/>
                </a:solidFill>
              </a:rPr>
              <a:t>a folder named libs</a:t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>$ </a:t>
            </a:r>
            <a:r>
              <a:rPr lang="de-DE" sz="1400" dirty="0">
                <a:solidFill>
                  <a:srgbClr val="00B050"/>
                </a:solidFill>
              </a:rPr>
              <a:t>mkdir libs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Move </a:t>
            </a:r>
            <a:r>
              <a:rPr lang="de-DE" dirty="0">
                <a:solidFill>
                  <a:srgbClr val="000000"/>
                </a:solidFill>
              </a:rPr>
              <a:t>library.txt into libs (modify main.txt accordingly</a:t>
            </a:r>
            <a:r>
              <a:rPr lang="de-DE" dirty="0" smtClean="0">
                <a:solidFill>
                  <a:srgbClr val="000000"/>
                </a:solidFill>
              </a:rPr>
              <a:t>!)</a:t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he-IL" dirty="0" smtClean="0">
                <a:solidFill>
                  <a:srgbClr val="000000"/>
                </a:solidFill>
                <a:cs typeface="Arial" charset="0"/>
              </a:rPr>
              <a:t>‏</a:t>
            </a:r>
            <a:r>
              <a:rPr lang="en-US" dirty="0" smtClean="0">
                <a:solidFill>
                  <a:srgbClr val="000000"/>
                </a:solidFill>
                <a:cs typeface="Arial" charset="0"/>
              </a:rPr>
              <a:t>And add modified main.txt to Index</a:t>
            </a: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1400" dirty="0" smtClean="0">
                <a:solidFill>
                  <a:srgbClr val="000000"/>
                </a:solidFill>
              </a:rPr>
              <a:t>$</a:t>
            </a:r>
            <a:r>
              <a:rPr lang="de-DE" sz="1400" dirty="0" smtClean="0">
                <a:solidFill>
                  <a:srgbClr val="00B050"/>
                </a:solidFill>
              </a:rPr>
              <a:t> git mv library.txt libs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1400" dirty="0">
                <a:solidFill>
                  <a:srgbClr val="000000"/>
                </a:solidFill>
                <a:cs typeface="Arial" charset="0"/>
              </a:rPr>
              <a:t>$ </a:t>
            </a:r>
            <a:r>
              <a:rPr lang="de-DE" sz="1400" dirty="0" smtClean="0">
                <a:solidFill>
                  <a:srgbClr val="00B050"/>
                </a:solidFill>
              </a:rPr>
              <a:t>vi main.txt</a:t>
            </a:r>
            <a:r>
              <a:rPr lang="de-DE" sz="1400" dirty="0">
                <a:solidFill>
                  <a:srgbClr val="00B050"/>
                </a:solidFill>
              </a:rPr>
              <a:t/>
            </a:r>
            <a:br>
              <a:rPr lang="de-DE" sz="1400" dirty="0">
                <a:solidFill>
                  <a:srgbClr val="00B050"/>
                </a:solidFill>
              </a:rPr>
            </a:br>
            <a:r>
              <a:rPr lang="de-DE" sz="1400" dirty="0">
                <a:solidFill>
                  <a:srgbClr val="000000"/>
                </a:solidFill>
              </a:rPr>
              <a:t>$</a:t>
            </a:r>
            <a:r>
              <a:rPr lang="de-DE" sz="1400" dirty="0">
                <a:solidFill>
                  <a:srgbClr val="00B050"/>
                </a:solidFill>
              </a:rPr>
              <a:t> git add </a:t>
            </a:r>
            <a:r>
              <a:rPr lang="de-DE" sz="1400" dirty="0" smtClean="0">
                <a:solidFill>
                  <a:srgbClr val="00B050"/>
                </a:solidFill>
              </a:rPr>
              <a:t>*</a:t>
            </a:r>
            <a:r>
              <a:rPr lang="de-DE" dirty="0" smtClean="0">
                <a:solidFill>
                  <a:srgbClr val="00B050"/>
                </a:solidFill>
              </a:rPr>
              <a:t/>
            </a:r>
            <a:br>
              <a:rPr lang="de-DE" dirty="0" smtClean="0">
                <a:solidFill>
                  <a:srgbClr val="00B050"/>
                </a:solidFill>
              </a:rPr>
            </a:b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Check your </a:t>
            </a:r>
            <a:r>
              <a:rPr lang="en-US" dirty="0" smtClean="0">
                <a:solidFill>
                  <a:srgbClr val="000000"/>
                </a:solidFill>
              </a:rPr>
              <a:t>status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noProof="1" smtClean="0">
                <a:solidFill>
                  <a:srgbClr val="000000"/>
                </a:solidFill>
              </a:rPr>
              <a:t>before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en-US" noProof="1" smtClean="0">
                <a:solidFill>
                  <a:srgbClr val="000000"/>
                </a:solidFill>
              </a:rPr>
              <a:t>commit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noProof="1">
                <a:solidFill>
                  <a:srgbClr val="000000"/>
                </a:solidFill>
              </a:rPr>
              <a:t>$</a:t>
            </a:r>
            <a:r>
              <a:rPr lang="en-US" noProof="1" smtClean="0">
                <a:solidFill>
                  <a:srgbClr val="00B050"/>
                </a:solidFill>
              </a:rPr>
              <a:t> </a:t>
            </a:r>
            <a:r>
              <a:rPr lang="en-US" sz="1400" noProof="1">
                <a:solidFill>
                  <a:srgbClr val="00B050"/>
                </a:solidFill>
              </a:rPr>
              <a:t>git status</a:t>
            </a:r>
            <a:r>
              <a:rPr lang="en-US" noProof="1" smtClean="0">
                <a:solidFill>
                  <a:srgbClr val="00B050"/>
                </a:solidFill>
              </a:rPr>
              <a:t/>
            </a:r>
            <a:br>
              <a:rPr lang="en-US" noProof="1" smtClean="0">
                <a:solidFill>
                  <a:srgbClr val="00B050"/>
                </a:solidFill>
              </a:rPr>
            </a:br>
            <a:endParaRPr lang="en-US" noProof="1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noProof="1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Commit </a:t>
            </a:r>
            <a:r>
              <a:rPr lang="de-DE" dirty="0">
                <a:solidFill>
                  <a:srgbClr val="000000"/>
                </a:solidFill>
              </a:rPr>
              <a:t>your changes as „restructuring project</a:t>
            </a:r>
            <a:r>
              <a:rPr lang="de-DE" dirty="0" smtClean="0">
                <a:solidFill>
                  <a:srgbClr val="000000"/>
                </a:solidFill>
              </a:rPr>
              <a:t>“</a:t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$ </a:t>
            </a:r>
            <a:r>
              <a:rPr lang="en-US" sz="1400" dirty="0">
                <a:solidFill>
                  <a:srgbClr val="00B050"/>
                </a:solidFill>
              </a:rPr>
              <a:t>git commit -m "restructuring project“</a:t>
            </a:r>
            <a:br>
              <a:rPr lang="en-US" sz="1400" dirty="0">
                <a:solidFill>
                  <a:srgbClr val="00B050"/>
                </a:solidFill>
              </a:rPr>
            </a:br>
            <a:endParaRPr lang="en-US" sz="1400" dirty="0" smtClean="0">
              <a:solidFill>
                <a:srgbClr val="00B050"/>
              </a:solidFill>
            </a:endParaRP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400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Push all your work to origin (central</a:t>
            </a:r>
            <a:r>
              <a:rPr lang="de-DE" dirty="0">
                <a:solidFill>
                  <a:srgbClr val="000000"/>
                </a:solidFill>
              </a:rPr>
              <a:t>) repo </a:t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>$ </a:t>
            </a:r>
            <a:r>
              <a:rPr lang="de-DE" sz="1400" dirty="0">
                <a:solidFill>
                  <a:srgbClr val="00B050"/>
                </a:solidFill>
              </a:rPr>
              <a:t>git push origin master:master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B050"/>
              </a:solidFill>
            </a:endParaRP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235693" y="3149725"/>
            <a:ext cx="467370" cy="206945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0" fontAlgn="base" latinLnBrk="0" hangingPunct="0">
              <a:lnSpc>
                <a:spcPct val="9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Tahoma" pitchFamily="3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263905"/>
            <a:ext cx="4081506" cy="100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512" y="5515444"/>
            <a:ext cx="2952328" cy="868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976" y="0"/>
            <a:ext cx="4572000" cy="78662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4000"/>
              </a:lnSpc>
              <a:buClr>
                <a:srgbClr val="3D658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Format/Apply Patch </a:t>
            </a:r>
            <a:endParaRPr lang="en-GB" sz="2400" b="1" dirty="0">
              <a:solidFill>
                <a:prstClr val="black"/>
              </a:solidFill>
            </a:endParaRPr>
          </a:p>
          <a:p>
            <a:pPr>
              <a:lnSpc>
                <a:spcPct val="94000"/>
              </a:lnSpc>
              <a:buClr>
                <a:srgbClr val="3D658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prstClr val="black"/>
                </a:solidFill>
              </a:rPr>
              <a:t>Exercise </a:t>
            </a:r>
            <a:r>
              <a:rPr lang="en-GB" sz="2400" b="1" dirty="0" smtClean="0">
                <a:solidFill>
                  <a:prstClr val="black"/>
                </a:solidFill>
              </a:rPr>
              <a:t>XV </a:t>
            </a:r>
            <a:r>
              <a:rPr lang="en-GB" sz="2400" b="1" dirty="0">
                <a:solidFill>
                  <a:prstClr val="black"/>
                </a:solidFill>
              </a:rPr>
              <a:t>Continue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786626"/>
            <a:ext cx="9144000" cy="5767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See what you got in the patch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</a:t>
            </a:r>
            <a:r>
              <a:rPr lang="en-US" dirty="0" smtClean="0">
                <a:solidFill>
                  <a:schemeClr val="tx1"/>
                </a:solidFill>
              </a:rPr>
              <a:t>sally/lib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apply --stat ~/</a:t>
            </a:r>
            <a:r>
              <a:rPr lang="en-US" dirty="0" smtClean="0">
                <a:solidFill>
                  <a:srgbClr val="00B050"/>
                </a:solidFill>
              </a:rPr>
              <a:t>harry/lib/0001-harry-s-patch-change.patch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library.txt |    2 ++</a:t>
            </a:r>
          </a:p>
          <a:p>
            <a:r>
              <a:rPr lang="en-US" dirty="0">
                <a:solidFill>
                  <a:schemeClr val="tx1"/>
                </a:solidFill>
              </a:rPr>
              <a:t> 1 file changed, 2 insertions(+)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Check if the patch is applicable, “no </a:t>
            </a:r>
            <a:r>
              <a:rPr lang="en-US" dirty="0">
                <a:solidFill>
                  <a:schemeClr val="tx1"/>
                </a:solidFill>
              </a:rPr>
              <a:t>output no </a:t>
            </a:r>
            <a:r>
              <a:rPr lang="en-US" dirty="0" smtClean="0">
                <a:solidFill>
                  <a:schemeClr val="tx1"/>
                </a:solidFill>
              </a:rPr>
              <a:t>errors”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ilyar@pt-lt1232 ~/</a:t>
            </a:r>
            <a:r>
              <a:rPr lang="en-US" dirty="0" smtClean="0">
                <a:solidFill>
                  <a:schemeClr val="tx1"/>
                </a:solidFill>
              </a:rPr>
              <a:t>sally/lib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apply --check ~/</a:t>
            </a:r>
            <a:r>
              <a:rPr lang="en-US" dirty="0" smtClean="0">
                <a:solidFill>
                  <a:srgbClr val="00B050"/>
                </a:solidFill>
              </a:rPr>
              <a:t>harry/lib/0001-harry-s-patch-change.patch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Apply the patch with signature of the patch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ilyar@pt-lt1232 ~/</a:t>
            </a:r>
            <a:r>
              <a:rPr lang="en-US" dirty="0" smtClean="0">
                <a:solidFill>
                  <a:schemeClr val="tx1"/>
                </a:solidFill>
              </a:rPr>
              <a:t>sally/lib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am --signoff &lt; ~/</a:t>
            </a:r>
            <a:r>
              <a:rPr lang="en-US" dirty="0" smtClean="0">
                <a:solidFill>
                  <a:srgbClr val="00B050"/>
                </a:solidFill>
              </a:rPr>
              <a:t>harry/lib/0001-harry-s-patch-change.patch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Applying: </a:t>
            </a:r>
            <a:r>
              <a:rPr lang="en-US" dirty="0" err="1">
                <a:solidFill>
                  <a:schemeClr val="tx1"/>
                </a:solidFill>
              </a:rPr>
              <a:t>harry's</a:t>
            </a:r>
            <a:r>
              <a:rPr lang="en-US" dirty="0">
                <a:solidFill>
                  <a:schemeClr val="tx1"/>
                </a:solidFill>
              </a:rPr>
              <a:t> patch change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ilyar@pt-lt1232 ~/</a:t>
            </a:r>
            <a:r>
              <a:rPr lang="en-US" dirty="0" smtClean="0">
                <a:solidFill>
                  <a:schemeClr val="tx1"/>
                </a:solidFill>
              </a:rPr>
              <a:t>sally/lib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log -1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commit 38a8ce3ce4cd260303ba930ab1a3c2b49e3dd217</a:t>
            </a:r>
          </a:p>
          <a:p>
            <a:r>
              <a:rPr lang="en-US" sz="1050" dirty="0">
                <a:solidFill>
                  <a:schemeClr val="tx1"/>
                </a:solidFill>
              </a:rPr>
              <a:t>Author: Ilya </a:t>
            </a:r>
            <a:r>
              <a:rPr lang="en-US" sz="1050" dirty="0" smtClean="0">
                <a:solidFill>
                  <a:schemeClr val="tx1"/>
                </a:solidFill>
              </a:rPr>
              <a:t>&lt;astra07_2010@yahoo.com&gt;</a:t>
            </a:r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Date:   Fri May 29 18:33:10 2015 +0300</a:t>
            </a:r>
          </a:p>
          <a:p>
            <a:endParaRPr lang="en-US" sz="1050" dirty="0">
              <a:solidFill>
                <a:schemeClr val="tx1"/>
              </a:solidFill>
            </a:endParaRPr>
          </a:p>
          <a:p>
            <a:r>
              <a:rPr lang="en-US" sz="1050" dirty="0">
                <a:solidFill>
                  <a:schemeClr val="tx1"/>
                </a:solidFill>
              </a:rPr>
              <a:t>    </a:t>
            </a:r>
            <a:r>
              <a:rPr lang="en-US" sz="1050" dirty="0" err="1">
                <a:solidFill>
                  <a:schemeClr val="tx1"/>
                </a:solidFill>
              </a:rPr>
              <a:t>harry's</a:t>
            </a:r>
            <a:r>
              <a:rPr lang="en-US" sz="1050" dirty="0">
                <a:solidFill>
                  <a:schemeClr val="tx1"/>
                </a:solidFill>
              </a:rPr>
              <a:t> patch change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>
                <a:solidFill>
                  <a:srgbClr val="00B050"/>
                </a:solidFill>
              </a:rPr>
              <a:t>Signed-off-by</a:t>
            </a:r>
            <a:r>
              <a:rPr lang="en-US" dirty="0">
                <a:solidFill>
                  <a:schemeClr val="tx1"/>
                </a:solidFill>
              </a:rPr>
              <a:t>: Ilya </a:t>
            </a:r>
            <a:r>
              <a:rPr lang="en-US" dirty="0" smtClean="0">
                <a:solidFill>
                  <a:schemeClr val="tx1"/>
                </a:solidFill>
              </a:rPr>
              <a:t>&lt;astra07_2010@yahoo.com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976" y="908720"/>
            <a:ext cx="8930520" cy="569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 Sally’s repository do </a:t>
            </a:r>
            <a:r>
              <a:rPr lang="en-US" smtClean="0">
                <a:solidFill>
                  <a:schemeClr val="tx1"/>
                </a:solidFill>
              </a:rPr>
              <a:t>2 </a:t>
            </a:r>
            <a:r>
              <a:rPr lang="en-US" smtClean="0">
                <a:solidFill>
                  <a:schemeClr val="tx1"/>
                </a:solidFill>
              </a:rPr>
              <a:t>changes </a:t>
            </a:r>
            <a:r>
              <a:rPr lang="en-US" dirty="0" smtClean="0">
                <a:solidFill>
                  <a:schemeClr val="tx1"/>
                </a:solidFill>
              </a:rPr>
              <a:t>and 2 commits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</a:t>
            </a:r>
            <a:r>
              <a:rPr lang="en-US" dirty="0" smtClean="0">
                <a:solidFill>
                  <a:schemeClr val="tx1"/>
                </a:solidFill>
              </a:rPr>
              <a:t>e </a:t>
            </a:r>
            <a:r>
              <a:rPr lang="en-US" dirty="0">
                <a:solidFill>
                  <a:schemeClr val="tx1"/>
                </a:solidFill>
              </a:rPr>
              <a:t>want to squash 2 commits 9fb9d06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chemeClr val="tx1"/>
                </a:solidFill>
              </a:rPr>
              <a:t>5822495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</a:t>
            </a:r>
            <a:r>
              <a:rPr lang="en-US" dirty="0" smtClean="0">
                <a:solidFill>
                  <a:schemeClr val="tx1"/>
                </a:solidFill>
              </a:rPr>
              <a:t>sally/lib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log --pretty=</a:t>
            </a:r>
            <a:r>
              <a:rPr lang="en-US" dirty="0" err="1">
                <a:solidFill>
                  <a:srgbClr val="00B050"/>
                </a:solidFill>
              </a:rPr>
              <a:t>oneline</a:t>
            </a:r>
            <a:r>
              <a:rPr lang="en-US" dirty="0">
                <a:solidFill>
                  <a:srgbClr val="00B050"/>
                </a:solidFill>
              </a:rPr>
              <a:t> -3</a:t>
            </a:r>
          </a:p>
          <a:p>
            <a:r>
              <a:rPr lang="en-US" dirty="0">
                <a:solidFill>
                  <a:schemeClr val="tx1"/>
                </a:solidFill>
              </a:rPr>
              <a:t>9fb9d060ab4ffe34f033d7b61163ce6697894a7b Add 2nd commit for squash</a:t>
            </a:r>
          </a:p>
          <a:p>
            <a:r>
              <a:rPr lang="en-US" dirty="0">
                <a:solidFill>
                  <a:schemeClr val="tx1"/>
                </a:solidFill>
              </a:rPr>
              <a:t>5822495ba795f4b0a18e89d52e77473dcd700c65 Add alt commit line</a:t>
            </a:r>
          </a:p>
          <a:p>
            <a:r>
              <a:rPr lang="en-US" dirty="0">
                <a:solidFill>
                  <a:schemeClr val="tx1"/>
                </a:solidFill>
              </a:rPr>
              <a:t>38a8ce3ce4cd260303ba930ab1a3c2b49e3dd217 </a:t>
            </a:r>
            <a:r>
              <a:rPr lang="en-US" dirty="0" err="1">
                <a:solidFill>
                  <a:schemeClr val="tx1"/>
                </a:solidFill>
              </a:rPr>
              <a:t>harry's</a:t>
            </a:r>
            <a:r>
              <a:rPr lang="en-US" dirty="0">
                <a:solidFill>
                  <a:schemeClr val="tx1"/>
                </a:solidFill>
              </a:rPr>
              <a:t> patch change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Run git rebase interactively </a:t>
            </a:r>
            <a:r>
              <a:rPr lang="en-US" dirty="0" smtClean="0">
                <a:solidFill>
                  <a:schemeClr val="tx1"/>
                </a:solidFill>
              </a:rPr>
              <a:t>on </a:t>
            </a:r>
            <a:r>
              <a:rPr lang="en-US" dirty="0">
                <a:solidFill>
                  <a:schemeClr val="tx1"/>
                </a:solidFill>
              </a:rPr>
              <a:t>commit </a:t>
            </a:r>
            <a:r>
              <a:rPr lang="en-US" b="1" dirty="0">
                <a:solidFill>
                  <a:schemeClr val="tx1"/>
                </a:solidFill>
              </a:rPr>
              <a:t>before</a:t>
            </a:r>
            <a:r>
              <a:rPr lang="en-US" dirty="0">
                <a:solidFill>
                  <a:schemeClr val="tx1"/>
                </a:solidFill>
              </a:rPr>
              <a:t> 2 commits you want to squash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</a:t>
            </a:r>
            <a:r>
              <a:rPr lang="en-US" dirty="0" smtClean="0">
                <a:solidFill>
                  <a:schemeClr val="tx1"/>
                </a:solidFill>
              </a:rPr>
              <a:t>sally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git rebase -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38a8ce3ce4cd260303ba930ab1a3c2b49e3dd217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The first commit </a:t>
            </a:r>
            <a:r>
              <a:rPr lang="en-US" b="1" dirty="0" smtClean="0">
                <a:solidFill>
                  <a:schemeClr val="tx1"/>
                </a:solidFill>
              </a:rPr>
              <a:t>pick</a:t>
            </a:r>
            <a:r>
              <a:rPr lang="en-US" dirty="0" smtClean="0">
                <a:solidFill>
                  <a:schemeClr val="tx1"/>
                </a:solidFill>
              </a:rPr>
              <a:t> (leave it) 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detached HEAD e33ede3] Add alt commit line</a:t>
            </a:r>
          </a:p>
          <a:p>
            <a:r>
              <a:rPr lang="en-US" dirty="0">
                <a:solidFill>
                  <a:schemeClr val="tx1"/>
                </a:solidFill>
              </a:rPr>
              <a:t> 2 files changed, 3 insertions(+)</a:t>
            </a:r>
          </a:p>
          <a:p>
            <a:r>
              <a:rPr lang="en-US" dirty="0">
                <a:solidFill>
                  <a:schemeClr val="tx1"/>
                </a:solidFill>
              </a:rPr>
              <a:t>Successfully rebased and updated refs/heads/master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Run now </a:t>
            </a:r>
            <a:r>
              <a:rPr lang="en-US" dirty="0">
                <a:solidFill>
                  <a:srgbClr val="00B050"/>
                </a:solidFill>
              </a:rPr>
              <a:t>git log --pretty=</a:t>
            </a:r>
            <a:r>
              <a:rPr lang="en-US" dirty="0" err="1">
                <a:solidFill>
                  <a:srgbClr val="00B050"/>
                </a:solidFill>
              </a:rPr>
              <a:t>oneline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-2 </a:t>
            </a:r>
            <a:r>
              <a:rPr lang="en-US" dirty="0" smtClean="0">
                <a:solidFill>
                  <a:schemeClr val="tx1"/>
                </a:solidFill>
              </a:rPr>
              <a:t>You </a:t>
            </a:r>
            <a:r>
              <a:rPr lang="en-US" dirty="0">
                <a:solidFill>
                  <a:schemeClr val="tx1"/>
                </a:solidFill>
              </a:rPr>
              <a:t>should see only 1 commit </a:t>
            </a:r>
            <a:r>
              <a:rPr lang="en-US" dirty="0" err="1">
                <a:solidFill>
                  <a:schemeClr val="tx1"/>
                </a:solidFill>
              </a:rPr>
              <a:t>instread</a:t>
            </a:r>
            <a:r>
              <a:rPr lang="en-US" dirty="0">
                <a:solidFill>
                  <a:schemeClr val="tx1"/>
                </a:solidFill>
              </a:rPr>
              <a:t> of 2 that was before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976" y="0"/>
            <a:ext cx="7634376" cy="786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4000"/>
              </a:lnSpc>
              <a:buClr>
                <a:srgbClr val="3D658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Squash several commits to 1 commit</a:t>
            </a:r>
            <a:endParaRPr lang="en-GB" sz="2400" b="1" dirty="0">
              <a:solidFill>
                <a:prstClr val="black"/>
              </a:solidFill>
            </a:endParaRPr>
          </a:p>
          <a:p>
            <a:pPr>
              <a:lnSpc>
                <a:spcPct val="94000"/>
              </a:lnSpc>
              <a:buClr>
                <a:srgbClr val="3D658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prstClr val="black"/>
                </a:solidFill>
              </a:rPr>
              <a:t>Exercise </a:t>
            </a:r>
            <a:r>
              <a:rPr lang="en-GB" sz="2400" b="1" dirty="0" smtClean="0">
                <a:solidFill>
                  <a:prstClr val="black"/>
                </a:solidFill>
              </a:rPr>
              <a:t>XVI </a:t>
            </a:r>
            <a:r>
              <a:rPr lang="en-GB" sz="2400" b="1" dirty="0">
                <a:solidFill>
                  <a:prstClr val="black"/>
                </a:solidFill>
              </a:rPr>
              <a:t>Continue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4227000"/>
            <a:ext cx="4426456" cy="823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pick 5822495 </a:t>
            </a: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parent commit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 9fb9d06 </a:t>
            </a:r>
            <a:r>
              <a:rPr lang="en-US" dirty="0" smtClean="0">
                <a:solidFill>
                  <a:schemeClr val="tx1"/>
                </a:solidFill>
              </a:rPr>
              <a:t>This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dirty="0" smtClean="0">
                <a:solidFill>
                  <a:schemeClr val="tx1"/>
                </a:solidFill>
              </a:rPr>
              <a:t>child commit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# Rebase 38a8ce3..9fb9d06 onto </a:t>
            </a:r>
            <a:r>
              <a:rPr lang="en-US" dirty="0">
                <a:solidFill>
                  <a:schemeClr val="tx1"/>
                </a:solidFill>
              </a:rPr>
              <a:t>38a8ce3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231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786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4000"/>
              </a:lnSpc>
              <a:buClr>
                <a:srgbClr val="3D658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1" dirty="0">
                <a:solidFill>
                  <a:prstClr val="black"/>
                </a:solidFill>
              </a:rPr>
              <a:t>Push directly to another repo not </a:t>
            </a:r>
            <a:r>
              <a:rPr lang="en-US" sz="2400" b="1" dirty="0" smtClean="0">
                <a:solidFill>
                  <a:prstClr val="black"/>
                </a:solidFill>
              </a:rPr>
              <a:t>origin,</a:t>
            </a:r>
            <a:br>
              <a:rPr lang="en-US" sz="2400" b="1" dirty="0" smtClean="0">
                <a:solidFill>
                  <a:prstClr val="black"/>
                </a:solidFill>
              </a:rPr>
            </a:br>
            <a:r>
              <a:rPr lang="en-US" sz="2400" b="1" dirty="0" smtClean="0">
                <a:solidFill>
                  <a:prstClr val="black"/>
                </a:solidFill>
              </a:rPr>
              <a:t>From sally to harry directly. </a:t>
            </a:r>
            <a:r>
              <a:rPr lang="en-GB" sz="2400" b="1" dirty="0" smtClean="0">
                <a:solidFill>
                  <a:prstClr val="black"/>
                </a:solidFill>
              </a:rPr>
              <a:t>Exercise XVII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86626"/>
            <a:ext cx="9144000" cy="594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Pull then push in Sally’s repository and pull again to be fully synced with Harry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</a:t>
            </a:r>
            <a:r>
              <a:rPr lang="en-US" dirty="0" smtClean="0">
                <a:solidFill>
                  <a:schemeClr val="tx1"/>
                </a:solidFill>
              </a:rPr>
              <a:t>sally/lib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log --</a:t>
            </a:r>
            <a:r>
              <a:rPr lang="en-US" dirty="0" smtClean="0">
                <a:solidFill>
                  <a:srgbClr val="00B050"/>
                </a:solidFill>
              </a:rPr>
              <a:t>pretty=</a:t>
            </a:r>
            <a:r>
              <a:rPr lang="en-US" dirty="0" err="1" smtClean="0">
                <a:solidFill>
                  <a:srgbClr val="00B050"/>
                </a:solidFill>
              </a:rPr>
              <a:t>oneline</a:t>
            </a:r>
            <a:r>
              <a:rPr lang="en-US" dirty="0" smtClean="0">
                <a:solidFill>
                  <a:srgbClr val="00B050"/>
                </a:solidFill>
              </a:rPr>
              <a:t> -3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93dffff1a6160c747d18c5fd36d0cf82062042a2 </a:t>
            </a:r>
            <a:r>
              <a:rPr lang="en-US" dirty="0" err="1">
                <a:solidFill>
                  <a:schemeClr val="tx1"/>
                </a:solidFill>
              </a:rPr>
              <a:t>harry's</a:t>
            </a:r>
            <a:r>
              <a:rPr lang="en-US" dirty="0">
                <a:solidFill>
                  <a:schemeClr val="tx1"/>
                </a:solidFill>
              </a:rPr>
              <a:t> change</a:t>
            </a:r>
          </a:p>
          <a:p>
            <a:r>
              <a:rPr lang="en-US" dirty="0">
                <a:solidFill>
                  <a:schemeClr val="tx1"/>
                </a:solidFill>
              </a:rPr>
              <a:t>e33ede3a4a6428f523d8bec1041098464cad58b7 Add alt commit line</a:t>
            </a:r>
          </a:p>
          <a:p>
            <a:r>
              <a:rPr lang="en-US" dirty="0">
                <a:solidFill>
                  <a:schemeClr val="tx1"/>
                </a:solidFill>
              </a:rPr>
              <a:t>930ab1a3c2b49e3dd217 </a:t>
            </a:r>
            <a:r>
              <a:rPr lang="en-US" dirty="0" err="1">
                <a:solidFill>
                  <a:schemeClr val="tx1"/>
                </a:solidFill>
              </a:rPr>
              <a:t>harry's</a:t>
            </a:r>
            <a:r>
              <a:rPr lang="en-US" dirty="0">
                <a:solidFill>
                  <a:schemeClr val="tx1"/>
                </a:solidFill>
              </a:rPr>
              <a:t> patch </a:t>
            </a:r>
            <a:r>
              <a:rPr lang="en-US" dirty="0" smtClean="0">
                <a:solidFill>
                  <a:schemeClr val="tx1"/>
                </a:solidFill>
              </a:rPr>
              <a:t>change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Pull then push in Harry’s repository and Pull again to </a:t>
            </a:r>
            <a:r>
              <a:rPr lang="en-US" dirty="0">
                <a:solidFill>
                  <a:schemeClr val="tx1"/>
                </a:solidFill>
              </a:rPr>
              <a:t>be fully synced with </a:t>
            </a:r>
            <a:r>
              <a:rPr lang="en-US" dirty="0" smtClean="0">
                <a:solidFill>
                  <a:schemeClr val="tx1"/>
                </a:solidFill>
              </a:rPr>
              <a:t>Sally 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</a:t>
            </a:r>
            <a:r>
              <a:rPr lang="en-US" dirty="0" smtClean="0">
                <a:solidFill>
                  <a:schemeClr val="tx1"/>
                </a:solidFill>
              </a:rPr>
              <a:t>harry/lib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log --pretty=</a:t>
            </a:r>
            <a:r>
              <a:rPr lang="en-US" dirty="0" err="1">
                <a:solidFill>
                  <a:srgbClr val="00B050"/>
                </a:solidFill>
              </a:rPr>
              <a:t>oneline</a:t>
            </a:r>
            <a:r>
              <a:rPr lang="en-US" dirty="0">
                <a:solidFill>
                  <a:srgbClr val="00B050"/>
                </a:solidFill>
              </a:rPr>
              <a:t> -3</a:t>
            </a:r>
          </a:p>
          <a:p>
            <a:r>
              <a:rPr lang="en-US" dirty="0">
                <a:solidFill>
                  <a:schemeClr val="tx1"/>
                </a:solidFill>
              </a:rPr>
              <a:t>93dffff1a6160c747d18c5fd36d0cf82062042a2 </a:t>
            </a:r>
            <a:r>
              <a:rPr lang="en-US" dirty="0" err="1">
                <a:solidFill>
                  <a:schemeClr val="tx1"/>
                </a:solidFill>
              </a:rPr>
              <a:t>harry's</a:t>
            </a:r>
            <a:r>
              <a:rPr lang="en-US" dirty="0">
                <a:solidFill>
                  <a:schemeClr val="tx1"/>
                </a:solidFill>
              </a:rPr>
              <a:t> change</a:t>
            </a:r>
          </a:p>
          <a:p>
            <a:r>
              <a:rPr lang="en-US" dirty="0">
                <a:solidFill>
                  <a:schemeClr val="tx1"/>
                </a:solidFill>
              </a:rPr>
              <a:t>e33ede3a4a6428f523d8bec1041098464cad58b7 Add alt commit line</a:t>
            </a:r>
          </a:p>
          <a:p>
            <a:r>
              <a:rPr lang="en-US" dirty="0">
                <a:solidFill>
                  <a:schemeClr val="tx1"/>
                </a:solidFill>
              </a:rPr>
              <a:t>930ab1a3c2b49e3dd217 </a:t>
            </a:r>
            <a:r>
              <a:rPr lang="en-US" dirty="0" err="1">
                <a:solidFill>
                  <a:schemeClr val="tx1"/>
                </a:solidFill>
              </a:rPr>
              <a:t>harry's</a:t>
            </a:r>
            <a:r>
              <a:rPr lang="en-US" dirty="0">
                <a:solidFill>
                  <a:schemeClr val="tx1"/>
                </a:solidFill>
              </a:rPr>
              <a:t> patch </a:t>
            </a:r>
            <a:r>
              <a:rPr lang="en-US" dirty="0" smtClean="0">
                <a:solidFill>
                  <a:schemeClr val="tx1"/>
                </a:solidFill>
              </a:rPr>
              <a:t>change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Change diff commit </a:t>
            </a:r>
            <a:r>
              <a:rPr lang="en-US" dirty="0">
                <a:solidFill>
                  <a:schemeClr val="tx1"/>
                </a:solidFill>
              </a:rPr>
              <a:t>sally's file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</a:t>
            </a:r>
            <a:r>
              <a:rPr lang="en-US" dirty="0" smtClean="0">
                <a:solidFill>
                  <a:schemeClr val="tx1"/>
                </a:solidFill>
              </a:rPr>
              <a:t>sally/lib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vi library.txt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$ git </a:t>
            </a:r>
            <a:r>
              <a:rPr lang="en-US" dirty="0" smtClean="0">
                <a:solidFill>
                  <a:srgbClr val="00B050"/>
                </a:solidFill>
              </a:rPr>
              <a:t>diff HEAD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~/sally 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commit -a -m "Push for harry"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0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312" y="810091"/>
            <a:ext cx="9129688" cy="594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</a:t>
            </a:r>
            <a:r>
              <a:rPr lang="en-US" dirty="0" smtClean="0">
                <a:solidFill>
                  <a:schemeClr val="tx1"/>
                </a:solidFill>
              </a:rPr>
              <a:t>sally/lib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r>
              <a:rPr lang="en-US" dirty="0">
                <a:solidFill>
                  <a:schemeClr val="tx1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push ~/harry </a:t>
            </a:r>
            <a:r>
              <a:rPr lang="en-US" dirty="0" err="1">
                <a:solidFill>
                  <a:srgbClr val="00B050"/>
                </a:solidFill>
              </a:rPr>
              <a:t>master:master</a:t>
            </a:r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Worked? </a:t>
            </a:r>
            <a:r>
              <a:rPr lang="en-US" dirty="0" smtClean="0">
                <a:solidFill>
                  <a:schemeClr val="tx1"/>
                </a:solidFill>
              </a:rPr>
              <a:t>Why not?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Go to Harry’s repository</a:t>
            </a:r>
          </a:p>
          <a:p>
            <a:r>
              <a:rPr lang="en-US" dirty="0">
                <a:solidFill>
                  <a:schemeClr val="tx1"/>
                </a:solidFill>
              </a:rPr>
              <a:t>ilyar@pt-lt1232 </a:t>
            </a:r>
            <a:r>
              <a:rPr lang="en-US" dirty="0" smtClean="0">
                <a:solidFill>
                  <a:schemeClr val="tx1"/>
                </a:solidFill>
              </a:rPr>
              <a:t>~/sally/lib (master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rgbClr val="00B050"/>
                </a:solidFill>
              </a:rPr>
              <a:t>$ cd ~/harry/lib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Check another branch</a:t>
            </a:r>
            <a:r>
              <a:rPr lang="de-DE" dirty="0">
                <a:solidFill>
                  <a:srgbClr val="000000"/>
                </a:solidFill>
              </a:rPr>
              <a:t>: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 checkout bugfix_release_01_&lt;your-username</a:t>
            </a:r>
            <a:r>
              <a:rPr lang="de-DE" dirty="0" smtClean="0">
                <a:solidFill>
                  <a:srgbClr val="00B050"/>
                </a:solidFill>
              </a:rPr>
              <a:t>&gt;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Back to Sally’s repository </a:t>
            </a:r>
            <a:r>
              <a:rPr lang="en-US" dirty="0">
                <a:solidFill>
                  <a:srgbClr val="00B050"/>
                </a:solidFill>
              </a:rPr>
              <a:t>$ cd </a:t>
            </a:r>
            <a:r>
              <a:rPr lang="en-US" dirty="0" smtClean="0">
                <a:solidFill>
                  <a:srgbClr val="00B050"/>
                </a:solidFill>
              </a:rPr>
              <a:t>~/sally</a:t>
            </a:r>
            <a:endParaRPr lang="en-US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</a:t>
            </a:r>
            <a:r>
              <a:rPr lang="en-US" dirty="0" smtClean="0">
                <a:solidFill>
                  <a:schemeClr val="tx1"/>
                </a:solidFill>
              </a:rPr>
              <a:t>sally </a:t>
            </a:r>
            <a:r>
              <a:rPr lang="en-US" dirty="0">
                <a:solidFill>
                  <a:schemeClr val="tx1"/>
                </a:solidFill>
              </a:rPr>
              <a:t>(master)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chemeClr val="tx1"/>
                </a:solidFill>
              </a:rPr>
              <a:t>$ git push ~/harry </a:t>
            </a:r>
            <a:r>
              <a:rPr lang="en-US" dirty="0" err="1">
                <a:solidFill>
                  <a:schemeClr val="tx1"/>
                </a:solidFill>
              </a:rPr>
              <a:t>master:master</a:t>
            </a:r>
            <a:endParaRPr lang="en-US" dirty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To </a:t>
            </a:r>
            <a:r>
              <a:rPr lang="en-US" dirty="0">
                <a:solidFill>
                  <a:schemeClr val="tx1"/>
                </a:solidFill>
              </a:rPr>
              <a:t>c:/</a:t>
            </a:r>
            <a:r>
              <a:rPr lang="en-US" dirty="0" smtClean="0">
                <a:solidFill>
                  <a:schemeClr val="tx1"/>
                </a:solidFill>
              </a:rPr>
              <a:t>Users/Ilya/harry      </a:t>
            </a:r>
            <a:r>
              <a:rPr lang="en-US" dirty="0">
                <a:solidFill>
                  <a:schemeClr val="tx1"/>
                </a:solidFill>
              </a:rPr>
              <a:t>93dffff..fde4fd3  master -&gt; master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~/harry 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de-DE" dirty="0">
                <a:solidFill>
                  <a:schemeClr val="tx1"/>
                </a:solidFill>
              </a:rPr>
              <a:t>bugfix_release_01_&lt;your-username&gt;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chemeClr val="tx1"/>
                </a:solidFill>
              </a:rPr>
              <a:t>$ git checkout master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chemeClr val="tx1"/>
                </a:solidFill>
              </a:rPr>
              <a:t>ilyar@pt-lt1232 </a:t>
            </a:r>
            <a:r>
              <a:rPr lang="en-US" dirty="0">
                <a:solidFill>
                  <a:schemeClr val="tx1"/>
                </a:solidFill>
              </a:rPr>
              <a:t>~/harry (master)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chemeClr val="tx1"/>
                </a:solidFill>
              </a:rPr>
              <a:t>$ git log --pretty=</a:t>
            </a:r>
            <a:r>
              <a:rPr lang="en-US" dirty="0" err="1">
                <a:solidFill>
                  <a:schemeClr val="tx1"/>
                </a:solidFill>
              </a:rPr>
              <a:t>oneline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-1</a:t>
            </a:r>
            <a:endParaRPr lang="en-US" dirty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chemeClr val="tx1"/>
                </a:solidFill>
              </a:rPr>
              <a:t>fde4fd370a20dd1491e5f5edd8498f1cc833912d Push for </a:t>
            </a:r>
            <a:r>
              <a:rPr lang="en-US" dirty="0" smtClean="0">
                <a:solidFill>
                  <a:schemeClr val="tx1"/>
                </a:solidFill>
              </a:rPr>
              <a:t>harry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786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4000"/>
              </a:lnSpc>
              <a:buClr>
                <a:srgbClr val="3D6586"/>
              </a:buCl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400" b="1" dirty="0">
                <a:solidFill>
                  <a:prstClr val="black"/>
                </a:solidFill>
              </a:rPr>
              <a:t>Push directly to another repo not </a:t>
            </a:r>
            <a:r>
              <a:rPr lang="en-US" sz="2400" b="1" dirty="0" smtClean="0">
                <a:solidFill>
                  <a:prstClr val="black"/>
                </a:solidFill>
              </a:rPr>
              <a:t>origin,</a:t>
            </a:r>
            <a:br>
              <a:rPr lang="en-US" sz="2400" b="1" dirty="0" smtClean="0">
                <a:solidFill>
                  <a:prstClr val="black"/>
                </a:solidFill>
              </a:rPr>
            </a:br>
            <a:r>
              <a:rPr lang="en-US" sz="2400" b="1" dirty="0" smtClean="0">
                <a:solidFill>
                  <a:prstClr val="black"/>
                </a:solidFill>
              </a:rPr>
              <a:t>From sally to harry directly. </a:t>
            </a:r>
            <a:r>
              <a:rPr lang="en-GB" sz="2400" b="1" dirty="0" smtClean="0">
                <a:solidFill>
                  <a:prstClr val="black"/>
                </a:solidFill>
              </a:rPr>
              <a:t>Exercise XVII continue</a:t>
            </a:r>
            <a:endParaRPr lang="en-GB" sz="24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83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179513" y="0"/>
            <a:ext cx="4140459" cy="692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dirty="0" smtClean="0">
                <a:solidFill>
                  <a:schemeClr val="tx1"/>
                </a:solidFill>
              </a:rPr>
              <a:t>Support</a:t>
            </a:r>
            <a:endParaRPr lang="en-GB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916832"/>
            <a:ext cx="8305800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1420958"/>
            <a:ext cx="8280920" cy="336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For getting help on any issue please open SR in </a:t>
            </a:r>
            <a:r>
              <a:rPr lang="en-US" dirty="0" err="1" smtClean="0">
                <a:solidFill>
                  <a:schemeClr val="tx1"/>
                </a:solidFill>
              </a:rPr>
              <a:t>HelpDesk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4655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464827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7584" y="332656"/>
            <a:ext cx="6192688" cy="45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Git/Gerrit SR ticket options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78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1" y="1589"/>
            <a:ext cx="5881626" cy="7631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7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dirty="0">
                <a:solidFill>
                  <a:schemeClr val="tx1"/>
                </a:solidFill>
              </a:rPr>
              <a:t>The Working Cycle</a:t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</a:rPr>
              <a:t>Exercise III: teamwork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-1" y="908720"/>
            <a:ext cx="9143999" cy="594928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Change </a:t>
            </a:r>
            <a:r>
              <a:rPr lang="de-DE" dirty="0">
                <a:solidFill>
                  <a:srgbClr val="000000"/>
                </a:solidFill>
              </a:rPr>
              <a:t>the third line in </a:t>
            </a:r>
            <a:r>
              <a:rPr lang="de-DE" dirty="0" smtClean="0">
                <a:solidFill>
                  <a:srgbClr val="000000"/>
                </a:solidFill>
              </a:rPr>
              <a:t>Harry‘s repo and check the status </a:t>
            </a:r>
            <a:r>
              <a:rPr lang="de-DE" dirty="0">
                <a:solidFill>
                  <a:srgbClr val="000000"/>
                </a:solidFill>
              </a:rPr>
              <a:t/>
            </a:r>
            <a:br>
              <a:rPr lang="de-DE" dirty="0">
                <a:solidFill>
                  <a:srgbClr val="000000"/>
                </a:solidFill>
              </a:rPr>
            </a:br>
            <a:r>
              <a:rPr lang="en-US" noProof="1">
                <a:solidFill>
                  <a:srgbClr val="000000"/>
                </a:solidFill>
              </a:rPr>
              <a:t>$</a:t>
            </a:r>
            <a:r>
              <a:rPr lang="en-US" noProof="1">
                <a:solidFill>
                  <a:srgbClr val="00B050"/>
                </a:solidFill>
              </a:rPr>
              <a:t> git </a:t>
            </a:r>
            <a:r>
              <a:rPr lang="en-US" noProof="1" smtClean="0">
                <a:solidFill>
                  <a:srgbClr val="00B050"/>
                </a:solidFill>
              </a:rPr>
              <a:t>status</a:t>
            </a: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Commit </a:t>
            </a:r>
            <a:r>
              <a:rPr lang="de-DE" dirty="0">
                <a:solidFill>
                  <a:srgbClr val="000000"/>
                </a:solidFill>
              </a:rPr>
              <a:t>Harrys changes as „Harrys 1st </a:t>
            </a:r>
            <a:r>
              <a:rPr lang="de-DE" dirty="0" smtClean="0">
                <a:solidFill>
                  <a:srgbClr val="000000"/>
                </a:solidFill>
              </a:rPr>
              <a:t>changes in </a:t>
            </a:r>
            <a:r>
              <a:rPr lang="de-DE" dirty="0">
                <a:solidFill>
                  <a:srgbClr val="000000"/>
                </a:solidFill>
              </a:rPr>
              <a:t>our library</a:t>
            </a:r>
            <a:r>
              <a:rPr lang="de-DE" dirty="0" smtClean="0">
                <a:solidFill>
                  <a:srgbClr val="000000"/>
                </a:solidFill>
              </a:rPr>
              <a:t>“</a:t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commit -a -m "Harrys 1st </a:t>
            </a:r>
            <a:r>
              <a:rPr lang="en-US" dirty="0" smtClean="0">
                <a:solidFill>
                  <a:srgbClr val="00B050"/>
                </a:solidFill>
              </a:rPr>
              <a:t>changes </a:t>
            </a:r>
            <a:r>
              <a:rPr lang="en-US" dirty="0">
                <a:solidFill>
                  <a:srgbClr val="00B050"/>
                </a:solidFill>
              </a:rPr>
              <a:t>in our </a:t>
            </a:r>
            <a:r>
              <a:rPr lang="en-US" dirty="0" smtClean="0">
                <a:solidFill>
                  <a:srgbClr val="00B050"/>
                </a:solidFill>
              </a:rPr>
              <a:t>library“</a:t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noProof="1" smtClean="0">
                <a:solidFill>
                  <a:srgbClr val="000000"/>
                </a:solidFill>
              </a:rPr>
              <a:t>Clone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0000"/>
                </a:solidFill>
              </a:rPr>
              <a:t>the gitlab repo again </a:t>
            </a:r>
            <a:r>
              <a:rPr lang="de-DE" dirty="0" smtClean="0">
                <a:solidFill>
                  <a:srgbClr val="000000"/>
                </a:solidFill>
              </a:rPr>
              <a:t>(cd ..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into </a:t>
            </a:r>
            <a:r>
              <a:rPr lang="de-DE" dirty="0">
                <a:solidFill>
                  <a:srgbClr val="000000"/>
                </a:solidFill>
              </a:rPr>
              <a:t>a </a:t>
            </a:r>
            <a:r>
              <a:rPr lang="de-DE" dirty="0" err="1">
                <a:solidFill>
                  <a:srgbClr val="000000"/>
                </a:solidFill>
              </a:rPr>
              <a:t>folder</a:t>
            </a:r>
            <a:r>
              <a:rPr lang="de-DE" dirty="0">
                <a:solidFill>
                  <a:srgbClr val="000000"/>
                </a:solidFill>
              </a:rPr>
              <a:t> named „</a:t>
            </a:r>
            <a:r>
              <a:rPr lang="de-DE" dirty="0" err="1">
                <a:solidFill>
                  <a:srgbClr val="000000"/>
                </a:solidFill>
              </a:rPr>
              <a:t>sally</a:t>
            </a:r>
            <a:r>
              <a:rPr lang="de-DE" dirty="0">
                <a:solidFill>
                  <a:srgbClr val="000000"/>
                </a:solidFill>
              </a:rPr>
              <a:t>“) </a:t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>$ </a:t>
            </a:r>
            <a:r>
              <a:rPr lang="de-DE" dirty="0">
                <a:solidFill>
                  <a:srgbClr val="00B050"/>
                </a:solidFill>
              </a:rPr>
              <a:t>git clone /</a:t>
            </a:r>
            <a:r>
              <a:rPr lang="de-DE" dirty="0" smtClean="0">
                <a:solidFill>
                  <a:srgbClr val="00B050"/>
                </a:solidFill>
              </a:rPr>
              <a:t>nfs/</a:t>
            </a:r>
            <a:r>
              <a:rPr lang="de-DE" dirty="0" err="1" smtClean="0">
                <a:solidFill>
                  <a:srgbClr val="00B050"/>
                </a:solidFill>
              </a:rPr>
              <a:t>iil</a:t>
            </a:r>
            <a:r>
              <a:rPr lang="de-DE" dirty="0" smtClean="0">
                <a:solidFill>
                  <a:srgbClr val="00B050"/>
                </a:solidFill>
              </a:rPr>
              <a:t>/disks/</a:t>
            </a:r>
            <a:r>
              <a:rPr lang="de-DE" dirty="0" err="1" smtClean="0">
                <a:solidFill>
                  <a:srgbClr val="00B050"/>
                </a:solidFill>
              </a:rPr>
              <a:t>gen_adm_iec_cm_lab</a:t>
            </a:r>
            <a:r>
              <a:rPr lang="de-DE" dirty="0" smtClean="0">
                <a:solidFill>
                  <a:srgbClr val="00B050"/>
                </a:solidFill>
              </a:rPr>
              <a:t>/</a:t>
            </a:r>
            <a:r>
              <a:rPr lang="de-DE" dirty="0" err="1" smtClean="0">
                <a:solidFill>
                  <a:srgbClr val="00B050"/>
                </a:solidFill>
              </a:rPr>
              <a:t>git_repo</a:t>
            </a:r>
            <a:r>
              <a:rPr lang="de-DE" dirty="0">
                <a:solidFill>
                  <a:srgbClr val="00B050"/>
                </a:solidFill>
              </a:rPr>
              <a:t>/gitlab. &lt;</a:t>
            </a:r>
            <a:r>
              <a:rPr lang="de-DE" dirty="0" err="1">
                <a:solidFill>
                  <a:srgbClr val="00B050"/>
                </a:solidFill>
              </a:rPr>
              <a:t>yourusername</a:t>
            </a:r>
            <a:r>
              <a:rPr lang="de-DE" dirty="0">
                <a:solidFill>
                  <a:srgbClr val="00B050"/>
                </a:solidFill>
              </a:rPr>
              <a:t>&gt; ~/</a:t>
            </a:r>
            <a:r>
              <a:rPr lang="de-DE" dirty="0" err="1">
                <a:solidFill>
                  <a:srgbClr val="00B050"/>
                </a:solidFill>
              </a:rPr>
              <a:t>sally</a:t>
            </a:r>
            <a:r>
              <a:rPr lang="de-DE" dirty="0">
                <a:solidFill>
                  <a:srgbClr val="00B050"/>
                </a:solidFill>
              </a:rPr>
              <a:t/>
            </a:r>
            <a:br>
              <a:rPr lang="de-DE" dirty="0">
                <a:solidFill>
                  <a:srgbClr val="00B050"/>
                </a:solidFill>
              </a:rPr>
            </a:b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Push </a:t>
            </a:r>
            <a:r>
              <a:rPr lang="de-DE" dirty="0">
                <a:solidFill>
                  <a:srgbClr val="000000"/>
                </a:solidFill>
              </a:rPr>
              <a:t>all your work </a:t>
            </a:r>
            <a:r>
              <a:rPr lang="de-DE" dirty="0" smtClean="0">
                <a:solidFill>
                  <a:srgbClr val="000000"/>
                </a:solidFill>
              </a:rPr>
              <a:t>in Harry‘s repo to </a:t>
            </a:r>
            <a:r>
              <a:rPr lang="de-DE" dirty="0">
                <a:solidFill>
                  <a:srgbClr val="000000"/>
                </a:solidFill>
              </a:rPr>
              <a:t>origin (central) repo </a:t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>$ </a:t>
            </a:r>
            <a:r>
              <a:rPr lang="de-DE" dirty="0">
                <a:solidFill>
                  <a:srgbClr val="00B050"/>
                </a:solidFill>
              </a:rPr>
              <a:t>git push origin master:master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Change </a:t>
            </a:r>
            <a:r>
              <a:rPr lang="de-DE" dirty="0">
                <a:solidFill>
                  <a:srgbClr val="000000"/>
                </a:solidFill>
              </a:rPr>
              <a:t>the first line in Sallys </a:t>
            </a:r>
            <a:r>
              <a:rPr lang="de-DE" dirty="0" smtClean="0">
                <a:solidFill>
                  <a:srgbClr val="000000"/>
                </a:solidFill>
              </a:rPr>
              <a:t>repo </a:t>
            </a:r>
            <a:r>
              <a:rPr lang="de-DE" dirty="0" err="1" smtClean="0">
                <a:solidFill>
                  <a:srgbClr val="000000"/>
                </a:solidFill>
              </a:rPr>
              <a:t>commit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it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and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try</a:t>
            </a:r>
            <a:r>
              <a:rPr lang="de-DE" dirty="0" smtClean="0">
                <a:solidFill>
                  <a:srgbClr val="000000"/>
                </a:solidFill>
              </a:rPr>
              <a:t> to push </a:t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$ </a:t>
            </a:r>
            <a:r>
              <a:rPr lang="en-US" dirty="0">
                <a:solidFill>
                  <a:srgbClr val="00B050"/>
                </a:solidFill>
              </a:rPr>
              <a:t>git commit -a -m </a:t>
            </a:r>
            <a:r>
              <a:rPr lang="en-US" dirty="0" smtClean="0">
                <a:solidFill>
                  <a:srgbClr val="00B050"/>
                </a:solidFill>
              </a:rPr>
              <a:t>“Sally’s </a:t>
            </a:r>
            <a:r>
              <a:rPr lang="en-US" dirty="0">
                <a:solidFill>
                  <a:srgbClr val="00B050"/>
                </a:solidFill>
              </a:rPr>
              <a:t>1st changes in our library“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>$ </a:t>
            </a:r>
            <a:r>
              <a:rPr lang="de-DE" dirty="0">
                <a:solidFill>
                  <a:srgbClr val="00B050"/>
                </a:solidFill>
              </a:rPr>
              <a:t>git push </a:t>
            </a:r>
            <a:r>
              <a:rPr lang="de-DE" dirty="0" err="1">
                <a:solidFill>
                  <a:srgbClr val="00B050"/>
                </a:solidFill>
              </a:rPr>
              <a:t>origin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master:master</a:t>
            </a:r>
            <a:r>
              <a:rPr lang="de-DE" dirty="0">
                <a:solidFill>
                  <a:srgbClr val="000000"/>
                </a:solidFill>
              </a:rPr>
              <a:t/>
            </a:r>
            <a:br>
              <a:rPr lang="de-DE" dirty="0">
                <a:solidFill>
                  <a:srgbClr val="000000"/>
                </a:solidFill>
              </a:rPr>
            </a:b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Pull updates to Sallys repo</a:t>
            </a:r>
            <a:r>
              <a:rPr lang="de-DE" dirty="0">
                <a:solidFill>
                  <a:srgbClr val="000000"/>
                </a:solidFill>
              </a:rPr>
              <a:t>: </a:t>
            </a:r>
            <a:r>
              <a:rPr lang="de-DE" dirty="0" smtClean="0">
                <a:solidFill>
                  <a:srgbClr val="000000"/>
                </a:solidFill>
              </a:rPr>
              <a:t/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de-DE" dirty="0" smtClean="0">
                <a:solidFill>
                  <a:srgbClr val="000000"/>
                </a:solidFill>
              </a:rPr>
              <a:t>$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smtClean="0">
                <a:solidFill>
                  <a:srgbClr val="00B050"/>
                </a:solidFill>
              </a:rPr>
              <a:t>pull </a:t>
            </a:r>
            <a:r>
              <a:rPr lang="de-DE" dirty="0" smtClean="0">
                <a:solidFill>
                  <a:schemeClr val="tx1"/>
                </a:solidFill>
              </a:rPr>
              <a:t>Overview what you got: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$ </a:t>
            </a:r>
            <a:r>
              <a:rPr lang="de-DE" dirty="0" smtClean="0">
                <a:solidFill>
                  <a:srgbClr val="00B050"/>
                </a:solidFill>
              </a:rPr>
              <a:t>gitk </a:t>
            </a:r>
            <a:r>
              <a:rPr lang="de-DE" dirty="0" smtClean="0">
                <a:solidFill>
                  <a:srgbClr val="000000"/>
                </a:solidFill>
              </a:rPr>
              <a:t>Comapre </a:t>
            </a:r>
            <a:r>
              <a:rPr lang="de-DE" dirty="0">
                <a:solidFill>
                  <a:srgbClr val="000000"/>
                </a:solidFill>
              </a:rPr>
              <a:t>what </a:t>
            </a:r>
            <a:r>
              <a:rPr lang="de-DE" dirty="0" smtClean="0">
                <a:solidFill>
                  <a:srgbClr val="000000"/>
                </a:solidFill>
              </a:rPr>
              <a:t>changes </a:t>
            </a:r>
            <a:r>
              <a:rPr lang="de-DE" dirty="0">
                <a:solidFill>
                  <a:srgbClr val="000000"/>
                </a:solidFill>
              </a:rPr>
              <a:t>you </a:t>
            </a:r>
            <a:r>
              <a:rPr lang="de-DE" dirty="0" smtClean="0">
                <a:solidFill>
                  <a:srgbClr val="000000"/>
                </a:solidFill>
              </a:rPr>
              <a:t>got in „Commit Viewer“: </a:t>
            </a:r>
            <a:br>
              <a:rPr lang="de-DE" dirty="0" smtClean="0">
                <a:solidFill>
                  <a:srgbClr val="000000"/>
                </a:solidFill>
              </a:rPr>
            </a:b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chemeClr val="tx1"/>
                </a:solidFill>
              </a:rPr>
              <a:t>$ </a:t>
            </a:r>
            <a:r>
              <a:rPr lang="de-DE" dirty="0">
                <a:solidFill>
                  <a:srgbClr val="00B050"/>
                </a:solidFill>
              </a:rPr>
              <a:t>git diff HEAD^ </a:t>
            </a:r>
            <a:r>
              <a:rPr lang="de-DE" dirty="0" smtClean="0">
                <a:solidFill>
                  <a:srgbClr val="00B050"/>
                </a:solidFill>
              </a:rPr>
              <a:t>HEAD </a:t>
            </a:r>
            <a:r>
              <a:rPr lang="de-DE" dirty="0" smtClean="0">
                <a:solidFill>
                  <a:schemeClr val="tx1"/>
                </a:solidFill>
              </a:rPr>
              <a:t>– compare HEAD commit with previous commit</a:t>
            </a:r>
            <a:endParaRPr lang="de-DE" dirty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Push Sallys changes</a:t>
            </a:r>
            <a:r>
              <a:rPr lang="de-DE" dirty="0">
                <a:solidFill>
                  <a:srgbClr val="000000"/>
                </a:solidFill>
              </a:rPr>
              <a:t>: $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smtClean="0">
                <a:solidFill>
                  <a:srgbClr val="00B050"/>
                </a:solidFill>
              </a:rPr>
              <a:t>push</a:t>
            </a:r>
            <a:endParaRPr lang="de-DE" dirty="0">
              <a:solidFill>
                <a:srgbClr val="0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364088" y="656215"/>
            <a:ext cx="3638163" cy="1251433"/>
            <a:chOff x="5436096" y="1024852"/>
            <a:chExt cx="3638163" cy="1251433"/>
          </a:xfrm>
        </p:grpSpPr>
        <p:pic>
          <p:nvPicPr>
            <p:cNvPr id="3072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21061" y="1024852"/>
              <a:ext cx="2953198" cy="125143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0726" name="Line 5"/>
            <p:cNvSpPr>
              <a:spLocks noChangeShapeType="1"/>
            </p:cNvSpPr>
            <p:nvPr/>
          </p:nvSpPr>
          <p:spPr bwMode="auto">
            <a:xfrm>
              <a:off x="5436096" y="1412777"/>
              <a:ext cx="6472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27022" y="3356992"/>
            <a:ext cx="3195162" cy="1128589"/>
            <a:chOff x="5627022" y="3645024"/>
            <a:chExt cx="3195162" cy="1128589"/>
          </a:xfrm>
        </p:grpSpPr>
        <p:pic>
          <p:nvPicPr>
            <p:cNvPr id="30725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61329" y="3645024"/>
              <a:ext cx="2660855" cy="112858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0727" name="Line 6"/>
            <p:cNvSpPr>
              <a:spLocks noChangeShapeType="1"/>
            </p:cNvSpPr>
            <p:nvPr/>
          </p:nvSpPr>
          <p:spPr bwMode="auto">
            <a:xfrm>
              <a:off x="5627022" y="4077072"/>
              <a:ext cx="50920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0" y="1589"/>
            <a:ext cx="8958263" cy="8351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7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3200" b="1" dirty="0">
                <a:solidFill>
                  <a:schemeClr val="tx1"/>
                </a:solidFill>
              </a:rPr>
              <a:t>The Working Cycle</a:t>
            </a: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2400" b="1" dirty="0">
                <a:solidFill>
                  <a:schemeClr val="tx1"/>
                </a:solidFill>
              </a:rPr>
              <a:t>Exercise IV: conflicts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0" y="836712"/>
            <a:ext cx="9101579" cy="6021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Pull Harrys repo </a:t>
            </a:r>
            <a:r>
              <a:rPr lang="de-DE" dirty="0">
                <a:solidFill>
                  <a:srgbClr val="000000"/>
                </a:solidFill>
              </a:rPr>
              <a:t>to get sallys last </a:t>
            </a:r>
            <a:r>
              <a:rPr lang="de-DE" dirty="0" smtClean="0">
                <a:solidFill>
                  <a:srgbClr val="000000"/>
                </a:solidFill>
              </a:rPr>
              <a:t>changes</a:t>
            </a:r>
            <a:r>
              <a:rPr lang="de-DE" dirty="0">
                <a:solidFill>
                  <a:srgbClr val="000000"/>
                </a:solidFill>
              </a:rPr>
              <a:t>: ~/harry] $ </a:t>
            </a:r>
            <a:r>
              <a:rPr lang="de-DE" dirty="0">
                <a:solidFill>
                  <a:srgbClr val="00B050"/>
                </a:solidFill>
              </a:rPr>
              <a:t>git pull</a:t>
            </a:r>
            <a:br>
              <a:rPr lang="de-DE" dirty="0">
                <a:solidFill>
                  <a:srgbClr val="00B050"/>
                </a:solidFill>
              </a:rPr>
            </a:b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Change </a:t>
            </a:r>
            <a:r>
              <a:rPr lang="de-DE" dirty="0">
                <a:solidFill>
                  <a:srgbClr val="000000"/>
                </a:solidFill>
              </a:rPr>
              <a:t>the fifth (last) line in Harrys </a:t>
            </a:r>
            <a:r>
              <a:rPr lang="de-DE" dirty="0" smtClean="0">
                <a:solidFill>
                  <a:srgbClr val="000000"/>
                </a:solidFill>
              </a:rPr>
              <a:t>repo, see your change:</a:t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de-DE" dirty="0" smtClean="0">
                <a:solidFill>
                  <a:srgbClr val="000000"/>
                </a:solidFill>
              </a:rPr>
              <a:t>$</a:t>
            </a:r>
            <a:r>
              <a:rPr lang="de-DE" dirty="0" smtClean="0">
                <a:solidFill>
                  <a:srgbClr val="00B050"/>
                </a:solidFill>
              </a:rPr>
              <a:t>git diff HEAD </a:t>
            </a:r>
            <a:br>
              <a:rPr lang="de-DE" dirty="0" smtClean="0">
                <a:solidFill>
                  <a:srgbClr val="00B050"/>
                </a:solidFill>
              </a:rPr>
            </a:b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Commit </a:t>
            </a:r>
            <a:r>
              <a:rPr lang="de-DE" dirty="0">
                <a:solidFill>
                  <a:srgbClr val="000000"/>
                </a:solidFill>
              </a:rPr>
              <a:t>Harrys changes as „Harrys 2nd changes in our library</a:t>
            </a:r>
            <a:r>
              <a:rPr lang="de-DE" dirty="0" smtClean="0">
                <a:solidFill>
                  <a:srgbClr val="000000"/>
                </a:solidFill>
              </a:rPr>
              <a:t>“</a:t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~/harry]$ </a:t>
            </a:r>
            <a:r>
              <a:rPr lang="en-US" dirty="0">
                <a:solidFill>
                  <a:srgbClr val="00B050"/>
                </a:solidFill>
              </a:rPr>
              <a:t>git commit -a -m "Harrys 2nd changes in our </a:t>
            </a:r>
            <a:r>
              <a:rPr lang="en-US" dirty="0" smtClean="0">
                <a:solidFill>
                  <a:srgbClr val="00B050"/>
                </a:solidFill>
              </a:rPr>
              <a:t>library“</a:t>
            </a:r>
            <a:br>
              <a:rPr lang="en-US" dirty="0" smtClean="0">
                <a:solidFill>
                  <a:srgbClr val="00B050"/>
                </a:solidFill>
              </a:rPr>
            </a:br>
            <a:endParaRPr lang="en-US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Push </a:t>
            </a:r>
            <a:r>
              <a:rPr lang="en-US" dirty="0">
                <a:solidFill>
                  <a:srgbClr val="000000"/>
                </a:solidFill>
              </a:rPr>
              <a:t>Harry’s </a:t>
            </a:r>
            <a:r>
              <a:rPr lang="en-US" dirty="0" smtClean="0">
                <a:solidFill>
                  <a:srgbClr val="000000"/>
                </a:solidFill>
              </a:rPr>
              <a:t>changes:~/</a:t>
            </a:r>
            <a:r>
              <a:rPr lang="en-US" dirty="0">
                <a:solidFill>
                  <a:srgbClr val="000000"/>
                </a:solidFill>
              </a:rPr>
              <a:t>harry]$ </a:t>
            </a:r>
            <a:r>
              <a:rPr lang="en-US" dirty="0" smtClean="0">
                <a:solidFill>
                  <a:srgbClr val="00B050"/>
                </a:solidFill>
              </a:rPr>
              <a:t>git status    </a:t>
            </a:r>
            <a:r>
              <a:rPr lang="en-US" dirty="0" smtClean="0">
                <a:solidFill>
                  <a:srgbClr val="000000"/>
                </a:solidFill>
              </a:rPr>
              <a:t>~/</a:t>
            </a:r>
            <a:r>
              <a:rPr lang="en-US" dirty="0">
                <a:solidFill>
                  <a:srgbClr val="000000"/>
                </a:solidFill>
              </a:rPr>
              <a:t>harry]$ </a:t>
            </a:r>
            <a:r>
              <a:rPr lang="en-US" dirty="0" smtClean="0">
                <a:solidFill>
                  <a:srgbClr val="00B050"/>
                </a:solidFill>
              </a:rPr>
              <a:t>git push </a:t>
            </a:r>
            <a:r>
              <a:rPr lang="de-DE" dirty="0" smtClean="0">
                <a:solidFill>
                  <a:srgbClr val="00B050"/>
                </a:solidFill>
              </a:rPr>
              <a:t/>
            </a:r>
            <a:br>
              <a:rPr lang="de-DE" dirty="0" smtClean="0">
                <a:solidFill>
                  <a:srgbClr val="00B050"/>
                </a:solidFill>
              </a:rPr>
            </a:br>
            <a:endParaRPr lang="de-DE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Change </a:t>
            </a:r>
            <a:r>
              <a:rPr lang="de-DE" dirty="0">
                <a:solidFill>
                  <a:srgbClr val="000000"/>
                </a:solidFill>
              </a:rPr>
              <a:t>the fifth (last) in Sallys </a:t>
            </a:r>
            <a:r>
              <a:rPr lang="de-DE" dirty="0" smtClean="0">
                <a:solidFill>
                  <a:srgbClr val="000000"/>
                </a:solidFill>
              </a:rPr>
              <a:t>repo commit and </a:t>
            </a:r>
            <a:r>
              <a:rPr lang="de-DE" dirty="0">
                <a:solidFill>
                  <a:srgbClr val="000000"/>
                </a:solidFill>
              </a:rPr>
              <a:t>try to </a:t>
            </a:r>
            <a:r>
              <a:rPr lang="de-DE" dirty="0" smtClean="0">
                <a:solidFill>
                  <a:srgbClr val="000000"/>
                </a:solidFill>
              </a:rPr>
              <a:t>push</a:t>
            </a:r>
            <a:r>
              <a:rPr lang="de-DE" dirty="0">
                <a:solidFill>
                  <a:srgbClr val="000000"/>
                </a:solidFill>
              </a:rPr>
              <a:t/>
            </a:r>
            <a:br>
              <a:rPr lang="de-DE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~/sally]$ git commit -a -m "Sally 2nd change in library“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~/sally]$ git </a:t>
            </a:r>
            <a:r>
              <a:rPr lang="en-US" dirty="0" smtClean="0">
                <a:solidFill>
                  <a:srgbClr val="00B050"/>
                </a:solidFill>
              </a:rPr>
              <a:t>push        </a:t>
            </a:r>
            <a:r>
              <a:rPr lang="en-US" dirty="0">
                <a:solidFill>
                  <a:srgbClr val="000000"/>
                </a:solidFill>
              </a:rPr>
              <a:t>Why do you think it failed?</a:t>
            </a:r>
            <a:br>
              <a:rPr lang="en-US" dirty="0">
                <a:solidFill>
                  <a:srgbClr val="000000"/>
                </a:solidFill>
              </a:rPr>
            </a:b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Pull </a:t>
            </a:r>
            <a:r>
              <a:rPr lang="de-DE" dirty="0">
                <a:solidFill>
                  <a:srgbClr val="000000"/>
                </a:solidFill>
              </a:rPr>
              <a:t>Sallys repo: ~/sally]$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smtClean="0">
                <a:solidFill>
                  <a:srgbClr val="00B050"/>
                </a:solidFill>
              </a:rPr>
              <a:t>pull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Edit </a:t>
            </a:r>
            <a:r>
              <a:rPr lang="de-DE" dirty="0">
                <a:solidFill>
                  <a:srgbClr val="000000"/>
                </a:solidFill>
              </a:rPr>
              <a:t>and resolve the conflict: ~/sally]$ </a:t>
            </a:r>
            <a:r>
              <a:rPr lang="de-DE" dirty="0" smtClean="0">
                <a:solidFill>
                  <a:srgbClr val="00B050"/>
                </a:solidFill>
              </a:rPr>
              <a:t>git gui -&gt; </a:t>
            </a:r>
            <a:r>
              <a:rPr lang="de-DE" dirty="0">
                <a:solidFill>
                  <a:srgbClr val="00B050"/>
                </a:solidFill>
              </a:rPr>
              <a:t>Right Click </a:t>
            </a:r>
            <a:r>
              <a:rPr lang="de-DE" dirty="0" smtClean="0">
                <a:solidFill>
                  <a:srgbClr val="00B050"/>
                </a:solidFill>
              </a:rPr>
              <a:t>library.txt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B050"/>
                </a:solidFill>
              </a:rPr>
              <a:t> -&gt; Run </a:t>
            </a:r>
            <a:r>
              <a:rPr lang="de-DE" dirty="0">
                <a:solidFill>
                  <a:srgbClr val="00B050"/>
                </a:solidFill>
              </a:rPr>
              <a:t>Merge </a:t>
            </a:r>
            <a:r>
              <a:rPr lang="de-DE" dirty="0" smtClean="0">
                <a:solidFill>
                  <a:srgbClr val="00B050"/>
                </a:solidFill>
              </a:rPr>
              <a:t>Tool</a:t>
            </a:r>
            <a:br>
              <a:rPr lang="de-DE" dirty="0" smtClean="0">
                <a:solidFill>
                  <a:srgbClr val="00B050"/>
                </a:solidFill>
              </a:rPr>
            </a:br>
            <a:endParaRPr lang="de-DE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Commit </a:t>
            </a:r>
            <a:r>
              <a:rPr lang="de-DE" dirty="0">
                <a:solidFill>
                  <a:srgbClr val="000000"/>
                </a:solidFill>
              </a:rPr>
              <a:t>and push Sally‘s changes: </a:t>
            </a: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~/</a:t>
            </a:r>
            <a:r>
              <a:rPr lang="en-US" dirty="0">
                <a:solidFill>
                  <a:srgbClr val="000000"/>
                </a:solidFill>
              </a:rPr>
              <a:t>sally]$</a:t>
            </a:r>
            <a:r>
              <a:rPr lang="en-US" dirty="0">
                <a:solidFill>
                  <a:srgbClr val="00B050"/>
                </a:solidFill>
              </a:rPr>
              <a:t> git commit -a -m "Merge of </a:t>
            </a:r>
            <a:r>
              <a:rPr lang="en-US" dirty="0" smtClean="0">
                <a:solidFill>
                  <a:srgbClr val="00B050"/>
                </a:solidFill>
              </a:rPr>
              <a:t>Sally“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~/</a:t>
            </a:r>
            <a:r>
              <a:rPr lang="en-US" dirty="0">
                <a:solidFill>
                  <a:srgbClr val="000000"/>
                </a:solidFill>
              </a:rPr>
              <a:t>sally]$ </a:t>
            </a:r>
            <a:r>
              <a:rPr lang="en-US" dirty="0" smtClean="0">
                <a:solidFill>
                  <a:srgbClr val="00B050"/>
                </a:solidFill>
              </a:rPr>
              <a:t>git </a:t>
            </a:r>
            <a:r>
              <a:rPr lang="en-US" dirty="0">
                <a:solidFill>
                  <a:srgbClr val="00B050"/>
                </a:solidFill>
              </a:rPr>
              <a:t>status    </a:t>
            </a:r>
            <a:r>
              <a:rPr lang="en-US" dirty="0">
                <a:solidFill>
                  <a:srgbClr val="000000"/>
                </a:solidFill>
              </a:rPr>
              <a:t>~/sally]$ </a:t>
            </a:r>
            <a:r>
              <a:rPr lang="en-US" dirty="0">
                <a:solidFill>
                  <a:srgbClr val="00B050"/>
                </a:solidFill>
              </a:rPr>
              <a:t>git push</a:t>
            </a: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8919" name="Line 6"/>
          <p:cNvSpPr>
            <a:spLocks noChangeShapeType="1"/>
          </p:cNvSpPr>
          <p:nvPr/>
        </p:nvSpPr>
        <p:spPr bwMode="auto">
          <a:xfrm>
            <a:off x="5148064" y="3847356"/>
            <a:ext cx="803287" cy="7697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661084" y="1722438"/>
            <a:ext cx="3482916" cy="1257300"/>
            <a:chOff x="5661084" y="1722438"/>
            <a:chExt cx="3482916" cy="1257300"/>
          </a:xfrm>
        </p:grpSpPr>
        <p:pic>
          <p:nvPicPr>
            <p:cNvPr id="3891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0138" y="1722438"/>
              <a:ext cx="2963862" cy="125730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38918" name="Line 5"/>
            <p:cNvSpPr>
              <a:spLocks noChangeShapeType="1"/>
            </p:cNvSpPr>
            <p:nvPr/>
          </p:nvSpPr>
          <p:spPr bwMode="auto">
            <a:xfrm>
              <a:off x="5661084" y="1760573"/>
              <a:ext cx="488354" cy="529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21" name="AutoShape 8"/>
            <p:cNvSpPr>
              <a:spLocks noChangeArrowheads="1"/>
            </p:cNvSpPr>
            <p:nvPr/>
          </p:nvSpPr>
          <p:spPr bwMode="auto">
            <a:xfrm>
              <a:off x="6202820" y="2592388"/>
              <a:ext cx="1871663" cy="215900"/>
            </a:xfrm>
            <a:prstGeom prst="roundRect">
              <a:avLst>
                <a:gd name="adj" fmla="val 440"/>
              </a:avLst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8922" name="AutoShape 9"/>
          <p:cNvSpPr>
            <a:spLocks noChangeArrowheads="1"/>
          </p:cNvSpPr>
          <p:nvPr/>
        </p:nvSpPr>
        <p:spPr bwMode="auto">
          <a:xfrm>
            <a:off x="5951351" y="4509120"/>
            <a:ext cx="1871662" cy="215900"/>
          </a:xfrm>
          <a:prstGeom prst="roundRect">
            <a:avLst>
              <a:gd name="adj" fmla="val 440"/>
            </a:avLst>
          </a:prstGeom>
          <a:noFill/>
          <a:ln w="360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98" y="5329127"/>
            <a:ext cx="2605229" cy="130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5170968" y="3595625"/>
            <a:ext cx="3782346" cy="1273175"/>
            <a:chOff x="5170968" y="3595625"/>
            <a:chExt cx="3782346" cy="1273175"/>
          </a:xfrm>
        </p:grpSpPr>
        <p:pic>
          <p:nvPicPr>
            <p:cNvPr id="38916" name="Picture 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951351" y="3595625"/>
              <a:ext cx="3001963" cy="12731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5170968" y="3837008"/>
              <a:ext cx="803287" cy="7697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5974255" y="4498772"/>
              <a:ext cx="1871662" cy="215900"/>
            </a:xfrm>
            <a:prstGeom prst="roundRect">
              <a:avLst>
                <a:gd name="adj" fmla="val 440"/>
              </a:avLst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0" y="620688"/>
            <a:ext cx="9144000" cy="6237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dirty="0">
                <a:solidFill>
                  <a:srgbClr val="000000"/>
                </a:solidFill>
              </a:rPr>
              <a:t>a tag named </a:t>
            </a:r>
            <a:r>
              <a:rPr lang="de-DE" dirty="0" smtClean="0">
                <a:solidFill>
                  <a:srgbClr val="000000"/>
                </a:solidFill>
              </a:rPr>
              <a:t>„</a:t>
            </a:r>
            <a:r>
              <a:rPr lang="de-DE" b="1" dirty="0" smtClean="0">
                <a:solidFill>
                  <a:srgbClr val="000000"/>
                </a:solidFill>
                <a:latin typeface="Courier New" pitchFamily="49" charset="0"/>
              </a:rPr>
              <a:t>Release_01_your-username“ </a:t>
            </a:r>
            <a:br>
              <a:rPr lang="de-DE" b="1" dirty="0" smtClean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dirty="0" smtClean="0">
                <a:solidFill>
                  <a:srgbClr val="000000"/>
                </a:solidFill>
              </a:rPr>
              <a:t>with commit </a:t>
            </a:r>
            <a:r>
              <a:rPr lang="de-DE" dirty="0">
                <a:solidFill>
                  <a:srgbClr val="000000"/>
                </a:solidFill>
              </a:rPr>
              <a:t>message </a:t>
            </a:r>
            <a:r>
              <a:rPr lang="en-US" dirty="0">
                <a:solidFill>
                  <a:srgbClr val="000000"/>
                </a:solidFill>
              </a:rPr>
              <a:t>"tag Release_01"</a:t>
            </a:r>
            <a:r>
              <a:rPr lang="de-DE" dirty="0">
                <a:solidFill>
                  <a:srgbClr val="000000"/>
                </a:solidFill>
              </a:rPr>
              <a:t/>
            </a:r>
            <a:br>
              <a:rPr lang="de-DE" dirty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~/sally]$ </a:t>
            </a:r>
            <a:r>
              <a:rPr lang="en-US" dirty="0">
                <a:solidFill>
                  <a:srgbClr val="00B050"/>
                </a:solidFill>
              </a:rPr>
              <a:t>git tag </a:t>
            </a:r>
            <a:r>
              <a:rPr lang="en-US" dirty="0" smtClean="0">
                <a:solidFill>
                  <a:srgbClr val="00B050"/>
                </a:solidFill>
              </a:rPr>
              <a:t>Release_01_&lt;your-username&gt; -</a:t>
            </a:r>
            <a:r>
              <a:rPr lang="en-US" dirty="0">
                <a:solidFill>
                  <a:srgbClr val="00B050"/>
                </a:solidFill>
              </a:rPr>
              <a:t>m "tag </a:t>
            </a:r>
            <a:r>
              <a:rPr lang="en-US" dirty="0" smtClean="0">
                <a:solidFill>
                  <a:srgbClr val="00B050"/>
                </a:solidFill>
              </a:rPr>
              <a:t>Release_01_&lt;your-username&gt;“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chemeClr val="tx1"/>
                </a:solidFill>
              </a:rPr>
              <a:t>Run </a:t>
            </a:r>
            <a:r>
              <a:rPr lang="de-DE" dirty="0">
                <a:solidFill>
                  <a:schemeClr val="tx1"/>
                </a:solidFill>
              </a:rPr>
              <a:t>gitk to see the Tag in yellow color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~/sally]$ </a:t>
            </a:r>
            <a:r>
              <a:rPr lang="de-DE" dirty="0">
                <a:solidFill>
                  <a:srgbClr val="00B050"/>
                </a:solidFill>
              </a:rPr>
              <a:t>gitk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chemeClr val="tx1"/>
                </a:solidFill>
              </a:rPr>
              <a:t>Push the tag to origin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chemeClr val="tx1"/>
                </a:solidFill>
              </a:rPr>
              <a:t>~/sally]$ </a:t>
            </a:r>
            <a:r>
              <a:rPr lang="de-DE" dirty="0">
                <a:solidFill>
                  <a:srgbClr val="00B050"/>
                </a:solidFill>
              </a:rPr>
              <a:t>git push --tags </a:t>
            </a:r>
            <a:r>
              <a:rPr lang="de-DE" dirty="0" smtClean="0">
                <a:solidFill>
                  <a:srgbClr val="00B050"/>
                </a:solidFill>
              </a:rPr>
              <a:t/>
            </a:r>
            <a:br>
              <a:rPr lang="de-DE" dirty="0" smtClean="0">
                <a:solidFill>
                  <a:srgbClr val="00B050"/>
                </a:solidFill>
              </a:rPr>
            </a:b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chemeClr val="tx1"/>
                </a:solidFill>
              </a:rPr>
              <a:t>Go to Harry repo, run „Commit Viewer“ gitk </a:t>
            </a:r>
            <a:r>
              <a:rPr lang="de-DE" dirty="0">
                <a:solidFill>
                  <a:schemeClr val="tx1"/>
                </a:solidFill>
              </a:rPr>
              <a:t>to </a:t>
            </a:r>
            <a:r>
              <a:rPr lang="de-DE" dirty="0" smtClean="0">
                <a:solidFill>
                  <a:schemeClr val="tx1"/>
                </a:solidFill>
              </a:rPr>
              <a:t>see, that  </a:t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you still do not see the tag in Harry repo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gitk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chemeClr val="tx1"/>
                </a:solidFill>
              </a:rPr>
              <a:t>Pull the tag from the harry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repo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chemeClr val="tx1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 pull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chemeClr val="tx1"/>
                </a:solidFill>
              </a:rPr>
              <a:t>R</a:t>
            </a:r>
            <a:r>
              <a:rPr lang="de-DE" dirty="0" smtClean="0">
                <a:solidFill>
                  <a:schemeClr val="tx1"/>
                </a:solidFill>
              </a:rPr>
              <a:t>un </a:t>
            </a:r>
            <a:r>
              <a:rPr lang="de-DE" dirty="0">
                <a:solidFill>
                  <a:schemeClr val="tx1"/>
                </a:solidFill>
              </a:rPr>
              <a:t>„Commit Viewer“ gitk </a:t>
            </a:r>
            <a:r>
              <a:rPr lang="de-DE" dirty="0" smtClean="0">
                <a:solidFill>
                  <a:schemeClr val="tx1"/>
                </a:solidFill>
              </a:rPr>
              <a:t>to see the tag in yellow color</a:t>
            </a:r>
            <a:r>
              <a:rPr lang="de-DE" dirty="0">
                <a:solidFill>
                  <a:schemeClr val="tx1"/>
                </a:solidFill>
              </a:rPr>
              <a:t/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gitk</a:t>
            </a: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B050"/>
                </a:solidFill>
              </a:rPr>
              <a:t/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B050"/>
                </a:solidFill>
              </a:rPr>
              <a:t/>
            </a:r>
            <a:br>
              <a:rPr lang="de-DE" dirty="0">
                <a:solidFill>
                  <a:srgbClr val="00B050"/>
                </a:solidFill>
              </a:rPr>
            </a:br>
            <a:endParaRPr lang="de-DE" b="1" dirty="0">
              <a:solidFill>
                <a:srgbClr val="00B050"/>
              </a:solidFill>
              <a:latin typeface="Courier New" pitchFamily="49" charset="0"/>
            </a:endParaRPr>
          </a:p>
        </p:txBody>
      </p:sp>
      <p:sp>
        <p:nvSpPr>
          <p:cNvPr id="66566" name="Text Box 5"/>
          <p:cNvSpPr txBox="1">
            <a:spLocks noChangeArrowheads="1"/>
          </p:cNvSpPr>
          <p:nvPr/>
        </p:nvSpPr>
        <p:spPr bwMode="auto">
          <a:xfrm>
            <a:off x="35496" y="0"/>
            <a:ext cx="3816424" cy="4766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7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chemeClr val="tx1"/>
                </a:solidFill>
              </a:rPr>
              <a:t>Exercise V Tagging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818" y="3068960"/>
            <a:ext cx="31908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1"/>
          <p:cNvSpPr txBox="1">
            <a:spLocks noChangeArrowheads="1"/>
          </p:cNvSpPr>
          <p:nvPr/>
        </p:nvSpPr>
        <p:spPr bwMode="auto">
          <a:xfrm>
            <a:off x="107504" y="-11875"/>
            <a:ext cx="4104456" cy="463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87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schemeClr val="tx1"/>
                </a:solidFill>
              </a:rPr>
              <a:t>Exercise VI: </a:t>
            </a:r>
            <a:r>
              <a:rPr lang="en-GB" sz="2400" b="1" dirty="0">
                <a:solidFill>
                  <a:schemeClr val="tx1"/>
                </a:solidFill>
              </a:rPr>
              <a:t>B</a:t>
            </a:r>
            <a:r>
              <a:rPr lang="en-GB" sz="2400" b="1" dirty="0" smtClean="0">
                <a:solidFill>
                  <a:schemeClr val="tx1"/>
                </a:solidFill>
              </a:rPr>
              <a:t>ranching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73731" name="Text Box 2"/>
          <p:cNvSpPr txBox="1">
            <a:spLocks noChangeArrowheads="1"/>
          </p:cNvSpPr>
          <p:nvPr/>
        </p:nvSpPr>
        <p:spPr bwMode="auto">
          <a:xfrm>
            <a:off x="71590" y="600370"/>
            <a:ext cx="9103182" cy="625763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Create </a:t>
            </a:r>
            <a:r>
              <a:rPr lang="de-DE" dirty="0">
                <a:solidFill>
                  <a:srgbClr val="000000"/>
                </a:solidFill>
              </a:rPr>
              <a:t>a branch named </a:t>
            </a:r>
            <a:r>
              <a:rPr lang="de-DE" dirty="0" smtClean="0">
                <a:solidFill>
                  <a:srgbClr val="000000"/>
                </a:solidFill>
              </a:rPr>
              <a:t>„</a:t>
            </a:r>
            <a:r>
              <a:rPr lang="de-DE" b="1" dirty="0">
                <a:solidFill>
                  <a:srgbClr val="000000"/>
                </a:solidFill>
                <a:latin typeface="Courier New" pitchFamily="49" charset="0"/>
              </a:rPr>
              <a:t>bugfix_release_01_your-username“</a:t>
            </a:r>
            <a:br>
              <a:rPr lang="de-DE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dirty="0" smtClean="0">
                <a:solidFill>
                  <a:srgbClr val="000000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 branch bugfix_release_01</a:t>
            </a:r>
            <a:r>
              <a:rPr lang="de-DE" dirty="0" smtClean="0">
                <a:solidFill>
                  <a:srgbClr val="00B050"/>
                </a:solidFill>
              </a:rPr>
              <a:t>_&lt;your-username&gt;</a:t>
            </a:r>
            <a:r>
              <a:rPr lang="de-DE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b="1" dirty="0">
                <a:solidFill>
                  <a:srgbClr val="000000"/>
                </a:solidFill>
                <a:latin typeface="Courier New" pitchFamily="49" charset="0"/>
              </a:rPr>
            </a:br>
            <a:r>
              <a:rPr lang="de-DE" sz="1200" dirty="0">
                <a:solidFill>
                  <a:srgbClr val="000000"/>
                </a:solidFill>
              </a:rPr>
              <a:t>All in Harry repo only</a:t>
            </a:r>
            <a:r>
              <a:rPr lang="de-DE" sz="1200" dirty="0" smtClean="0">
                <a:solidFill>
                  <a:srgbClr val="000000"/>
                </a:solidFill>
              </a:rPr>
              <a:t>!</a:t>
            </a: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12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12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Check out this new branch</a:t>
            </a:r>
            <a:r>
              <a:rPr lang="de-DE" dirty="0">
                <a:solidFill>
                  <a:srgbClr val="000000"/>
                </a:solidFill>
              </a:rPr>
              <a:t>: </a:t>
            </a: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 checkout </a:t>
            </a:r>
            <a:r>
              <a:rPr lang="de-DE" dirty="0" smtClean="0">
                <a:solidFill>
                  <a:srgbClr val="00B050"/>
                </a:solidFill>
              </a:rPr>
              <a:t>bugfix_release_01_&lt;your-username&gt;</a:t>
            </a:r>
            <a:r>
              <a:rPr lang="de-DE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Change Harry repo main.txt </a:t>
            </a:r>
            <a:r>
              <a:rPr lang="de-DE" dirty="0">
                <a:solidFill>
                  <a:srgbClr val="000000"/>
                </a:solidFill>
              </a:rPr>
              <a:t>and libs/library.txt</a:t>
            </a:r>
            <a:r>
              <a:rPr lang="de-DE" dirty="0" smtClean="0">
                <a:solidFill>
                  <a:srgbClr val="000000"/>
                </a:solidFill>
              </a:rPr>
              <a:t>: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Then commit with message „bugfixing“ and push the change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~/harry]$ </a:t>
            </a:r>
            <a:r>
              <a:rPr lang="en-US" dirty="0">
                <a:solidFill>
                  <a:srgbClr val="00B050"/>
                </a:solidFill>
              </a:rPr>
              <a:t>git commit -a -m "</a:t>
            </a:r>
            <a:r>
              <a:rPr lang="en-US" dirty="0" err="1" smtClean="0">
                <a:solidFill>
                  <a:srgbClr val="00B050"/>
                </a:solidFill>
              </a:rPr>
              <a:t>bugfixing</a:t>
            </a:r>
            <a:r>
              <a:rPr lang="en-US" dirty="0" smtClean="0">
                <a:solidFill>
                  <a:srgbClr val="00B050"/>
                </a:solidFill>
              </a:rPr>
              <a:t>“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~/harry]$ </a:t>
            </a:r>
            <a:r>
              <a:rPr lang="en-US" dirty="0">
                <a:solidFill>
                  <a:srgbClr val="00B050"/>
                </a:solidFill>
              </a:rPr>
              <a:t>git push origin </a:t>
            </a:r>
            <a:r>
              <a:rPr lang="en-US" dirty="0" smtClean="0">
                <a:solidFill>
                  <a:srgbClr val="00B050"/>
                </a:solidFill>
              </a:rPr>
              <a:t>bugfix_release_01</a:t>
            </a:r>
            <a:r>
              <a:rPr lang="de-DE" dirty="0">
                <a:solidFill>
                  <a:srgbClr val="00B050"/>
                </a:solidFill>
              </a:rPr>
              <a:t>_&lt;your-</a:t>
            </a:r>
            <a:r>
              <a:rPr lang="de-DE" dirty="0" err="1">
                <a:solidFill>
                  <a:srgbClr val="00B050"/>
                </a:solidFill>
              </a:rPr>
              <a:t>username</a:t>
            </a:r>
            <a:r>
              <a:rPr lang="de-DE" dirty="0" smtClean="0">
                <a:solidFill>
                  <a:srgbClr val="00B050"/>
                </a:solidFill>
              </a:rPr>
              <a:t>&gt;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Check out master</a:t>
            </a:r>
            <a:r>
              <a:rPr lang="de-DE" dirty="0">
                <a:solidFill>
                  <a:srgbClr val="000000"/>
                </a:solidFill>
              </a:rPr>
              <a:t> branch: ~/harry]$ </a:t>
            </a:r>
            <a:r>
              <a:rPr lang="de-DE" dirty="0">
                <a:solidFill>
                  <a:srgbClr val="00B050"/>
                </a:solidFill>
              </a:rPr>
              <a:t>git checkout </a:t>
            </a:r>
            <a:r>
              <a:rPr lang="de-DE" dirty="0" smtClean="0">
                <a:solidFill>
                  <a:srgbClr val="00B050"/>
                </a:solidFill>
              </a:rPr>
              <a:t>master</a:t>
            </a:r>
            <a:endParaRPr lang="de-DE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Add </a:t>
            </a:r>
            <a:r>
              <a:rPr lang="de-DE" dirty="0">
                <a:solidFill>
                  <a:srgbClr val="000000"/>
                </a:solidFill>
              </a:rPr>
              <a:t>a line in Harrys </a:t>
            </a:r>
            <a:r>
              <a:rPr lang="de-DE" dirty="0" smtClean="0">
                <a:solidFill>
                  <a:srgbClr val="000000"/>
                </a:solidFill>
              </a:rPr>
              <a:t>repo library.txt master branch, diff and </a:t>
            </a:r>
            <a:r>
              <a:rPr lang="de-DE" dirty="0">
                <a:solidFill>
                  <a:srgbClr val="000000"/>
                </a:solidFill>
              </a:rPr>
              <a:t>commit i</a:t>
            </a:r>
            <a:r>
              <a:rPr lang="de-DE" dirty="0" smtClean="0">
                <a:solidFill>
                  <a:srgbClr val="000000"/>
                </a:solidFill>
              </a:rPr>
              <a:t>t </a:t>
            </a:r>
            <a:r>
              <a:rPr lang="de-DE" dirty="0">
                <a:solidFill>
                  <a:srgbClr val="000000"/>
                </a:solidFill>
              </a:rPr>
              <a:t>as „making progress in </a:t>
            </a:r>
            <a:r>
              <a:rPr lang="de-DE" dirty="0" smtClean="0">
                <a:solidFill>
                  <a:srgbClr val="000000"/>
                </a:solidFill>
              </a:rPr>
              <a:t>master“, then check status and push the change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>
                <a:solidFill>
                  <a:srgbClr val="000000"/>
                </a:solidFill>
              </a:rPr>
              <a:t>harry]$ </a:t>
            </a:r>
            <a:r>
              <a:rPr lang="de-DE" dirty="0">
                <a:solidFill>
                  <a:srgbClr val="00B050"/>
                </a:solidFill>
              </a:rPr>
              <a:t>git diff </a:t>
            </a:r>
            <a:r>
              <a:rPr lang="de-DE" dirty="0" smtClean="0">
                <a:solidFill>
                  <a:srgbClr val="00B050"/>
                </a:solidFill>
              </a:rPr>
              <a:t>HEAD  </a:t>
            </a:r>
            <a:r>
              <a:rPr lang="de-DE" dirty="0" smtClean="0">
                <a:solidFill>
                  <a:schemeClr val="tx1"/>
                </a:solidFill>
              </a:rPr>
              <a:t>or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>
                <a:solidFill>
                  <a:srgbClr val="000000"/>
                </a:solidFill>
              </a:rPr>
              <a:t>harry]$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smtClean="0">
                <a:solidFill>
                  <a:srgbClr val="00B050"/>
                </a:solidFill>
              </a:rPr>
              <a:t>gui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chemeClr val="tx1"/>
                </a:solidFill>
              </a:rPr>
              <a:t>~/harry]$ </a:t>
            </a:r>
            <a:r>
              <a:rPr lang="en-US" dirty="0">
                <a:solidFill>
                  <a:srgbClr val="00B050"/>
                </a:solidFill>
              </a:rPr>
              <a:t>git commit -a -m "making progress in </a:t>
            </a:r>
            <a:r>
              <a:rPr lang="en-US" dirty="0" smtClean="0">
                <a:solidFill>
                  <a:srgbClr val="00B050"/>
                </a:solidFill>
              </a:rPr>
              <a:t>master“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~/</a:t>
            </a:r>
            <a:r>
              <a:rPr lang="de-DE" dirty="0">
                <a:solidFill>
                  <a:schemeClr val="tx1"/>
                </a:solidFill>
              </a:rPr>
              <a:t>harry]$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smtClean="0">
                <a:solidFill>
                  <a:srgbClr val="00B050"/>
                </a:solidFill>
              </a:rPr>
              <a:t>status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r>
              <a:rPr lang="de-DE" dirty="0" smtClean="0">
                <a:solidFill>
                  <a:schemeClr val="tx1"/>
                </a:solidFill>
              </a:rPr>
              <a:t>~/</a:t>
            </a:r>
            <a:r>
              <a:rPr lang="de-DE" dirty="0">
                <a:solidFill>
                  <a:schemeClr val="tx1"/>
                </a:solidFill>
              </a:rPr>
              <a:t>harry]$ </a:t>
            </a:r>
            <a:r>
              <a:rPr lang="de-DE" dirty="0">
                <a:solidFill>
                  <a:srgbClr val="00B050"/>
                </a:solidFill>
              </a:rPr>
              <a:t>git push</a:t>
            </a: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B050"/>
                </a:solidFill>
              </a:rPr>
              <a:t/>
            </a:r>
            <a:br>
              <a:rPr lang="de-DE" dirty="0" smtClean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/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/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/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/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/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/>
            </a:r>
            <a:br>
              <a:rPr lang="de-DE" dirty="0">
                <a:solidFill>
                  <a:srgbClr val="000000"/>
                </a:solidFill>
              </a:rPr>
            </a:b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b="1" dirty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b="1" dirty="0">
                <a:solidFill>
                  <a:srgbClr val="000000"/>
                </a:solidFill>
                <a:latin typeface="Courier New" pitchFamily="49" charset="0"/>
              </a:rPr>
            </a:br>
            <a:endParaRPr lang="de-DE" b="1" dirty="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982307" y="2691550"/>
            <a:ext cx="3043713" cy="1298575"/>
            <a:chOff x="6272501" y="1604580"/>
            <a:chExt cx="3043713" cy="1298575"/>
          </a:xfrm>
        </p:grpSpPr>
        <p:pic>
          <p:nvPicPr>
            <p:cNvPr id="73735" name="Picture 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352351" y="1604580"/>
              <a:ext cx="2963863" cy="12985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</p:pic>
        <p:sp>
          <p:nvSpPr>
            <p:cNvPr id="73736" name="AutoShape 7"/>
            <p:cNvSpPr>
              <a:spLocks noChangeArrowheads="1"/>
            </p:cNvSpPr>
            <p:nvPr/>
          </p:nvSpPr>
          <p:spPr bwMode="auto">
            <a:xfrm>
              <a:off x="6272501" y="2620777"/>
              <a:ext cx="1511300" cy="215900"/>
            </a:xfrm>
            <a:prstGeom prst="roundRect">
              <a:avLst>
                <a:gd name="adj" fmla="val 440"/>
              </a:avLst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6475464" y="1653896"/>
            <a:ext cx="2057400" cy="857250"/>
            <a:chOff x="6305018" y="2903155"/>
            <a:chExt cx="2057400" cy="85725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018" y="2903155"/>
              <a:ext cx="2057400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37" name="AutoShape 8"/>
            <p:cNvSpPr>
              <a:spLocks noChangeArrowheads="1"/>
            </p:cNvSpPr>
            <p:nvPr/>
          </p:nvSpPr>
          <p:spPr bwMode="auto">
            <a:xfrm>
              <a:off x="7282918" y="3463027"/>
              <a:ext cx="1079500" cy="187478"/>
            </a:xfrm>
            <a:prstGeom prst="roundRect">
              <a:avLst>
                <a:gd name="adj" fmla="val 440"/>
              </a:avLst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73733" name="Line 4"/>
          <p:cNvSpPr>
            <a:spLocks noChangeShapeType="1"/>
          </p:cNvSpPr>
          <p:nvPr/>
        </p:nvSpPr>
        <p:spPr bwMode="auto">
          <a:xfrm flipV="1">
            <a:off x="4571484" y="2307506"/>
            <a:ext cx="2881880" cy="56919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>
            <a:off x="4571483" y="2876696"/>
            <a:ext cx="1512685" cy="7608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327825" y="5029896"/>
            <a:ext cx="3846946" cy="1343025"/>
            <a:chOff x="2252683" y="5514975"/>
            <a:chExt cx="4267200" cy="1343025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683" y="5514975"/>
              <a:ext cx="4267200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AutoShape 8"/>
            <p:cNvSpPr>
              <a:spLocks noChangeArrowheads="1"/>
            </p:cNvSpPr>
            <p:nvPr/>
          </p:nvSpPr>
          <p:spPr bwMode="auto">
            <a:xfrm>
              <a:off x="4083081" y="5957923"/>
              <a:ext cx="2392383" cy="268573"/>
            </a:xfrm>
            <a:prstGeom prst="roundRect">
              <a:avLst>
                <a:gd name="adj" fmla="val 440"/>
              </a:avLst>
            </a:prstGeom>
            <a:noFill/>
            <a:ln w="360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0" name="Line 4"/>
          <p:cNvSpPr>
            <a:spLocks noChangeShapeType="1"/>
          </p:cNvSpPr>
          <p:nvPr/>
        </p:nvSpPr>
        <p:spPr bwMode="auto">
          <a:xfrm>
            <a:off x="4623181" y="4356118"/>
            <a:ext cx="2920907" cy="11167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195567" y="48063"/>
            <a:ext cx="4952497" cy="4918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schemeClr val="tx1"/>
                </a:solidFill>
              </a:rPr>
              <a:t>Exercise VII: Merging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0" y="764703"/>
            <a:ext cx="9144000" cy="60932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Check if you are on master branch in Harry repo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err="1">
                <a:solidFill>
                  <a:srgbClr val="00B050"/>
                </a:solidFill>
              </a:rPr>
              <a:t>status</a:t>
            </a:r>
            <a:r>
              <a:rPr lang="de-DE" dirty="0">
                <a:solidFill>
                  <a:srgbClr val="00B050"/>
                </a:solidFill>
              </a:rPr>
              <a:t> </a:t>
            </a: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chemeClr val="tx1"/>
                </a:solidFill>
              </a:rPr>
              <a:t># On branch master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>
                <a:solidFill>
                  <a:schemeClr val="tx1"/>
                </a:solidFill>
              </a:rPr>
              <a:t>nothing to commit (working directory clean)</a:t>
            </a:r>
            <a:endParaRPr lang="de-DE" sz="1000" dirty="0" smtClean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Merge bugfix_release_01_you-username into master branch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 merge bugfix_release_01</a:t>
            </a:r>
            <a:r>
              <a:rPr lang="de-DE" dirty="0" smtClean="0">
                <a:solidFill>
                  <a:srgbClr val="00B050"/>
                </a:solidFill>
              </a:rPr>
              <a:t>_&lt;your-username&gt;</a:t>
            </a:r>
            <a:r>
              <a:rPr lang="de-DE" b="1" dirty="0" smtClean="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de-DE" b="1" dirty="0" smtClean="0">
                <a:solidFill>
                  <a:srgbClr val="000000"/>
                </a:solidFill>
                <a:latin typeface="Courier New" pitchFamily="49" charset="0"/>
              </a:rPr>
            </a:br>
            <a:endParaRPr lang="de-DE" b="1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Check if the merge add the bugfix into the master branch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~/harry]$ </a:t>
            </a:r>
            <a:r>
              <a:rPr lang="en-US" dirty="0">
                <a:solidFill>
                  <a:srgbClr val="00B050"/>
                </a:solidFill>
              </a:rPr>
              <a:t>git log -c --</a:t>
            </a:r>
            <a:r>
              <a:rPr lang="en-US" dirty="0" smtClean="0">
                <a:solidFill>
                  <a:srgbClr val="00B050"/>
                </a:solidFill>
              </a:rPr>
              <a:t>name-status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~/harry]$ </a:t>
            </a:r>
            <a:r>
              <a:rPr lang="en-US" dirty="0">
                <a:solidFill>
                  <a:srgbClr val="00B050"/>
                </a:solidFill>
              </a:rPr>
              <a:t>git diff HEAD^ HEAD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gitk</a:t>
            </a:r>
            <a:r>
              <a:rPr lang="de-DE" dirty="0" smtClean="0">
                <a:solidFill>
                  <a:srgbClr val="000000"/>
                </a:solidFill>
              </a:rPr>
              <a:t/>
            </a:r>
            <a:br>
              <a:rPr lang="de-DE" dirty="0" smtClean="0">
                <a:solidFill>
                  <a:srgbClr val="000000"/>
                </a:solidFill>
              </a:rPr>
            </a:b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Push the merge changes to original repo,</a:t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0000"/>
                </a:solidFill>
              </a:rPr>
              <a:t>s</a:t>
            </a:r>
            <a:r>
              <a:rPr lang="de-DE" dirty="0" smtClean="0">
                <a:solidFill>
                  <a:srgbClr val="000000"/>
                </a:solidFill>
              </a:rPr>
              <a:t>ee file annotation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 push </a:t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0000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err="1">
                <a:solidFill>
                  <a:srgbClr val="00B050"/>
                </a:solidFill>
              </a:rPr>
              <a:t>blame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./libs/library.txt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782" y="3429000"/>
            <a:ext cx="3505200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86" y="5733256"/>
            <a:ext cx="8748464" cy="965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945" y="1978720"/>
            <a:ext cx="33242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35496" y="0"/>
            <a:ext cx="9108503" cy="76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800" b="1" dirty="0" smtClean="0">
                <a:solidFill>
                  <a:schemeClr val="tx1"/>
                </a:solidFill>
              </a:rPr>
              <a:t>Check Out, Branch and Chery Pick old commit</a:t>
            </a:r>
            <a:endParaRPr lang="en-GB" sz="2800" b="1" dirty="0">
              <a:solidFill>
                <a:schemeClr val="tx1"/>
              </a:solidFill>
            </a:endParaRPr>
          </a:p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>
                <a:solidFill>
                  <a:schemeClr val="tx1"/>
                </a:solidFill>
              </a:rPr>
              <a:t>Exercise </a:t>
            </a:r>
            <a:r>
              <a:rPr lang="en-GB" sz="2400" b="1" dirty="0" smtClean="0">
                <a:solidFill>
                  <a:schemeClr val="tx1"/>
                </a:solidFill>
              </a:rPr>
              <a:t>VIII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0" y="899112"/>
            <a:ext cx="9144000" cy="5958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1000" dirty="0" smtClean="0">
                <a:solidFill>
                  <a:srgbClr val="000000"/>
                </a:solidFill>
              </a:rPr>
              <a:t> Check if you are on master branch in Harry‘s repo 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 smtClean="0">
                <a:solidFill>
                  <a:srgbClr val="000000"/>
                </a:solidFill>
              </a:rPr>
              <a:t>~/harry]$ </a:t>
            </a:r>
            <a:r>
              <a:rPr lang="en-US" sz="1000" dirty="0" smtClean="0">
                <a:solidFill>
                  <a:srgbClr val="00B050"/>
                </a:solidFill>
              </a:rPr>
              <a:t>git status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 smtClean="0">
                <a:solidFill>
                  <a:schemeClr val="tx1"/>
                </a:solidFill>
              </a:rPr>
              <a:t># </a:t>
            </a:r>
            <a:r>
              <a:rPr lang="en-US" sz="800" dirty="0">
                <a:solidFill>
                  <a:schemeClr val="tx1"/>
                </a:solidFill>
              </a:rPr>
              <a:t>On branch master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>
                <a:solidFill>
                  <a:schemeClr val="tx1"/>
                </a:solidFill>
              </a:rPr>
              <a:t>nothing to commit (working directory clean</a:t>
            </a:r>
            <a:r>
              <a:rPr lang="en-US" sz="800" dirty="0" smtClean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800" dirty="0" smtClean="0">
              <a:solidFill>
                <a:schemeClr val="tx1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Run log to find commit we want to check out (with tags)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>
                <a:solidFill>
                  <a:srgbClr val="00B050"/>
                </a:solidFill>
              </a:rPr>
              <a:t>git log </a:t>
            </a:r>
            <a:r>
              <a:rPr lang="de-DE" dirty="0" smtClean="0">
                <a:solidFill>
                  <a:srgbClr val="00B050"/>
                </a:solidFill>
              </a:rPr>
              <a:t>--</a:t>
            </a:r>
            <a:r>
              <a:rPr lang="de-DE" dirty="0" err="1" smtClean="0">
                <a:solidFill>
                  <a:srgbClr val="00B050"/>
                </a:solidFill>
              </a:rPr>
              <a:t>decorate</a:t>
            </a: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Check out </a:t>
            </a:r>
            <a:r>
              <a:rPr lang="en-US" noProof="1" smtClean="0">
                <a:solidFill>
                  <a:srgbClr val="000000"/>
                </a:solidFill>
              </a:rPr>
              <a:t>specific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revision, Tag </a:t>
            </a:r>
            <a:r>
              <a:rPr lang="de-DE" dirty="0" smtClean="0">
                <a:solidFill>
                  <a:srgbClr val="000000"/>
                </a:solidFill>
              </a:rPr>
              <a:t>Release_01 </a:t>
            </a:r>
            <a:r>
              <a:rPr lang="de-DE" dirty="0" err="1" smtClean="0">
                <a:solidFill>
                  <a:srgbClr val="000000"/>
                </a:solidFill>
              </a:rPr>
              <a:t>points</a:t>
            </a:r>
            <a:r>
              <a:rPr lang="de-DE" dirty="0" smtClean="0">
                <a:solidFill>
                  <a:srgbClr val="000000"/>
                </a:solidFill>
              </a:rPr>
              <a:t> to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err="1">
                <a:solidFill>
                  <a:srgbClr val="00B050"/>
                </a:solidFill>
              </a:rPr>
              <a:t>checkout</a:t>
            </a:r>
            <a:r>
              <a:rPr lang="de-DE" dirty="0">
                <a:solidFill>
                  <a:srgbClr val="00B050"/>
                </a:solidFill>
              </a:rPr>
              <a:t> Release_01  </a:t>
            </a:r>
            <a:r>
              <a:rPr lang="de-DE" dirty="0" smtClean="0">
                <a:solidFill>
                  <a:schemeClr val="tx1"/>
                </a:solidFill>
              </a:rPr>
              <a:t>Or</a:t>
            </a:r>
            <a:r>
              <a:rPr lang="de-DE" dirty="0" smtClean="0">
                <a:solidFill>
                  <a:srgbClr val="00B050"/>
                </a:solidFill>
              </a:rPr>
              <a:t> </a:t>
            </a:r>
            <a:r>
              <a:rPr lang="de-DE" sz="1200" dirty="0">
                <a:solidFill>
                  <a:srgbClr val="00B050"/>
                </a:solidFill>
              </a:rPr>
              <a:t>~/</a:t>
            </a:r>
            <a:r>
              <a:rPr lang="de-DE" sz="1200" dirty="0" err="1">
                <a:solidFill>
                  <a:srgbClr val="00B050"/>
                </a:solidFill>
              </a:rPr>
              <a:t>harry</a:t>
            </a:r>
            <a:r>
              <a:rPr lang="de-DE" sz="1200" dirty="0">
                <a:solidFill>
                  <a:srgbClr val="00B050"/>
                </a:solidFill>
              </a:rPr>
              <a:t>]$ git </a:t>
            </a:r>
            <a:r>
              <a:rPr lang="de-DE" sz="1200" dirty="0" err="1">
                <a:solidFill>
                  <a:srgbClr val="00B050"/>
                </a:solidFill>
              </a:rPr>
              <a:t>checkout</a:t>
            </a:r>
            <a:r>
              <a:rPr lang="de-DE" sz="1200" dirty="0">
                <a:solidFill>
                  <a:srgbClr val="00B050"/>
                </a:solidFill>
              </a:rPr>
              <a:t> d01409754a6d77cdb1e7f2c3a72394fee7ddeb0d</a:t>
            </a:r>
            <a:endParaRPr lang="de-DE" sz="1200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Check out the merge add the bugfix into the master branch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~/</a:t>
            </a:r>
            <a:r>
              <a:rPr lang="en-US" dirty="0">
                <a:solidFill>
                  <a:srgbClr val="000000"/>
                </a:solidFill>
              </a:rPr>
              <a:t>harry]$ </a:t>
            </a:r>
            <a:r>
              <a:rPr lang="en-US" dirty="0">
                <a:solidFill>
                  <a:srgbClr val="00B050"/>
                </a:solidFill>
              </a:rPr>
              <a:t>git checkout -b Release_01_Fix 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sz="1200" dirty="0">
                <a:solidFill>
                  <a:srgbClr val="00B050"/>
                </a:solidFill>
              </a:rPr>
              <a:t>~/harry]$ git branch Release_01_Fix</a:t>
            </a:r>
            <a:r>
              <a:rPr lang="en-US" sz="1200" dirty="0" smtClean="0">
                <a:solidFill>
                  <a:srgbClr val="00B050"/>
                </a:solidFill>
              </a:rPr>
              <a:t> Release_01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1200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Cherry Pick merge commit </a:t>
            </a:r>
            <a:r>
              <a:rPr lang="de-DE" sz="1400" dirty="0" smtClean="0">
                <a:solidFill>
                  <a:srgbClr val="000000"/>
                </a:solidFill>
              </a:rPr>
              <a:t>(„</a:t>
            </a:r>
            <a:r>
              <a:rPr lang="en-US" sz="1400" dirty="0" smtClean="0">
                <a:solidFill>
                  <a:srgbClr val="000000"/>
                </a:solidFill>
              </a:rPr>
              <a:t>making </a:t>
            </a:r>
            <a:r>
              <a:rPr lang="en-US" sz="1400" dirty="0">
                <a:solidFill>
                  <a:srgbClr val="000000"/>
                </a:solidFill>
              </a:rPr>
              <a:t>progress in the </a:t>
            </a:r>
            <a:r>
              <a:rPr lang="en-US" sz="1400" dirty="0" smtClean="0">
                <a:solidFill>
                  <a:srgbClr val="000000"/>
                </a:solidFill>
              </a:rPr>
              <a:t>master”</a:t>
            </a:r>
            <a:r>
              <a:rPr lang="de-DE" sz="1400" dirty="0" smtClean="0">
                <a:solidFill>
                  <a:srgbClr val="000000"/>
                </a:solidFill>
              </a:rPr>
              <a:t>) </a:t>
            </a:r>
            <a:r>
              <a:rPr lang="de-DE" dirty="0" smtClean="0">
                <a:solidFill>
                  <a:srgbClr val="000000"/>
                </a:solidFill>
              </a:rPr>
              <a:t>into </a:t>
            </a:r>
            <a:r>
              <a:rPr lang="de-DE" dirty="0" err="1" smtClean="0">
                <a:solidFill>
                  <a:srgbClr val="000000"/>
                </a:solidFill>
              </a:rPr>
              <a:t>current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err="1" smtClean="0">
                <a:solidFill>
                  <a:srgbClr val="000000"/>
                </a:solidFill>
              </a:rPr>
              <a:t>branch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Release_01_Fix</a:t>
            </a:r>
            <a:r>
              <a:rPr lang="de-DE" dirty="0" smtClean="0">
                <a:solidFill>
                  <a:srgbClr val="000000"/>
                </a:solidFill>
              </a:rPr>
              <a:t/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~/</a:t>
            </a:r>
            <a:r>
              <a:rPr lang="en-US" dirty="0">
                <a:solidFill>
                  <a:srgbClr val="000000"/>
                </a:solidFill>
              </a:rPr>
              <a:t>harry]$ </a:t>
            </a:r>
            <a:r>
              <a:rPr lang="en-US" dirty="0">
                <a:solidFill>
                  <a:srgbClr val="00B050"/>
                </a:solidFill>
              </a:rPr>
              <a:t>git log master --decorate --</a:t>
            </a:r>
            <a:r>
              <a:rPr lang="en-US" dirty="0" smtClean="0">
                <a:solidFill>
                  <a:srgbClr val="00B050"/>
                </a:solidFill>
              </a:rPr>
              <a:t>name-only  </a:t>
            </a:r>
            <a:r>
              <a:rPr lang="en-US" dirty="0" smtClean="0">
                <a:solidFill>
                  <a:schemeClr val="tx1"/>
                </a:solidFill>
              </a:rPr>
              <a:t>and copy appropriate commit string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err="1">
                <a:solidFill>
                  <a:srgbClr val="00B050"/>
                </a:solidFill>
              </a:rPr>
              <a:t>cherry</a:t>
            </a:r>
            <a:r>
              <a:rPr lang="de-DE" dirty="0">
                <a:solidFill>
                  <a:srgbClr val="00B050"/>
                </a:solidFill>
              </a:rPr>
              <a:t>-pick </a:t>
            </a:r>
            <a:r>
              <a:rPr lang="de-DE" dirty="0" smtClean="0">
                <a:solidFill>
                  <a:srgbClr val="00B050"/>
                </a:solidFill>
              </a:rPr>
              <a:t>3d11e757f7e6d6843a2f7965c2e901874d13c48f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~/harry]$ </a:t>
            </a:r>
            <a:r>
              <a:rPr lang="en-US" dirty="0">
                <a:solidFill>
                  <a:srgbClr val="00B050"/>
                </a:solidFill>
              </a:rPr>
              <a:t>git diff HEAD^ </a:t>
            </a:r>
            <a:r>
              <a:rPr lang="en-US" dirty="0" smtClean="0">
                <a:solidFill>
                  <a:srgbClr val="00B050"/>
                </a:solidFill>
              </a:rPr>
              <a:t>HEAD </a:t>
            </a:r>
            <a:r>
              <a:rPr lang="en-US" dirty="0" smtClean="0">
                <a:solidFill>
                  <a:schemeClr val="tx1"/>
                </a:solidFill>
              </a:rPr>
              <a:t>– review check-pick merge results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~/harry]$ </a:t>
            </a:r>
            <a:r>
              <a:rPr lang="de-DE" dirty="0">
                <a:solidFill>
                  <a:srgbClr val="00B050"/>
                </a:solidFill>
              </a:rPr>
              <a:t>gitk --all</a:t>
            </a:r>
            <a:br>
              <a:rPr lang="de-DE" dirty="0">
                <a:solidFill>
                  <a:srgbClr val="00B050"/>
                </a:solidFill>
              </a:rPr>
            </a:br>
            <a:r>
              <a:rPr lang="de-DE" dirty="0">
                <a:solidFill>
                  <a:srgbClr val="00B050"/>
                </a:solidFill>
              </a:rPr>
              <a:t/>
            </a:r>
            <a:br>
              <a:rPr lang="de-DE" dirty="0">
                <a:solidFill>
                  <a:srgbClr val="00B050"/>
                </a:solidFill>
              </a:rPr>
            </a:br>
            <a:endParaRPr lang="de-DE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Push </a:t>
            </a:r>
            <a:r>
              <a:rPr lang="de-DE" dirty="0">
                <a:solidFill>
                  <a:srgbClr val="000000"/>
                </a:solidFill>
              </a:rPr>
              <a:t>the merge changes to </a:t>
            </a:r>
            <a:r>
              <a:rPr lang="de-DE" dirty="0" smtClean="0">
                <a:solidFill>
                  <a:srgbClr val="000000"/>
                </a:solidFill>
              </a:rPr>
              <a:t>the original repo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smtClean="0">
                <a:solidFill>
                  <a:srgbClr val="00B050"/>
                </a:solidFill>
              </a:rPr>
              <a:t>push --all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662" y="1844823"/>
            <a:ext cx="3459287" cy="914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221" y="537162"/>
            <a:ext cx="42100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78979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1"/>
          <p:cNvSpPr txBox="1">
            <a:spLocks noChangeArrowheads="1"/>
          </p:cNvSpPr>
          <p:nvPr/>
        </p:nvSpPr>
        <p:spPr bwMode="auto">
          <a:xfrm>
            <a:off x="35496" y="0"/>
            <a:ext cx="9108503" cy="457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b="1" dirty="0" smtClean="0">
              <a:solidFill>
                <a:prstClr val="black"/>
              </a:solidFill>
            </a:endParaRPr>
          </a:p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sz="2400" b="1" dirty="0">
              <a:solidFill>
                <a:prstClr val="black"/>
              </a:solidFill>
            </a:endParaRPr>
          </a:p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Git Reverts of all kinds</a:t>
            </a:r>
          </a:p>
          <a:p>
            <a:pPr>
              <a:lnSpc>
                <a:spcPct val="94000"/>
              </a:lnSpc>
              <a:buClr>
                <a:srgbClr val="3D6586"/>
              </a:buClr>
              <a:buFont typeface="Aria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2400" b="1" dirty="0" smtClean="0">
                <a:solidFill>
                  <a:prstClr val="black"/>
                </a:solidFill>
              </a:rPr>
              <a:t>Exercise IX</a:t>
            </a:r>
            <a:endParaRPr lang="en-GB" sz="2400" b="1" dirty="0">
              <a:solidFill>
                <a:prstClr val="black"/>
              </a:solidFill>
            </a:endParaRPr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0" y="764704"/>
            <a:ext cx="9144000" cy="609329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1000" dirty="0" smtClean="0">
              <a:solidFill>
                <a:srgbClr val="000000"/>
              </a:solidFill>
            </a:endParaRPr>
          </a:p>
          <a:p>
            <a:pPr>
              <a:buFont typeface="Times New Roman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1000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sz="1000" dirty="0" smtClean="0">
                <a:solidFill>
                  <a:srgbClr val="000000"/>
                </a:solidFill>
              </a:rPr>
              <a:t>Check if you are on master branch in Harry‘s repo 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1000" dirty="0" smtClean="0">
                <a:solidFill>
                  <a:srgbClr val="000000"/>
                </a:solidFill>
              </a:rPr>
              <a:t>~/harry]$ </a:t>
            </a:r>
            <a:r>
              <a:rPr lang="en-US" sz="1000" dirty="0" smtClean="0">
                <a:solidFill>
                  <a:srgbClr val="00B050"/>
                </a:solidFill>
              </a:rPr>
              <a:t>git status 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 smtClean="0">
                <a:solidFill>
                  <a:prstClr val="black"/>
                </a:solidFill>
              </a:rPr>
              <a:t># On branch master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800" dirty="0" smtClean="0">
                <a:solidFill>
                  <a:prstClr val="black"/>
                </a:solidFill>
              </a:rPr>
              <a:t>nothing to commit (working directory clean)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800" dirty="0" smtClean="0">
              <a:solidFill>
                <a:prstClr val="black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sz="800" dirty="0" smtClean="0">
              <a:solidFill>
                <a:prstClr val="black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Edit the file main.txt add a line „# Add temp line“ save the file  </a:t>
            </a:r>
            <a:br>
              <a:rPr lang="de-DE" dirty="0" smtClean="0">
                <a:solidFill>
                  <a:srgbClr val="000000"/>
                </a:solidFill>
              </a:rPr>
            </a:b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>
                <a:solidFill>
                  <a:srgbClr val="000000"/>
                </a:solidFill>
              </a:rPr>
              <a:t>harry]$ </a:t>
            </a:r>
            <a:r>
              <a:rPr lang="de-DE" dirty="0" smtClean="0">
                <a:solidFill>
                  <a:srgbClr val="000000"/>
                </a:solidFill>
              </a:rPr>
              <a:t> </a:t>
            </a:r>
            <a:r>
              <a:rPr lang="de-DE" dirty="0" smtClean="0">
                <a:solidFill>
                  <a:srgbClr val="00B050"/>
                </a:solidFill>
              </a:rPr>
              <a:t>vi </a:t>
            </a:r>
            <a:r>
              <a:rPr lang="de-DE" dirty="0">
                <a:solidFill>
                  <a:srgbClr val="00B050"/>
                </a:solidFill>
              </a:rPr>
              <a:t>main.txt</a:t>
            </a: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Run git status and see how to discard last file changes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err="1" smtClean="0">
                <a:solidFill>
                  <a:srgbClr val="00B050"/>
                </a:solidFill>
              </a:rPr>
              <a:t>status</a:t>
            </a: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de-DE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Discard the change in the Working Copy in the file main.txt, remember the discard is unreversable</a:t>
            </a: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~/harry]$ </a:t>
            </a:r>
            <a:r>
              <a:rPr lang="en-US" dirty="0" smtClean="0">
                <a:solidFill>
                  <a:srgbClr val="00B050"/>
                </a:solidFill>
              </a:rPr>
              <a:t>git </a:t>
            </a:r>
            <a:r>
              <a:rPr lang="en-US" dirty="0">
                <a:solidFill>
                  <a:srgbClr val="00B050"/>
                </a:solidFill>
              </a:rPr>
              <a:t>diff </a:t>
            </a:r>
            <a:r>
              <a:rPr lang="en-US" dirty="0" smtClean="0">
                <a:solidFill>
                  <a:srgbClr val="00B050"/>
                </a:solidFill>
              </a:rPr>
              <a:t>main.txt    </a:t>
            </a:r>
            <a:r>
              <a:rPr lang="en-US" dirty="0" smtClean="0">
                <a:solidFill>
                  <a:srgbClr val="000000"/>
                </a:solidFill>
              </a:rPr>
              <a:t>–  Always see </a:t>
            </a:r>
            <a:r>
              <a:rPr lang="en-US" dirty="0">
                <a:solidFill>
                  <a:srgbClr val="000000"/>
                </a:solidFill>
              </a:rPr>
              <a:t>what you are going to </a:t>
            </a:r>
            <a:r>
              <a:rPr lang="en-US" dirty="0" smtClean="0">
                <a:solidFill>
                  <a:srgbClr val="000000"/>
                </a:solidFill>
              </a:rPr>
              <a:t>discard first!!!</a:t>
            </a:r>
            <a:endParaRPr lang="de-DE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~/</a:t>
            </a:r>
            <a:r>
              <a:rPr lang="en-US" dirty="0">
                <a:solidFill>
                  <a:srgbClr val="000000"/>
                </a:solidFill>
              </a:rPr>
              <a:t>harry]$ </a:t>
            </a:r>
            <a:r>
              <a:rPr lang="en-US" dirty="0">
                <a:solidFill>
                  <a:srgbClr val="00B050"/>
                </a:solidFill>
              </a:rPr>
              <a:t>git checkout </a:t>
            </a:r>
            <a:r>
              <a:rPr lang="en-US" dirty="0" smtClean="0">
                <a:solidFill>
                  <a:srgbClr val="00B050"/>
                </a:solidFill>
              </a:rPr>
              <a:t>-- main.txt </a:t>
            </a:r>
            <a:r>
              <a:rPr lang="en-US" dirty="0">
                <a:solidFill>
                  <a:srgbClr val="000000"/>
                </a:solidFill>
              </a:rPr>
              <a:t>(discard the change)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 smtClean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sz="1200" dirty="0">
              <a:solidFill>
                <a:srgbClr val="00B05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 smtClean="0">
                <a:solidFill>
                  <a:srgbClr val="000000"/>
                </a:solidFill>
              </a:rPr>
              <a:t>Do the bellow steps again (</a:t>
            </a:r>
            <a:r>
              <a:rPr lang="en-US" dirty="0">
                <a:solidFill>
                  <a:srgbClr val="00B050"/>
                </a:solidFill>
              </a:rPr>
              <a:t>vi main.txt, git status, git diff main.txt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~/</a:t>
            </a:r>
            <a:r>
              <a:rPr lang="en-US" dirty="0">
                <a:solidFill>
                  <a:srgbClr val="000000"/>
                </a:solidFill>
              </a:rPr>
              <a:t>harry]$ </a:t>
            </a:r>
            <a:r>
              <a:rPr lang="en-US" dirty="0">
                <a:solidFill>
                  <a:srgbClr val="00B050"/>
                </a:solidFill>
              </a:rPr>
              <a:t>git </a:t>
            </a:r>
            <a:r>
              <a:rPr lang="en-US" dirty="0" smtClean="0">
                <a:solidFill>
                  <a:srgbClr val="00B050"/>
                </a:solidFill>
              </a:rPr>
              <a:t>add main.txt    </a:t>
            </a:r>
            <a:r>
              <a:rPr lang="en-US" dirty="0" smtClean="0">
                <a:solidFill>
                  <a:srgbClr val="000000"/>
                </a:solidFill>
              </a:rPr>
              <a:t>– </a:t>
            </a:r>
            <a:r>
              <a:rPr lang="en-US" dirty="0">
                <a:solidFill>
                  <a:srgbClr val="000000"/>
                </a:solidFill>
              </a:rPr>
              <a:t>To add main.txt to the Index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 smtClean="0">
                <a:solidFill>
                  <a:srgbClr val="000000"/>
                </a:solidFill>
              </a:rPr>
              <a:t>~/</a:t>
            </a:r>
            <a:r>
              <a:rPr lang="de-DE" dirty="0" err="1">
                <a:solidFill>
                  <a:srgbClr val="000000"/>
                </a:solidFill>
              </a:rPr>
              <a:t>harry</a:t>
            </a:r>
            <a:r>
              <a:rPr lang="de-DE" dirty="0">
                <a:solidFill>
                  <a:srgbClr val="000000"/>
                </a:solidFill>
              </a:rPr>
              <a:t>]$ </a:t>
            </a:r>
            <a:r>
              <a:rPr lang="de-DE" dirty="0">
                <a:solidFill>
                  <a:srgbClr val="00B050"/>
                </a:solidFill>
              </a:rPr>
              <a:t>git </a:t>
            </a:r>
            <a:r>
              <a:rPr lang="de-DE" dirty="0" err="1">
                <a:solidFill>
                  <a:srgbClr val="00B050"/>
                </a:solidFill>
              </a:rPr>
              <a:t>reset</a:t>
            </a:r>
            <a:r>
              <a:rPr lang="de-DE" dirty="0">
                <a:solidFill>
                  <a:srgbClr val="00B050"/>
                </a:solidFill>
              </a:rPr>
              <a:t> HEAD </a:t>
            </a:r>
            <a:r>
              <a:rPr lang="de-DE" dirty="0" smtClean="0">
                <a:solidFill>
                  <a:srgbClr val="00B050"/>
                </a:solidFill>
              </a:rPr>
              <a:t>main.txt </a:t>
            </a:r>
            <a:r>
              <a:rPr lang="de-DE" dirty="0" smtClean="0">
                <a:solidFill>
                  <a:schemeClr val="tx1"/>
                </a:solidFill>
              </a:rPr>
              <a:t>(</a:t>
            </a:r>
            <a:r>
              <a:rPr lang="de-DE" dirty="0" err="1" smtClean="0">
                <a:solidFill>
                  <a:schemeClr val="tx1"/>
                </a:solidFill>
              </a:rPr>
              <a:t>Unstage</a:t>
            </a:r>
            <a:r>
              <a:rPr lang="de-DE" dirty="0" smtClean="0">
                <a:solidFill>
                  <a:schemeClr val="tx1"/>
                </a:solidFill>
              </a:rPr>
              <a:t> the </a:t>
            </a:r>
            <a:r>
              <a:rPr lang="de-DE" dirty="0" err="1" smtClean="0">
                <a:solidFill>
                  <a:schemeClr val="tx1"/>
                </a:solidFill>
              </a:rPr>
              <a:t>file</a:t>
            </a:r>
            <a:r>
              <a:rPr lang="de-DE" dirty="0" smtClean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dirty="0">
                <a:solidFill>
                  <a:srgbClr val="000000"/>
                </a:solidFill>
              </a:rPr>
              <a:t>~/harry]$ </a:t>
            </a:r>
            <a:r>
              <a:rPr lang="en-US" dirty="0">
                <a:solidFill>
                  <a:srgbClr val="00B050"/>
                </a:solidFill>
              </a:rPr>
              <a:t>git checkout -- main.txt </a:t>
            </a:r>
            <a:r>
              <a:rPr lang="en-US" dirty="0">
                <a:solidFill>
                  <a:srgbClr val="000000"/>
                </a:solidFill>
              </a:rPr>
              <a:t>(discard the change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US" dirty="0">
              <a:solidFill>
                <a:srgbClr val="000000"/>
              </a:solidFill>
            </a:endParaRPr>
          </a:p>
          <a:p>
            <a: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de-DE" dirty="0">
                <a:solidFill>
                  <a:srgbClr val="00B050"/>
                </a:solidFill>
              </a:rPr>
              <a:t/>
            </a:r>
            <a:br>
              <a:rPr lang="de-DE" dirty="0">
                <a:solidFill>
                  <a:srgbClr val="00B050"/>
                </a:solidFill>
              </a:rPr>
            </a:br>
            <a:endParaRPr lang="de-DE" dirty="0">
              <a:solidFill>
                <a:srgbClr val="00B05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980728"/>
            <a:ext cx="240030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V="1">
            <a:off x="5868144" y="1385540"/>
            <a:ext cx="720080" cy="2432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869037"/>
            <a:ext cx="3600399" cy="896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709" y="4581128"/>
            <a:ext cx="2915815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41692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3C2D72A208284EB8CDCEBA95616BA5" ma:contentTypeVersion="0" ma:contentTypeDescription="Create a new document." ma:contentTypeScope="" ma:versionID="b8f134f510ace1ba9fafc965f9475ac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C9F857-E951-49EF-86EE-D1571B1EC5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4324D97-824B-4698-B760-ED358785C27F}">
  <ds:schemaRefs>
    <ds:schemaRef ds:uri="http://schemas.microsoft.com/office/infopath/2007/PartnerControls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6B02EDD-F2FD-4674-B85E-6071C0571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10720</TotalTime>
  <Words>1573</Words>
  <Application>Microsoft Office PowerPoint</Application>
  <PresentationFormat>On-screen Show (4:3)</PresentationFormat>
  <Paragraphs>535</Paragraphs>
  <Slides>25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Custom Design</vt:lpstr>
      <vt:lpstr>Office Theme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SubTrain Subversion Admin Training</dc:title>
  <dc:creator>Rokhkin, IlyaX</dc:creator>
  <cp:lastModifiedBy>Ilya Rokhkin</cp:lastModifiedBy>
  <cp:revision>493</cp:revision>
  <cp:lastPrinted>2014-07-02T11:49:39Z</cp:lastPrinted>
  <dcterms:modified xsi:type="dcterms:W3CDTF">2015-06-17T08:15:36Z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0x0101007F3C2D72A208284EB8CDCEBA95616BA5</vt:lpwstr>
  </property>
</Properties>
</file>