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342" r:id="rId2"/>
    <p:sldId id="346" r:id="rId3"/>
    <p:sldId id="309" r:id="rId4"/>
    <p:sldId id="310" r:id="rId5"/>
    <p:sldId id="308" r:id="rId6"/>
    <p:sldId id="313" r:id="rId7"/>
    <p:sldId id="311" r:id="rId8"/>
    <p:sldId id="314" r:id="rId9"/>
    <p:sldId id="315" r:id="rId10"/>
    <p:sldId id="316" r:id="rId11"/>
    <p:sldId id="318" r:id="rId12"/>
    <p:sldId id="317" r:id="rId13"/>
    <p:sldId id="319" r:id="rId14"/>
    <p:sldId id="320" r:id="rId15"/>
    <p:sldId id="322" r:id="rId16"/>
    <p:sldId id="323" r:id="rId17"/>
    <p:sldId id="324" r:id="rId18"/>
    <p:sldId id="325" r:id="rId19"/>
    <p:sldId id="326" r:id="rId20"/>
    <p:sldId id="337" r:id="rId21"/>
    <p:sldId id="338" r:id="rId22"/>
  </p:sldIdLst>
  <p:sldSz cx="9144000" cy="6858000" type="screen4x3"/>
  <p:notesSz cx="6934200" cy="9232900"/>
  <p:embeddedFontLst>
    <p:embeddedFont>
      <p:font typeface="Merriweather" panose="020B0604020202020204" charset="0"/>
      <p:regular r:id="rId24"/>
      <p:bold r:id="rId25"/>
      <p:italic r:id="rId26"/>
      <p:boldItalic r:id="rId27"/>
    </p:embeddedFont>
    <p:embeddedFont>
      <p:font typeface="Source Code Pro" panose="020B0604020202020204" charset="0"/>
      <p:regular r:id="rId28"/>
      <p:bold r:id="rId29"/>
    </p:embeddedFont>
    <p:embeddedFont>
      <p:font typeface="Amatic SC" panose="020B0604020202020204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6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1950"/>
            <a:ext cx="9143999" cy="112105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5E5E5E"/>
                </a:solidFill>
              </a:rPr>
              <a:t>Full Feature Branch flow model</a:t>
            </a:r>
            <a:r>
              <a:rPr lang="en-US" sz="3600" dirty="0" smtClean="0">
                <a:solidFill>
                  <a:srgbClr val="5E5E5E"/>
                </a:solidFill>
              </a:rPr>
              <a:t> based on </a:t>
            </a:r>
            <a:r>
              <a:rPr lang="en-US" sz="3600" dirty="0" err="1" smtClean="0">
                <a:solidFill>
                  <a:srgbClr val="5E5E5E"/>
                </a:solidFill>
              </a:rPr>
              <a:t>Git</a:t>
            </a:r>
            <a:r>
              <a:rPr lang="en-US" sz="3600" dirty="0" smtClean="0">
                <a:solidFill>
                  <a:srgbClr val="5E5E5E"/>
                </a:solidFill>
              </a:rPr>
              <a:t> best practices.</a:t>
            </a:r>
            <a:r>
              <a:rPr lang="en-US" sz="3600" dirty="0" smtClean="0">
                <a:solidFill>
                  <a:srgbClr val="5E5E5E"/>
                </a:solidFill>
              </a:rPr>
              <a:t/>
            </a:r>
            <a:br>
              <a:rPr lang="en-US" sz="3600" dirty="0" smtClean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1704930" y="564296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2888155" y="564296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2479555" y="5820713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143000" y="4343400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6412107" y="500603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5703198" y="5260739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4096386" y="562346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3629976" y="5801213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5315898" y="562466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4870986" y="5801213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5233179" y="503006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5691898" y="5303062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4035091" y="500603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4483686" y="527903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2823130" y="500603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3270393" y="527903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1633511" y="503006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2080774" y="5303062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" name="TextBox 22"/>
          <p:cNvSpPr txBox="1"/>
          <p:nvPr/>
        </p:nvSpPr>
        <p:spPr>
          <a:xfrm>
            <a:off x="152400" y="1600200"/>
            <a:ext cx="8991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Basics of the feature branch flow: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Model uses only master and feature branches (No dev, stage, release branches at all in the model)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Used </a:t>
            </a:r>
            <a:r>
              <a:rPr lang="en-US" dirty="0" err="1" smtClean="0"/>
              <a:t>git</a:t>
            </a:r>
            <a:r>
              <a:rPr lang="en-US" dirty="0" smtClean="0"/>
              <a:t> tags for releases, features, etc.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No merge commits at all in the flow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Each feature branch eventually, squashed to 1 commit and by FF merge only used in master branch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Each feature branch always rebased to master latest commit, this keeps master clean always  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In local repository only commit are auto created by each save, and eventually squashed to 1 commit pushed to remote</a:t>
            </a:r>
          </a:p>
          <a:p>
            <a:endParaRPr lang="en-US" dirty="0" smtClean="0"/>
          </a:p>
          <a:p>
            <a:r>
              <a:rPr lang="en-US" dirty="0" smtClean="0"/>
              <a:t>The mode is based on </a:t>
            </a:r>
            <a:r>
              <a:rPr lang="en-US" dirty="0" err="1" smtClean="0"/>
              <a:t>git</a:t>
            </a:r>
            <a:r>
              <a:rPr lang="en-US" dirty="0" smtClean="0"/>
              <a:t> best practices and is fully implemented in one of the projects in Checkpoint</a:t>
            </a:r>
            <a:endParaRPr lang="en-US" dirty="0"/>
          </a:p>
        </p:txBody>
      </p:sp>
      <p:sp>
        <p:nvSpPr>
          <p:cNvPr id="24" name="Shape 204"/>
          <p:cNvSpPr/>
          <p:nvPr/>
        </p:nvSpPr>
        <p:spPr>
          <a:xfrm>
            <a:off x="5250385" y="6341814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R1.2</a:t>
            </a:r>
            <a:endParaRPr lang="en-US" dirty="0"/>
          </a:p>
        </p:txBody>
      </p:sp>
      <p:cxnSp>
        <p:nvCxnSpPr>
          <p:cNvPr id="25" name="Shape 205"/>
          <p:cNvCxnSpPr>
            <a:stCxn id="24" idx="0"/>
            <a:endCxn id="13" idx="2"/>
          </p:cNvCxnSpPr>
          <p:nvPr/>
        </p:nvCxnSpPr>
        <p:spPr>
          <a:xfrm flipH="1" flipV="1">
            <a:off x="5703198" y="5980163"/>
            <a:ext cx="5906" cy="3616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2" name="Shape 204"/>
          <p:cNvSpPr/>
          <p:nvPr/>
        </p:nvSpPr>
        <p:spPr>
          <a:xfrm>
            <a:off x="2811674" y="635683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R1.1</a:t>
            </a:r>
            <a:endParaRPr lang="en-US" dirty="0"/>
          </a:p>
        </p:txBody>
      </p:sp>
      <p:cxnSp>
        <p:nvCxnSpPr>
          <p:cNvPr id="33" name="Shape 205"/>
          <p:cNvCxnSpPr>
            <a:stCxn id="32" idx="0"/>
          </p:cNvCxnSpPr>
          <p:nvPr/>
        </p:nvCxnSpPr>
        <p:spPr>
          <a:xfrm flipH="1" flipV="1">
            <a:off x="3264487" y="5995185"/>
            <a:ext cx="5906" cy="3616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fix.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PR/MR,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Approve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PR/MR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</a:t>
            </a:r>
            <a:r>
              <a:rPr lang="en-US" dirty="0" smtClean="0">
                <a:solidFill>
                  <a:srgbClr val="000000"/>
                </a:solidFill>
              </a:rPr>
              <a:t>Pull Request/Merge </a:t>
            </a:r>
            <a:r>
              <a:rPr lang="en-US" dirty="0" smtClean="0">
                <a:solidFill>
                  <a:srgbClr val="000000"/>
                </a:solidFill>
              </a:rPr>
              <a:t>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</a:t>
            </a:r>
            <a:r>
              <a:rPr lang="en-US" dirty="0" smtClean="0">
                <a:solidFill>
                  <a:srgbClr val="000000"/>
                </a:solidFill>
              </a:rPr>
              <a:t>PL/MR</a:t>
            </a:r>
            <a:endParaRPr lang="en-US" dirty="0" smtClean="0">
              <a:solidFill>
                <a:srgbClr val="000000"/>
              </a:solidFill>
            </a:endParaRP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563707"/>
            <a:ext cx="449212" cy="140041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not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</a:t>
            </a:r>
            <a:r>
              <a:rPr lang="en-US" sz="2800" dirty="0" smtClean="0"/>
              <a:t>Checkpoint, </a:t>
            </a:r>
            <a:r>
              <a:rPr lang="en-US" sz="2800" dirty="0" smtClean="0"/>
              <a:t>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PR,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</a:t>
            </a:r>
            <a:r>
              <a:rPr lang="en-US" dirty="0" smtClean="0">
                <a:solidFill>
                  <a:srgbClr val="000000"/>
                </a:solidFill>
              </a:rPr>
              <a:t>Pull Request, Merge </a:t>
            </a:r>
            <a:r>
              <a:rPr lang="en-US" dirty="0" smtClean="0">
                <a:solidFill>
                  <a:srgbClr val="000000"/>
                </a:solidFill>
              </a:rPr>
              <a:t>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rot="5400000" flipH="1" flipV="1">
            <a:off x="6562528" y="1479993"/>
            <a:ext cx="1602630" cy="13391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5276</TotalTime>
  <Words>1113</Words>
  <Application>Microsoft Office PowerPoint</Application>
  <PresentationFormat>On-screen Show (4:3)</PresentationFormat>
  <Paragraphs>567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Merriweather</vt:lpstr>
      <vt:lpstr>Arial</vt:lpstr>
      <vt:lpstr>Source Code Pro</vt:lpstr>
      <vt:lpstr>Amatic SC</vt:lpstr>
      <vt:lpstr>Beach Day</vt:lpstr>
      <vt:lpstr>Full Feature Branch flow model based on Git best practices. </vt:lpstr>
      <vt:lpstr>About myself: Ilya Rokhkin  - 20+ years experience in Version Control Systems - Official Git trainer in Checkpoint, Intel, Marvell. - Freelance Git trainer. - Volunteer as Hebrew teacher in “Ulpan” 10+ years 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PR, MR</vt:lpstr>
      <vt:lpstr>Change not approved, need to fix.</vt:lpstr>
      <vt:lpstr>Again checkout lcl-10,save-&gt;autocommit</vt:lpstr>
      <vt:lpstr>Squash merge to FTR-10 </vt:lpstr>
      <vt:lpstr>Push fix of review, CI, delete local branch lcl-10 </vt:lpstr>
      <vt:lpstr>Open PR/MR, Approve PR/MR</vt:lpstr>
      <vt:lpstr>Other commit was merged, FF merge not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Questions?  Summary  Ilya Rokhkin (Git Trainings) https://github.com/ilyaro/git_best_practices_ppt  rokhkin_ilya@yahoo.com 054-5224805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266</cp:revision>
  <dcterms:modified xsi:type="dcterms:W3CDTF">2021-05-10T17:41:41Z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