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47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48" r:id="rId26"/>
    <p:sldId id="336" r:id="rId27"/>
    <p:sldId id="349" r:id="rId28"/>
    <p:sldId id="330" r:id="rId29"/>
    <p:sldId id="331" r:id="rId30"/>
    <p:sldId id="332" r:id="rId31"/>
    <p:sldId id="350" r:id="rId32"/>
    <p:sldId id="333" r:id="rId33"/>
    <p:sldId id="335" r:id="rId34"/>
    <p:sldId id="351" r:id="rId35"/>
    <p:sldId id="334" r:id="rId36"/>
    <p:sldId id="343" r:id="rId37"/>
    <p:sldId id="344" r:id="rId38"/>
    <p:sldId id="345" r:id="rId39"/>
    <p:sldId id="347" r:id="rId40"/>
    <p:sldId id="353" r:id="rId41"/>
    <p:sldId id="354" r:id="rId42"/>
    <p:sldId id="352" r:id="rId43"/>
    <p:sldId id="355" r:id="rId44"/>
    <p:sldId id="337" r:id="rId45"/>
    <p:sldId id="338" r:id="rId46"/>
  </p:sldIdLst>
  <p:sldSz cx="9144000" cy="6858000" type="screen4x3"/>
  <p:notesSz cx="6934200" cy="9232900"/>
  <p:embeddedFontLst>
    <p:embeddedFont>
      <p:font typeface="Amatic SC" panose="020B0604020202020204" charset="-79"/>
      <p:regular r:id="rId48"/>
      <p:bold r:id="rId49"/>
    </p:embeddedFont>
    <p:embeddedFont>
      <p:font typeface="Merriweather" panose="020B0604020202020204" charset="0"/>
      <p:regular r:id="rId50"/>
      <p:bold r:id="rId51"/>
      <p:italic r:id="rId52"/>
      <p:boldItalic r:id="rId53"/>
    </p:embeddedFont>
    <p:embeddedFont>
      <p:font typeface="Source Code Pro" panose="020B0604020202020204" charset="0"/>
      <p:regular r:id="rId54"/>
      <p:bold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ilyaro/git_gitlab_best_practices/-/blob/master/Commands.md" TargetMode="External"/><Relationship Id="rId2" Type="http://schemas.openxmlformats.org/officeDocument/2006/relationships/hyperlink" Target="https://gitlab.com/ilyaro/git_gitlab_best_practices" TargetMode="Externa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ilyaro/demo-be/pipelines" TargetMode="External"/><Relationship Id="rId2" Type="http://schemas.openxmlformats.org/officeDocument/2006/relationships/hyperlink" Target="https://docs.gitlab.com/ee/ci/yaml/" TargetMode="Externa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66"/>
            <a:ext cx="9144000" cy="1518634"/>
          </a:xfrm>
        </p:spPr>
        <p:txBody>
          <a:bodyPr/>
          <a:lstStyle/>
          <a:p>
            <a:r>
              <a:rPr lang="en-US" dirty="0" smtClean="0"/>
              <a:t>2. </a:t>
            </a:r>
            <a:r>
              <a:rPr lang="en-US" sz="3600" dirty="0">
                <a:solidFill>
                  <a:schemeClr val="bg2"/>
                </a:solidFill>
              </a:rPr>
              <a:t>Git + GitLab best practices hands on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1800" dirty="0" smtClean="0">
                <a:hlinkClick r:id="rId2"/>
              </a:rPr>
              <a:t>https</a:t>
            </a:r>
            <a:r>
              <a:rPr lang="en-US" sz="1800" dirty="0">
                <a:hlinkClick r:id="rId2"/>
              </a:rPr>
              <a:t>://</a:t>
            </a:r>
            <a:r>
              <a:rPr lang="en-US" sz="1800" dirty="0" smtClean="0">
                <a:hlinkClick r:id="rId2"/>
              </a:rPr>
              <a:t>gitlab.com/ilyaro/git_gitlab_best_practices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>
                <a:hlinkClick r:id="rId3"/>
              </a:rPr>
              <a:t>https://gitlab.com/ilyaro/git_gitlab_best_practices/-/</a:t>
            </a:r>
            <a:r>
              <a:rPr lang="en-US" sz="1800" dirty="0" smtClean="0">
                <a:hlinkClick r:id="rId3"/>
              </a:rPr>
              <a:t>blob/master/Commands.md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78344" cy="48768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1.Work </a:t>
            </a:r>
            <a:r>
              <a:rPr lang="en-US" dirty="0">
                <a:solidFill>
                  <a:schemeClr val="bg2"/>
                </a:solidFill>
              </a:rPr>
              <a:t>with local feature branches (topics)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Create </a:t>
            </a:r>
            <a:r>
              <a:rPr lang="en-US" dirty="0">
                <a:solidFill>
                  <a:schemeClr val="bg2"/>
                </a:solidFill>
              </a:rPr>
              <a:t>your own feature branch from master: fix/&lt;Jira-task&gt; here: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clone -b  fix/&lt;Jira-task&gt; https://gitlab.com/ilyaro/demo-be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checkout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-&lt;task&gt;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Configure </a:t>
            </a:r>
            <a:r>
              <a:rPr lang="en-US" dirty="0">
                <a:solidFill>
                  <a:schemeClr val="bg2"/>
                </a:solidFill>
              </a:rPr>
              <a:t>IDE/Editor to </a:t>
            </a:r>
            <a:r>
              <a:rPr lang="en-US" dirty="0" smtClean="0">
                <a:solidFill>
                  <a:schemeClr val="bg2"/>
                </a:solidFill>
              </a:rPr>
              <a:t>auto commit</a:t>
            </a:r>
            <a:r>
              <a:rPr lang="en-US" dirty="0">
                <a:solidFill>
                  <a:schemeClr val="bg2"/>
                </a:solidFill>
              </a:rPr>
              <a:t>: https://gitlab.com/ilyaro/git_best_practices_ppt/README.md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log  - to show initial status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2</a:t>
            </a:r>
            <a:r>
              <a:rPr lang="en-US" dirty="0">
                <a:solidFill>
                  <a:schemeClr val="bg2"/>
                </a:solidFill>
              </a:rPr>
              <a:t>. Edit .\demo-be\</a:t>
            </a:r>
            <a:r>
              <a:rPr lang="en-US" dirty="0" err="1">
                <a:solidFill>
                  <a:schemeClr val="bg2"/>
                </a:solidFill>
              </a:rPr>
              <a:t>src</a:t>
            </a:r>
            <a:r>
              <a:rPr lang="en-US" dirty="0">
                <a:solidFill>
                  <a:schemeClr val="bg2"/>
                </a:solidFill>
              </a:rPr>
              <a:t>\main\java\com\example\dep\Dep.java (Use IntelliJ, VS Code, vim or any other IDE,</a:t>
            </a:r>
          </a:p>
          <a:p>
            <a:pPr marL="127000" indent="0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 </a:t>
            </a:r>
          </a:p>
          <a:p>
            <a:pPr marL="584200" indent="-457200">
              <a:buAutoNum type="arabicPeriod"/>
            </a:pP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7197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685800"/>
            <a:ext cx="7924800" cy="449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Git 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after configure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trigger)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Change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Add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Delete </a:t>
            </a:r>
            <a:r>
              <a:rPr lang="en-US" dirty="0">
                <a:solidFill>
                  <a:schemeClr val="bg2"/>
                </a:solidFill>
              </a:rPr>
              <a:t>1 line </a:t>
            </a:r>
            <a:r>
              <a:rPr lang="en-US" dirty="0" smtClean="0">
                <a:solidFill>
                  <a:schemeClr val="bg2"/>
                </a:solidFill>
              </a:rPr>
              <a:t>– save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It </a:t>
            </a:r>
            <a:r>
              <a:rPr lang="en-US" dirty="0">
                <a:solidFill>
                  <a:schemeClr val="bg2"/>
                </a:solidFill>
              </a:rPr>
              <a:t>will create 3 commits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3 </a:t>
            </a:r>
            <a:r>
              <a:rPr lang="en-US" dirty="0">
                <a:solidFill>
                  <a:schemeClr val="bg2"/>
                </a:solidFill>
              </a:rPr>
              <a:t>Tag important commit (working </a:t>
            </a:r>
            <a:r>
              <a:rPr lang="en-US" dirty="0" smtClean="0">
                <a:solidFill>
                  <a:schemeClr val="bg2"/>
                </a:solidFill>
              </a:rPr>
              <a:t>commits)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tag working1 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4 </a:t>
            </a:r>
            <a:r>
              <a:rPr lang="en-US" dirty="0">
                <a:solidFill>
                  <a:schemeClr val="bg2"/>
                </a:solidFill>
              </a:rPr>
              <a:t>Log with diff with only change, hash and refs 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-c -U0 --pretty="format:%</a:t>
            </a:r>
            <a:r>
              <a:rPr lang="en-US" dirty="0" err="1" smtClean="0">
                <a:solidFill>
                  <a:schemeClr val="bg2"/>
                </a:solidFill>
              </a:rPr>
              <a:t>H%d</a:t>
            </a:r>
            <a:r>
              <a:rPr lang="en-US" dirty="0" smtClean="0">
                <a:solidFill>
                  <a:schemeClr val="bg2"/>
                </a:solidFill>
              </a:rPr>
              <a:t>“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Or </a:t>
            </a:r>
            <a:r>
              <a:rPr lang="en-US" dirty="0">
                <a:solidFill>
                  <a:schemeClr val="bg2"/>
                </a:solidFill>
              </a:rPr>
              <a:t>in GUI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7945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8821737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5. Squash </a:t>
            </a:r>
            <a:r>
              <a:rPr lang="en-US" dirty="0">
                <a:solidFill>
                  <a:schemeClr val="bg2"/>
                </a:solidFill>
              </a:rPr>
              <a:t>in merge from feature branch to </a:t>
            </a:r>
            <a:r>
              <a:rPr lang="en-US" dirty="0" smtClean="0">
                <a:solidFill>
                  <a:schemeClr val="bg2"/>
                </a:solidFill>
              </a:rPr>
              <a:t>master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what to merge with git log --graph or IDE GUI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</a:t>
            </a:r>
            <a:r>
              <a:rPr lang="en-US" dirty="0" smtClean="0">
                <a:solidFill>
                  <a:schemeClr val="bg2"/>
                </a:solidFill>
              </a:rPr>
              <a:t>–all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checkout </a:t>
            </a:r>
            <a:r>
              <a:rPr lang="en-US" dirty="0">
                <a:solidFill>
                  <a:schemeClr val="bg2"/>
                </a:solidFill>
              </a:rPr>
              <a:t>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checkout fix/&lt;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merge </a:t>
            </a:r>
            <a:r>
              <a:rPr lang="en-US" dirty="0">
                <a:solidFill>
                  <a:schemeClr val="bg2"/>
                </a:solidFill>
              </a:rPr>
              <a:t>--squash from </a:t>
            </a:r>
            <a:r>
              <a:rPr lang="en-US" dirty="0" smtClean="0">
                <a:solidFill>
                  <a:schemeClr val="bg2"/>
                </a:solidFill>
              </a:rPr>
              <a:t>topic/</a:t>
            </a:r>
            <a:r>
              <a:rPr lang="en-US" dirty="0" err="1" smtClean="0">
                <a:solidFill>
                  <a:schemeClr val="bg2"/>
                </a:solidFill>
              </a:rPr>
              <a:t>demo_gh</a:t>
            </a:r>
            <a:r>
              <a:rPr lang="en-US" dirty="0" smtClean="0">
                <a:solidFill>
                  <a:schemeClr val="bg2"/>
                </a:solidFill>
              </a:rPr>
              <a:t/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merge --squash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now </a:t>
            </a:r>
            <a:r>
              <a:rPr lang="en-US" dirty="0">
                <a:solidFill>
                  <a:schemeClr val="bg2"/>
                </a:solidFill>
              </a:rPr>
              <a:t>commit 1 squashed commit to the feature branch: Give </a:t>
            </a:r>
            <a:r>
              <a:rPr lang="en-US" dirty="0" err="1">
                <a:solidFill>
                  <a:schemeClr val="bg2"/>
                </a:solidFill>
              </a:rPr>
              <a:t>meaningfull</a:t>
            </a:r>
            <a:r>
              <a:rPr lang="en-US" dirty="0">
                <a:solidFill>
                  <a:schemeClr val="bg2"/>
                </a:solidFill>
              </a:rPr>
              <a:t> and concise commit </a:t>
            </a:r>
            <a:r>
              <a:rPr lang="en-US" dirty="0" smtClean="0">
                <a:solidFill>
                  <a:schemeClr val="bg2"/>
                </a:solidFill>
              </a:rPr>
              <a:t>message: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Example</a:t>
            </a:r>
            <a:r>
              <a:rPr lang="en-US" dirty="0">
                <a:solidFill>
                  <a:schemeClr val="bg2"/>
                </a:solidFill>
              </a:rPr>
              <a:t>: "Testing </a:t>
            </a:r>
            <a:r>
              <a:rPr lang="en-US" dirty="0" smtClean="0">
                <a:solidFill>
                  <a:schemeClr val="bg2"/>
                </a:solidFill>
              </a:rPr>
              <a:t>auto commit </a:t>
            </a:r>
            <a:r>
              <a:rPr lang="en-US" dirty="0">
                <a:solidFill>
                  <a:schemeClr val="bg2"/>
                </a:solidFill>
              </a:rPr>
              <a:t>on save </a:t>
            </a:r>
            <a:r>
              <a:rPr lang="en-US" dirty="0" smtClean="0">
                <a:solidFill>
                  <a:schemeClr val="bg2"/>
                </a:solidFill>
              </a:rPr>
              <a:t>and squash merge "Specify </a:t>
            </a:r>
            <a:r>
              <a:rPr lang="en-US" dirty="0">
                <a:solidFill>
                  <a:schemeClr val="bg2"/>
                </a:solidFill>
              </a:rPr>
              <a:t>Jira-task in commit </a:t>
            </a:r>
            <a:r>
              <a:rPr lang="en-US" dirty="0" smtClean="0">
                <a:solidFill>
                  <a:schemeClr val="bg2"/>
                </a:solidFill>
              </a:rPr>
              <a:t>message </a:t>
            </a:r>
            <a:r>
              <a:rPr lang="en-US" dirty="0">
                <a:solidFill>
                  <a:schemeClr val="bg2"/>
                </a:solidFill>
              </a:rPr>
              <a:t>body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commit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34252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24" y="381000"/>
            <a:ext cx="8915400" cy="7587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Git + GitLab best practices hands on cont.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676400"/>
            <a:ext cx="9144000" cy="4800600"/>
          </a:xfrm>
        </p:spPr>
        <p:txBody>
          <a:bodyPr/>
          <a:lstStyle/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6. </a:t>
            </a:r>
            <a:r>
              <a:rPr lang="en-US" dirty="0">
                <a:solidFill>
                  <a:schemeClr val="bg2"/>
                </a:solidFill>
              </a:rPr>
              <a:t>Delete local branch </a:t>
            </a:r>
          </a:p>
          <a:p>
            <a:pPr marL="127000" indent="0">
              <a:buNone/>
            </a:pPr>
            <a:r>
              <a:rPr lang="en-US" dirty="0">
                <a:solidFill>
                  <a:schemeClr val="bg2"/>
                </a:solidFill>
              </a:rPr>
              <a:t>git branch -D </a:t>
            </a:r>
            <a:r>
              <a:rPr lang="en-US" dirty="0" err="1">
                <a:solidFill>
                  <a:schemeClr val="bg2"/>
                </a:solidFill>
              </a:rPr>
              <a:t>lcl</a:t>
            </a:r>
            <a:r>
              <a:rPr lang="en-US" dirty="0">
                <a:solidFill>
                  <a:schemeClr val="bg2"/>
                </a:solidFill>
              </a:rPr>
              <a:t>-&lt;</a:t>
            </a:r>
            <a:r>
              <a:rPr lang="en-US" dirty="0" smtClean="0">
                <a:solidFill>
                  <a:schemeClr val="bg2"/>
                </a:solidFill>
              </a:rPr>
              <a:t>Jira-task&gt;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log </a:t>
            </a:r>
            <a:r>
              <a:rPr lang="en-US" dirty="0" smtClean="0">
                <a:solidFill>
                  <a:schemeClr val="bg2"/>
                </a:solidFill>
              </a:rPr>
              <a:t>again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log --</a:t>
            </a:r>
            <a:r>
              <a:rPr lang="en-US" dirty="0" err="1">
                <a:solidFill>
                  <a:schemeClr val="bg2"/>
                </a:solidFill>
              </a:rPr>
              <a:t>oneline</a:t>
            </a:r>
            <a:r>
              <a:rPr lang="en-US" dirty="0">
                <a:solidFill>
                  <a:schemeClr val="bg2"/>
                </a:solidFill>
              </a:rPr>
              <a:t> --graph --</a:t>
            </a:r>
            <a:r>
              <a:rPr lang="en-US" dirty="0" smtClean="0">
                <a:solidFill>
                  <a:schemeClr val="bg2"/>
                </a:solidFill>
              </a:rPr>
              <a:t>all</a:t>
            </a:r>
            <a:endParaRPr lang="en-US" dirty="0">
              <a:solidFill>
                <a:schemeClr val="bg2"/>
              </a:solidFill>
            </a:endParaRP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7. Push </a:t>
            </a:r>
            <a:r>
              <a:rPr lang="en-US" dirty="0">
                <a:solidFill>
                  <a:schemeClr val="bg2"/>
                </a:solidFill>
              </a:rPr>
              <a:t>to Gitlab Feature </a:t>
            </a:r>
            <a:r>
              <a:rPr lang="en-US" dirty="0" smtClean="0">
                <a:solidFill>
                  <a:schemeClr val="bg2"/>
                </a:solidFill>
              </a:rPr>
              <a:t>branch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push</a:t>
            </a:r>
          </a:p>
          <a:p>
            <a:pPr marL="127000" indent="0">
              <a:buNone/>
            </a:pPr>
            <a:r>
              <a:rPr lang="en-US" dirty="0" smtClean="0">
                <a:solidFill>
                  <a:schemeClr val="bg2"/>
                </a:solidFill>
              </a:rPr>
              <a:t>See </a:t>
            </a:r>
            <a:r>
              <a:rPr lang="en-US" dirty="0">
                <a:solidFill>
                  <a:schemeClr val="bg2"/>
                </a:solidFill>
              </a:rPr>
              <a:t>Gitlab CI </a:t>
            </a:r>
            <a:r>
              <a:rPr lang="en-US" dirty="0" err="1">
                <a:solidFill>
                  <a:schemeClr val="bg2"/>
                </a:solidFill>
              </a:rPr>
              <a:t>piopeline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running: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smtClean="0">
                <a:solidFill>
                  <a:schemeClr val="bg2"/>
                </a:solidFill>
              </a:rPr>
              <a:t>https</a:t>
            </a:r>
            <a:r>
              <a:rPr lang="en-US" dirty="0">
                <a:solidFill>
                  <a:schemeClr val="bg2"/>
                </a:solidFill>
              </a:rPr>
              <a:t>://gitlab.com/ilyaro/demo-be/pipelines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45019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755481" cy="450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2100"/>
          </a:xfrm>
        </p:spPr>
        <p:txBody>
          <a:bodyPr/>
          <a:lstStyle/>
          <a:p>
            <a:r>
              <a:rPr lang="en-US" sz="3600" dirty="0" smtClean="0">
                <a:solidFill>
                  <a:schemeClr val="bg2"/>
                </a:solidFill>
              </a:rPr>
              <a:t>3. GitLab </a:t>
            </a:r>
            <a:r>
              <a:rPr lang="en-US" sz="3600" dirty="0">
                <a:solidFill>
                  <a:schemeClr val="bg2"/>
                </a:solidFill>
              </a:rPr>
              <a:t>Best </a:t>
            </a:r>
            <a:r>
              <a:rPr lang="en-US" sz="3600" dirty="0" smtClean="0">
                <a:solidFill>
                  <a:schemeClr val="bg2"/>
                </a:solidFill>
              </a:rPr>
              <a:t>practices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Fast-forward Merge in Gitlab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0051" y="0"/>
            <a:ext cx="9144000" cy="137160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3. GitLab Best </a:t>
            </a:r>
            <a:r>
              <a:rPr lang="en-US" sz="3600" dirty="0" smtClean="0">
                <a:solidFill>
                  <a:schemeClr val="bg2"/>
                </a:solidFill>
              </a:rPr>
              <a:t>practices cont.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Delete </a:t>
            </a:r>
            <a:r>
              <a:rPr lang="en-US" sz="3200" dirty="0" smtClean="0"/>
              <a:t>source branch, pipeline, discussions 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55526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3. GitLab Best practices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Must </a:t>
            </a:r>
            <a:r>
              <a:rPr lang="en-US" sz="3200" dirty="0" smtClean="0"/>
              <a:t>at least 1 approver, not author and not committer.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0" y="1676400"/>
            <a:ext cx="9143535" cy="505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2800" dirty="0" smtClean="0"/>
              <a:t>FF </a:t>
            </a:r>
            <a:r>
              <a:rPr lang="en-US" sz="2800" dirty="0"/>
              <a:t>M</a:t>
            </a:r>
            <a:r>
              <a:rPr lang="en-US" sz="2800" dirty="0" smtClean="0"/>
              <a:t>erge only after: CI Pipeline succeed and Code Review + Approval. Squash + Delete Source  Branch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81100"/>
            <a:ext cx="63436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50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1816189"/>
          </a:xfrm>
        </p:spPr>
        <p:txBody>
          <a:bodyPr/>
          <a:lstStyle/>
          <a:p>
            <a:r>
              <a:rPr lang="en-US" sz="2800" dirty="0" smtClean="0"/>
              <a:t>Gitlab FF Merge must be related to Jira Version Release. Only tasks in Version must be merged.</a:t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90" y="1816189"/>
            <a:ext cx="8458200" cy="504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68179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" y="0"/>
            <a:ext cx="9067801" cy="2057400"/>
          </a:xfrm>
        </p:spPr>
        <p:txBody>
          <a:bodyPr/>
          <a:lstStyle/>
          <a:p>
            <a:r>
              <a:rPr lang="en-US" sz="3600" dirty="0"/>
              <a:t>Merge need to change status to “Done”, Approve to status “Code Review”, Push – to status “In Progress”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3" y="2057400"/>
            <a:ext cx="9052926" cy="378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244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en-US" sz="3200" dirty="0">
                <a:solidFill>
                  <a:schemeClr val="bg2"/>
                </a:solidFill>
              </a:rPr>
              <a:t>3. GitLab Best </a:t>
            </a:r>
            <a:r>
              <a:rPr lang="en-US" sz="3200" dirty="0" smtClean="0">
                <a:solidFill>
                  <a:schemeClr val="bg2"/>
                </a:solidFill>
              </a:rPr>
              <a:t>practices cont.</a:t>
            </a:r>
            <a:br>
              <a:rPr lang="en-US" sz="3200" dirty="0" smtClean="0">
                <a:solidFill>
                  <a:schemeClr val="bg2"/>
                </a:solidFill>
              </a:rPr>
            </a:br>
            <a:r>
              <a:rPr lang="en-US" sz="2800" dirty="0" smtClean="0">
                <a:solidFill>
                  <a:schemeClr val="bg2"/>
                </a:solidFill>
              </a:rPr>
              <a:t>GitLab CI best practices. DevOps templates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379112"/>
            <a:ext cx="4724400" cy="5471375"/>
          </a:xfrm>
        </p:spPr>
        <p:txBody>
          <a:bodyPr/>
          <a:lstStyle/>
          <a:p>
            <a:pPr marL="127000" indent="0">
              <a:buNone/>
            </a:pPr>
            <a:r>
              <a:rPr lang="en-US" dirty="0">
                <a:solidFill>
                  <a:srgbClr val="000000"/>
                </a:solidFill>
              </a:rPr>
              <a:t>Push triggers </a:t>
            </a:r>
            <a:r>
              <a:rPr lang="en-US" dirty="0" smtClean="0">
                <a:solidFill>
                  <a:srgbClr val="000000"/>
                </a:solidFill>
              </a:rPr>
              <a:t>CI/CD pipeline </a:t>
            </a:r>
            <a:br>
              <a:rPr lang="en-US" dirty="0" smtClean="0">
                <a:solidFill>
                  <a:srgbClr val="000000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topic/feature branch</a:t>
            </a:r>
            <a:r>
              <a:rPr lang="en-US" dirty="0" smtClean="0">
                <a:solidFill>
                  <a:srgbClr val="000000"/>
                </a:solidFill>
              </a:rPr>
              <a:t>):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STG Deploy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Functional </a:t>
            </a:r>
            <a:r>
              <a:rPr lang="en-US" dirty="0" smtClean="0">
                <a:solidFill>
                  <a:srgbClr val="000000"/>
                </a:solidFill>
              </a:rPr>
              <a:t>Tests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Regression Tests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648201" y="1371600"/>
            <a:ext cx="4437062" cy="4876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101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700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Fast Forward Merge to </a:t>
            </a:r>
            <a:r>
              <a:rPr lang="en-US" b="1" dirty="0" smtClean="0">
                <a:solidFill>
                  <a:srgbClr val="FF0000"/>
                </a:solidFill>
              </a:rPr>
              <a:t>master branch</a:t>
            </a:r>
            <a:r>
              <a:rPr lang="en-US" dirty="0" smtClean="0">
                <a:solidFill>
                  <a:srgbClr val="000000"/>
                </a:solidFill>
              </a:rPr>
              <a:t>,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PRD Deploy (Automatic/Manual)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Regression Tests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854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Git Lab CI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 CI reference Guide</a:t>
            </a:r>
            <a:br>
              <a:rPr lang="en-US" dirty="0" smtClean="0">
                <a:hlinkClick r:id="rId2"/>
              </a:rPr>
            </a:b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://docs.gitlab.com/ee/ci/yaml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CI definition file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://gitlab.com/ilyaro/demo-be/-/blob/master/.gitlab-ci.yml</a:t>
            </a:r>
          </a:p>
          <a:p>
            <a:r>
              <a:rPr lang="en-US" dirty="0" smtClean="0">
                <a:hlinkClick r:id="rId3"/>
              </a:rPr>
              <a:t>Pipelines </a:t>
            </a:r>
            <a:br>
              <a:rPr lang="en-US" dirty="0" smtClean="0">
                <a:hlinkClick r:id="rId3"/>
              </a:rPr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gitlab.com/ilyaro/demo-be/pipelines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3949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GitLab Best </a:t>
            </a:r>
            <a:r>
              <a:rPr lang="en-US" dirty="0" smtClean="0"/>
              <a:t>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0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8458200" cy="304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Git </a:t>
            </a:r>
            <a:r>
              <a:rPr lang="en-US" sz="3200" b="0" i="0" u="none" strike="noStrike" cap="none" dirty="0" smtClean="0">
                <a:solidFill>
                  <a:schemeClr val="bg2"/>
                </a:solidFill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 </a:t>
            </a:r>
            <a:r>
              <a:rPr lang="en-US" sz="3200" dirty="0">
                <a:solidFill>
                  <a:schemeClr val="bg2"/>
                </a:solidFill>
              </a:rPr>
              <a:t>+ GitLab best practices hands </a:t>
            </a:r>
            <a:r>
              <a:rPr lang="en-US" sz="3200" dirty="0" smtClean="0">
                <a:solidFill>
                  <a:schemeClr val="bg2"/>
                </a:solidFill>
              </a:rPr>
              <a:t>on</a:t>
            </a:r>
            <a:endParaRPr lang="en-US" sz="3200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>
                <a:solidFill>
                  <a:schemeClr val="bg2"/>
                </a:solidFill>
              </a:rPr>
              <a:t>Best practices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3200" dirty="0" smtClean="0">
                <a:solidFill>
                  <a:schemeClr val="bg2"/>
                </a:solidFill>
              </a:rPr>
              <a:t>GitLab </a:t>
            </a:r>
            <a:r>
              <a:rPr lang="en-US" sz="3200" dirty="0" smtClean="0">
                <a:solidFill>
                  <a:schemeClr val="bg2"/>
                </a:solidFill>
              </a:rPr>
              <a:t>CI </a:t>
            </a:r>
            <a:r>
              <a:rPr lang="en-US" sz="3200" dirty="0" smtClean="0">
                <a:solidFill>
                  <a:schemeClr val="bg2"/>
                </a:solidFill>
              </a:rPr>
              <a:t>overview</a:t>
            </a:r>
            <a:endParaRPr lang="en-US" sz="32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 smtClean="0">
                <a:solidFill>
                  <a:srgbClr val="5E5E5E"/>
                </a:solidFill>
              </a:rPr>
              <a:t>1. Git </a:t>
            </a:r>
            <a:r>
              <a:rPr lang="en-US" sz="3600" dirty="0">
                <a:solidFill>
                  <a:srgbClr val="5E5E5E"/>
                </a:solidFill>
              </a:rPr>
              <a:t>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5249</TotalTime>
  <Words>1341</Words>
  <Application>Microsoft Office PowerPoint</Application>
  <PresentationFormat>On-screen Show (4:3)</PresentationFormat>
  <Paragraphs>659</Paragraphs>
  <Slides>45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1. 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2. Git + GitLab best practices hands on https://gitlab.com/ilyaro/git_gitlab_best_practices  https://gitlab.com/ilyaro/git_gitlab_best_practices/-/blob/master/Commands.md </vt:lpstr>
      <vt:lpstr>Best practices – Branch Layout </vt:lpstr>
      <vt:lpstr>Git + GitLab best practices hands on cont.</vt:lpstr>
      <vt:lpstr>Best practices – local feature branches (topics)  </vt:lpstr>
      <vt:lpstr>Best practices – commit  </vt:lpstr>
      <vt:lpstr>Best practices – tag milestones (even local)  </vt:lpstr>
      <vt:lpstr>Git + GitLab best practices hands on cont.</vt:lpstr>
      <vt:lpstr>Best practices – squashing before push  </vt:lpstr>
      <vt:lpstr>Best practices - concise commit messages</vt:lpstr>
      <vt:lpstr>Git + GitLab best practices hands on cont.</vt:lpstr>
      <vt:lpstr>Best practices – clean up local branches </vt:lpstr>
      <vt:lpstr>3. GitLab Best practices Fast-forward Merge in Gitlab</vt:lpstr>
      <vt:lpstr>3. GitLab Best practices cont. Delete source branch, pipeline, discussions </vt:lpstr>
      <vt:lpstr>3. GitLab Best practices Must at least 1 approver, not author and not committer.</vt:lpstr>
      <vt:lpstr>FF Merge only after: CI Pipeline succeed and Code Review + Approval. Squash + Delete Source  Branch</vt:lpstr>
      <vt:lpstr>Gitlab FF Merge must be related to Jira Version Release. Only tasks in Version must be merged. </vt:lpstr>
      <vt:lpstr>Merge need to change status to “Done”, Approve to status “Code Review”, Push – to status “In Progress” </vt:lpstr>
      <vt:lpstr>3. GitLab Best practices cont. GitLab CI best practices. DevOps templates</vt:lpstr>
      <vt:lpstr>4. Git Lab CI overview</vt:lpstr>
      <vt:lpstr>Questions?  Summary  Ilya Rokhkin (Git Trainings) https://github.com/ilyaro/git_best_practices_ppt  rokhkin_ilya@yahoo.com 054-5224805  </vt:lpstr>
      <vt:lpstr>Git GitLab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260</cp:revision>
  <dcterms:modified xsi:type="dcterms:W3CDTF">2020-05-03T10:17:36Z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