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6"/>
  </p:notesMasterIdLst>
  <p:sldIdLst>
    <p:sldId id="339" r:id="rId2"/>
    <p:sldId id="340" r:id="rId3"/>
    <p:sldId id="341" r:id="rId4"/>
    <p:sldId id="266" r:id="rId5"/>
    <p:sldId id="257" r:id="rId6"/>
    <p:sldId id="342" r:id="rId7"/>
    <p:sldId id="309" r:id="rId8"/>
    <p:sldId id="310" r:id="rId9"/>
    <p:sldId id="308" r:id="rId10"/>
    <p:sldId id="313" r:id="rId11"/>
    <p:sldId id="311" r:id="rId12"/>
    <p:sldId id="314" r:id="rId13"/>
    <p:sldId id="315" r:id="rId14"/>
    <p:sldId id="316" r:id="rId15"/>
    <p:sldId id="318" r:id="rId16"/>
    <p:sldId id="317" r:id="rId17"/>
    <p:sldId id="319" r:id="rId18"/>
    <p:sldId id="320" r:id="rId19"/>
    <p:sldId id="322" r:id="rId20"/>
    <p:sldId id="323" r:id="rId21"/>
    <p:sldId id="324" r:id="rId22"/>
    <p:sldId id="325" r:id="rId23"/>
    <p:sldId id="326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43" r:id="rId32"/>
    <p:sldId id="344" r:id="rId33"/>
    <p:sldId id="337" r:id="rId34"/>
    <p:sldId id="338" r:id="rId35"/>
  </p:sldIdLst>
  <p:sldSz cx="9144000" cy="6858000" type="screen4x3"/>
  <p:notesSz cx="6934200" cy="9232900"/>
  <p:embeddedFontLst>
    <p:embeddedFont>
      <p:font typeface="Source Code Pro" panose="020B0604020202020204" charset="0"/>
      <p:regular r:id="rId37"/>
      <p:bold r:id="rId38"/>
    </p:embeddedFont>
    <p:embeddedFont>
      <p:font typeface="Amatic SC" panose="020B0604020202020204" charset="-79"/>
      <p:regular r:id="rId39"/>
      <p:bold r:id="rId40"/>
    </p:embeddedFont>
    <p:embeddedFont>
      <p:font typeface="Merriweather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7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9405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datreeio/node-datreeio/commits/mast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ro/git_best_practices_pp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rokhkin_ilya@yahoo.com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and GitLab Best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Practices</a:t>
            </a:r>
            <a:endParaRPr lang="en-US" sz="4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really use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and Gitlab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efficiently?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2020</a:t>
            </a:r>
            <a:endParaRPr lang="en-US" sz="2000" b="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Making how many auto commits as needed, tagging as needed working2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278426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5690021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76850" y="3962400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files + auto commit</a:t>
            </a:r>
            <a:br>
              <a:rPr lang="en-US" dirty="0" smtClean="0"/>
            </a:br>
            <a:r>
              <a:rPr lang="en-US" dirty="0" smtClean="0"/>
              <a:t>Each save -&gt; auto commit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0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5199188" y="488460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48" name="Shape 205"/>
          <p:cNvCxnSpPr/>
          <p:nvPr/>
        </p:nvCxnSpPr>
        <p:spPr>
          <a:xfrm>
            <a:off x="5640780" y="5157608"/>
            <a:ext cx="0" cy="2888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2" name="Shape 205"/>
          <p:cNvCxnSpPr>
            <a:stCxn id="4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4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5153833" y="602417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7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8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Merge --squash lcl-10 to fix/FTR-10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852412" y="838200"/>
            <a:ext cx="28688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checkout fix/FTR-10</a:t>
            </a:r>
            <a:br>
              <a:rPr lang="en-US" dirty="0" smtClean="0"/>
            </a:br>
            <a:r>
              <a:rPr lang="en-US" dirty="0" smtClean="0"/>
              <a:t>git merge –squash lcl-10</a:t>
            </a:r>
          </a:p>
          <a:p>
            <a:r>
              <a:rPr lang="en-US" dirty="0"/>
              <a:t>g</a:t>
            </a:r>
            <a:r>
              <a:rPr lang="en-US" dirty="0" smtClean="0"/>
              <a:t>it commit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Squash </a:t>
            </a:r>
            <a:r>
              <a:rPr lang="en-US" dirty="0" smtClean="0"/>
              <a:t>merge to 1 commit in FTR-10 branch</a:t>
            </a:r>
          </a:p>
          <a:p>
            <a:endParaRPr lang="en-US" dirty="0" smtClean="0"/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7" name="Shape 205"/>
          <p:cNvCxnSpPr>
            <a:stCxn id="96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9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204"/>
          <p:cNvSpPr/>
          <p:nvPr/>
        </p:nvSpPr>
        <p:spPr>
          <a:xfrm>
            <a:off x="5203825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47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48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49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-&gt; trigger CI, remove branch lcl-10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>
            <a:off x="6225199" y="4541738"/>
            <a:ext cx="38597" cy="3568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0429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>
            <a:off x="6223397" y="4016450"/>
            <a:ext cx="1802" cy="2522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49693"/>
            <a:ext cx="0" cy="2366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Elbow Connector 13"/>
          <p:cNvCxnSpPr>
            <a:stCxn id="35" idx="0"/>
          </p:cNvCxnSpPr>
          <p:nvPr/>
        </p:nvCxnSpPr>
        <p:spPr>
          <a:xfrm rot="16200000" flipV="1">
            <a:off x="5748812" y="4383635"/>
            <a:ext cx="183951" cy="8460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46" idx="2"/>
          </p:cNvCxnSpPr>
          <p:nvPr/>
        </p:nvCxnSpPr>
        <p:spPr>
          <a:xfrm rot="5400000" flipH="1" flipV="1">
            <a:off x="5075969" y="3483682"/>
            <a:ext cx="1572794" cy="889181"/>
          </a:xfrm>
          <a:prstGeom prst="bentConnector3">
            <a:avLst>
              <a:gd name="adj1" fmla="val 81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32799" y="3419341"/>
            <a:ext cx="6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22857" y="622831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Code coverage test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Snippet, Security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2869600"/>
            <a:ext cx="1339172" cy="945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50588" y="6015026"/>
            <a:ext cx="223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local branch</a:t>
            </a:r>
            <a:endParaRPr lang="en-US" dirty="0"/>
          </a:p>
        </p:txBody>
      </p:sp>
      <p:sp>
        <p:nvSpPr>
          <p:cNvPr id="7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203825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78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79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0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81" name="Multiply 80"/>
          <p:cNvSpPr/>
          <p:nvPr/>
        </p:nvSpPr>
        <p:spPr>
          <a:xfrm>
            <a:off x="5793035" y="5753802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Gitlab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stCxn id="55" idx="2"/>
            <a:endCxn id="46" idx="0"/>
          </p:cNvCxnSpPr>
          <p:nvPr/>
        </p:nvCxnSpPr>
        <p:spPr>
          <a:xfrm>
            <a:off x="6294592" y="2470209"/>
            <a:ext cx="12365" cy="31616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09600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</p:txBody>
      </p:sp>
      <p:cxnSp>
        <p:nvCxnSpPr>
          <p:cNvPr id="23" name="Elbow Connector 22"/>
          <p:cNvCxnSpPr>
            <a:endCxn id="20" idx="2"/>
          </p:cNvCxnSpPr>
          <p:nvPr/>
        </p:nvCxnSpPr>
        <p:spPr>
          <a:xfrm flipV="1">
            <a:off x="6694257" y="1132820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5" name="Shape 204"/>
          <p:cNvSpPr/>
          <p:nvPr/>
        </p:nvSpPr>
        <p:spPr>
          <a:xfrm>
            <a:off x="5681009" y="2136125"/>
            <a:ext cx="1227166" cy="334084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Change not approved, need to fix comments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477001" y="622831"/>
            <a:ext cx="26670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</a:t>
            </a:r>
            <a:r>
              <a:rPr lang="en-US" dirty="0" smtClean="0">
                <a:solidFill>
                  <a:srgbClr val="000000"/>
                </a:solidFill>
              </a:rPr>
              <a:t>not approved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116244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5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Again checkout lcl-10,save-&gt;</a:t>
            </a:r>
            <a:r>
              <a:rPr lang="en-US" dirty="0" err="1" smtClean="0">
                <a:latin typeface="Merriweather"/>
                <a:ea typeface="Merriweather"/>
                <a:cs typeface="Merriweather"/>
                <a:sym typeface="Merriweather"/>
              </a:rPr>
              <a:t>autocommit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8264564" y="4740744"/>
            <a:ext cx="838200" cy="340514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  <a:endCxn id="70" idx="0"/>
          </p:cNvCxnSpPr>
          <p:nvPr/>
        </p:nvCxnSpPr>
        <p:spPr>
          <a:xfrm>
            <a:off x="8683664" y="5081258"/>
            <a:ext cx="1" cy="343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22831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-2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TextBox 23"/>
          <p:cNvSpPr txBox="1"/>
          <p:nvPr/>
        </p:nvSpPr>
        <p:spPr>
          <a:xfrm>
            <a:off x="6980197" y="3587639"/>
            <a:ext cx="2163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checkout -b lcl-10</a:t>
            </a:r>
            <a:br>
              <a:rPr lang="en-US" dirty="0" smtClean="0"/>
            </a:br>
            <a:r>
              <a:rPr lang="en-US" dirty="0" smtClean="0"/>
              <a:t>Each </a:t>
            </a:r>
            <a:r>
              <a:rPr lang="en-US" dirty="0" smtClean="0"/>
              <a:t>save-&gt;auto commit</a:t>
            </a:r>
            <a:br>
              <a:rPr lang="en-US" dirty="0" smtClean="0"/>
            </a:br>
            <a:r>
              <a:rPr lang="en-US" dirty="0" smtClean="0"/>
              <a:t>in local branch </a:t>
            </a:r>
            <a:r>
              <a:rPr lang="en-US" dirty="0" smtClean="0"/>
              <a:t>lcl</a:t>
            </a:r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0" name="Shape 205"/>
          <p:cNvCxnSpPr>
            <a:stCxn id="5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68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Squash merge to FTR-10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52" name="Shape 200"/>
          <p:cNvCxnSpPr>
            <a:stCxn id="61" idx="2"/>
          </p:cNvCxnSpPr>
          <p:nvPr/>
        </p:nvCxnSpPr>
        <p:spPr>
          <a:xfrm>
            <a:off x="6254363" y="2518586"/>
            <a:ext cx="9433" cy="28930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" name="TextBox 160"/>
          <p:cNvSpPr txBox="1"/>
          <p:nvPr/>
        </p:nvSpPr>
        <p:spPr>
          <a:xfrm>
            <a:off x="6254769" y="672996"/>
            <a:ext cx="286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Squash merge to 1 commit in FTR-10 branch</a:t>
            </a:r>
          </a:p>
          <a:p>
            <a:r>
              <a:rPr lang="en-US" dirty="0" smtClean="0"/>
              <a:t>Tag commit </a:t>
            </a:r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162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163" name="Shape 205"/>
          <p:cNvCxnSpPr>
            <a:stCxn id="162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65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sp>
        <p:nvSpPr>
          <p:cNvPr id="60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1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cxnSp>
        <p:nvCxnSpPr>
          <p:cNvPr id="64" name="Shape 205"/>
          <p:cNvCxnSpPr/>
          <p:nvPr/>
        </p:nvCxnSpPr>
        <p:spPr>
          <a:xfrm>
            <a:off x="8756700" y="4550557"/>
            <a:ext cx="0" cy="3936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67" name="Shape 205"/>
          <p:cNvCxnSpPr>
            <a:stCxn id="66" idx="2"/>
          </p:cNvCxnSpPr>
          <p:nvPr/>
        </p:nvCxnSpPr>
        <p:spPr>
          <a:xfrm>
            <a:off x="8716385" y="3845337"/>
            <a:ext cx="0" cy="423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7956553" y="4268738"/>
            <a:ext cx="1187448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94257" cy="1111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fix of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review,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CI, delete local branch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lcl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205"/>
          <p:cNvCxnSpPr>
            <a:endCxn id="90" idx="0"/>
          </p:cNvCxnSpPr>
          <p:nvPr/>
        </p:nvCxnSpPr>
        <p:spPr>
          <a:xfrm>
            <a:off x="8756700" y="4550557"/>
            <a:ext cx="0" cy="3936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16385" y="3845337"/>
            <a:ext cx="0" cy="423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57y23</a:t>
            </a:r>
          </a:p>
        </p:txBody>
      </p:sp>
      <p:cxnSp>
        <p:nvCxnSpPr>
          <p:cNvPr id="136" name="Elbow Connector 135"/>
          <p:cNvCxnSpPr>
            <a:endCxn id="133" idx="2"/>
          </p:cNvCxnSpPr>
          <p:nvPr/>
        </p:nvCxnSpPr>
        <p:spPr>
          <a:xfrm rot="16200000" flipV="1">
            <a:off x="6881992" y="3456801"/>
            <a:ext cx="1802335" cy="1172484"/>
          </a:xfrm>
          <a:prstGeom prst="bentConnector3">
            <a:avLst>
              <a:gd name="adj1" fmla="val -7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944323" y="0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Code coverage </a:t>
            </a:r>
            <a:r>
              <a:rPr lang="en-US" dirty="0" smtClean="0">
                <a:solidFill>
                  <a:srgbClr val="000000"/>
                </a:solidFill>
              </a:rPr>
              <a:t>test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8" name="Elbow Connector 137"/>
          <p:cNvCxnSpPr>
            <a:stCxn id="133" idx="3"/>
            <a:endCxn id="137" idx="2"/>
          </p:cNvCxnSpPr>
          <p:nvPr/>
        </p:nvCxnSpPr>
        <p:spPr>
          <a:xfrm flipV="1">
            <a:off x="7584217" y="2246769"/>
            <a:ext cx="470678" cy="7173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569393" y="2964125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endCxn id="133" idx="0"/>
          </p:cNvCxnSpPr>
          <p:nvPr/>
        </p:nvCxnSpPr>
        <p:spPr>
          <a:xfrm flipH="1">
            <a:off x="7196917" y="2530949"/>
            <a:ext cx="4767" cy="25542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" name="TextBox 59"/>
          <p:cNvSpPr txBox="1"/>
          <p:nvPr/>
        </p:nvSpPr>
        <p:spPr>
          <a:xfrm>
            <a:off x="6553922" y="5381662"/>
            <a:ext cx="143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</a:t>
            </a:r>
            <a:r>
              <a:rPr lang="en-US" b="1" dirty="0" smtClean="0"/>
              <a:t>branch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48999" y="3776887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sp>
        <p:nvSpPr>
          <p:cNvPr id="6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6" name="Shape 205"/>
          <p:cNvCxnSpPr>
            <a:stCxn id="6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91" name="Shape 204"/>
          <p:cNvSpPr/>
          <p:nvPr/>
        </p:nvSpPr>
        <p:spPr>
          <a:xfrm>
            <a:off x="6625999" y="2246768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94" name="Shape 204"/>
          <p:cNvSpPr/>
          <p:nvPr/>
        </p:nvSpPr>
        <p:spPr>
          <a:xfrm>
            <a:off x="7956553" y="4268738"/>
            <a:ext cx="1187448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102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sp>
        <p:nvSpPr>
          <p:cNvPr id="103" name="Multiply 102"/>
          <p:cNvSpPr/>
          <p:nvPr/>
        </p:nvSpPr>
        <p:spPr>
          <a:xfrm>
            <a:off x="7913350" y="5185771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Merge Request, Approve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-54119" y="1066528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205"/>
          <p:cNvCxnSpPr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endCxn id="133" idx="0"/>
          </p:cNvCxnSpPr>
          <p:nvPr/>
        </p:nvCxnSpPr>
        <p:spPr>
          <a:xfrm>
            <a:off x="719691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6922857" y="609600"/>
            <a:ext cx="2221143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Approve MR</a:t>
            </a:r>
          </a:p>
        </p:txBody>
      </p:sp>
      <p:cxnSp>
        <p:nvCxnSpPr>
          <p:cNvPr id="63" name="Elbow Connector 62"/>
          <p:cNvCxnSpPr>
            <a:stCxn id="133" idx="3"/>
            <a:endCxn id="61" idx="2"/>
          </p:cNvCxnSpPr>
          <p:nvPr/>
        </p:nvCxnSpPr>
        <p:spPr>
          <a:xfrm flipV="1">
            <a:off x="7584217" y="1348264"/>
            <a:ext cx="449212" cy="1615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0" name="Shape 204"/>
          <p:cNvSpPr/>
          <p:nvPr/>
        </p:nvSpPr>
        <p:spPr>
          <a:xfrm>
            <a:off x="6625999" y="2246768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Other commit was merged, FF merge no possible now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931162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59" idx="0"/>
          </p:cNvCxnSpPr>
          <p:nvPr/>
        </p:nvCxnSpPr>
        <p:spPr>
          <a:xfrm>
            <a:off x="7362862" y="1950750"/>
            <a:ext cx="0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stCxn id="76" idx="0"/>
            <a:endCxn id="133" idx="2"/>
          </p:cNvCxnSpPr>
          <p:nvPr/>
        </p:nvCxnSpPr>
        <p:spPr>
          <a:xfrm flipV="1">
            <a:off x="7196917" y="3141875"/>
            <a:ext cx="0" cy="38665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067220" y="730551"/>
            <a:ext cx="1917569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rriweather"/>
                <a:sym typeface="Merriweather"/>
              </a:rPr>
              <a:t>Need to rebase feature branch on master branch, in remote repository or if conflicts in local repository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9" name="Shape 198"/>
          <p:cNvSpPr/>
          <p:nvPr/>
        </p:nvSpPr>
        <p:spPr>
          <a:xfrm>
            <a:off x="6975562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307137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3" name="Shape 205"/>
          <p:cNvCxnSpPr>
            <a:stCxn id="70" idx="2"/>
            <a:endCxn id="59" idx="0"/>
          </p:cNvCxnSpPr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74" name="Shape 205"/>
          <p:cNvCxnSpPr>
            <a:stCxn id="64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76" name="Shape 204"/>
          <p:cNvSpPr/>
          <p:nvPr/>
        </p:nvSpPr>
        <p:spPr>
          <a:xfrm>
            <a:off x="6583334" y="3528529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77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– meaning?</a:t>
            </a: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8229600" cy="1676400"/>
          </a:xfrm>
        </p:spPr>
        <p:txBody>
          <a:bodyPr/>
          <a:lstStyle/>
          <a:p>
            <a:pPr marL="127000" indent="0">
              <a:buNone/>
            </a:pPr>
            <a:r>
              <a:rPr lang="en-US" sz="4000" dirty="0" smtClean="0"/>
              <a:t>What does the word Git means?</a:t>
            </a:r>
            <a:endParaRPr lang="en-US" sz="40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8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Rebase with squash </a:t>
            </a:r>
            <a:r>
              <a:rPr lang="en-US" b="1" dirty="0" smtClean="0">
                <a:latin typeface="Merriweather"/>
                <a:ea typeface="Merriweather"/>
                <a:cs typeface="Merriweather"/>
                <a:sym typeface="Merriweather"/>
              </a:rPr>
              <a:t>only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397890" y="793922"/>
            <a:ext cx="1917569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Commits 345r3 and 57y23 squashed and applied upon commit 45v34 (Rebase) </a:t>
            </a:r>
          </a:p>
        </p:txBody>
      </p: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8"/>
          <p:cNvSpPr/>
          <p:nvPr/>
        </p:nvSpPr>
        <p:spPr>
          <a:xfrm>
            <a:off x="6926741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7353379" y="1950750"/>
            <a:ext cx="5062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1" name="Shape 205"/>
          <p:cNvCxnSpPr>
            <a:stCxn id="70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7848600" y="1668392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515495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Trigger CI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on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new commit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888766" y="1708599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</p:cNvCxnSpPr>
          <p:nvPr/>
        </p:nvCxnSpPr>
        <p:spPr>
          <a:xfrm>
            <a:off x="7320466" y="1963299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TextBox 67"/>
          <p:cNvSpPr txBox="1"/>
          <p:nvPr/>
        </p:nvSpPr>
        <p:spPr>
          <a:xfrm>
            <a:off x="3549655" y="24106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New commit triggers CI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Code Coverage Test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sp>
        <p:nvSpPr>
          <p:cNvPr id="78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9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81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05"/>
          <p:cNvCxnSpPr/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2" name="Shape 204"/>
          <p:cNvSpPr/>
          <p:nvPr/>
        </p:nvSpPr>
        <p:spPr>
          <a:xfrm>
            <a:off x="7833885" y="1668674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FF Merge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Tag and Remove 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Source Branch, Fast Forward Merge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must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8272085" y="129570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/>
          <p:nvPr/>
        </p:nvCxnSpPr>
        <p:spPr>
          <a:xfrm>
            <a:off x="8873597" y="1550400"/>
            <a:ext cx="0" cy="7756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606177" y="2964125"/>
            <a:ext cx="203440" cy="4280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8185591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stCxn id="83" idx="0"/>
            <a:endCxn id="63" idx="2"/>
          </p:cNvCxnSpPr>
          <p:nvPr/>
        </p:nvCxnSpPr>
        <p:spPr>
          <a:xfrm flipH="1" flipV="1">
            <a:off x="8572891" y="2677000"/>
            <a:ext cx="3827" cy="31754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7848600" y="169605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</p:cNvCxnSpPr>
          <p:nvPr/>
        </p:nvCxnSpPr>
        <p:spPr>
          <a:xfrm>
            <a:off x="8307319" y="1969050"/>
            <a:ext cx="0" cy="3512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6904784" y="17028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7353379" y="19758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1" name="Shape 205"/>
          <p:cNvCxnSpPr>
            <a:stCxn id="80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7963135" y="2994543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85" name="Multiply 84"/>
          <p:cNvSpPr/>
          <p:nvPr/>
        </p:nvSpPr>
        <p:spPr>
          <a:xfrm>
            <a:off x="7710300" y="2864752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8319" y="3414393"/>
            <a:ext cx="900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source branch</a:t>
            </a:r>
            <a:endParaRPr lang="en-US" dirty="0"/>
          </a:p>
        </p:txBody>
      </p:sp>
      <p:sp>
        <p:nvSpPr>
          <p:cNvPr id="91" name="Shape 204"/>
          <p:cNvSpPr/>
          <p:nvPr/>
        </p:nvSpPr>
        <p:spPr>
          <a:xfrm>
            <a:off x="5798177" y="3489837"/>
            <a:ext cx="1591704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Working_FTR-10</a:t>
            </a:r>
            <a:endParaRPr lang="en-US" dirty="0"/>
          </a:p>
        </p:txBody>
      </p:sp>
      <p:cxnSp>
        <p:nvCxnSpPr>
          <p:cNvPr id="94" name="Shape 205"/>
          <p:cNvCxnSpPr>
            <a:stCxn id="91" idx="0"/>
            <a:endCxn id="133" idx="2"/>
          </p:cNvCxnSpPr>
          <p:nvPr/>
        </p:nvCxnSpPr>
        <p:spPr>
          <a:xfrm flipV="1">
            <a:off x="6594029" y="3141875"/>
            <a:ext cx="602888" cy="34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TextBox 26"/>
          <p:cNvSpPr txBox="1"/>
          <p:nvPr/>
        </p:nvSpPr>
        <p:spPr>
          <a:xfrm>
            <a:off x="5009945" y="3133600"/>
            <a:ext cx="7312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 </a:t>
            </a:r>
            <a:br>
              <a:rPr lang="en-US" dirty="0" smtClean="0"/>
            </a:br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649305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32530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23930" y="186459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962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Start new Feature FTR-11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3588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756813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348213" y="417534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6854360" y="721922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08646" y="2858832"/>
            <a:ext cx="1951079" cy="417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5356482" y="1049925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63" idx="0"/>
          </p:cNvCxnSpPr>
          <p:nvPr/>
        </p:nvCxnSpPr>
        <p:spPr>
          <a:xfrm flipH="1">
            <a:off x="4647573" y="1304625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184782" y="28194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144113" y="3651737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558244" y="50101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531413" y="4175349"/>
            <a:ext cx="26831" cy="101256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636481" y="500546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332844" y="5187911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4783682" y="5021736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411084" y="5228474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>
            <a:endCxn id="35" idx="2"/>
          </p:cNvCxnSpPr>
          <p:nvPr/>
        </p:nvCxnSpPr>
        <p:spPr>
          <a:xfrm flipH="1" flipV="1">
            <a:off x="6263796" y="5254120"/>
            <a:ext cx="154504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576238" y="573979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023781" y="5360965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637340" y="6029191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4783682" y="5392456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35" idx="0"/>
            <a:endCxn id="198" idx="3"/>
          </p:cNvCxnSpPr>
          <p:nvPr/>
        </p:nvCxnSpPr>
        <p:spPr>
          <a:xfrm flipH="1" flipV="1">
            <a:off x="2531413" y="4175349"/>
            <a:ext cx="3732383" cy="72327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6551681" y="27521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103" idx="0"/>
          </p:cNvCxnSpPr>
          <p:nvPr/>
        </p:nvCxnSpPr>
        <p:spPr>
          <a:xfrm>
            <a:off x="6970781" y="3107641"/>
            <a:ext cx="18004" cy="2697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3040761" y="16673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</p:cNvCxnSpPr>
          <p:nvPr/>
        </p:nvCxnSpPr>
        <p:spPr>
          <a:xfrm flipH="1">
            <a:off x="2574351" y="1845099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4260273" y="16685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3815361" y="1845099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4177554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  <a:endCxn id="63" idx="0"/>
          </p:cNvCxnSpPr>
          <p:nvPr/>
        </p:nvCxnSpPr>
        <p:spPr>
          <a:xfrm>
            <a:off x="4636273" y="1346948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2979466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3428061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767505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14768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77886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25149" y="1346948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4131579" y="2424561"/>
            <a:ext cx="1075139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ix/FTR-11</a:t>
            </a:r>
            <a:endParaRPr lang="en-US" dirty="0"/>
          </a:p>
        </p:txBody>
      </p:sp>
      <p:cxnSp>
        <p:nvCxnSpPr>
          <p:cNvPr id="80" name="Shape 205"/>
          <p:cNvCxnSpPr/>
          <p:nvPr/>
        </p:nvCxnSpPr>
        <p:spPr>
          <a:xfrm flipH="1" flipV="1">
            <a:off x="4657973" y="2022849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208"/>
          <p:cNvSpPr/>
          <p:nvPr/>
        </p:nvSpPr>
        <p:spPr>
          <a:xfrm>
            <a:off x="5096059" y="3379254"/>
            <a:ext cx="1288751" cy="31219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rigin/master</a:t>
            </a:r>
            <a:endParaRPr lang="en-US" dirty="0"/>
          </a:p>
        </p:txBody>
      </p:sp>
      <p:cxnSp>
        <p:nvCxnSpPr>
          <p:cNvPr id="82" name="Shape 209"/>
          <p:cNvCxnSpPr>
            <a:stCxn id="81" idx="2"/>
          </p:cNvCxnSpPr>
          <p:nvPr/>
        </p:nvCxnSpPr>
        <p:spPr>
          <a:xfrm flipH="1">
            <a:off x="4891564" y="3691449"/>
            <a:ext cx="848871" cy="3052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" name="Shape 198"/>
          <p:cNvSpPr/>
          <p:nvPr/>
        </p:nvSpPr>
        <p:spPr>
          <a:xfrm>
            <a:off x="2988828" y="39707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sp>
        <p:nvSpPr>
          <p:cNvPr id="84" name="Shape 198"/>
          <p:cNvSpPr/>
          <p:nvPr/>
        </p:nvSpPr>
        <p:spPr>
          <a:xfrm>
            <a:off x="4208340" y="39719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85" name="Shape 200"/>
          <p:cNvCxnSpPr>
            <a:stCxn id="84" idx="1"/>
            <a:endCxn id="83" idx="3"/>
          </p:cNvCxnSpPr>
          <p:nvPr/>
        </p:nvCxnSpPr>
        <p:spPr>
          <a:xfrm flipH="1" flipV="1">
            <a:off x="3763428" y="414851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204"/>
          <p:cNvSpPr/>
          <p:nvPr/>
        </p:nvSpPr>
        <p:spPr>
          <a:xfrm>
            <a:off x="4125621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94" name="Shape 205"/>
          <p:cNvCxnSpPr>
            <a:stCxn id="91" idx="2"/>
            <a:endCxn id="84" idx="0"/>
          </p:cNvCxnSpPr>
          <p:nvPr/>
        </p:nvCxnSpPr>
        <p:spPr>
          <a:xfrm>
            <a:off x="4584340" y="365036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" name="Shape 204"/>
          <p:cNvSpPr/>
          <p:nvPr/>
        </p:nvSpPr>
        <p:spPr>
          <a:xfrm>
            <a:off x="2927533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96" name="Shape 205"/>
          <p:cNvCxnSpPr>
            <a:stCxn id="95" idx="2"/>
            <a:endCxn id="83" idx="0"/>
          </p:cNvCxnSpPr>
          <p:nvPr/>
        </p:nvCxnSpPr>
        <p:spPr>
          <a:xfrm flipH="1">
            <a:off x="3376128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" name="Shape 204"/>
          <p:cNvSpPr/>
          <p:nvPr/>
        </p:nvSpPr>
        <p:spPr>
          <a:xfrm>
            <a:off x="1715572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8" name="Shape 205"/>
          <p:cNvCxnSpPr/>
          <p:nvPr/>
        </p:nvCxnSpPr>
        <p:spPr>
          <a:xfrm flipH="1">
            <a:off x="2162835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204"/>
          <p:cNvSpPr/>
          <p:nvPr/>
        </p:nvSpPr>
        <p:spPr>
          <a:xfrm>
            <a:off x="525953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00" name="Shape 205"/>
          <p:cNvCxnSpPr/>
          <p:nvPr/>
        </p:nvCxnSpPr>
        <p:spPr>
          <a:xfrm flipH="1">
            <a:off x="973216" y="365036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204"/>
          <p:cNvSpPr/>
          <p:nvPr/>
        </p:nvSpPr>
        <p:spPr>
          <a:xfrm>
            <a:off x="7561476" y="3371085"/>
            <a:ext cx="1574680" cy="328531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</a:t>
            </a:r>
            <a:r>
              <a:rPr lang="en-US" dirty="0" smtClean="0"/>
              <a:t>rigin/fix/FTR-11</a:t>
            </a:r>
            <a:endParaRPr lang="en-US" dirty="0"/>
          </a:p>
        </p:txBody>
      </p:sp>
      <p:cxnSp>
        <p:nvCxnSpPr>
          <p:cNvPr id="102" name="Shape 205"/>
          <p:cNvCxnSpPr>
            <a:stCxn id="101" idx="2"/>
            <a:endCxn id="84" idx="3"/>
          </p:cNvCxnSpPr>
          <p:nvPr/>
        </p:nvCxnSpPr>
        <p:spPr>
          <a:xfrm flipH="1">
            <a:off x="4982940" y="3699616"/>
            <a:ext cx="3365876" cy="4500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3" name="Shape 204"/>
          <p:cNvSpPr/>
          <p:nvPr/>
        </p:nvSpPr>
        <p:spPr>
          <a:xfrm>
            <a:off x="6417924" y="3377360"/>
            <a:ext cx="1141721" cy="3140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Fix/FTR-11</a:t>
            </a:r>
            <a:endParaRPr lang="en-US" dirty="0"/>
          </a:p>
        </p:txBody>
      </p:sp>
      <p:cxnSp>
        <p:nvCxnSpPr>
          <p:cNvPr id="104" name="Shape 205"/>
          <p:cNvCxnSpPr>
            <a:stCxn id="103" idx="2"/>
            <a:endCxn id="84" idx="3"/>
          </p:cNvCxnSpPr>
          <p:nvPr/>
        </p:nvCxnSpPr>
        <p:spPr>
          <a:xfrm flipH="1">
            <a:off x="4982940" y="3691449"/>
            <a:ext cx="2005845" cy="4582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7126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96400" cy="96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branches (topics)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Shape 5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163" y="914400"/>
            <a:ext cx="8758237" cy="46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create feature branch, checkout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Shape 5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73175"/>
            <a:ext cx="8796337" cy="46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839" y="626042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vim, change, save -&gt; auto-commit, git log –c, git reset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9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76200" y="533400"/>
            <a:ext cx="8745537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milestones (even local)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squashing befor</a:t>
            </a:r>
            <a:r>
              <a:rPr lang="en-US" dirty="0" smtClean="0"/>
              <a:t>e push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Shape 5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5035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0" y="60270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git merge --squash, </a:t>
            </a:r>
            <a:r>
              <a:rPr lang="en-US" sz="2400" dirty="0"/>
              <a:t>git </a:t>
            </a:r>
            <a:r>
              <a:rPr lang="en-US" sz="2400" dirty="0" smtClean="0"/>
              <a:t>commit, </a:t>
            </a:r>
            <a:br>
              <a:rPr lang="en-US" sz="2400" dirty="0" smtClean="0"/>
            </a:br>
            <a:r>
              <a:rPr lang="en-US" sz="2400" dirty="0" smtClean="0"/>
              <a:t>git </a:t>
            </a:r>
            <a:r>
              <a:rPr lang="en-US" sz="2400" dirty="0"/>
              <a:t>log </a:t>
            </a:r>
            <a:r>
              <a:rPr lang="en-US" sz="2400" dirty="0" smtClean="0"/>
              <a:t>--</a:t>
            </a:r>
            <a:r>
              <a:rPr lang="en-US" sz="2400" smtClean="0"/>
              <a:t>oneline</a:t>
            </a:r>
            <a:r>
              <a:rPr lang="en-US" sz="2400" dirty="0" smtClean="0"/>
              <a:t> </a:t>
            </a:r>
            <a:r>
              <a:rPr lang="en-US" sz="2400" dirty="0"/>
              <a:t>--graph </a:t>
            </a:r>
            <a:r>
              <a:rPr lang="en-US" sz="2400" dirty="0" smtClean="0"/>
              <a:t>--all, git push</a:t>
            </a:r>
            <a:endParaRPr lang="en-US" sz="24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Shape 601" descr="Delete_local_feature_bran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850"/>
            <a:ext cx="9144001" cy="57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0" y="149800"/>
            <a:ext cx="91440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Best practices - concise commit messages</a:t>
            </a:r>
          </a:p>
        </p:txBody>
      </p:sp>
      <p:pic>
        <p:nvPicPr>
          <p:cNvPr id="576" name="Shape 576" descr="commit_message_header.png"/>
          <p:cNvPicPr preferRelativeResize="0"/>
          <p:nvPr/>
        </p:nvPicPr>
        <p:blipFill rotWithShape="1">
          <a:blip r:embed="rId3">
            <a:alphaModFix/>
          </a:blip>
          <a:srcRect t="31307"/>
          <a:stretch/>
        </p:blipFill>
        <p:spPr>
          <a:xfrm>
            <a:off x="0" y="2954867"/>
            <a:ext cx="9144000" cy="272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467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Limit commit message Subject to 70 chars and it must be simple, clear, self explained – this is the line all will see!</a:t>
            </a:r>
          </a:p>
          <a:p>
            <a:r>
              <a:rPr lang="en-US" sz="2400" dirty="0" smtClean="0"/>
              <a:t>Meaningful details put in the body of the commit message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1985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/>
              </a:rPr>
              <a:t>https://github.com/datreeio/node-datreeio/commits/master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659253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Demo: Example:</a:t>
            </a:r>
            <a:endParaRPr lang="en-US" sz="2000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3897" y="228600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dirty="0">
                <a:solidFill>
                  <a:schemeClr val="dk2"/>
                </a:solidFill>
              </a:rPr>
              <a:t>GIT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7" y="965250"/>
            <a:ext cx="8553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41844"/>
            <a:ext cx="6820072" cy="25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/>
              <a:t>Best practices – Branch Layout</a:t>
            </a:r>
            <a:br>
              <a:rPr lang="en-US" dirty="0"/>
            </a:br>
            <a:endParaRPr lang="en-US" dirty="0"/>
          </a:p>
        </p:txBody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8125"/>
            <a:ext cx="9143999" cy="59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Fast-forward Merge in Gitlab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67627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315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700"/>
          </a:xfrm>
        </p:spPr>
        <p:txBody>
          <a:bodyPr/>
          <a:lstStyle/>
          <a:p>
            <a:r>
              <a:rPr lang="en-US" dirty="0" smtClean="0"/>
              <a:t>Delete source branch, pipeline, discussions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23546"/>
            <a:ext cx="9067800" cy="400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742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261013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2"/>
              </a:buClr>
              <a:buSzPct val="25000"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Summary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Ilya Rokhkin (Git Trainings)</a:t>
            </a:r>
            <a:br>
              <a:rPr lang="en-US" sz="4400" dirty="0" smtClean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github.com/ilyaro/git_best_practices_ppt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hlinkClick r:id="rId4"/>
              </a:rPr>
              <a:t>rokhkin_ilya@yahoo.com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054-5224805</a:t>
            </a:r>
            <a:br>
              <a:rPr lang="en-US" sz="4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 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ctr">
              <a:buNone/>
            </a:pPr>
            <a:endParaRPr lang="en-US" sz="4800" dirty="0" smtClean="0"/>
          </a:p>
          <a:p>
            <a:pPr marL="12700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07062" y="86475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 Object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7050" y="603700"/>
            <a:ext cx="8146500" cy="6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5410200" cy="167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1. </a:t>
            </a:r>
            <a:r>
              <a:rPr lang="en-US" sz="2000" b="0" i="0" u="none" strike="noStrike" cap="none" dirty="0" smtClean="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Git + GitLab best practices in work flow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dirty="0" smtClean="0"/>
              <a:t>2. GitLab CI overview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dirty="0" smtClean="0"/>
              <a:t>3. Git + GitLab Best practices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sz="2000" b="0" i="0" u="none" strike="noStrike" cap="none" dirty="0" smtClean="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Git + GitLab best practices hands on</a:t>
            </a:r>
            <a:endParaRPr lang="en-US" sz="2000" b="0" i="0" u="none" strike="noStrike" cap="none" dirty="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82880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5E5E5E"/>
                </a:solidFill>
              </a:rPr>
              <a:t>Git + GitLab best practices in work </a:t>
            </a:r>
            <a:r>
              <a:rPr lang="en-US" sz="3600" dirty="0" smtClean="0">
                <a:solidFill>
                  <a:srgbClr val="5E5E5E"/>
                </a:solidFill>
              </a:rPr>
              <a:t>flow.</a:t>
            </a:r>
            <a:br>
              <a:rPr lang="en-US" sz="3600" dirty="0" smtClean="0">
                <a:solidFill>
                  <a:srgbClr val="5E5E5E"/>
                </a:solidFill>
              </a:rPr>
            </a:br>
            <a:r>
              <a:rPr lang="en-US" sz="3600" dirty="0" smtClean="0">
                <a:solidFill>
                  <a:srgbClr val="5E5E5E"/>
                </a:solidFill>
              </a:rPr>
              <a:t>Best practice: Commit 1 per Jira issue in main branches</a:t>
            </a:r>
            <a:r>
              <a:rPr lang="en-US" sz="3600" dirty="0">
                <a:solidFill>
                  <a:srgbClr val="5E5E5E"/>
                </a:solidFill>
              </a:rPr>
              <a:t/>
            </a:r>
            <a:br>
              <a:rPr lang="en-US" sz="3600" dirty="0">
                <a:solidFill>
                  <a:srgbClr val="5E5E5E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91"/>
          <p:cNvSpPr/>
          <p:nvPr/>
        </p:nvSpPr>
        <p:spPr>
          <a:xfrm>
            <a:off x="714330" y="35480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6" name="Shape 192"/>
          <p:cNvSpPr/>
          <p:nvPr/>
        </p:nvSpPr>
        <p:spPr>
          <a:xfrm>
            <a:off x="1897555" y="35480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7" name="Shape 194"/>
          <p:cNvCxnSpPr>
            <a:stCxn id="6" idx="1"/>
            <a:endCxn id="5" idx="3"/>
          </p:cNvCxnSpPr>
          <p:nvPr/>
        </p:nvCxnSpPr>
        <p:spPr>
          <a:xfrm rot="10800000">
            <a:off x="1488955" y="3725751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202"/>
          <p:cNvSpPr txBox="1"/>
          <p:nvPr/>
        </p:nvSpPr>
        <p:spPr>
          <a:xfrm>
            <a:off x="152400" y="2248438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9" name="Shape 208"/>
          <p:cNvSpPr/>
          <p:nvPr/>
        </p:nvSpPr>
        <p:spPr>
          <a:xfrm>
            <a:off x="5421507" y="2911077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10" name="Shape 209"/>
          <p:cNvCxnSpPr>
            <a:stCxn id="9" idx="2"/>
            <a:endCxn id="13" idx="0"/>
          </p:cNvCxnSpPr>
          <p:nvPr/>
        </p:nvCxnSpPr>
        <p:spPr>
          <a:xfrm flipH="1">
            <a:off x="4712598" y="3165777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198"/>
          <p:cNvSpPr/>
          <p:nvPr/>
        </p:nvSpPr>
        <p:spPr>
          <a:xfrm>
            <a:off x="3105786" y="35285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12" name="Shape 200"/>
          <p:cNvCxnSpPr>
            <a:stCxn id="11" idx="1"/>
          </p:cNvCxnSpPr>
          <p:nvPr/>
        </p:nvCxnSpPr>
        <p:spPr>
          <a:xfrm flipH="1">
            <a:off x="2639376" y="3706251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198"/>
          <p:cNvSpPr/>
          <p:nvPr/>
        </p:nvSpPr>
        <p:spPr>
          <a:xfrm>
            <a:off x="4325298" y="35297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14" name="Shape 200"/>
          <p:cNvCxnSpPr>
            <a:stCxn id="13" idx="1"/>
            <a:endCxn id="11" idx="3"/>
          </p:cNvCxnSpPr>
          <p:nvPr/>
        </p:nvCxnSpPr>
        <p:spPr>
          <a:xfrm flipH="1" flipV="1">
            <a:off x="3880386" y="370625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204"/>
          <p:cNvSpPr/>
          <p:nvPr/>
        </p:nvSpPr>
        <p:spPr>
          <a:xfrm>
            <a:off x="4242579" y="29351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6" name="Shape 205"/>
          <p:cNvCxnSpPr>
            <a:stCxn id="15" idx="2"/>
            <a:endCxn id="13" idx="0"/>
          </p:cNvCxnSpPr>
          <p:nvPr/>
        </p:nvCxnSpPr>
        <p:spPr>
          <a:xfrm>
            <a:off x="4701298" y="320810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204"/>
          <p:cNvSpPr/>
          <p:nvPr/>
        </p:nvSpPr>
        <p:spPr>
          <a:xfrm>
            <a:off x="3044491" y="291107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18" name="Shape 205"/>
          <p:cNvCxnSpPr>
            <a:stCxn id="17" idx="2"/>
            <a:endCxn id="11" idx="0"/>
          </p:cNvCxnSpPr>
          <p:nvPr/>
        </p:nvCxnSpPr>
        <p:spPr>
          <a:xfrm flipH="1">
            <a:off x="3493086" y="318407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04"/>
          <p:cNvSpPr/>
          <p:nvPr/>
        </p:nvSpPr>
        <p:spPr>
          <a:xfrm>
            <a:off x="1832530" y="291107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0" name="Shape 205"/>
          <p:cNvCxnSpPr/>
          <p:nvPr/>
        </p:nvCxnSpPr>
        <p:spPr>
          <a:xfrm flipH="1">
            <a:off x="2279793" y="318407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204"/>
          <p:cNvSpPr/>
          <p:nvPr/>
        </p:nvSpPr>
        <p:spPr>
          <a:xfrm>
            <a:off x="642911" y="29351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22" name="Shape 205"/>
          <p:cNvCxnSpPr/>
          <p:nvPr/>
        </p:nvCxnSpPr>
        <p:spPr>
          <a:xfrm flipH="1">
            <a:off x="1090174" y="320810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5610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Create 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ew feature branch FTR-10 (Jira)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4450675" y="30747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260200" y="13568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1640625" y="61154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2052220" y="5866957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578126" y="3866968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 + checkout feature branch FTR-10</a:t>
            </a:r>
            <a:endParaRPr lang="en-US" dirty="0"/>
          </a:p>
        </p:txBody>
      </p:sp>
      <p:sp>
        <p:nvSpPr>
          <p:cNvPr id="28" name="Shape 204"/>
          <p:cNvSpPr/>
          <p:nvPr/>
        </p:nvSpPr>
        <p:spPr>
          <a:xfrm>
            <a:off x="2746238" y="16764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9" name="Shape 205"/>
          <p:cNvCxnSpPr>
            <a:stCxn id="28" idx="2"/>
          </p:cNvCxnSpPr>
          <p:nvPr/>
        </p:nvCxnSpPr>
        <p:spPr>
          <a:xfrm flipH="1">
            <a:off x="2276063" y="1949400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" name="Shape 204"/>
          <p:cNvSpPr/>
          <p:nvPr/>
        </p:nvSpPr>
        <p:spPr>
          <a:xfrm>
            <a:off x="639181" y="1700423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2" name="Shape 205"/>
          <p:cNvCxnSpPr/>
          <p:nvPr/>
        </p:nvCxnSpPr>
        <p:spPr>
          <a:xfrm flipH="1">
            <a:off x="1086444" y="1973423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50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Checkout local branch lcl-10, </a:t>
            </a:r>
            <a:b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save-&gt;auto commit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12"/>
          <p:cNvSpPr/>
          <p:nvPr/>
        </p:nvSpPr>
        <p:spPr>
          <a:xfrm>
            <a:off x="2910679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2922156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3322274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3261491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776850" y="39624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 local branch LCL-10</a:t>
            </a:r>
            <a:br>
              <a:rPr lang="en-US" dirty="0" smtClean="0"/>
            </a:br>
            <a:r>
              <a:rPr lang="en-US" dirty="0" smtClean="0"/>
              <a:t>Changing files + auto commit</a:t>
            </a:r>
            <a:endParaRPr lang="en-US" dirty="0"/>
          </a:p>
        </p:txBody>
      </p:sp>
      <p:sp>
        <p:nvSpPr>
          <p:cNvPr id="3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35" name="Shape 205"/>
          <p:cNvCxnSpPr>
            <a:stCxn id="3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cxnSp>
        <p:nvCxnSpPr>
          <p:cNvPr id="43" name="Shape 205"/>
          <p:cNvCxnSpPr/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cxnSp>
        <p:nvCxnSpPr>
          <p:cNvPr id="47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" name="Shape 205"/>
          <p:cNvCxnSpPr/>
          <p:nvPr/>
        </p:nvCxnSpPr>
        <p:spPr>
          <a:xfrm flipV="1">
            <a:off x="2301843" y="267700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Save -&gt; auto commit, tag important changes: working1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65044" y="4018518"/>
            <a:ext cx="27222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save -&gt; auto commit</a:t>
            </a:r>
          </a:p>
          <a:p>
            <a:endParaRPr lang="en-US" dirty="0"/>
          </a:p>
          <a:p>
            <a:r>
              <a:rPr lang="en-US" dirty="0" smtClean="0"/>
              <a:t>Tag working commits: </a:t>
            </a:r>
            <a:r>
              <a:rPr lang="en-US" dirty="0" err="1" smtClean="0"/>
              <a:t>workingN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47929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2"/>
            <a:endCxn id="39" idx="0"/>
          </p:cNvCxnSpPr>
          <p:nvPr/>
        </p:nvCxnSpPr>
        <p:spPr>
          <a:xfrm flipH="1">
            <a:off x="4345499" y="5065942"/>
            <a:ext cx="11176" cy="3421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12"/>
          <p:cNvSpPr/>
          <p:nvPr/>
        </p:nvSpPr>
        <p:spPr>
          <a:xfrm>
            <a:off x="4027123" y="6493299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52" name="Shape 205"/>
          <p:cNvCxnSpPr>
            <a:stCxn id="48" idx="0"/>
          </p:cNvCxnSpPr>
          <p:nvPr/>
        </p:nvCxnSpPr>
        <p:spPr>
          <a:xfrm flipH="1" flipV="1">
            <a:off x="4438718" y="6244815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" name="Shape 205"/>
          <p:cNvCxnSpPr/>
          <p:nvPr/>
        </p:nvCxnSpPr>
        <p:spPr>
          <a:xfrm flipV="1">
            <a:off x="4377935" y="5765013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5" name="Shape 205"/>
          <p:cNvCxnSpPr>
            <a:stCxn id="5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3885760" y="605516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4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45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8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1038</Words>
  <Application>Microsoft Office PowerPoint</Application>
  <PresentationFormat>On-screen Show (4:3)</PresentationFormat>
  <Paragraphs>602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Source Code Pro</vt:lpstr>
      <vt:lpstr>Amatic SC</vt:lpstr>
      <vt:lpstr>Merriweather</vt:lpstr>
      <vt:lpstr>Beach Day</vt:lpstr>
      <vt:lpstr>Git and GitLab Best Practices</vt:lpstr>
      <vt:lpstr>Git – meaning?</vt:lpstr>
      <vt:lpstr>PowerPoint Presentation</vt:lpstr>
      <vt:lpstr>Commit Object</vt:lpstr>
      <vt:lpstr>Agenda:</vt:lpstr>
      <vt:lpstr>Git + GitLab best practices in work flow. Best practice: Commit 1 per Jira issue in main branches </vt:lpstr>
      <vt:lpstr>Create new feature branch FTR-10 (Jira) </vt:lpstr>
      <vt:lpstr>Checkout local branch lcl-10,  save-&gt;auto commit</vt:lpstr>
      <vt:lpstr>Save -&gt; auto commit, tag important changes: working1</vt:lpstr>
      <vt:lpstr>Making how many auto commits as needed, tagging as needed working2</vt:lpstr>
      <vt:lpstr>Merge --squash lcl-10 to fix/FTR-10</vt:lpstr>
      <vt:lpstr>Push -&gt; trigger CI, remove branch lcl-10 </vt:lpstr>
      <vt:lpstr>Open Gitlab MR</vt:lpstr>
      <vt:lpstr>Change not approved, need to fix comments</vt:lpstr>
      <vt:lpstr>Again checkout lcl-10,save-&gt;autocommit</vt:lpstr>
      <vt:lpstr>Squash merge to FTR-10 </vt:lpstr>
      <vt:lpstr>Push fix of review, CI, delete local branch lcl-10 </vt:lpstr>
      <vt:lpstr>Open Merge Request, Approve MR</vt:lpstr>
      <vt:lpstr>Other commit was merged, FF merge no possible now</vt:lpstr>
      <vt:lpstr>Rebase with squash only</vt:lpstr>
      <vt:lpstr>Trigger CI on new commit</vt:lpstr>
      <vt:lpstr>FF Merge, Tag and Remove Source Branch, Fast Forward Merge must</vt:lpstr>
      <vt:lpstr>Start new Feature FTR-11</vt:lpstr>
      <vt:lpstr>Best practices – local feature branches (topics)  </vt:lpstr>
      <vt:lpstr>Best practices – commit  </vt:lpstr>
      <vt:lpstr>Best practices – tag milestones (even local)  </vt:lpstr>
      <vt:lpstr>Best practices – squashing before push  </vt:lpstr>
      <vt:lpstr>Best practices – clean up local branches </vt:lpstr>
      <vt:lpstr>Best practices - concise commit messages</vt:lpstr>
      <vt:lpstr>Best practices – Branch Layout </vt:lpstr>
      <vt:lpstr>Fast-forward Merge in Gitlab</vt:lpstr>
      <vt:lpstr>Delete source branch, pipeline, discussions </vt:lpstr>
      <vt:lpstr>Questions?  Summary  Ilya Rokhkin (Git Trainings) https://github.com/ilyaro/git_best_practices_ppt  rokhkin_ilya@yahoo.com 054-5224805  </vt:lpstr>
      <vt:lpstr>Git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General Training</dc:title>
  <cp:lastModifiedBy>Ilya Rokhkin</cp:lastModifiedBy>
  <cp:revision>220</cp:revision>
  <dcterms:modified xsi:type="dcterms:W3CDTF">2020-04-30T19:36:47Z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2</vt:i4>
  </property>
  <property fmtid="{D5CDD505-2E9C-101B-9397-08002B2CF9AE}" pid="3" name="lqmsess">
    <vt:lpwstr>13f89633-15e3-423c-8f62-2fa2fd511dc3</vt:lpwstr>
  </property>
</Properties>
</file>