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39"/>
  </p:notesMasterIdLst>
  <p:sldIdLst>
    <p:sldId id="339" r:id="rId2"/>
    <p:sldId id="340" r:id="rId3"/>
    <p:sldId id="341" r:id="rId4"/>
    <p:sldId id="266" r:id="rId5"/>
    <p:sldId id="346" r:id="rId6"/>
    <p:sldId id="257" r:id="rId7"/>
    <p:sldId id="342" r:id="rId8"/>
    <p:sldId id="309" r:id="rId9"/>
    <p:sldId id="310" r:id="rId10"/>
    <p:sldId id="308" r:id="rId11"/>
    <p:sldId id="313" r:id="rId12"/>
    <p:sldId id="311" r:id="rId13"/>
    <p:sldId id="314" r:id="rId14"/>
    <p:sldId id="315" r:id="rId15"/>
    <p:sldId id="316" r:id="rId16"/>
    <p:sldId id="318" r:id="rId17"/>
    <p:sldId id="317" r:id="rId18"/>
    <p:sldId id="319" r:id="rId19"/>
    <p:sldId id="320" r:id="rId20"/>
    <p:sldId id="322" r:id="rId21"/>
    <p:sldId id="323" r:id="rId22"/>
    <p:sldId id="324" r:id="rId23"/>
    <p:sldId id="325" r:id="rId24"/>
    <p:sldId id="326" r:id="rId25"/>
    <p:sldId id="336" r:id="rId26"/>
    <p:sldId id="330" r:id="rId27"/>
    <p:sldId id="335" r:id="rId28"/>
    <p:sldId id="331" r:id="rId29"/>
    <p:sldId id="332" r:id="rId30"/>
    <p:sldId id="333" r:id="rId31"/>
    <p:sldId id="334" r:id="rId32"/>
    <p:sldId id="343" r:id="rId33"/>
    <p:sldId id="344" r:id="rId34"/>
    <p:sldId id="345" r:id="rId35"/>
    <p:sldId id="347" r:id="rId36"/>
    <p:sldId id="337" r:id="rId37"/>
    <p:sldId id="338" r:id="rId38"/>
  </p:sldIdLst>
  <p:sldSz cx="9144000" cy="6858000" type="screen4x3"/>
  <p:notesSz cx="6934200" cy="9232900"/>
  <p:embeddedFontLst>
    <p:embeddedFont>
      <p:font typeface="Amatic SC" panose="020B0604020202020204" charset="-79"/>
      <p:regular r:id="rId40"/>
      <p:bold r:id="rId41"/>
    </p:embeddedFont>
    <p:embeddedFont>
      <p:font typeface="Merriweather" panose="020B0604020202020204" charset="0"/>
      <p:regular r:id="rId42"/>
      <p:bold r:id="rId43"/>
      <p:italic r:id="rId44"/>
      <p:boldItalic r:id="rId45"/>
    </p:embeddedFont>
    <p:embeddedFont>
      <p:font typeface="Source Code Pro" panose="020B060402020202020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A7FF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840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4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194050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4" name="Shape 13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Shape 1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47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hyperlink" Target="https://github.com/datreeio/node-datreeio/commits/master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yaro/git_best_practices_ppt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hyperlink" Target="mailto:rokhkin_ilya@yahoo.com" TargetMode="Externa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and GitLab Best Practices</a:t>
            </a:r>
            <a:endParaRPr lang="en-US" sz="4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really use Git and Gitlab efficiently?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2020</a:t>
            </a:r>
            <a:endParaRPr lang="en-US" sz="2000" b="0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4294967295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4294967295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2266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Save -&gt; auto commit, tag important changes: working1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249050" y="4268738"/>
            <a:ext cx="1368925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65044" y="4018518"/>
            <a:ext cx="272222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Each save -&gt; auto commit</a:t>
            </a:r>
          </a:p>
          <a:p>
            <a:endParaRPr lang="en-US" dirty="0"/>
          </a:p>
          <a:p>
            <a:r>
              <a:rPr lang="en-US" dirty="0" smtClean="0"/>
              <a:t>Tag working commits: </a:t>
            </a:r>
            <a:r>
              <a:rPr lang="en-US" dirty="0" err="1" smtClean="0"/>
              <a:t>workingN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47929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2"/>
            <a:endCxn id="39" idx="0"/>
          </p:cNvCxnSpPr>
          <p:nvPr/>
        </p:nvCxnSpPr>
        <p:spPr>
          <a:xfrm flipH="1">
            <a:off x="4345499" y="5065942"/>
            <a:ext cx="11176" cy="3421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8" name="Shape 212"/>
          <p:cNvSpPr/>
          <p:nvPr/>
        </p:nvSpPr>
        <p:spPr>
          <a:xfrm>
            <a:off x="4027123" y="6493299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52" name="Shape 205"/>
          <p:cNvCxnSpPr>
            <a:stCxn id="48" idx="0"/>
          </p:cNvCxnSpPr>
          <p:nvPr/>
        </p:nvCxnSpPr>
        <p:spPr>
          <a:xfrm flipH="1" flipV="1">
            <a:off x="4438718" y="6244815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3" name="Shape 205"/>
          <p:cNvCxnSpPr/>
          <p:nvPr/>
        </p:nvCxnSpPr>
        <p:spPr>
          <a:xfrm flipV="1">
            <a:off x="4377935" y="5765013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5" name="Shape 205"/>
          <p:cNvCxnSpPr>
            <a:stCxn id="5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3885760" y="605516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4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45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8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03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Making how many auto commits as needed, tagging as needed working2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278426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5690021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776850" y="3962400"/>
            <a:ext cx="24978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Changing files + auto commit</a:t>
            </a:r>
            <a:br>
              <a:rPr lang="en-US" dirty="0" smtClean="0"/>
            </a:br>
            <a:r>
              <a:rPr lang="en-US" dirty="0" smtClean="0"/>
              <a:t>Each save -&gt; auto commit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47" name="Shape 205"/>
          <p:cNvCxnSpPr>
            <a:stCxn id="46" idx="0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5199188" y="488460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48" name="Shape 205"/>
          <p:cNvCxnSpPr/>
          <p:nvPr/>
        </p:nvCxnSpPr>
        <p:spPr>
          <a:xfrm>
            <a:off x="5640780" y="5157608"/>
            <a:ext cx="0" cy="28885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2" name="Shape 205"/>
          <p:cNvCxnSpPr>
            <a:stCxn id="4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4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5153833" y="602417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7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8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8289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Merge --squash lcl-10 to fix/FTR-10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51" name="Shape 205"/>
          <p:cNvCxnSpPr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3" name="TextBox 42"/>
          <p:cNvSpPr txBox="1"/>
          <p:nvPr/>
        </p:nvSpPr>
        <p:spPr>
          <a:xfrm>
            <a:off x="5852412" y="838200"/>
            <a:ext cx="28688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checkout fix/FTR-10</a:t>
            </a:r>
            <a:br>
              <a:rPr lang="en-US" dirty="0" smtClean="0"/>
            </a:br>
            <a:r>
              <a:rPr lang="en-US" dirty="0" smtClean="0"/>
              <a:t>git merge –squash lcl-10</a:t>
            </a:r>
          </a:p>
          <a:p>
            <a:r>
              <a:rPr lang="en-US" dirty="0"/>
              <a:t>g</a:t>
            </a:r>
            <a:r>
              <a:rPr lang="en-US" dirty="0" smtClean="0"/>
              <a:t>it commit  </a:t>
            </a:r>
            <a:br>
              <a:rPr lang="en-US" dirty="0" smtClean="0"/>
            </a:br>
            <a:r>
              <a:rPr lang="en-US" dirty="0" smtClean="0"/>
              <a:t>Squash merge to 1 commit in FTR-10 branch</a:t>
            </a:r>
          </a:p>
          <a:p>
            <a:endParaRPr lang="en-US" dirty="0" smtClean="0"/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6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7" name="Shape 205"/>
          <p:cNvCxnSpPr>
            <a:stCxn id="96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9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204"/>
          <p:cNvSpPr/>
          <p:nvPr/>
        </p:nvSpPr>
        <p:spPr>
          <a:xfrm>
            <a:off x="5203825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47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48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49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388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-&gt; trigger CI, remove branch lcl-10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>
            <a:off x="6225199" y="4541738"/>
            <a:ext cx="38597" cy="3568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0429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>
            <a:off x="6223397" y="4016450"/>
            <a:ext cx="1802" cy="25228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5629238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49693"/>
            <a:ext cx="0" cy="23668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4" name="Elbow Connector 13"/>
          <p:cNvCxnSpPr>
            <a:stCxn id="35" idx="0"/>
          </p:cNvCxnSpPr>
          <p:nvPr/>
        </p:nvCxnSpPr>
        <p:spPr>
          <a:xfrm rot="16200000" flipV="1">
            <a:off x="5748812" y="4383635"/>
            <a:ext cx="183951" cy="8460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endCxn id="46" idx="2"/>
          </p:cNvCxnSpPr>
          <p:nvPr/>
        </p:nvCxnSpPr>
        <p:spPr>
          <a:xfrm rot="5400000" flipH="1" flipV="1">
            <a:off x="5075969" y="3483682"/>
            <a:ext cx="1572794" cy="889181"/>
          </a:xfrm>
          <a:prstGeom prst="bentConnector3">
            <a:avLst>
              <a:gd name="adj1" fmla="val 8111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732799" y="3419341"/>
            <a:ext cx="6849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Push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6922857" y="622831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Code coverage test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Snippet, Security code </a:t>
            </a:r>
            <a:r>
              <a:rPr lang="en-US" dirty="0" smtClean="0">
                <a:solidFill>
                  <a:srgbClr val="000000"/>
                </a:solidFill>
              </a:rPr>
              <a:t>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2869600"/>
            <a:ext cx="1339172" cy="9452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450588" y="6015026"/>
            <a:ext cx="2236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Delete local branch</a:t>
            </a:r>
            <a:endParaRPr lang="en-US" dirty="0"/>
          </a:p>
        </p:txBody>
      </p:sp>
      <p:sp>
        <p:nvSpPr>
          <p:cNvPr id="7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203825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sp>
        <p:nvSpPr>
          <p:cNvPr id="78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79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0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81" name="Multiply 80"/>
          <p:cNvSpPr/>
          <p:nvPr/>
        </p:nvSpPr>
        <p:spPr>
          <a:xfrm>
            <a:off x="5793035" y="5753802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9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Gitlab 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stCxn id="55" idx="2"/>
            <a:endCxn id="46" idx="0"/>
          </p:cNvCxnSpPr>
          <p:nvPr/>
        </p:nvCxnSpPr>
        <p:spPr>
          <a:xfrm>
            <a:off x="6294592" y="2470209"/>
            <a:ext cx="12365" cy="31616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09600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</p:txBody>
      </p:sp>
      <p:cxnSp>
        <p:nvCxnSpPr>
          <p:cNvPr id="23" name="Elbow Connector 22"/>
          <p:cNvCxnSpPr>
            <a:endCxn id="20" idx="2"/>
          </p:cNvCxnSpPr>
          <p:nvPr/>
        </p:nvCxnSpPr>
        <p:spPr>
          <a:xfrm flipV="1">
            <a:off x="6694257" y="1132820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5" name="Shape 204"/>
          <p:cNvSpPr/>
          <p:nvPr/>
        </p:nvSpPr>
        <p:spPr>
          <a:xfrm>
            <a:off x="5681009" y="2136125"/>
            <a:ext cx="1227166" cy="334084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848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Change not approved, need to fix comments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5856057" y="3660950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</p:cNvCxnSpPr>
          <p:nvPr/>
        </p:nvCxnSpPr>
        <p:spPr>
          <a:xfrm flipH="1">
            <a:off x="6271513" y="4016450"/>
            <a:ext cx="3644" cy="2658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477001" y="622831"/>
            <a:ext cx="26670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not approved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116244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51" name="Shape 205"/>
          <p:cNvCxnSpPr>
            <a:stCxn id="50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2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53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4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55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56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91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16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Again checkout lcl-10,save-&gt;</a:t>
            </a:r>
            <a:r>
              <a:rPr lang="en-US" dirty="0" err="1" smtClean="0">
                <a:latin typeface="Merriweather"/>
                <a:ea typeface="Merriweather"/>
                <a:cs typeface="Merriweather"/>
                <a:sym typeface="Merriweather"/>
              </a:rPr>
              <a:t>autocommit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endCxn id="35" idx="0"/>
          </p:cNvCxnSpPr>
          <p:nvPr/>
        </p:nvCxnSpPr>
        <p:spPr>
          <a:xfrm flipH="1">
            <a:off x="6263796" y="4582869"/>
            <a:ext cx="7717" cy="3157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8264564" y="4740744"/>
            <a:ext cx="838200" cy="340514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2"/>
            <a:endCxn id="70" idx="0"/>
          </p:cNvCxnSpPr>
          <p:nvPr/>
        </p:nvCxnSpPr>
        <p:spPr>
          <a:xfrm>
            <a:off x="8683664" y="5081258"/>
            <a:ext cx="1" cy="34305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91965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251232" cy="464875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9" name="Shape 205"/>
          <p:cNvCxnSpPr>
            <a:endCxn id="46" idx="0"/>
          </p:cNvCxnSpPr>
          <p:nvPr/>
        </p:nvCxnSpPr>
        <p:spPr>
          <a:xfrm>
            <a:off x="630695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" name="TextBox 19"/>
          <p:cNvSpPr txBox="1"/>
          <p:nvPr/>
        </p:nvSpPr>
        <p:spPr>
          <a:xfrm>
            <a:off x="6922857" y="622831"/>
            <a:ext cx="2221143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Code review -2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No go, need to fix</a:t>
            </a:r>
          </a:p>
        </p:txBody>
      </p:sp>
      <p:cxnSp>
        <p:nvCxnSpPr>
          <p:cNvPr id="23" name="Elbow Connector 22"/>
          <p:cNvCxnSpPr>
            <a:stCxn id="46" idx="3"/>
            <a:endCxn id="20" idx="2"/>
          </p:cNvCxnSpPr>
          <p:nvPr/>
        </p:nvCxnSpPr>
        <p:spPr>
          <a:xfrm flipV="1">
            <a:off x="6694257" y="1146051"/>
            <a:ext cx="1339172" cy="181807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4" name="TextBox 23"/>
          <p:cNvSpPr txBox="1"/>
          <p:nvPr/>
        </p:nvSpPr>
        <p:spPr>
          <a:xfrm>
            <a:off x="6980197" y="3587639"/>
            <a:ext cx="21638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it checkout -b lcl-10</a:t>
            </a:r>
            <a:br>
              <a:rPr lang="en-US" dirty="0" smtClean="0"/>
            </a:br>
            <a:r>
              <a:rPr lang="en-US" dirty="0" smtClean="0"/>
              <a:t>Each save-&gt;auto commit</a:t>
            </a:r>
            <a:br>
              <a:rPr lang="en-US" dirty="0" smtClean="0"/>
            </a:br>
            <a:r>
              <a:rPr lang="en-US" dirty="0" smtClean="0"/>
              <a:t>in local branch lcl-10</a:t>
            </a:r>
            <a:endParaRPr lang="en-US" dirty="0"/>
          </a:p>
        </p:txBody>
      </p:sp>
      <p:sp>
        <p:nvSpPr>
          <p:cNvPr id="59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0" name="Shape 205"/>
          <p:cNvCxnSpPr>
            <a:stCxn id="59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68" name="Shape 204"/>
          <p:cNvSpPr/>
          <p:nvPr/>
        </p:nvSpPr>
        <p:spPr>
          <a:xfrm>
            <a:off x="5708769" y="4268738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84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17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Squash merge to FTR-10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52" name="Shape 200"/>
          <p:cNvCxnSpPr>
            <a:stCxn id="61" idx="2"/>
          </p:cNvCxnSpPr>
          <p:nvPr/>
        </p:nvCxnSpPr>
        <p:spPr>
          <a:xfrm>
            <a:off x="6254363" y="2518586"/>
            <a:ext cx="9433" cy="28930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1" name="TextBox 160"/>
          <p:cNvSpPr txBox="1"/>
          <p:nvPr/>
        </p:nvSpPr>
        <p:spPr>
          <a:xfrm>
            <a:off x="6254769" y="672996"/>
            <a:ext cx="28688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Squash merge to 1 commit in FTR-10 branch</a:t>
            </a:r>
          </a:p>
          <a:p>
            <a:r>
              <a:rPr lang="en-US" dirty="0" smtClean="0"/>
              <a:t>Tag commit </a:t>
            </a:r>
          </a:p>
          <a:p>
            <a:r>
              <a:rPr lang="en-US" dirty="0" smtClean="0"/>
              <a:t>(Possibly Rebase master)</a:t>
            </a:r>
            <a:endParaRPr lang="en-US" dirty="0"/>
          </a:p>
        </p:txBody>
      </p:sp>
      <p:sp>
        <p:nvSpPr>
          <p:cNvPr id="162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163" name="Shape 205"/>
          <p:cNvCxnSpPr>
            <a:stCxn id="162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64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65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sp>
        <p:nvSpPr>
          <p:cNvPr id="60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1" name="Shape 204"/>
          <p:cNvSpPr/>
          <p:nvPr/>
        </p:nvSpPr>
        <p:spPr>
          <a:xfrm>
            <a:off x="5640780" y="2164286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cxnSp>
        <p:nvCxnSpPr>
          <p:cNvPr id="64" name="Shape 205"/>
          <p:cNvCxnSpPr/>
          <p:nvPr/>
        </p:nvCxnSpPr>
        <p:spPr>
          <a:xfrm>
            <a:off x="8756700" y="4550557"/>
            <a:ext cx="0" cy="3936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67" name="Shape 205"/>
          <p:cNvCxnSpPr>
            <a:stCxn id="66" idx="2"/>
          </p:cNvCxnSpPr>
          <p:nvPr/>
        </p:nvCxnSpPr>
        <p:spPr>
          <a:xfrm>
            <a:off x="8716385" y="3845337"/>
            <a:ext cx="0" cy="4234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7956553" y="4268738"/>
            <a:ext cx="1187448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87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6694257" cy="111127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Push fix of review, CI, delete local branch lcl-10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3" name="Shape 205"/>
          <p:cNvCxnSpPr/>
          <p:nvPr/>
        </p:nvCxnSpPr>
        <p:spPr>
          <a:xfrm>
            <a:off x="8536053" y="5679014"/>
            <a:ext cx="0" cy="21707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205"/>
          <p:cNvCxnSpPr>
            <a:endCxn id="90" idx="0"/>
          </p:cNvCxnSpPr>
          <p:nvPr/>
        </p:nvCxnSpPr>
        <p:spPr>
          <a:xfrm>
            <a:off x="8756700" y="4550557"/>
            <a:ext cx="0" cy="39365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16385" y="3845337"/>
            <a:ext cx="0" cy="4234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/>
            <a:r>
              <a:rPr lang="en-US" dirty="0"/>
              <a:t>57y23</a:t>
            </a:r>
          </a:p>
        </p:txBody>
      </p:sp>
      <p:cxnSp>
        <p:nvCxnSpPr>
          <p:cNvPr id="136" name="Elbow Connector 135"/>
          <p:cNvCxnSpPr>
            <a:endCxn id="133" idx="2"/>
          </p:cNvCxnSpPr>
          <p:nvPr/>
        </p:nvCxnSpPr>
        <p:spPr>
          <a:xfrm rot="16200000" flipV="1">
            <a:off x="6881992" y="3456801"/>
            <a:ext cx="1802335" cy="1172484"/>
          </a:xfrm>
          <a:prstGeom prst="bentConnector3">
            <a:avLst>
              <a:gd name="adj1" fmla="val -7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/>
          <p:cNvSpPr txBox="1"/>
          <p:nvPr/>
        </p:nvSpPr>
        <p:spPr>
          <a:xfrm>
            <a:off x="6944323" y="0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Push triggers CI pipeline: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rgbClr val="000000"/>
                </a:solidFill>
              </a:rPr>
              <a:t>Code coverage </a:t>
            </a:r>
            <a:r>
              <a:rPr lang="en-US" dirty="0" smtClean="0">
                <a:solidFill>
                  <a:srgbClr val="000000"/>
                </a:solidFill>
              </a:rPr>
              <a:t>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138" name="Elbow Connector 137"/>
          <p:cNvCxnSpPr>
            <a:stCxn id="133" idx="3"/>
            <a:endCxn id="137" idx="2"/>
          </p:cNvCxnSpPr>
          <p:nvPr/>
        </p:nvCxnSpPr>
        <p:spPr>
          <a:xfrm flipV="1">
            <a:off x="7584217" y="2246769"/>
            <a:ext cx="470678" cy="7173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569393" y="2964125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endCxn id="133" idx="0"/>
          </p:cNvCxnSpPr>
          <p:nvPr/>
        </p:nvCxnSpPr>
        <p:spPr>
          <a:xfrm flipH="1">
            <a:off x="7196917" y="2530949"/>
            <a:ext cx="4767" cy="255426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0" name="TextBox 59"/>
          <p:cNvSpPr txBox="1"/>
          <p:nvPr/>
        </p:nvSpPr>
        <p:spPr>
          <a:xfrm>
            <a:off x="6553922" y="5381662"/>
            <a:ext cx="14360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Delete branch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6548999" y="3776887"/>
            <a:ext cx="6110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push</a:t>
            </a:r>
            <a:endParaRPr lang="en-US" b="1" dirty="0"/>
          </a:p>
        </p:txBody>
      </p:sp>
      <p:sp>
        <p:nvSpPr>
          <p:cNvPr id="64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6" name="Shape 205"/>
          <p:cNvCxnSpPr>
            <a:stCxn id="64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91" name="Shape 204"/>
          <p:cNvSpPr/>
          <p:nvPr/>
        </p:nvSpPr>
        <p:spPr>
          <a:xfrm>
            <a:off x="6625999" y="2246768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94" name="Shape 204"/>
          <p:cNvSpPr/>
          <p:nvPr/>
        </p:nvSpPr>
        <p:spPr>
          <a:xfrm>
            <a:off x="7956553" y="4268738"/>
            <a:ext cx="1187448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102" name="Shape 204"/>
          <p:cNvSpPr/>
          <p:nvPr/>
        </p:nvSpPr>
        <p:spPr>
          <a:xfrm>
            <a:off x="8196718" y="5424314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lcl-10</a:t>
            </a:r>
            <a:endParaRPr lang="en-US" dirty="0"/>
          </a:p>
        </p:txBody>
      </p:sp>
      <p:sp>
        <p:nvSpPr>
          <p:cNvPr id="103" name="Multiply 102"/>
          <p:cNvSpPr/>
          <p:nvPr/>
        </p:nvSpPr>
        <p:spPr>
          <a:xfrm>
            <a:off x="7913350" y="5185771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02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Open Merge Request, Approve MR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-54119" y="1066528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7" name="Shape 205"/>
          <p:cNvCxnSpPr>
            <a:endCxn id="90" idx="0"/>
          </p:cNvCxnSpPr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endCxn id="133" idx="0"/>
          </p:cNvCxnSpPr>
          <p:nvPr/>
        </p:nvCxnSpPr>
        <p:spPr>
          <a:xfrm>
            <a:off x="7196917" y="2565225"/>
            <a:ext cx="0" cy="22115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6922857" y="609600"/>
            <a:ext cx="2221143" cy="7386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Open Merge Request 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If CI succeeded </a:t>
            </a:r>
            <a:r>
              <a:rPr lang="en-US" b="1" dirty="0" smtClean="0">
                <a:solidFill>
                  <a:srgbClr val="000000"/>
                </a:solidFill>
              </a:rPr>
              <a:t>only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Approve MR</a:t>
            </a:r>
          </a:p>
        </p:txBody>
      </p:sp>
      <p:cxnSp>
        <p:nvCxnSpPr>
          <p:cNvPr id="63" name="Elbow Connector 62"/>
          <p:cNvCxnSpPr>
            <a:stCxn id="133" idx="3"/>
            <a:endCxn id="61" idx="2"/>
          </p:cNvCxnSpPr>
          <p:nvPr/>
        </p:nvCxnSpPr>
        <p:spPr>
          <a:xfrm flipV="1">
            <a:off x="7584217" y="1348264"/>
            <a:ext cx="449212" cy="1615861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60" name="Shape 204"/>
          <p:cNvSpPr/>
          <p:nvPr/>
        </p:nvSpPr>
        <p:spPr>
          <a:xfrm>
            <a:off x="6625999" y="2246768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6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334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– meaning?</a:t>
            </a: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8229600" cy="1676400"/>
          </a:xfrm>
        </p:spPr>
        <p:txBody>
          <a:bodyPr/>
          <a:lstStyle/>
          <a:p>
            <a:pPr marL="127000" indent="0">
              <a:buNone/>
            </a:pPr>
            <a:r>
              <a:rPr lang="en-US" sz="4000" dirty="0" smtClean="0"/>
              <a:t>What does the word Git means?</a:t>
            </a:r>
            <a:endParaRPr lang="en-US" sz="40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1385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20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Other commit was merged, FF merge no possible now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931162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59" idx="0"/>
          </p:cNvCxnSpPr>
          <p:nvPr/>
        </p:nvCxnSpPr>
        <p:spPr>
          <a:xfrm>
            <a:off x="7362862" y="1950750"/>
            <a:ext cx="0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152" name="Shape 200"/>
          <p:cNvCxnSpPr>
            <a:stCxn id="76" idx="0"/>
            <a:endCxn id="133" idx="2"/>
          </p:cNvCxnSpPr>
          <p:nvPr/>
        </p:nvCxnSpPr>
        <p:spPr>
          <a:xfrm flipV="1">
            <a:off x="7196917" y="3141875"/>
            <a:ext cx="0" cy="38665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067220" y="730551"/>
            <a:ext cx="1917569" cy="138499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  <a:latin typeface="Merriweather"/>
                <a:sym typeface="Merriweather"/>
              </a:rPr>
              <a:t>Need to rebase feature branch on master branch, in remote repository or if conflicts in local repository</a:t>
            </a:r>
            <a:endParaRPr lang="en-US" dirty="0" smtClean="0">
              <a:solidFill>
                <a:srgbClr val="000000"/>
              </a:solidFill>
            </a:endParaRPr>
          </a:p>
        </p:txBody>
      </p:sp>
      <p:sp>
        <p:nvSpPr>
          <p:cNvPr id="59" name="Shape 198"/>
          <p:cNvSpPr/>
          <p:nvPr/>
        </p:nvSpPr>
        <p:spPr>
          <a:xfrm>
            <a:off x="6975562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307137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6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67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6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3" name="Shape 205"/>
          <p:cNvCxnSpPr>
            <a:stCxn id="70" idx="2"/>
            <a:endCxn id="59" idx="0"/>
          </p:cNvCxnSpPr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3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4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74" name="Shape 205"/>
          <p:cNvCxnSpPr>
            <a:stCxn id="64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76" name="Shape 204"/>
          <p:cNvSpPr/>
          <p:nvPr/>
        </p:nvSpPr>
        <p:spPr>
          <a:xfrm>
            <a:off x="6583334" y="3528529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77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38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21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Rebase with squash </a:t>
            </a:r>
            <a:r>
              <a:rPr lang="en-US" b="1" dirty="0" smtClean="0">
                <a:latin typeface="Merriweather"/>
                <a:ea typeface="Merriweather"/>
                <a:cs typeface="Merriweather"/>
                <a:sym typeface="Merriweather"/>
              </a:rPr>
              <a:t>only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TextBox 60"/>
          <p:cNvSpPr txBox="1"/>
          <p:nvPr/>
        </p:nvSpPr>
        <p:spPr>
          <a:xfrm>
            <a:off x="3397890" y="793922"/>
            <a:ext cx="1917569" cy="954107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Commits 345r3 and 57y23 squashed and applied upon commit 45v34 (Rebase) </a:t>
            </a:r>
          </a:p>
        </p:txBody>
      </p: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8"/>
          <p:cNvSpPr/>
          <p:nvPr/>
        </p:nvSpPr>
        <p:spPr>
          <a:xfrm>
            <a:off x="6926741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 flipH="1">
            <a:off x="7353379" y="1950750"/>
            <a:ext cx="5062" cy="3695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68" name="Shape 205"/>
          <p:cNvCxnSpPr/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0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1" name="Shape 205"/>
          <p:cNvCxnSpPr>
            <a:stCxn id="70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7848600" y="1668392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894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22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515495" cy="990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Trigger CI on new commit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6888766" y="1708599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</p:cNvCxnSpPr>
          <p:nvPr/>
        </p:nvCxnSpPr>
        <p:spPr>
          <a:xfrm>
            <a:off x="7320466" y="1963299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/>
          <p:nvPr/>
        </p:nvCxnSpPr>
        <p:spPr>
          <a:xfrm flipH="1">
            <a:off x="6606177" y="2982152"/>
            <a:ext cx="240224" cy="2478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7798291" y="2804402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57612" cy="48410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endCxn id="63" idx="0"/>
          </p:cNvCxnSpPr>
          <p:nvPr/>
        </p:nvCxnSpPr>
        <p:spPr>
          <a:xfrm flipH="1">
            <a:off x="8185591" y="1946789"/>
            <a:ext cx="1" cy="85761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8" name="TextBox 67"/>
          <p:cNvSpPr txBox="1"/>
          <p:nvPr/>
        </p:nvSpPr>
        <p:spPr>
          <a:xfrm>
            <a:off x="3549655" y="24106"/>
            <a:ext cx="2221143" cy="2246769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New commit triggers CI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Build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Unit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Static Code Analysis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Code Coverage Test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Snippet, Security code analysis</a:t>
            </a:r>
          </a:p>
          <a:p>
            <a:r>
              <a:rPr lang="en-US" dirty="0" smtClean="0">
                <a:solidFill>
                  <a:srgbClr val="000000"/>
                </a:solidFill>
              </a:rPr>
              <a:t>-     …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Deploy</a:t>
            </a:r>
          </a:p>
          <a:p>
            <a:pPr marL="285750" indent="-285750">
              <a:buFontTx/>
              <a:buChar char="-"/>
            </a:pPr>
            <a:r>
              <a:rPr lang="en-US" dirty="0" smtClean="0">
                <a:solidFill>
                  <a:srgbClr val="000000"/>
                </a:solidFill>
              </a:rPr>
              <a:t>Functional Test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6" name="Shape 204"/>
          <p:cNvSpPr/>
          <p:nvPr/>
        </p:nvSpPr>
        <p:spPr>
          <a:xfrm>
            <a:off x="5856057" y="171134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sp>
        <p:nvSpPr>
          <p:cNvPr id="78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9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81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9" name="Shape 205"/>
          <p:cNvCxnSpPr/>
          <p:nvPr/>
        </p:nvCxnSpPr>
        <p:spPr>
          <a:xfrm>
            <a:off x="6314776" y="1984342"/>
            <a:ext cx="1048086" cy="33595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0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74" name="Shape 205"/>
          <p:cNvCxnSpPr>
            <a:stCxn id="73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2" name="Shape 204"/>
          <p:cNvSpPr/>
          <p:nvPr/>
        </p:nvSpPr>
        <p:spPr>
          <a:xfrm>
            <a:off x="7833885" y="1668674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619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23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FF Merge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,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Tag and Remove 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Source Branch, Fast Forward Merge 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must</a:t>
            </a:r>
            <a:endParaRPr lang="en-US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8272085" y="129570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/>
          <p:nvPr/>
        </p:nvCxnSpPr>
        <p:spPr>
          <a:xfrm>
            <a:off x="8873597" y="1550400"/>
            <a:ext cx="0" cy="77562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2" name="Shape 205"/>
          <p:cNvCxnSpPr>
            <a:stCxn id="90" idx="1"/>
            <a:endCxn id="35" idx="3"/>
          </p:cNvCxnSpPr>
          <p:nvPr/>
        </p:nvCxnSpPr>
        <p:spPr>
          <a:xfrm flipH="1" flipV="1">
            <a:off x="6651096" y="5076370"/>
            <a:ext cx="1718304" cy="4559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958199" y="540804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654562" y="5590489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5105400" y="5424314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732802" y="5631052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/>
          <p:nvPr/>
        </p:nvCxnSpPr>
        <p:spPr>
          <a:xfrm flipH="1" flipV="1">
            <a:off x="2426586" y="5053473"/>
            <a:ext cx="3429471" cy="1102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897956" y="61423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345499" y="5763543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959058" y="643176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5105400" y="5795034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6" name="Shape 198"/>
          <p:cNvSpPr/>
          <p:nvPr/>
        </p:nvSpPr>
        <p:spPr>
          <a:xfrm>
            <a:off x="5831577" y="2816793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7" name="Shape 200"/>
          <p:cNvCxnSpPr>
            <a:stCxn id="46" idx="1"/>
            <a:endCxn id="192" idx="3"/>
          </p:cNvCxnSpPr>
          <p:nvPr/>
        </p:nvCxnSpPr>
        <p:spPr>
          <a:xfrm flipH="1" flipV="1">
            <a:off x="2668425" y="2499250"/>
            <a:ext cx="3163152" cy="495293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50" idx="0"/>
            <a:endCxn id="35" idx="2"/>
          </p:cNvCxnSpPr>
          <p:nvPr/>
        </p:nvCxnSpPr>
        <p:spPr>
          <a:xfrm flipH="1" flipV="1">
            <a:off x="6263796" y="5254120"/>
            <a:ext cx="242248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89" name="Shape 205"/>
          <p:cNvCxnSpPr/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0" name="Shape 198"/>
          <p:cNvSpPr/>
          <p:nvPr/>
        </p:nvSpPr>
        <p:spPr>
          <a:xfrm>
            <a:off x="8369400" y="494421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sp>
        <p:nvSpPr>
          <p:cNvPr id="133" name="Shape 198"/>
          <p:cNvSpPr/>
          <p:nvPr/>
        </p:nvSpPr>
        <p:spPr>
          <a:xfrm>
            <a:off x="6809617" y="278637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57y23</a:t>
            </a:r>
            <a:endParaRPr lang="en-US" dirty="0"/>
          </a:p>
        </p:txBody>
      </p:sp>
      <p:cxnSp>
        <p:nvCxnSpPr>
          <p:cNvPr id="146" name="Shape 200"/>
          <p:cNvCxnSpPr>
            <a:stCxn id="133" idx="1"/>
          </p:cNvCxnSpPr>
          <p:nvPr/>
        </p:nvCxnSpPr>
        <p:spPr>
          <a:xfrm flipH="1">
            <a:off x="6606177" y="2964125"/>
            <a:ext cx="203440" cy="4280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6966079" y="23203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  <a:endCxn id="192" idx="3"/>
          </p:cNvCxnSpPr>
          <p:nvPr/>
        </p:nvCxnSpPr>
        <p:spPr>
          <a:xfrm flipH="1">
            <a:off x="2668425" y="2498050"/>
            <a:ext cx="4297654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8185591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7740679" y="2498050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7" name="Shape 209"/>
          <p:cNvCxnSpPr>
            <a:stCxn id="83" idx="0"/>
            <a:endCxn id="63" idx="2"/>
          </p:cNvCxnSpPr>
          <p:nvPr/>
        </p:nvCxnSpPr>
        <p:spPr>
          <a:xfrm flipH="1" flipV="1">
            <a:off x="8572891" y="2677000"/>
            <a:ext cx="3827" cy="31754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7848600" y="169605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</p:cNvCxnSpPr>
          <p:nvPr/>
        </p:nvCxnSpPr>
        <p:spPr>
          <a:xfrm>
            <a:off x="8307319" y="1969050"/>
            <a:ext cx="0" cy="3512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6904784" y="17028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7353379" y="19758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828800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76063" y="1957576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79" name="Shape 205"/>
          <p:cNvCxnSpPr/>
          <p:nvPr/>
        </p:nvCxnSpPr>
        <p:spPr>
          <a:xfrm>
            <a:off x="8724900" y="4555532"/>
            <a:ext cx="31800" cy="388678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0" name="Shape 212"/>
          <p:cNvSpPr/>
          <p:nvPr/>
        </p:nvSpPr>
        <p:spPr>
          <a:xfrm>
            <a:off x="8297285" y="3489837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1" name="Shape 205"/>
          <p:cNvCxnSpPr>
            <a:stCxn id="80" idx="2"/>
          </p:cNvCxnSpPr>
          <p:nvPr/>
        </p:nvCxnSpPr>
        <p:spPr>
          <a:xfrm>
            <a:off x="8716385" y="3845337"/>
            <a:ext cx="8515" cy="409606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2" name="Shape 204"/>
          <p:cNvSpPr/>
          <p:nvPr/>
        </p:nvSpPr>
        <p:spPr>
          <a:xfrm>
            <a:off x="1147728" y="4277557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sp>
        <p:nvSpPr>
          <p:cNvPr id="83" name="Shape 204"/>
          <p:cNvSpPr/>
          <p:nvPr/>
        </p:nvSpPr>
        <p:spPr>
          <a:xfrm>
            <a:off x="7963135" y="2994543"/>
            <a:ext cx="1227166" cy="27811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84" name="Shape 204"/>
          <p:cNvSpPr/>
          <p:nvPr/>
        </p:nvSpPr>
        <p:spPr>
          <a:xfrm>
            <a:off x="8033429" y="4252625"/>
            <a:ext cx="1110572" cy="297932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sp>
        <p:nvSpPr>
          <p:cNvPr id="85" name="Multiply 84"/>
          <p:cNvSpPr/>
          <p:nvPr/>
        </p:nvSpPr>
        <p:spPr>
          <a:xfrm>
            <a:off x="7710300" y="2864752"/>
            <a:ext cx="623981" cy="717562"/>
          </a:xfrm>
          <a:prstGeom prst="mathMultiply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7398319" y="3414393"/>
            <a:ext cx="9008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Remove source branch</a:t>
            </a:r>
            <a:endParaRPr lang="en-US" dirty="0"/>
          </a:p>
        </p:txBody>
      </p:sp>
      <p:sp>
        <p:nvSpPr>
          <p:cNvPr id="91" name="Shape 204"/>
          <p:cNvSpPr/>
          <p:nvPr/>
        </p:nvSpPr>
        <p:spPr>
          <a:xfrm>
            <a:off x="5798177" y="3489837"/>
            <a:ext cx="1591704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Working_FTR-10</a:t>
            </a:r>
            <a:endParaRPr lang="en-US" dirty="0"/>
          </a:p>
        </p:txBody>
      </p:sp>
      <p:cxnSp>
        <p:nvCxnSpPr>
          <p:cNvPr id="94" name="Shape 205"/>
          <p:cNvCxnSpPr>
            <a:stCxn id="91" idx="0"/>
            <a:endCxn id="133" idx="2"/>
          </p:cNvCxnSpPr>
          <p:nvPr/>
        </p:nvCxnSpPr>
        <p:spPr>
          <a:xfrm flipV="1">
            <a:off x="6594029" y="3141875"/>
            <a:ext cx="602888" cy="3479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7" name="TextBox 26"/>
          <p:cNvSpPr txBox="1"/>
          <p:nvPr/>
        </p:nvSpPr>
        <p:spPr>
          <a:xfrm>
            <a:off x="5009945" y="3133600"/>
            <a:ext cx="73129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Tag </a:t>
            </a:r>
            <a:br>
              <a:rPr lang="en-US" dirty="0" smtClean="0"/>
            </a:br>
            <a:r>
              <a:rPr lang="en-US" dirty="0" smtClean="0"/>
              <a:t>source</a:t>
            </a:r>
            <a:br>
              <a:rPr lang="en-US" dirty="0" smtClean="0"/>
            </a:br>
            <a:r>
              <a:rPr lang="en-US" dirty="0" smtClean="0"/>
              <a:t>branch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86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7983870" y="7003399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24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649305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32530" y="16868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23930" y="186459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-1"/>
            <a:ext cx="9144000" cy="83820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buClr>
                <a:schemeClr val="dk2"/>
              </a:buClr>
              <a:buSzPct val="25000"/>
            </a:pP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We got desired result: </a:t>
            </a:r>
            <a:r>
              <a:rPr lang="en-US" sz="2800" dirty="0">
                <a:solidFill>
                  <a:srgbClr val="5E5E5E"/>
                </a:solidFill>
              </a:rPr>
              <a:t>1 Commit per Jira issue in main </a:t>
            </a:r>
            <a:r>
              <a:rPr lang="en-US" sz="2800" dirty="0" smtClean="0">
                <a:solidFill>
                  <a:srgbClr val="5E5E5E"/>
                </a:solidFill>
              </a:rPr>
              <a:t>branch.  </a:t>
            </a: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Start </a:t>
            </a:r>
            <a:r>
              <a:rPr lang="en-US" sz="2800" dirty="0" smtClean="0">
                <a:latin typeface="Merriweather"/>
                <a:ea typeface="Merriweather"/>
                <a:cs typeface="Merriweather"/>
                <a:sym typeface="Merriweather"/>
              </a:rPr>
              <a:t>new Feature FTR-11</a:t>
            </a:r>
            <a:endParaRPr lang="en-US" sz="2800" b="1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573588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756813" y="399759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348213" y="4175349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6848994" y="1287548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108646" y="2858832"/>
            <a:ext cx="1951079" cy="417768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8" name="Shape 208"/>
          <p:cNvSpPr/>
          <p:nvPr/>
        </p:nvSpPr>
        <p:spPr>
          <a:xfrm>
            <a:off x="5356482" y="1049925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63" idx="0"/>
          </p:cNvCxnSpPr>
          <p:nvPr/>
        </p:nvCxnSpPr>
        <p:spPr>
          <a:xfrm flipH="1">
            <a:off x="4647573" y="1304625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184782" y="28194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144113" y="3651737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558244" y="50101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531413" y="4175349"/>
            <a:ext cx="26831" cy="1012562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9" name="Shape 198"/>
          <p:cNvSpPr/>
          <p:nvPr/>
        </p:nvSpPr>
        <p:spPr>
          <a:xfrm>
            <a:off x="3636481" y="500546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347e4</a:t>
            </a:r>
            <a:endParaRPr lang="en-US" dirty="0"/>
          </a:p>
        </p:txBody>
      </p:sp>
      <p:cxnSp>
        <p:nvCxnSpPr>
          <p:cNvPr id="40" name="Shape 200"/>
          <p:cNvCxnSpPr>
            <a:endCxn id="41" idx="3"/>
          </p:cNvCxnSpPr>
          <p:nvPr/>
        </p:nvCxnSpPr>
        <p:spPr>
          <a:xfrm flipH="1">
            <a:off x="3332844" y="5187911"/>
            <a:ext cx="269268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Flowchart: Multidocument 1"/>
          <p:cNvSpPr/>
          <p:nvPr/>
        </p:nvSpPr>
        <p:spPr>
          <a:xfrm>
            <a:off x="4783682" y="5021736"/>
            <a:ext cx="999626" cy="459574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24t56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38" name="Shape 200"/>
          <p:cNvCxnSpPr/>
          <p:nvPr/>
        </p:nvCxnSpPr>
        <p:spPr>
          <a:xfrm flipH="1" flipV="1">
            <a:off x="4411084" y="5228474"/>
            <a:ext cx="372598" cy="11474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5" name="Shape 198"/>
          <p:cNvSpPr/>
          <p:nvPr/>
        </p:nvSpPr>
        <p:spPr>
          <a:xfrm>
            <a:off x="5876496" y="489862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345r3</a:t>
            </a:r>
            <a:endParaRPr lang="en-US" dirty="0"/>
          </a:p>
        </p:txBody>
      </p:sp>
      <p:cxnSp>
        <p:nvCxnSpPr>
          <p:cNvPr id="44" name="Shape 200"/>
          <p:cNvCxnSpPr>
            <a:endCxn id="35" idx="2"/>
          </p:cNvCxnSpPr>
          <p:nvPr/>
        </p:nvCxnSpPr>
        <p:spPr>
          <a:xfrm flipH="1" flipV="1">
            <a:off x="6263796" y="5254120"/>
            <a:ext cx="154504" cy="6869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1" name="Shape 204"/>
          <p:cNvSpPr/>
          <p:nvPr/>
        </p:nvSpPr>
        <p:spPr>
          <a:xfrm>
            <a:off x="3576238" y="573979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w</a:t>
            </a:r>
            <a:r>
              <a:rPr lang="en-US" dirty="0" smtClean="0"/>
              <a:t>orking1</a:t>
            </a:r>
            <a:endParaRPr lang="en-US" dirty="0"/>
          </a:p>
        </p:txBody>
      </p:sp>
      <p:cxnSp>
        <p:nvCxnSpPr>
          <p:cNvPr id="72" name="Shape 205"/>
          <p:cNvCxnSpPr>
            <a:stCxn id="71" idx="0"/>
            <a:endCxn id="39" idx="2"/>
          </p:cNvCxnSpPr>
          <p:nvPr/>
        </p:nvCxnSpPr>
        <p:spPr>
          <a:xfrm flipH="1" flipV="1">
            <a:off x="4023781" y="5360965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2" name="Shape 204"/>
          <p:cNvSpPr/>
          <p:nvPr/>
        </p:nvSpPr>
        <p:spPr>
          <a:xfrm>
            <a:off x="4637340" y="6029191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working2</a:t>
            </a:r>
            <a:endParaRPr lang="en-US" dirty="0"/>
          </a:p>
        </p:txBody>
      </p:sp>
      <p:cxnSp>
        <p:nvCxnSpPr>
          <p:cNvPr id="93" name="Shape 205"/>
          <p:cNvCxnSpPr>
            <a:endCxn id="2" idx="0"/>
          </p:cNvCxnSpPr>
          <p:nvPr/>
        </p:nvCxnSpPr>
        <p:spPr>
          <a:xfrm flipV="1">
            <a:off x="4783682" y="5392456"/>
            <a:ext cx="0" cy="63673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198"/>
          <p:cNvSpPr/>
          <p:nvPr/>
        </p:nvSpPr>
        <p:spPr>
          <a:xfrm rot="10800000" flipV="1">
            <a:off x="6118744" y="5941059"/>
            <a:ext cx="774600" cy="310525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567r4</a:t>
            </a:r>
            <a:endParaRPr lang="en-US" dirty="0"/>
          </a:p>
        </p:txBody>
      </p:sp>
      <p:sp>
        <p:nvSpPr>
          <p:cNvPr id="51" name="Shape 198"/>
          <p:cNvSpPr/>
          <p:nvPr/>
        </p:nvSpPr>
        <p:spPr>
          <a:xfrm>
            <a:off x="7135592" y="5896085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e3rf5</a:t>
            </a:r>
            <a:endParaRPr lang="en-US" dirty="0"/>
          </a:p>
        </p:txBody>
      </p:sp>
      <p:cxnSp>
        <p:nvCxnSpPr>
          <p:cNvPr id="52" name="Shape 200"/>
          <p:cNvCxnSpPr>
            <a:stCxn id="35" idx="0"/>
            <a:endCxn id="198" idx="3"/>
          </p:cNvCxnSpPr>
          <p:nvPr/>
        </p:nvCxnSpPr>
        <p:spPr>
          <a:xfrm flipH="1" flipV="1">
            <a:off x="2531413" y="4175349"/>
            <a:ext cx="3732383" cy="723271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3" name="Flowchart: Multidocument 1"/>
          <p:cNvSpPr/>
          <p:nvPr/>
        </p:nvSpPr>
        <p:spPr>
          <a:xfrm>
            <a:off x="8196718" y="5867519"/>
            <a:ext cx="795711" cy="411357"/>
          </a:xfrm>
          <a:custGeom>
            <a:avLst/>
            <a:gdLst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3675 h 21600"/>
              <a:gd name="connsiteX3" fmla="*/ 0 w 21600"/>
              <a:gd name="connsiteY3" fmla="*/ 3675 h 21600"/>
              <a:gd name="connsiteX4" fmla="*/ 0 w 21600"/>
              <a:gd name="connsiteY4" fmla="*/ 20782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18595 w 21600"/>
              <a:gd name="connsiteY10" fmla="*/ 3675 h 21600"/>
              <a:gd name="connsiteX11" fmla="*/ 1532 w 21600"/>
              <a:gd name="connsiteY11" fmla="*/ 3675 h 21600"/>
              <a:gd name="connsiteX12" fmla="*/ 2972 w 21600"/>
              <a:gd name="connsiteY12" fmla="*/ 1815 h 21600"/>
              <a:gd name="connsiteX13" fmla="*/ 2972 w 21600"/>
              <a:gd name="connsiteY13" fmla="*/ 0 h 21600"/>
              <a:gd name="connsiteX14" fmla="*/ 21600 w 21600"/>
              <a:gd name="connsiteY14" fmla="*/ 0 h 21600"/>
              <a:gd name="connsiteX15" fmla="*/ 21600 w 21600"/>
              <a:gd name="connsiteY15" fmla="*/ 14392 h 21600"/>
              <a:gd name="connsiteX16" fmla="*/ 20000 w 21600"/>
              <a:gd name="connsiteY16" fmla="*/ 14467 h 21600"/>
              <a:gd name="connsiteX17" fmla="*/ 20000 w 21600"/>
              <a:gd name="connsiteY17" fmla="*/ 1815 h 21600"/>
              <a:gd name="connsiteX18" fmla="*/ 2972 w 21600"/>
              <a:gd name="connsiteY18" fmla="*/ 1815 h 21600"/>
              <a:gd name="connsiteX0" fmla="*/ 0 w 21600"/>
              <a:gd name="connsiteY0" fmla="*/ 3675 h 21600"/>
              <a:gd name="connsiteX1" fmla="*/ 18595 w 21600"/>
              <a:gd name="connsiteY1" fmla="*/ 3675 h 21600"/>
              <a:gd name="connsiteX2" fmla="*/ 18595 w 21600"/>
              <a:gd name="connsiteY2" fmla="*/ 18022 h 21600"/>
              <a:gd name="connsiteX3" fmla="*/ 0 w 21600"/>
              <a:gd name="connsiteY3" fmla="*/ 20782 h 21600"/>
              <a:gd name="connsiteX4" fmla="*/ 0 w 21600"/>
              <a:gd name="connsiteY4" fmla="*/ 3675 h 21600"/>
              <a:gd name="connsiteX5" fmla="*/ 1532 w 21600"/>
              <a:gd name="connsiteY5" fmla="*/ 3675 h 21600"/>
              <a:gd name="connsiteX6" fmla="*/ 1532 w 21600"/>
              <a:gd name="connsiteY6" fmla="*/ 1815 h 21600"/>
              <a:gd name="connsiteX7" fmla="*/ 20000 w 21600"/>
              <a:gd name="connsiteY7" fmla="*/ 1815 h 21600"/>
              <a:gd name="connsiteX8" fmla="*/ 20000 w 21600"/>
              <a:gd name="connsiteY8" fmla="*/ 16252 h 21600"/>
              <a:gd name="connsiteX9" fmla="*/ 18595 w 21600"/>
              <a:gd name="connsiteY9" fmla="*/ 16352 h 21600"/>
              <a:gd name="connsiteX10" fmla="*/ 2972 w 21600"/>
              <a:gd name="connsiteY10" fmla="*/ 1815 h 21600"/>
              <a:gd name="connsiteX11" fmla="*/ 2972 w 21600"/>
              <a:gd name="connsiteY11" fmla="*/ 0 h 21600"/>
              <a:gd name="connsiteX12" fmla="*/ 21600 w 21600"/>
              <a:gd name="connsiteY12" fmla="*/ 0 h 21600"/>
              <a:gd name="connsiteX13" fmla="*/ 21600 w 21600"/>
              <a:gd name="connsiteY13" fmla="*/ 14392 h 21600"/>
              <a:gd name="connsiteX14" fmla="*/ 20000 w 21600"/>
              <a:gd name="connsiteY14" fmla="*/ 14467 h 21600"/>
              <a:gd name="connsiteX0" fmla="*/ 0 w 21600"/>
              <a:gd name="connsiteY0" fmla="*/ 20782 h 21600"/>
              <a:gd name="connsiteX1" fmla="*/ 18595 w 21600"/>
              <a:gd name="connsiteY1" fmla="*/ 18022 h 21600"/>
              <a:gd name="connsiteX2" fmla="*/ 18595 w 21600"/>
              <a:gd name="connsiteY2" fmla="*/ 16352 h 21600"/>
              <a:gd name="connsiteX3" fmla="*/ 20000 w 21600"/>
              <a:gd name="connsiteY3" fmla="*/ 16252 h 21600"/>
              <a:gd name="connsiteX4" fmla="*/ 20000 w 21600"/>
              <a:gd name="connsiteY4" fmla="*/ 14467 h 21600"/>
              <a:gd name="connsiteX5" fmla="*/ 21600 w 21600"/>
              <a:gd name="connsiteY5" fmla="*/ 14392 h 21600"/>
              <a:gd name="connsiteX6" fmla="*/ 21600 w 21600"/>
              <a:gd name="connsiteY6" fmla="*/ 0 h 21600"/>
              <a:gd name="connsiteX7" fmla="*/ 2972 w 21600"/>
              <a:gd name="connsiteY7" fmla="*/ 0 h 21600"/>
              <a:gd name="connsiteX8" fmla="*/ 2972 w 21600"/>
              <a:gd name="connsiteY8" fmla="*/ 1815 h 21600"/>
              <a:gd name="connsiteX9" fmla="*/ 1532 w 21600"/>
              <a:gd name="connsiteY9" fmla="*/ 1815 h 21600"/>
              <a:gd name="connsiteX10" fmla="*/ 1532 w 21600"/>
              <a:gd name="connsiteY10" fmla="*/ 3675 h 21600"/>
              <a:gd name="connsiteX11" fmla="*/ 0 w 21600"/>
              <a:gd name="connsiteY11" fmla="*/ 3675 h 21600"/>
              <a:gd name="connsiteX12" fmla="*/ 0 w 21600"/>
              <a:gd name="connsiteY12" fmla="*/ 20782 h 21600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873 w 21600"/>
              <a:gd name="connsiteY2" fmla="*/ 25738 h 25763"/>
              <a:gd name="connsiteX3" fmla="*/ 20000 w 21600"/>
              <a:gd name="connsiteY3" fmla="*/ 16252 h 25763"/>
              <a:gd name="connsiteX4" fmla="*/ 20000 w 21600"/>
              <a:gd name="connsiteY4" fmla="*/ 14467 h 25763"/>
              <a:gd name="connsiteX5" fmla="*/ 21600 w 21600"/>
              <a:gd name="connsiteY5" fmla="*/ 14392 h 25763"/>
              <a:gd name="connsiteX6" fmla="*/ 21600 w 21600"/>
              <a:gd name="connsiteY6" fmla="*/ 0 h 25763"/>
              <a:gd name="connsiteX7" fmla="*/ 2972 w 21600"/>
              <a:gd name="connsiteY7" fmla="*/ 0 h 25763"/>
              <a:gd name="connsiteX8" fmla="*/ 2972 w 21600"/>
              <a:gd name="connsiteY8" fmla="*/ 1815 h 25763"/>
              <a:gd name="connsiteX9" fmla="*/ 1532 w 21600"/>
              <a:gd name="connsiteY9" fmla="*/ 1815 h 25763"/>
              <a:gd name="connsiteX10" fmla="*/ 1532 w 21600"/>
              <a:gd name="connsiteY10" fmla="*/ 3675 h 25763"/>
              <a:gd name="connsiteX11" fmla="*/ 0 w 21600"/>
              <a:gd name="connsiteY11" fmla="*/ 3675 h 25763"/>
              <a:gd name="connsiteX12" fmla="*/ 0 w 21600"/>
              <a:gd name="connsiteY12" fmla="*/ 20782 h 25763"/>
              <a:gd name="connsiteX0" fmla="*/ 0 w 21600"/>
              <a:gd name="connsiteY0" fmla="*/ 20782 h 26547"/>
              <a:gd name="connsiteX1" fmla="*/ 18595 w 21600"/>
              <a:gd name="connsiteY1" fmla="*/ 18022 h 26547"/>
              <a:gd name="connsiteX2" fmla="*/ 18595 w 21600"/>
              <a:gd name="connsiteY2" fmla="*/ 3675 h 26547"/>
              <a:gd name="connsiteX3" fmla="*/ 0 w 21600"/>
              <a:gd name="connsiteY3" fmla="*/ 3675 h 26547"/>
              <a:gd name="connsiteX4" fmla="*/ 0 w 21600"/>
              <a:gd name="connsiteY4" fmla="*/ 20782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18595 w 21600"/>
              <a:gd name="connsiteY10" fmla="*/ 3675 h 26547"/>
              <a:gd name="connsiteX11" fmla="*/ 1532 w 21600"/>
              <a:gd name="connsiteY11" fmla="*/ 3675 h 26547"/>
              <a:gd name="connsiteX12" fmla="*/ 2972 w 21600"/>
              <a:gd name="connsiteY12" fmla="*/ 1815 h 26547"/>
              <a:gd name="connsiteX13" fmla="*/ 2972 w 21600"/>
              <a:gd name="connsiteY13" fmla="*/ 0 h 26547"/>
              <a:gd name="connsiteX14" fmla="*/ 21600 w 21600"/>
              <a:gd name="connsiteY14" fmla="*/ 0 h 26547"/>
              <a:gd name="connsiteX15" fmla="*/ 21600 w 21600"/>
              <a:gd name="connsiteY15" fmla="*/ 14392 h 26547"/>
              <a:gd name="connsiteX16" fmla="*/ 20000 w 21600"/>
              <a:gd name="connsiteY16" fmla="*/ 14467 h 26547"/>
              <a:gd name="connsiteX17" fmla="*/ 20000 w 21600"/>
              <a:gd name="connsiteY17" fmla="*/ 1815 h 26547"/>
              <a:gd name="connsiteX18" fmla="*/ 2972 w 21600"/>
              <a:gd name="connsiteY18" fmla="*/ 1815 h 26547"/>
              <a:gd name="connsiteX0" fmla="*/ 0 w 21600"/>
              <a:gd name="connsiteY0" fmla="*/ 3675 h 26547"/>
              <a:gd name="connsiteX1" fmla="*/ 18595 w 21600"/>
              <a:gd name="connsiteY1" fmla="*/ 3675 h 26547"/>
              <a:gd name="connsiteX2" fmla="*/ 18595 w 21600"/>
              <a:gd name="connsiteY2" fmla="*/ 18022 h 26547"/>
              <a:gd name="connsiteX3" fmla="*/ 0 w 21600"/>
              <a:gd name="connsiteY3" fmla="*/ 20782 h 26547"/>
              <a:gd name="connsiteX4" fmla="*/ 0 w 21600"/>
              <a:gd name="connsiteY4" fmla="*/ 3675 h 26547"/>
              <a:gd name="connsiteX5" fmla="*/ 1532 w 21600"/>
              <a:gd name="connsiteY5" fmla="*/ 3675 h 26547"/>
              <a:gd name="connsiteX6" fmla="*/ 1532 w 21600"/>
              <a:gd name="connsiteY6" fmla="*/ 1815 h 26547"/>
              <a:gd name="connsiteX7" fmla="*/ 20000 w 21600"/>
              <a:gd name="connsiteY7" fmla="*/ 1815 h 26547"/>
              <a:gd name="connsiteX8" fmla="*/ 20000 w 21600"/>
              <a:gd name="connsiteY8" fmla="*/ 16252 h 26547"/>
              <a:gd name="connsiteX9" fmla="*/ 18595 w 21600"/>
              <a:gd name="connsiteY9" fmla="*/ 16352 h 26547"/>
              <a:gd name="connsiteX10" fmla="*/ 2972 w 21600"/>
              <a:gd name="connsiteY10" fmla="*/ 1815 h 26547"/>
              <a:gd name="connsiteX11" fmla="*/ 2972 w 21600"/>
              <a:gd name="connsiteY11" fmla="*/ 0 h 26547"/>
              <a:gd name="connsiteX12" fmla="*/ 21600 w 21600"/>
              <a:gd name="connsiteY12" fmla="*/ 0 h 26547"/>
              <a:gd name="connsiteX13" fmla="*/ 21600 w 21600"/>
              <a:gd name="connsiteY13" fmla="*/ 14392 h 26547"/>
              <a:gd name="connsiteX14" fmla="*/ 20000 w 21600"/>
              <a:gd name="connsiteY14" fmla="*/ 14467 h 26547"/>
              <a:gd name="connsiteX0" fmla="*/ 0 w 21600"/>
              <a:gd name="connsiteY0" fmla="*/ 20782 h 26547"/>
              <a:gd name="connsiteX1" fmla="*/ 9817 w 21600"/>
              <a:gd name="connsiteY1" fmla="*/ 26506 h 26547"/>
              <a:gd name="connsiteX2" fmla="*/ 18595 w 21600"/>
              <a:gd name="connsiteY2" fmla="*/ 18022 h 26547"/>
              <a:gd name="connsiteX3" fmla="*/ 18873 w 21600"/>
              <a:gd name="connsiteY3" fmla="*/ 25738 h 26547"/>
              <a:gd name="connsiteX4" fmla="*/ 20000 w 21600"/>
              <a:gd name="connsiteY4" fmla="*/ 16252 h 26547"/>
              <a:gd name="connsiteX5" fmla="*/ 20000 w 21600"/>
              <a:gd name="connsiteY5" fmla="*/ 14467 h 26547"/>
              <a:gd name="connsiteX6" fmla="*/ 21600 w 21600"/>
              <a:gd name="connsiteY6" fmla="*/ 14392 h 26547"/>
              <a:gd name="connsiteX7" fmla="*/ 21600 w 21600"/>
              <a:gd name="connsiteY7" fmla="*/ 0 h 26547"/>
              <a:gd name="connsiteX8" fmla="*/ 2972 w 21600"/>
              <a:gd name="connsiteY8" fmla="*/ 0 h 26547"/>
              <a:gd name="connsiteX9" fmla="*/ 2972 w 21600"/>
              <a:gd name="connsiteY9" fmla="*/ 1815 h 26547"/>
              <a:gd name="connsiteX10" fmla="*/ 1532 w 21600"/>
              <a:gd name="connsiteY10" fmla="*/ 1815 h 26547"/>
              <a:gd name="connsiteX11" fmla="*/ 1532 w 21600"/>
              <a:gd name="connsiteY11" fmla="*/ 3675 h 26547"/>
              <a:gd name="connsiteX12" fmla="*/ 0 w 21600"/>
              <a:gd name="connsiteY12" fmla="*/ 3675 h 26547"/>
              <a:gd name="connsiteX13" fmla="*/ 0 w 21600"/>
              <a:gd name="connsiteY13" fmla="*/ 20782 h 26547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595 w 21600"/>
              <a:gd name="connsiteY2" fmla="*/ 18022 h 25763"/>
              <a:gd name="connsiteX3" fmla="*/ 18873 w 21600"/>
              <a:gd name="connsiteY3" fmla="*/ 25738 h 25763"/>
              <a:gd name="connsiteX4" fmla="*/ 20000 w 21600"/>
              <a:gd name="connsiteY4" fmla="*/ 16252 h 25763"/>
              <a:gd name="connsiteX5" fmla="*/ 20000 w 21600"/>
              <a:gd name="connsiteY5" fmla="*/ 14467 h 25763"/>
              <a:gd name="connsiteX6" fmla="*/ 21600 w 21600"/>
              <a:gd name="connsiteY6" fmla="*/ 14392 h 25763"/>
              <a:gd name="connsiteX7" fmla="*/ 21600 w 21600"/>
              <a:gd name="connsiteY7" fmla="*/ 0 h 25763"/>
              <a:gd name="connsiteX8" fmla="*/ 2972 w 21600"/>
              <a:gd name="connsiteY8" fmla="*/ 0 h 25763"/>
              <a:gd name="connsiteX9" fmla="*/ 2972 w 21600"/>
              <a:gd name="connsiteY9" fmla="*/ 1815 h 25763"/>
              <a:gd name="connsiteX10" fmla="*/ 1532 w 21600"/>
              <a:gd name="connsiteY10" fmla="*/ 1815 h 25763"/>
              <a:gd name="connsiteX11" fmla="*/ 1532 w 21600"/>
              <a:gd name="connsiteY11" fmla="*/ 3675 h 25763"/>
              <a:gd name="connsiteX12" fmla="*/ 0 w 21600"/>
              <a:gd name="connsiteY12" fmla="*/ 3675 h 25763"/>
              <a:gd name="connsiteX13" fmla="*/ 0 w 21600"/>
              <a:gd name="connsiteY13" fmla="*/ 20782 h 25763"/>
              <a:gd name="connsiteX0" fmla="*/ 0 w 21600"/>
              <a:gd name="connsiteY0" fmla="*/ 20782 h 25763"/>
              <a:gd name="connsiteX1" fmla="*/ 18595 w 21600"/>
              <a:gd name="connsiteY1" fmla="*/ 18022 h 25763"/>
              <a:gd name="connsiteX2" fmla="*/ 18595 w 21600"/>
              <a:gd name="connsiteY2" fmla="*/ 3675 h 25763"/>
              <a:gd name="connsiteX3" fmla="*/ 0 w 21600"/>
              <a:gd name="connsiteY3" fmla="*/ 3675 h 25763"/>
              <a:gd name="connsiteX4" fmla="*/ 0 w 21600"/>
              <a:gd name="connsiteY4" fmla="*/ 20782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18595 w 21600"/>
              <a:gd name="connsiteY10" fmla="*/ 3675 h 25763"/>
              <a:gd name="connsiteX11" fmla="*/ 1532 w 21600"/>
              <a:gd name="connsiteY11" fmla="*/ 3675 h 25763"/>
              <a:gd name="connsiteX12" fmla="*/ 2972 w 21600"/>
              <a:gd name="connsiteY12" fmla="*/ 1815 h 25763"/>
              <a:gd name="connsiteX13" fmla="*/ 2972 w 21600"/>
              <a:gd name="connsiteY13" fmla="*/ 0 h 25763"/>
              <a:gd name="connsiteX14" fmla="*/ 21600 w 21600"/>
              <a:gd name="connsiteY14" fmla="*/ 0 h 25763"/>
              <a:gd name="connsiteX15" fmla="*/ 21600 w 21600"/>
              <a:gd name="connsiteY15" fmla="*/ 14392 h 25763"/>
              <a:gd name="connsiteX16" fmla="*/ 20000 w 21600"/>
              <a:gd name="connsiteY16" fmla="*/ 14467 h 25763"/>
              <a:gd name="connsiteX17" fmla="*/ 20000 w 21600"/>
              <a:gd name="connsiteY17" fmla="*/ 1815 h 25763"/>
              <a:gd name="connsiteX18" fmla="*/ 2972 w 21600"/>
              <a:gd name="connsiteY18" fmla="*/ 1815 h 25763"/>
              <a:gd name="connsiteX0" fmla="*/ 0 w 21600"/>
              <a:gd name="connsiteY0" fmla="*/ 3675 h 25763"/>
              <a:gd name="connsiteX1" fmla="*/ 18595 w 21600"/>
              <a:gd name="connsiteY1" fmla="*/ 3675 h 25763"/>
              <a:gd name="connsiteX2" fmla="*/ 18595 w 21600"/>
              <a:gd name="connsiteY2" fmla="*/ 18022 h 25763"/>
              <a:gd name="connsiteX3" fmla="*/ 0 w 21600"/>
              <a:gd name="connsiteY3" fmla="*/ 20782 h 25763"/>
              <a:gd name="connsiteX4" fmla="*/ 0 w 21600"/>
              <a:gd name="connsiteY4" fmla="*/ 3675 h 25763"/>
              <a:gd name="connsiteX5" fmla="*/ 1532 w 21600"/>
              <a:gd name="connsiteY5" fmla="*/ 3675 h 25763"/>
              <a:gd name="connsiteX6" fmla="*/ 1532 w 21600"/>
              <a:gd name="connsiteY6" fmla="*/ 1815 h 25763"/>
              <a:gd name="connsiteX7" fmla="*/ 20000 w 21600"/>
              <a:gd name="connsiteY7" fmla="*/ 1815 h 25763"/>
              <a:gd name="connsiteX8" fmla="*/ 20000 w 21600"/>
              <a:gd name="connsiteY8" fmla="*/ 16252 h 25763"/>
              <a:gd name="connsiteX9" fmla="*/ 18595 w 21600"/>
              <a:gd name="connsiteY9" fmla="*/ 16352 h 25763"/>
              <a:gd name="connsiteX10" fmla="*/ 2972 w 21600"/>
              <a:gd name="connsiteY10" fmla="*/ 1815 h 25763"/>
              <a:gd name="connsiteX11" fmla="*/ 2972 w 21600"/>
              <a:gd name="connsiteY11" fmla="*/ 0 h 25763"/>
              <a:gd name="connsiteX12" fmla="*/ 21600 w 21600"/>
              <a:gd name="connsiteY12" fmla="*/ 0 h 25763"/>
              <a:gd name="connsiteX13" fmla="*/ 21600 w 21600"/>
              <a:gd name="connsiteY13" fmla="*/ 14392 h 25763"/>
              <a:gd name="connsiteX14" fmla="*/ 20000 w 21600"/>
              <a:gd name="connsiteY14" fmla="*/ 14467 h 25763"/>
              <a:gd name="connsiteX0" fmla="*/ 0 w 21600"/>
              <a:gd name="connsiteY0" fmla="*/ 20782 h 25763"/>
              <a:gd name="connsiteX1" fmla="*/ 10652 w 21600"/>
              <a:gd name="connsiteY1" fmla="*/ 22896 h 25763"/>
              <a:gd name="connsiteX2" fmla="*/ 18165 w 21600"/>
              <a:gd name="connsiteY2" fmla="*/ 24340 h 25763"/>
              <a:gd name="connsiteX3" fmla="*/ 18595 w 21600"/>
              <a:gd name="connsiteY3" fmla="*/ 18022 h 25763"/>
              <a:gd name="connsiteX4" fmla="*/ 18873 w 21600"/>
              <a:gd name="connsiteY4" fmla="*/ 25738 h 25763"/>
              <a:gd name="connsiteX5" fmla="*/ 20000 w 21600"/>
              <a:gd name="connsiteY5" fmla="*/ 16252 h 25763"/>
              <a:gd name="connsiteX6" fmla="*/ 20000 w 21600"/>
              <a:gd name="connsiteY6" fmla="*/ 14467 h 25763"/>
              <a:gd name="connsiteX7" fmla="*/ 21600 w 21600"/>
              <a:gd name="connsiteY7" fmla="*/ 14392 h 25763"/>
              <a:gd name="connsiteX8" fmla="*/ 21600 w 21600"/>
              <a:gd name="connsiteY8" fmla="*/ 0 h 25763"/>
              <a:gd name="connsiteX9" fmla="*/ 2972 w 21600"/>
              <a:gd name="connsiteY9" fmla="*/ 0 h 25763"/>
              <a:gd name="connsiteX10" fmla="*/ 2972 w 21600"/>
              <a:gd name="connsiteY10" fmla="*/ 1815 h 25763"/>
              <a:gd name="connsiteX11" fmla="*/ 1532 w 21600"/>
              <a:gd name="connsiteY11" fmla="*/ 1815 h 25763"/>
              <a:gd name="connsiteX12" fmla="*/ 1532 w 21600"/>
              <a:gd name="connsiteY12" fmla="*/ 3675 h 25763"/>
              <a:gd name="connsiteX13" fmla="*/ 0 w 21600"/>
              <a:gd name="connsiteY13" fmla="*/ 3675 h 25763"/>
              <a:gd name="connsiteX14" fmla="*/ 0 w 21600"/>
              <a:gd name="connsiteY14" fmla="*/ 20782 h 25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1600" h="25763" stroke="0" extrusionOk="0">
                <a:moveTo>
                  <a:pt x="0" y="20782"/>
                </a:moveTo>
                <a:cubicBezTo>
                  <a:pt x="9298" y="23542"/>
                  <a:pt x="9298" y="18022"/>
                  <a:pt x="18595" y="18022"/>
                </a:cubicBezTo>
                <a:lnTo>
                  <a:pt x="18595" y="3675"/>
                </a:lnTo>
                <a:lnTo>
                  <a:pt x="0" y="3675"/>
                </a:lnTo>
                <a:lnTo>
                  <a:pt x="0" y="20782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lnTo>
                  <a:pt x="18595" y="3675"/>
                </a:lnTo>
                <a:lnTo>
                  <a:pt x="1532" y="3675"/>
                </a:lnTo>
                <a:close/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  <a:lnTo>
                  <a:pt x="20000" y="1815"/>
                </a:lnTo>
                <a:lnTo>
                  <a:pt x="2972" y="1815"/>
                </a:lnTo>
                <a:close/>
              </a:path>
              <a:path w="21600" h="25763" fill="none" extrusionOk="0">
                <a:moveTo>
                  <a:pt x="0" y="3675"/>
                </a:moveTo>
                <a:lnTo>
                  <a:pt x="18595" y="3675"/>
                </a:lnTo>
                <a:lnTo>
                  <a:pt x="18595" y="18022"/>
                </a:lnTo>
                <a:cubicBezTo>
                  <a:pt x="9298" y="18022"/>
                  <a:pt x="9298" y="23542"/>
                  <a:pt x="0" y="20782"/>
                </a:cubicBezTo>
                <a:lnTo>
                  <a:pt x="0" y="3675"/>
                </a:lnTo>
                <a:close/>
                <a:moveTo>
                  <a:pt x="1532" y="3675"/>
                </a:moveTo>
                <a:lnTo>
                  <a:pt x="1532" y="1815"/>
                </a:lnTo>
                <a:lnTo>
                  <a:pt x="20000" y="1815"/>
                </a:lnTo>
                <a:lnTo>
                  <a:pt x="20000" y="16252"/>
                </a:lnTo>
                <a:cubicBezTo>
                  <a:pt x="19298" y="16252"/>
                  <a:pt x="18595" y="16352"/>
                  <a:pt x="18595" y="16352"/>
                </a:cubicBezTo>
                <a:moveTo>
                  <a:pt x="2972" y="1815"/>
                </a:moveTo>
                <a:lnTo>
                  <a:pt x="2972" y="0"/>
                </a:lnTo>
                <a:lnTo>
                  <a:pt x="21600" y="0"/>
                </a:lnTo>
                <a:lnTo>
                  <a:pt x="21600" y="14392"/>
                </a:lnTo>
                <a:cubicBezTo>
                  <a:pt x="20800" y="14392"/>
                  <a:pt x="20000" y="14467"/>
                  <a:pt x="20000" y="14467"/>
                </a:cubicBezTo>
              </a:path>
              <a:path w="21600" h="25763" fill="none" stroke="0">
                <a:moveTo>
                  <a:pt x="0" y="20782"/>
                </a:moveTo>
                <a:cubicBezTo>
                  <a:pt x="1590" y="23504"/>
                  <a:pt x="7553" y="23356"/>
                  <a:pt x="10652" y="22896"/>
                </a:cubicBezTo>
                <a:cubicBezTo>
                  <a:pt x="13540" y="22406"/>
                  <a:pt x="16841" y="25152"/>
                  <a:pt x="18165" y="24340"/>
                </a:cubicBezTo>
                <a:cubicBezTo>
                  <a:pt x="19489" y="23528"/>
                  <a:pt x="18338" y="16706"/>
                  <a:pt x="18595" y="18022"/>
                </a:cubicBezTo>
                <a:cubicBezTo>
                  <a:pt x="18595" y="17465"/>
                  <a:pt x="18873" y="26295"/>
                  <a:pt x="18873" y="25738"/>
                </a:cubicBezTo>
                <a:cubicBezTo>
                  <a:pt x="18873" y="25738"/>
                  <a:pt x="19298" y="16252"/>
                  <a:pt x="20000" y="16252"/>
                </a:cubicBezTo>
                <a:lnTo>
                  <a:pt x="20000" y="14467"/>
                </a:lnTo>
                <a:cubicBezTo>
                  <a:pt x="20000" y="14467"/>
                  <a:pt x="20800" y="14392"/>
                  <a:pt x="21600" y="14392"/>
                </a:cubicBezTo>
                <a:lnTo>
                  <a:pt x="21600" y="0"/>
                </a:lnTo>
                <a:lnTo>
                  <a:pt x="2972" y="0"/>
                </a:lnTo>
                <a:lnTo>
                  <a:pt x="2972" y="1815"/>
                </a:lnTo>
                <a:lnTo>
                  <a:pt x="1532" y="1815"/>
                </a:lnTo>
                <a:lnTo>
                  <a:pt x="1532" y="3675"/>
                </a:lnTo>
                <a:lnTo>
                  <a:pt x="0" y="3675"/>
                </a:lnTo>
                <a:lnTo>
                  <a:pt x="0" y="20782"/>
                </a:lnTo>
                <a:close/>
              </a:path>
            </a:pathLst>
          </a:custGeom>
          <a:solidFill>
            <a:srgbClr val="A7FFAB"/>
          </a:solidFill>
          <a:ln w="12700">
            <a:solidFill>
              <a:schemeClr val="accent1"/>
            </a:solidFill>
          </a:ln>
          <a:effectLst>
            <a:outerShdw blurRad="40000" dist="20000" dir="5400000" rotWithShape="0">
              <a:srgbClr val="000000">
                <a:alpha val="38000"/>
              </a:srgbClr>
            </a:outerShdw>
            <a:softEdge rad="12700"/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45t19</a:t>
            </a:r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4" name="Shape 200"/>
          <p:cNvCxnSpPr>
            <a:endCxn id="51" idx="3"/>
          </p:cNvCxnSpPr>
          <p:nvPr/>
        </p:nvCxnSpPr>
        <p:spPr>
          <a:xfrm flipH="1">
            <a:off x="7910192" y="6073197"/>
            <a:ext cx="286526" cy="638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5" name="Shape 204"/>
          <p:cNvSpPr/>
          <p:nvPr/>
        </p:nvSpPr>
        <p:spPr>
          <a:xfrm>
            <a:off x="6931162" y="647289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working3</a:t>
            </a:r>
            <a:endParaRPr lang="en-US" dirty="0"/>
          </a:p>
        </p:txBody>
      </p:sp>
      <p:cxnSp>
        <p:nvCxnSpPr>
          <p:cNvPr id="56" name="Shape 205"/>
          <p:cNvCxnSpPr>
            <a:endCxn id="51" idx="2"/>
          </p:cNvCxnSpPr>
          <p:nvPr/>
        </p:nvCxnSpPr>
        <p:spPr>
          <a:xfrm flipV="1">
            <a:off x="7522892" y="6251585"/>
            <a:ext cx="0" cy="22131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7" name="Shape 204"/>
          <p:cNvSpPr/>
          <p:nvPr/>
        </p:nvSpPr>
        <p:spPr>
          <a:xfrm>
            <a:off x="8074991" y="6491832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working4</a:t>
            </a:r>
            <a:endParaRPr lang="en-US" dirty="0"/>
          </a:p>
        </p:txBody>
      </p:sp>
      <p:cxnSp>
        <p:nvCxnSpPr>
          <p:cNvPr id="58" name="Shape 205"/>
          <p:cNvCxnSpPr>
            <a:endCxn id="53" idx="0"/>
          </p:cNvCxnSpPr>
          <p:nvPr/>
        </p:nvCxnSpPr>
        <p:spPr>
          <a:xfrm flipV="1">
            <a:off x="8196718" y="6199345"/>
            <a:ext cx="0" cy="27355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65" name="Shape 200"/>
          <p:cNvCxnSpPr>
            <a:stCxn id="51" idx="1"/>
            <a:endCxn id="50" idx="1"/>
          </p:cNvCxnSpPr>
          <p:nvPr/>
        </p:nvCxnSpPr>
        <p:spPr>
          <a:xfrm flipH="1">
            <a:off x="6893344" y="6073835"/>
            <a:ext cx="242248" cy="22487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8" name="Shape 212"/>
          <p:cNvSpPr/>
          <p:nvPr/>
        </p:nvSpPr>
        <p:spPr>
          <a:xfrm>
            <a:off x="6551681" y="27521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89" name="Shape 205"/>
          <p:cNvCxnSpPr>
            <a:stCxn id="88" idx="2"/>
            <a:endCxn id="103" idx="0"/>
          </p:cNvCxnSpPr>
          <p:nvPr/>
        </p:nvCxnSpPr>
        <p:spPr>
          <a:xfrm>
            <a:off x="6970781" y="3107641"/>
            <a:ext cx="18004" cy="269719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9" name="Shape 198"/>
          <p:cNvSpPr/>
          <p:nvPr/>
        </p:nvSpPr>
        <p:spPr>
          <a:xfrm>
            <a:off x="3040761" y="16673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60" name="Shape 200"/>
          <p:cNvCxnSpPr>
            <a:stCxn id="59" idx="1"/>
          </p:cNvCxnSpPr>
          <p:nvPr/>
        </p:nvCxnSpPr>
        <p:spPr>
          <a:xfrm flipH="1">
            <a:off x="2574351" y="1845099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3" name="Shape 198"/>
          <p:cNvSpPr/>
          <p:nvPr/>
        </p:nvSpPr>
        <p:spPr>
          <a:xfrm>
            <a:off x="4260273" y="166854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66" name="Shape 200"/>
          <p:cNvCxnSpPr>
            <a:stCxn id="63" idx="1"/>
            <a:endCxn id="59" idx="3"/>
          </p:cNvCxnSpPr>
          <p:nvPr/>
        </p:nvCxnSpPr>
        <p:spPr>
          <a:xfrm flipH="1" flipV="1">
            <a:off x="3815361" y="1845099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9" name="Shape 204"/>
          <p:cNvSpPr/>
          <p:nvPr/>
        </p:nvSpPr>
        <p:spPr>
          <a:xfrm>
            <a:off x="4177554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70" name="Shape 205"/>
          <p:cNvCxnSpPr>
            <a:stCxn id="69" idx="2"/>
            <a:endCxn id="63" idx="0"/>
          </p:cNvCxnSpPr>
          <p:nvPr/>
        </p:nvCxnSpPr>
        <p:spPr>
          <a:xfrm>
            <a:off x="4636273" y="1346948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3" name="Shape 204"/>
          <p:cNvSpPr/>
          <p:nvPr/>
        </p:nvSpPr>
        <p:spPr>
          <a:xfrm>
            <a:off x="2979466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74" name="Shape 205"/>
          <p:cNvCxnSpPr>
            <a:stCxn id="73" idx="2"/>
            <a:endCxn id="59" idx="0"/>
          </p:cNvCxnSpPr>
          <p:nvPr/>
        </p:nvCxnSpPr>
        <p:spPr>
          <a:xfrm flipH="1">
            <a:off x="3428061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5" name="Shape 204"/>
          <p:cNvSpPr/>
          <p:nvPr/>
        </p:nvSpPr>
        <p:spPr>
          <a:xfrm>
            <a:off x="1767505" y="1049925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76" name="Shape 205"/>
          <p:cNvCxnSpPr/>
          <p:nvPr/>
        </p:nvCxnSpPr>
        <p:spPr>
          <a:xfrm flipH="1">
            <a:off x="2214768" y="1322925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7" name="Shape 204"/>
          <p:cNvSpPr/>
          <p:nvPr/>
        </p:nvSpPr>
        <p:spPr>
          <a:xfrm>
            <a:off x="577886" y="1073948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78" name="Shape 205"/>
          <p:cNvCxnSpPr/>
          <p:nvPr/>
        </p:nvCxnSpPr>
        <p:spPr>
          <a:xfrm flipH="1">
            <a:off x="1025149" y="1346948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79" name="Shape 204"/>
          <p:cNvSpPr/>
          <p:nvPr/>
        </p:nvSpPr>
        <p:spPr>
          <a:xfrm>
            <a:off x="4131579" y="2424561"/>
            <a:ext cx="1075139" cy="3005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ix/FTR-11</a:t>
            </a:r>
            <a:endParaRPr lang="en-US" dirty="0"/>
          </a:p>
        </p:txBody>
      </p:sp>
      <p:cxnSp>
        <p:nvCxnSpPr>
          <p:cNvPr id="80" name="Shape 205"/>
          <p:cNvCxnSpPr/>
          <p:nvPr/>
        </p:nvCxnSpPr>
        <p:spPr>
          <a:xfrm flipH="1" flipV="1">
            <a:off x="4657973" y="2022849"/>
            <a:ext cx="11176" cy="378833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1" name="Shape 208"/>
          <p:cNvSpPr/>
          <p:nvPr/>
        </p:nvSpPr>
        <p:spPr>
          <a:xfrm>
            <a:off x="5096059" y="3379254"/>
            <a:ext cx="1288751" cy="312195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rigin/master</a:t>
            </a:r>
            <a:endParaRPr lang="en-US" dirty="0"/>
          </a:p>
        </p:txBody>
      </p:sp>
      <p:cxnSp>
        <p:nvCxnSpPr>
          <p:cNvPr id="82" name="Shape 209"/>
          <p:cNvCxnSpPr>
            <a:stCxn id="81" idx="2"/>
          </p:cNvCxnSpPr>
          <p:nvPr/>
        </p:nvCxnSpPr>
        <p:spPr>
          <a:xfrm flipH="1">
            <a:off x="4891564" y="3691449"/>
            <a:ext cx="848871" cy="30523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3" name="Shape 198"/>
          <p:cNvSpPr/>
          <p:nvPr/>
        </p:nvSpPr>
        <p:spPr>
          <a:xfrm>
            <a:off x="2988828" y="39707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sp>
        <p:nvSpPr>
          <p:cNvPr id="84" name="Shape 198"/>
          <p:cNvSpPr/>
          <p:nvPr/>
        </p:nvSpPr>
        <p:spPr>
          <a:xfrm>
            <a:off x="4208340" y="397196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85" name="Shape 200"/>
          <p:cNvCxnSpPr>
            <a:stCxn id="84" idx="1"/>
            <a:endCxn id="83" idx="3"/>
          </p:cNvCxnSpPr>
          <p:nvPr/>
        </p:nvCxnSpPr>
        <p:spPr>
          <a:xfrm flipH="1" flipV="1">
            <a:off x="3763428" y="4148511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1" name="Shape 204"/>
          <p:cNvSpPr/>
          <p:nvPr/>
        </p:nvSpPr>
        <p:spPr>
          <a:xfrm>
            <a:off x="4125621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94" name="Shape 205"/>
          <p:cNvCxnSpPr>
            <a:stCxn id="91" idx="2"/>
            <a:endCxn id="84" idx="0"/>
          </p:cNvCxnSpPr>
          <p:nvPr/>
        </p:nvCxnSpPr>
        <p:spPr>
          <a:xfrm>
            <a:off x="4584340" y="3650360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5" name="Shape 204"/>
          <p:cNvSpPr/>
          <p:nvPr/>
        </p:nvSpPr>
        <p:spPr>
          <a:xfrm>
            <a:off x="2927533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96" name="Shape 205"/>
          <p:cNvCxnSpPr>
            <a:stCxn id="95" idx="2"/>
            <a:endCxn id="83" idx="0"/>
          </p:cNvCxnSpPr>
          <p:nvPr/>
        </p:nvCxnSpPr>
        <p:spPr>
          <a:xfrm flipH="1">
            <a:off x="3376128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7" name="Shape 204"/>
          <p:cNvSpPr/>
          <p:nvPr/>
        </p:nvSpPr>
        <p:spPr>
          <a:xfrm>
            <a:off x="1715572" y="335333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98" name="Shape 205"/>
          <p:cNvCxnSpPr/>
          <p:nvPr/>
        </p:nvCxnSpPr>
        <p:spPr>
          <a:xfrm flipH="1">
            <a:off x="2162835" y="362633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99" name="Shape 204"/>
          <p:cNvSpPr/>
          <p:nvPr/>
        </p:nvSpPr>
        <p:spPr>
          <a:xfrm>
            <a:off x="525953" y="337736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100" name="Shape 205"/>
          <p:cNvCxnSpPr/>
          <p:nvPr/>
        </p:nvCxnSpPr>
        <p:spPr>
          <a:xfrm flipH="1">
            <a:off x="973216" y="3650360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1" name="Shape 204"/>
          <p:cNvSpPr/>
          <p:nvPr/>
        </p:nvSpPr>
        <p:spPr>
          <a:xfrm>
            <a:off x="7561476" y="3371085"/>
            <a:ext cx="1574680" cy="328531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origin/fix/FTR-11</a:t>
            </a:r>
            <a:endParaRPr lang="en-US" dirty="0"/>
          </a:p>
        </p:txBody>
      </p:sp>
      <p:cxnSp>
        <p:nvCxnSpPr>
          <p:cNvPr id="102" name="Shape 205"/>
          <p:cNvCxnSpPr>
            <a:stCxn id="101" idx="2"/>
            <a:endCxn id="84" idx="3"/>
          </p:cNvCxnSpPr>
          <p:nvPr/>
        </p:nvCxnSpPr>
        <p:spPr>
          <a:xfrm flipH="1">
            <a:off x="4982940" y="3699616"/>
            <a:ext cx="3365876" cy="450095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03" name="Shape 204"/>
          <p:cNvSpPr/>
          <p:nvPr/>
        </p:nvSpPr>
        <p:spPr>
          <a:xfrm>
            <a:off x="6417924" y="3377360"/>
            <a:ext cx="1141721" cy="314089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Fix/FTR-11</a:t>
            </a:r>
            <a:endParaRPr lang="en-US" dirty="0"/>
          </a:p>
        </p:txBody>
      </p:sp>
      <p:cxnSp>
        <p:nvCxnSpPr>
          <p:cNvPr id="104" name="Shape 205"/>
          <p:cNvCxnSpPr>
            <a:stCxn id="103" idx="2"/>
            <a:endCxn id="84" idx="3"/>
          </p:cNvCxnSpPr>
          <p:nvPr/>
        </p:nvCxnSpPr>
        <p:spPr>
          <a:xfrm flipH="1">
            <a:off x="4982940" y="3691449"/>
            <a:ext cx="2005845" cy="4582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271262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12" y="0"/>
            <a:ext cx="82296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 dirty="0"/>
              <a:t>Best practices – Branch Layout</a:t>
            </a:r>
            <a:br>
              <a:rPr lang="en-US" dirty="0"/>
            </a:br>
            <a:endParaRPr lang="en-US" dirty="0"/>
          </a:p>
        </p:txBody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25</a:t>
            </a:fld>
            <a:endParaRPr lang="en-US"/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8125"/>
            <a:ext cx="9143999" cy="59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850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96400" cy="96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local feature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branches (topics)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 create feature branch, checkout 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0"/>
            <a:ext cx="9144000" cy="5286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2751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0" y="149800"/>
            <a:ext cx="91440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Best practices - concise commit messages</a:t>
            </a:r>
          </a:p>
        </p:txBody>
      </p:sp>
      <p:pic>
        <p:nvPicPr>
          <p:cNvPr id="576" name="Shape 576" descr="commit_message_header.png"/>
          <p:cNvPicPr preferRelativeResize="0"/>
          <p:nvPr/>
        </p:nvPicPr>
        <p:blipFill rotWithShape="1">
          <a:blip r:embed="rId3">
            <a:alphaModFix/>
          </a:blip>
          <a:srcRect t="31307"/>
          <a:stretch/>
        </p:blipFill>
        <p:spPr>
          <a:xfrm>
            <a:off x="0" y="2954867"/>
            <a:ext cx="9144000" cy="272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467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Limit commit message Subject to 70 chars and it must be simple, clear, self explained – this is the line all will see!</a:t>
            </a:r>
          </a:p>
          <a:p>
            <a:r>
              <a:rPr lang="en-US" sz="2400" dirty="0" smtClean="0"/>
              <a:t>Meaningful details put in the body of the commit message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1985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/>
              </a:rPr>
              <a:t>https://github.com/datreeio/node-datreeio/commits/master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659253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Demo: Example:</a:t>
            </a:r>
            <a:endParaRPr lang="en-US" sz="2000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29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commit</a:t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28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Shape 5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73175"/>
            <a:ext cx="8796337" cy="46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839" y="6260426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vim, change, save -&gt; auto-commit, git log –c, git reset 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509555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76200" y="533400"/>
            <a:ext cx="8745537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tag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milestones (even local)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29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Shape 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9050"/>
            <a:ext cx="9109075" cy="4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2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53897" y="228600"/>
            <a:ext cx="8229600" cy="64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dirty="0">
                <a:solidFill>
                  <a:schemeClr val="dk2"/>
                </a:solidFill>
              </a:rPr>
              <a:t>GIT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7" y="965250"/>
            <a:ext cx="8553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41844"/>
            <a:ext cx="6820072" cy="25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1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squashing befor</a:t>
            </a:r>
            <a:r>
              <a:rPr lang="en-US" dirty="0" smtClean="0"/>
              <a:t>e push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30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Shape 5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5035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0" y="60270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git merge --squash, </a:t>
            </a:r>
            <a:r>
              <a:rPr lang="en-US" sz="2400" dirty="0"/>
              <a:t>git </a:t>
            </a:r>
            <a:r>
              <a:rPr lang="en-US" sz="2400" dirty="0" smtClean="0"/>
              <a:t>commit, </a:t>
            </a:r>
            <a:br>
              <a:rPr lang="en-US" sz="2400" dirty="0" smtClean="0"/>
            </a:br>
            <a:r>
              <a:rPr lang="en-US" sz="2400" dirty="0" smtClean="0"/>
              <a:t>git </a:t>
            </a:r>
            <a:r>
              <a:rPr lang="en-US" sz="2400" dirty="0"/>
              <a:t>log </a:t>
            </a:r>
            <a:r>
              <a:rPr lang="en-US" sz="2400" dirty="0" smtClean="0"/>
              <a:t>--</a:t>
            </a:r>
            <a:r>
              <a:rPr lang="en-US" sz="2400" smtClean="0"/>
              <a:t>oneline</a:t>
            </a:r>
            <a:r>
              <a:rPr lang="en-US" sz="2400" dirty="0" smtClean="0"/>
              <a:t> </a:t>
            </a:r>
            <a:r>
              <a:rPr lang="en-US" sz="2400" dirty="0"/>
              <a:t>--graph </a:t>
            </a:r>
            <a:r>
              <a:rPr lang="en-US" sz="2400" dirty="0" smtClean="0"/>
              <a:t>--all, git push</a:t>
            </a:r>
            <a:endParaRPr lang="en-US" sz="24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458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clean up local branches</a:t>
            </a:r>
            <a: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Shape 601" descr="Delete_local_feature_bran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850"/>
            <a:ext cx="9144001" cy="57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223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Fast-forward Merge in Gitlab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32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600200"/>
            <a:ext cx="6762750" cy="4857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63151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58700"/>
          </a:xfrm>
        </p:spPr>
        <p:txBody>
          <a:bodyPr/>
          <a:lstStyle/>
          <a:p>
            <a:r>
              <a:rPr lang="en-US" dirty="0" smtClean="0"/>
              <a:t>Delete source branch, pipeline, discussions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33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1623546"/>
            <a:ext cx="9067800" cy="4005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677422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" y="76200"/>
            <a:ext cx="9067800" cy="1295400"/>
          </a:xfrm>
        </p:spPr>
        <p:txBody>
          <a:bodyPr/>
          <a:lstStyle/>
          <a:p>
            <a:r>
              <a:rPr lang="en-US" dirty="0" smtClean="0"/>
              <a:t>Must at least 1 approver, not author and not committer.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" y="1555526"/>
            <a:ext cx="9143535" cy="528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26906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txBody>
          <a:bodyPr/>
          <a:lstStyle/>
          <a:p>
            <a:r>
              <a:rPr lang="en-US" sz="2800" dirty="0" smtClean="0"/>
              <a:t>FF </a:t>
            </a:r>
            <a:r>
              <a:rPr lang="en-US" sz="2800" dirty="0"/>
              <a:t>M</a:t>
            </a:r>
            <a:r>
              <a:rPr lang="en-US" sz="2800" dirty="0" smtClean="0"/>
              <a:t>erge only after: CI Pipeline succeed and Code Review + </a:t>
            </a:r>
            <a:r>
              <a:rPr lang="en-US" sz="2800" dirty="0" err="1" smtClean="0"/>
              <a:t>Aproval</a:t>
            </a:r>
            <a:r>
              <a:rPr lang="en-US" sz="2800" dirty="0" smtClean="0"/>
              <a:t>. Squash + Delete Source  Branch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1295400"/>
            <a:ext cx="6343650" cy="521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020504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261013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2"/>
              </a:buClr>
              <a:buSzPct val="25000"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Summary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Ilya Rokhkin (Git Trainings)</a:t>
            </a:r>
            <a:br>
              <a:rPr lang="en-US" sz="4400" dirty="0" smtClean="0"/>
            </a:b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github.com/ilyaro/git_best_practices_ppt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>
                <a:hlinkClick r:id="rId4"/>
              </a:rPr>
              <a:t>rokhkin_ilya@yahoo.com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054-5224805</a:t>
            </a:r>
            <a:br>
              <a:rPr lang="en-US" sz="4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630" name="Shape 63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291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 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ctr">
              <a:buNone/>
            </a:pPr>
            <a:endParaRPr lang="en-US" sz="4800" dirty="0" smtClean="0"/>
          </a:p>
          <a:p>
            <a:pPr marL="12700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37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52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hape 136"/>
          <p:cNvSpPr txBox="1">
            <a:spLocks noGrp="1"/>
          </p:cNvSpPr>
          <p:nvPr>
            <p:ph type="title"/>
          </p:nvPr>
        </p:nvSpPr>
        <p:spPr>
          <a:xfrm>
            <a:off x="607062" y="86475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Commit Object</a:t>
            </a:r>
          </a:p>
        </p:txBody>
      </p:sp>
      <p:sp>
        <p:nvSpPr>
          <p:cNvPr id="137" name="Shape 137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138" name="Shape 138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Shape 139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607050" y="603700"/>
            <a:ext cx="8146500" cy="617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2514600"/>
          </a:xfrm>
        </p:spPr>
        <p:txBody>
          <a:bodyPr/>
          <a:lstStyle/>
          <a:p>
            <a:r>
              <a:rPr lang="en-US" dirty="0" smtClean="0"/>
              <a:t>About myself: Ilya Rokhkin </a:t>
            </a:r>
            <a:br>
              <a:rPr lang="en-US" dirty="0" smtClean="0"/>
            </a:br>
            <a:r>
              <a:rPr lang="en-US" dirty="0" smtClean="0"/>
              <a:t>- </a:t>
            </a:r>
            <a:r>
              <a:rPr lang="en-US" sz="2800" dirty="0" smtClean="0"/>
              <a:t>20+ years experience in Version Control Systems</a:t>
            </a:r>
            <a:br>
              <a:rPr lang="en-US" sz="2800" dirty="0" smtClean="0"/>
            </a:br>
            <a:r>
              <a:rPr lang="en-US" sz="2800" dirty="0" smtClean="0"/>
              <a:t>- Official Git trainer in CKP, Intel, Marvell.</a:t>
            </a:r>
            <a:br>
              <a:rPr lang="en-US" sz="2800" dirty="0" smtClean="0"/>
            </a:br>
            <a:r>
              <a:rPr lang="en-US" sz="2800" dirty="0" smtClean="0"/>
              <a:t>- Freelance Git trainer.</a:t>
            </a:r>
            <a:br>
              <a:rPr lang="en-US" sz="2800" dirty="0" smtClean="0"/>
            </a:br>
            <a:r>
              <a:rPr lang="en-US" sz="2800" dirty="0" smtClean="0"/>
              <a:t>- Volunteer as Hebrew teacher in “</a:t>
            </a:r>
            <a:r>
              <a:rPr lang="en-US" sz="2800" dirty="0" err="1" smtClean="0"/>
              <a:t>Ulpan</a:t>
            </a:r>
            <a:r>
              <a:rPr lang="en-US" sz="2800" dirty="0" smtClean="0"/>
              <a:t>” 10+ years  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25" y="2514600"/>
            <a:ext cx="5238750" cy="421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792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Agenda:</a:t>
            </a:r>
          </a:p>
        </p:txBody>
      </p:sp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304800" y="1524000"/>
            <a:ext cx="5410200" cy="1447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sz="2000" b="0" i="0" u="none" strike="noStrike" cap="none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Git </a:t>
            </a:r>
            <a:r>
              <a:rPr lang="en-US" sz="2000" b="0" i="0" u="none" strike="noStrike" cap="none" dirty="0" smtClean="0">
                <a:solidFill>
                  <a:schemeClr val="bg2"/>
                </a:solidFill>
                <a:latin typeface="Arial"/>
                <a:ea typeface="Arial"/>
                <a:cs typeface="Arial"/>
                <a:sym typeface="Arial"/>
              </a:rPr>
              <a:t>+ GitLab best practices in a workflow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>
                <a:solidFill>
                  <a:schemeClr val="bg2"/>
                </a:solidFill>
              </a:rPr>
              <a:t>+ GitLab best practices hands </a:t>
            </a:r>
            <a:r>
              <a:rPr lang="en-US" dirty="0" smtClean="0">
                <a:solidFill>
                  <a:schemeClr val="bg2"/>
                </a:solidFill>
              </a:rPr>
              <a:t>on</a:t>
            </a:r>
            <a:endParaRPr lang="en-US" dirty="0" smtClean="0">
              <a:solidFill>
                <a:schemeClr val="bg2"/>
              </a:solidFill>
            </a:endParaRP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GitLab </a:t>
            </a:r>
            <a:r>
              <a:rPr lang="en-US" dirty="0" smtClean="0">
                <a:solidFill>
                  <a:schemeClr val="bg2"/>
                </a:solidFill>
              </a:rPr>
              <a:t>CI overview</a:t>
            </a:r>
          </a:p>
          <a:p>
            <a:pPr marL="457200" indent="-457200">
              <a:lnSpc>
                <a:spcPct val="100000"/>
              </a:lnSpc>
              <a:spcBef>
                <a:spcPts val="0"/>
              </a:spcBef>
              <a:buClrTx/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Git </a:t>
            </a:r>
            <a:r>
              <a:rPr lang="en-US" dirty="0" smtClean="0">
                <a:solidFill>
                  <a:schemeClr val="bg2"/>
                </a:solidFill>
              </a:rPr>
              <a:t>+ </a:t>
            </a:r>
            <a:r>
              <a:rPr lang="en-US" dirty="0" smtClean="0">
                <a:solidFill>
                  <a:schemeClr val="bg2"/>
                </a:solidFill>
              </a:rPr>
              <a:t>GitLab </a:t>
            </a:r>
            <a:r>
              <a:rPr lang="en-US" dirty="0" smtClean="0">
                <a:solidFill>
                  <a:schemeClr val="bg2"/>
                </a:solidFill>
              </a:rPr>
              <a:t>Best </a:t>
            </a:r>
            <a:r>
              <a:rPr lang="en-US" dirty="0" smtClean="0">
                <a:solidFill>
                  <a:schemeClr val="bg2"/>
                </a:solidFill>
              </a:rPr>
              <a:t>practices</a:t>
            </a:r>
            <a:endParaRPr lang="en-US" dirty="0" smtClean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828800"/>
          </a:xfrm>
        </p:spPr>
        <p:txBody>
          <a:bodyPr/>
          <a:lstStyle/>
          <a:p>
            <a:pPr lvl="0"/>
            <a:r>
              <a:rPr lang="en-US" sz="3600" dirty="0">
                <a:solidFill>
                  <a:srgbClr val="5E5E5E"/>
                </a:solidFill>
              </a:rPr>
              <a:t>Git + GitLab best practices in work </a:t>
            </a:r>
            <a:r>
              <a:rPr lang="en-US" sz="3600" dirty="0" smtClean="0">
                <a:solidFill>
                  <a:srgbClr val="5E5E5E"/>
                </a:solidFill>
              </a:rPr>
              <a:t>flow.</a:t>
            </a:r>
            <a:br>
              <a:rPr lang="en-US" sz="3600" dirty="0" smtClean="0">
                <a:solidFill>
                  <a:srgbClr val="5E5E5E"/>
                </a:solidFill>
              </a:rPr>
            </a:br>
            <a:r>
              <a:rPr lang="en-US" sz="3600" dirty="0" smtClean="0">
                <a:solidFill>
                  <a:srgbClr val="5E5E5E"/>
                </a:solidFill>
              </a:rPr>
              <a:t>Best practice: </a:t>
            </a:r>
            <a:r>
              <a:rPr lang="en-US" sz="3600" dirty="0" smtClean="0">
                <a:solidFill>
                  <a:srgbClr val="5E5E5E"/>
                </a:solidFill>
              </a:rPr>
              <a:t>1 Commit per </a:t>
            </a:r>
            <a:r>
              <a:rPr lang="en-US" sz="3600" dirty="0" smtClean="0">
                <a:solidFill>
                  <a:srgbClr val="5E5E5E"/>
                </a:solidFill>
              </a:rPr>
              <a:t>Jira issue in main branches</a:t>
            </a:r>
            <a:r>
              <a:rPr lang="en-US" sz="3600" dirty="0">
                <a:solidFill>
                  <a:srgbClr val="5E5E5E"/>
                </a:solidFill>
              </a:rPr>
              <a:t/>
            </a:r>
            <a:br>
              <a:rPr lang="en-US" sz="3600" dirty="0">
                <a:solidFill>
                  <a:srgbClr val="5E5E5E"/>
                </a:solidFill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Shape 191"/>
          <p:cNvSpPr/>
          <p:nvPr/>
        </p:nvSpPr>
        <p:spPr>
          <a:xfrm>
            <a:off x="714330" y="35480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6" name="Shape 192"/>
          <p:cNvSpPr/>
          <p:nvPr/>
        </p:nvSpPr>
        <p:spPr>
          <a:xfrm>
            <a:off x="1897555" y="35480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7" name="Shape 194"/>
          <p:cNvCxnSpPr>
            <a:stCxn id="6" idx="1"/>
            <a:endCxn id="5" idx="3"/>
          </p:cNvCxnSpPr>
          <p:nvPr/>
        </p:nvCxnSpPr>
        <p:spPr>
          <a:xfrm rot="10800000">
            <a:off x="1488955" y="3725751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8" name="Shape 202"/>
          <p:cNvSpPr txBox="1"/>
          <p:nvPr/>
        </p:nvSpPr>
        <p:spPr>
          <a:xfrm>
            <a:off x="152400" y="2248438"/>
            <a:ext cx="2281125" cy="38100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9" name="Shape 208"/>
          <p:cNvSpPr/>
          <p:nvPr/>
        </p:nvSpPr>
        <p:spPr>
          <a:xfrm>
            <a:off x="5421507" y="2911077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10" name="Shape 209"/>
          <p:cNvCxnSpPr>
            <a:stCxn id="9" idx="2"/>
            <a:endCxn id="13" idx="0"/>
          </p:cNvCxnSpPr>
          <p:nvPr/>
        </p:nvCxnSpPr>
        <p:spPr>
          <a:xfrm flipH="1">
            <a:off x="4712598" y="3165777"/>
            <a:ext cx="1140609" cy="3639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1" name="Shape 198"/>
          <p:cNvSpPr/>
          <p:nvPr/>
        </p:nvSpPr>
        <p:spPr>
          <a:xfrm>
            <a:off x="3105786" y="35285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45v34</a:t>
            </a:r>
            <a:endParaRPr lang="en-US" dirty="0"/>
          </a:p>
        </p:txBody>
      </p:sp>
      <p:cxnSp>
        <p:nvCxnSpPr>
          <p:cNvPr id="12" name="Shape 200"/>
          <p:cNvCxnSpPr>
            <a:stCxn id="11" idx="1"/>
          </p:cNvCxnSpPr>
          <p:nvPr/>
        </p:nvCxnSpPr>
        <p:spPr>
          <a:xfrm flipH="1">
            <a:off x="2639376" y="3706251"/>
            <a:ext cx="466410" cy="195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3" name="Shape 198"/>
          <p:cNvSpPr/>
          <p:nvPr/>
        </p:nvSpPr>
        <p:spPr>
          <a:xfrm>
            <a:off x="4325298" y="3529701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3ed90</a:t>
            </a:r>
            <a:endParaRPr lang="en-US" dirty="0"/>
          </a:p>
        </p:txBody>
      </p:sp>
      <p:cxnSp>
        <p:nvCxnSpPr>
          <p:cNvPr id="14" name="Shape 200"/>
          <p:cNvCxnSpPr>
            <a:stCxn id="13" idx="1"/>
            <a:endCxn id="11" idx="3"/>
          </p:cNvCxnSpPr>
          <p:nvPr/>
        </p:nvCxnSpPr>
        <p:spPr>
          <a:xfrm flipH="1" flipV="1">
            <a:off x="3880386" y="3706251"/>
            <a:ext cx="444912" cy="120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5" name="Shape 204"/>
          <p:cNvSpPr/>
          <p:nvPr/>
        </p:nvSpPr>
        <p:spPr>
          <a:xfrm>
            <a:off x="4242579" y="29351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FTR-10</a:t>
            </a:r>
            <a:endParaRPr lang="en-US" dirty="0"/>
          </a:p>
        </p:txBody>
      </p:sp>
      <p:cxnSp>
        <p:nvCxnSpPr>
          <p:cNvPr id="16" name="Shape 205"/>
          <p:cNvCxnSpPr>
            <a:stCxn id="15" idx="2"/>
            <a:endCxn id="13" idx="0"/>
          </p:cNvCxnSpPr>
          <p:nvPr/>
        </p:nvCxnSpPr>
        <p:spPr>
          <a:xfrm>
            <a:off x="4701298" y="3208100"/>
            <a:ext cx="11300" cy="321601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7" name="Shape 204"/>
          <p:cNvSpPr/>
          <p:nvPr/>
        </p:nvSpPr>
        <p:spPr>
          <a:xfrm>
            <a:off x="3044491" y="291107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FTR-9</a:t>
            </a:r>
            <a:endParaRPr lang="en-US" dirty="0"/>
          </a:p>
        </p:txBody>
      </p:sp>
      <p:cxnSp>
        <p:nvCxnSpPr>
          <p:cNvPr id="18" name="Shape 205"/>
          <p:cNvCxnSpPr>
            <a:stCxn id="17" idx="2"/>
            <a:endCxn id="11" idx="0"/>
          </p:cNvCxnSpPr>
          <p:nvPr/>
        </p:nvCxnSpPr>
        <p:spPr>
          <a:xfrm flipH="1">
            <a:off x="3493086" y="318407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" name="Shape 204"/>
          <p:cNvSpPr/>
          <p:nvPr/>
        </p:nvSpPr>
        <p:spPr>
          <a:xfrm>
            <a:off x="1832530" y="2911077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0" name="Shape 205"/>
          <p:cNvCxnSpPr/>
          <p:nvPr/>
        </p:nvCxnSpPr>
        <p:spPr>
          <a:xfrm flipH="1">
            <a:off x="2279793" y="3184077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" name="Shape 204"/>
          <p:cNvSpPr/>
          <p:nvPr/>
        </p:nvSpPr>
        <p:spPr>
          <a:xfrm>
            <a:off x="642911" y="29351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22" name="Shape 205"/>
          <p:cNvCxnSpPr/>
          <p:nvPr/>
        </p:nvCxnSpPr>
        <p:spPr>
          <a:xfrm flipH="1">
            <a:off x="1090174" y="3208100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556100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Create </a:t>
            </a:r>
            <a:r>
              <a:rPr lang="en-US" dirty="0"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ew feature branch FTR-10 (Jira) 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10" name="Shape 210"/>
          <p:cNvSpPr txBox="1"/>
          <p:nvPr/>
        </p:nvSpPr>
        <p:spPr>
          <a:xfrm>
            <a:off x="4450675" y="30747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Remote Tracking Branch</a:t>
            </a:r>
          </a:p>
        </p:txBody>
      </p:sp>
      <p:sp>
        <p:nvSpPr>
          <p:cNvPr id="211" name="Shape 211"/>
          <p:cNvSpPr txBox="1"/>
          <p:nvPr/>
        </p:nvSpPr>
        <p:spPr>
          <a:xfrm>
            <a:off x="4260200" y="1356800"/>
            <a:ext cx="3033300" cy="70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/>
              <a:t>Tracking Branch (Local)</a:t>
            </a:r>
          </a:p>
        </p:txBody>
      </p: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6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cxnSp>
        <p:nvCxnSpPr>
          <p:cNvPr id="37" name="Shape 205"/>
          <p:cNvCxnSpPr>
            <a:endCxn id="198" idx="0"/>
          </p:cNvCxnSpPr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50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cxnSp>
        <p:nvCxnSpPr>
          <p:cNvPr id="51" name="Shape 205"/>
          <p:cNvCxnSpPr>
            <a:stCxn id="50" idx="0"/>
            <a:endCxn id="192" idx="2"/>
          </p:cNvCxnSpPr>
          <p:nvPr/>
        </p:nvCxnSpPr>
        <p:spPr>
          <a:xfrm flipV="1">
            <a:off x="2281125" y="2677000"/>
            <a:ext cx="0" cy="3977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61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cxnSp>
        <p:nvCxnSpPr>
          <p:cNvPr id="62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1" name="Shape 212"/>
          <p:cNvSpPr/>
          <p:nvPr/>
        </p:nvSpPr>
        <p:spPr>
          <a:xfrm>
            <a:off x="1640625" y="6115441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2052220" y="5866957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578126" y="3866968"/>
            <a:ext cx="34307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Clone + checkout feature branch FTR-10</a:t>
            </a:r>
            <a:endParaRPr lang="en-US" dirty="0"/>
          </a:p>
        </p:txBody>
      </p:sp>
      <p:sp>
        <p:nvSpPr>
          <p:cNvPr id="28" name="Shape 204"/>
          <p:cNvSpPr/>
          <p:nvPr/>
        </p:nvSpPr>
        <p:spPr>
          <a:xfrm>
            <a:off x="2746238" y="1676400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29" name="Shape 205"/>
          <p:cNvCxnSpPr>
            <a:stCxn id="28" idx="2"/>
          </p:cNvCxnSpPr>
          <p:nvPr/>
        </p:nvCxnSpPr>
        <p:spPr>
          <a:xfrm flipH="1">
            <a:off x="2276063" y="1949400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0" name="Shape 204"/>
          <p:cNvSpPr/>
          <p:nvPr/>
        </p:nvSpPr>
        <p:spPr>
          <a:xfrm>
            <a:off x="639181" y="1700423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2" name="Shape 205"/>
          <p:cNvCxnSpPr/>
          <p:nvPr/>
        </p:nvCxnSpPr>
        <p:spPr>
          <a:xfrm flipH="1">
            <a:off x="1086444" y="1973423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sp>
        <p:nvSpPr>
          <p:cNvPr id="191" name="Shape 191"/>
          <p:cNvSpPr/>
          <p:nvPr/>
        </p:nvSpPr>
        <p:spPr>
          <a:xfrm>
            <a:off x="710600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2" name="Shape 192"/>
          <p:cNvSpPr/>
          <p:nvPr/>
        </p:nvSpPr>
        <p:spPr>
          <a:xfrm>
            <a:off x="1893825" y="23215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34ac2</a:t>
            </a:r>
          </a:p>
        </p:txBody>
      </p:sp>
      <p:cxnSp>
        <p:nvCxnSpPr>
          <p:cNvPr id="194" name="Shape 194"/>
          <p:cNvCxnSpPr>
            <a:stCxn id="192" idx="1"/>
            <a:endCxn id="191" idx="3"/>
          </p:cNvCxnSpPr>
          <p:nvPr/>
        </p:nvCxnSpPr>
        <p:spPr>
          <a:xfrm rot="10800000">
            <a:off x="1485225" y="24992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196" name="Shape 196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115005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Merriweather"/>
              <a:buNone/>
            </a:pP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Checkout local branch lcl-10, </a:t>
            </a:r>
            <a:b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dirty="0" smtClean="0">
                <a:latin typeface="Merriweather"/>
                <a:ea typeface="Merriweather"/>
                <a:cs typeface="Merriweather"/>
                <a:sym typeface="Merriweather"/>
              </a:rPr>
              <a:t>save-&gt;auto commit</a:t>
            </a:r>
            <a:endParaRPr lang="en-US" dirty="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7" name="Shape 197"/>
          <p:cNvSpPr/>
          <p:nvPr/>
        </p:nvSpPr>
        <p:spPr>
          <a:xfrm>
            <a:off x="489200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/>
              <a:t>98ca9</a:t>
            </a:r>
          </a:p>
        </p:txBody>
      </p:sp>
      <p:sp>
        <p:nvSpPr>
          <p:cNvPr id="198" name="Shape 198"/>
          <p:cNvSpPr/>
          <p:nvPr/>
        </p:nvSpPr>
        <p:spPr>
          <a:xfrm>
            <a:off x="1672425" y="4887600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34ac2</a:t>
            </a:r>
          </a:p>
        </p:txBody>
      </p:sp>
      <p:cxnSp>
        <p:nvCxnSpPr>
          <p:cNvPr id="200" name="Shape 200"/>
          <p:cNvCxnSpPr>
            <a:stCxn id="198" idx="1"/>
            <a:endCxn id="197" idx="3"/>
          </p:cNvCxnSpPr>
          <p:nvPr/>
        </p:nvCxnSpPr>
        <p:spPr>
          <a:xfrm rot="10800000">
            <a:off x="1263825" y="5065350"/>
            <a:ext cx="4086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2" name="Shape 202"/>
          <p:cNvSpPr txBox="1"/>
          <p:nvPr/>
        </p:nvSpPr>
        <p:spPr>
          <a:xfrm>
            <a:off x="0" y="1150050"/>
            <a:ext cx="2281125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sz="1800" dirty="0" smtClean="0"/>
              <a:t>Remote </a:t>
            </a:r>
            <a:r>
              <a:rPr lang="en-US" sz="1800" dirty="0"/>
              <a:t>Repository</a:t>
            </a:r>
          </a:p>
        </p:txBody>
      </p:sp>
      <p:sp>
        <p:nvSpPr>
          <p:cNvPr id="203" name="Shape 203"/>
          <p:cNvSpPr txBox="1"/>
          <p:nvPr/>
        </p:nvSpPr>
        <p:spPr>
          <a:xfrm>
            <a:off x="65825" y="3822500"/>
            <a:ext cx="2395950" cy="546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 sz="1800" dirty="0" smtClean="0"/>
              <a:t>Local Repository</a:t>
            </a:r>
            <a:endParaRPr lang="en-US" sz="1800" dirty="0"/>
          </a:p>
        </p:txBody>
      </p:sp>
      <p:sp>
        <p:nvSpPr>
          <p:cNvPr id="204" name="Shape 204"/>
          <p:cNvSpPr/>
          <p:nvPr/>
        </p:nvSpPr>
        <p:spPr>
          <a:xfrm>
            <a:off x="2694843" y="4268738"/>
            <a:ext cx="1343757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origin/master</a:t>
            </a:r>
            <a:endParaRPr lang="en-US" dirty="0"/>
          </a:p>
        </p:txBody>
      </p:sp>
      <p:cxnSp>
        <p:nvCxnSpPr>
          <p:cNvPr id="205" name="Shape 205"/>
          <p:cNvCxnSpPr>
            <a:stCxn id="204" idx="2"/>
            <a:endCxn id="198" idx="0"/>
          </p:cNvCxnSpPr>
          <p:nvPr/>
        </p:nvCxnSpPr>
        <p:spPr>
          <a:xfrm flipH="1">
            <a:off x="2059725" y="4541738"/>
            <a:ext cx="1306997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08" name="Shape 208"/>
          <p:cNvSpPr/>
          <p:nvPr/>
        </p:nvSpPr>
        <p:spPr>
          <a:xfrm>
            <a:off x="1849425" y="1696050"/>
            <a:ext cx="863400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master</a:t>
            </a:r>
          </a:p>
        </p:txBody>
      </p:sp>
      <p:cxnSp>
        <p:nvCxnSpPr>
          <p:cNvPr id="209" name="Shape 209"/>
          <p:cNvCxnSpPr>
            <a:stCxn id="208" idx="2"/>
            <a:endCxn id="192" idx="0"/>
          </p:cNvCxnSpPr>
          <p:nvPr/>
        </p:nvCxnSpPr>
        <p:spPr>
          <a:xfrm>
            <a:off x="2281125" y="1950750"/>
            <a:ext cx="0" cy="37075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215" name="Shape 215"/>
          <p:cNvCxnSpPr/>
          <p:nvPr/>
        </p:nvCxnSpPr>
        <p:spPr>
          <a:xfrm>
            <a:off x="32125" y="3822500"/>
            <a:ext cx="5171700" cy="16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31" name="Shape 212"/>
          <p:cNvSpPr/>
          <p:nvPr/>
        </p:nvSpPr>
        <p:spPr>
          <a:xfrm>
            <a:off x="2910679" y="6477288"/>
            <a:ext cx="838200" cy="355500"/>
          </a:xfrm>
          <a:prstGeom prst="rect">
            <a:avLst/>
          </a:prstGeom>
          <a:solidFill>
            <a:srgbClr val="666666"/>
          </a:solidFill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>
                <a:solidFill>
                  <a:srgbClr val="FFFFFF"/>
                </a:solidFill>
              </a:rPr>
              <a:t>HEAD</a:t>
            </a:r>
          </a:p>
        </p:txBody>
      </p:sp>
      <p:sp>
        <p:nvSpPr>
          <p:cNvPr id="32" name="Shape 204"/>
          <p:cNvSpPr/>
          <p:nvPr/>
        </p:nvSpPr>
        <p:spPr>
          <a:xfrm>
            <a:off x="2922156" y="6015026"/>
            <a:ext cx="973893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l</a:t>
            </a:r>
            <a:r>
              <a:rPr lang="en-US" dirty="0" smtClean="0"/>
              <a:t>cl-10</a:t>
            </a:r>
            <a:endParaRPr lang="en-US" dirty="0"/>
          </a:p>
        </p:txBody>
      </p:sp>
      <p:cxnSp>
        <p:nvCxnSpPr>
          <p:cNvPr id="34" name="Shape 205"/>
          <p:cNvCxnSpPr>
            <a:stCxn id="31" idx="0"/>
          </p:cNvCxnSpPr>
          <p:nvPr/>
        </p:nvCxnSpPr>
        <p:spPr>
          <a:xfrm flipH="1" flipV="1">
            <a:off x="3322274" y="6228804"/>
            <a:ext cx="7505" cy="24848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1" name="Shape 198"/>
          <p:cNvSpPr/>
          <p:nvPr/>
        </p:nvSpPr>
        <p:spPr>
          <a:xfrm>
            <a:off x="2879962" y="5412739"/>
            <a:ext cx="774600" cy="355500"/>
          </a:xfrm>
          <a:prstGeom prst="roundRect">
            <a:avLst>
              <a:gd name="adj" fmla="val 16667"/>
            </a:avLst>
          </a:prstGeom>
          <a:solidFill>
            <a:srgbClr val="A7FFAB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67def</a:t>
            </a:r>
            <a:endParaRPr lang="en-US" dirty="0"/>
          </a:p>
        </p:txBody>
      </p:sp>
      <p:cxnSp>
        <p:nvCxnSpPr>
          <p:cNvPr id="42" name="Shape 200"/>
          <p:cNvCxnSpPr>
            <a:stCxn id="41" idx="1"/>
            <a:endCxn id="198" idx="3"/>
          </p:cNvCxnSpPr>
          <p:nvPr/>
        </p:nvCxnSpPr>
        <p:spPr>
          <a:xfrm flipH="1" flipV="1">
            <a:off x="2447025" y="5065350"/>
            <a:ext cx="432937" cy="525139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5" name="Shape 205"/>
          <p:cNvCxnSpPr/>
          <p:nvPr/>
        </p:nvCxnSpPr>
        <p:spPr>
          <a:xfrm flipV="1">
            <a:off x="3261491" y="5749002"/>
            <a:ext cx="11542" cy="2660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2" name="TextBox 1"/>
          <p:cNvSpPr txBox="1"/>
          <p:nvPr/>
        </p:nvSpPr>
        <p:spPr>
          <a:xfrm>
            <a:off x="5776850" y="3962400"/>
            <a:ext cx="2592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Checkout local branch LCL-10</a:t>
            </a:r>
            <a:br>
              <a:rPr lang="en-US" dirty="0" smtClean="0"/>
            </a:br>
            <a:r>
              <a:rPr lang="en-US" dirty="0" smtClean="0"/>
              <a:t>Changing files + auto commit</a:t>
            </a:r>
            <a:endParaRPr lang="en-US" dirty="0"/>
          </a:p>
        </p:txBody>
      </p:sp>
      <p:sp>
        <p:nvSpPr>
          <p:cNvPr id="33" name="Shape 204"/>
          <p:cNvSpPr/>
          <p:nvPr/>
        </p:nvSpPr>
        <p:spPr>
          <a:xfrm>
            <a:off x="2746238" y="1684576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FTR-8</a:t>
            </a:r>
            <a:endParaRPr lang="en-US" dirty="0"/>
          </a:p>
        </p:txBody>
      </p:sp>
      <p:cxnSp>
        <p:nvCxnSpPr>
          <p:cNvPr id="35" name="Shape 205"/>
          <p:cNvCxnSpPr>
            <a:stCxn id="33" idx="2"/>
          </p:cNvCxnSpPr>
          <p:nvPr/>
        </p:nvCxnSpPr>
        <p:spPr>
          <a:xfrm flipH="1">
            <a:off x="2276063" y="1957576"/>
            <a:ext cx="92889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38" name="Shape 204"/>
          <p:cNvSpPr/>
          <p:nvPr/>
        </p:nvSpPr>
        <p:spPr>
          <a:xfrm>
            <a:off x="639181" y="1708599"/>
            <a:ext cx="917438" cy="273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FTR-7</a:t>
            </a:r>
            <a:endParaRPr lang="en-US" dirty="0"/>
          </a:p>
        </p:txBody>
      </p:sp>
      <p:cxnSp>
        <p:nvCxnSpPr>
          <p:cNvPr id="39" name="Shape 205"/>
          <p:cNvCxnSpPr/>
          <p:nvPr/>
        </p:nvCxnSpPr>
        <p:spPr>
          <a:xfrm flipH="1">
            <a:off x="1086444" y="1981599"/>
            <a:ext cx="10124" cy="344424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0" name="Shape 204"/>
          <p:cNvSpPr/>
          <p:nvPr/>
        </p:nvSpPr>
        <p:spPr>
          <a:xfrm>
            <a:off x="1086444" y="4268738"/>
            <a:ext cx="1531531" cy="2730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o</a:t>
            </a:r>
            <a:r>
              <a:rPr lang="en-US" dirty="0" smtClean="0"/>
              <a:t>rigin/fix/FTR-10</a:t>
            </a:r>
            <a:endParaRPr lang="en-US" dirty="0"/>
          </a:p>
        </p:txBody>
      </p:sp>
      <p:cxnSp>
        <p:nvCxnSpPr>
          <p:cNvPr id="43" name="Shape 205"/>
          <p:cNvCxnSpPr/>
          <p:nvPr/>
        </p:nvCxnSpPr>
        <p:spPr>
          <a:xfrm>
            <a:off x="2059725" y="4541738"/>
            <a:ext cx="0" cy="345862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sp>
        <p:nvSpPr>
          <p:cNvPr id="44" name="Shape 204"/>
          <p:cNvSpPr/>
          <p:nvPr/>
        </p:nvSpPr>
        <p:spPr>
          <a:xfrm>
            <a:off x="1667542" y="3074700"/>
            <a:ext cx="1227166" cy="3543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 smtClean="0"/>
              <a:t>fix/FTR-10</a:t>
            </a:r>
            <a:endParaRPr lang="en-US" dirty="0"/>
          </a:p>
        </p:txBody>
      </p:sp>
      <p:sp>
        <p:nvSpPr>
          <p:cNvPr id="46" name="Shape 204"/>
          <p:cNvSpPr/>
          <p:nvPr/>
        </p:nvSpPr>
        <p:spPr>
          <a:xfrm>
            <a:off x="1485200" y="5638800"/>
            <a:ext cx="1132775" cy="254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ctr" rtl="0">
              <a:spcBef>
                <a:spcPts val="0"/>
              </a:spcBef>
              <a:buNone/>
            </a:pPr>
            <a:r>
              <a:rPr lang="en-US" dirty="0"/>
              <a:t>f</a:t>
            </a:r>
            <a:r>
              <a:rPr lang="en-US" dirty="0" smtClean="0"/>
              <a:t>ix/FTR-10</a:t>
            </a:r>
            <a:endParaRPr lang="en-US" dirty="0"/>
          </a:p>
        </p:txBody>
      </p:sp>
      <p:cxnSp>
        <p:nvCxnSpPr>
          <p:cNvPr id="47" name="Shape 205"/>
          <p:cNvCxnSpPr/>
          <p:nvPr/>
        </p:nvCxnSpPr>
        <p:spPr>
          <a:xfrm flipV="1">
            <a:off x="2059725" y="525412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  <p:cxnSp>
        <p:nvCxnSpPr>
          <p:cNvPr id="48" name="Shape 205"/>
          <p:cNvCxnSpPr/>
          <p:nvPr/>
        </p:nvCxnSpPr>
        <p:spPr>
          <a:xfrm flipV="1">
            <a:off x="2301843" y="2677000"/>
            <a:ext cx="0" cy="38468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lg" len="lg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3358854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3763</TotalTime>
  <Words>1112</Words>
  <Application>Microsoft Office PowerPoint</Application>
  <PresentationFormat>On-screen Show (4:3)</PresentationFormat>
  <Paragraphs>608</Paragraphs>
  <Slides>37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Amatic SC</vt:lpstr>
      <vt:lpstr>Merriweather</vt:lpstr>
      <vt:lpstr>Source Code Pro</vt:lpstr>
      <vt:lpstr>Beach Day</vt:lpstr>
      <vt:lpstr>Git and GitLab Best Practices</vt:lpstr>
      <vt:lpstr>Git – meaning?</vt:lpstr>
      <vt:lpstr>PowerPoint Presentation</vt:lpstr>
      <vt:lpstr>Commit Object</vt:lpstr>
      <vt:lpstr>About myself: Ilya Rokhkin  - 20+ years experience in Version Control Systems - Official Git trainer in CKP, Intel, Marvell. - Freelance Git trainer. - Volunteer as Hebrew teacher in “Ulpan” 10+ years  </vt:lpstr>
      <vt:lpstr>Agenda:</vt:lpstr>
      <vt:lpstr>Git + GitLab best practices in work flow. Best practice: 1 Commit per Jira issue in main branches </vt:lpstr>
      <vt:lpstr>Create new feature branch FTR-10 (Jira) </vt:lpstr>
      <vt:lpstr>Checkout local branch lcl-10,  save-&gt;auto commit</vt:lpstr>
      <vt:lpstr>Save -&gt; auto commit, tag important changes: working1</vt:lpstr>
      <vt:lpstr>Making how many auto commits as needed, tagging as needed working2</vt:lpstr>
      <vt:lpstr>Merge --squash lcl-10 to fix/FTR-10</vt:lpstr>
      <vt:lpstr>Push -&gt; trigger CI, remove branch lcl-10 </vt:lpstr>
      <vt:lpstr>Open Gitlab MR</vt:lpstr>
      <vt:lpstr>Change not approved, need to fix comments</vt:lpstr>
      <vt:lpstr>Again checkout lcl-10,save-&gt;autocommit</vt:lpstr>
      <vt:lpstr>Squash merge to FTR-10 </vt:lpstr>
      <vt:lpstr>Push fix of review, CI, delete local branch lcl-10 </vt:lpstr>
      <vt:lpstr>Open Merge Request, Approve MR</vt:lpstr>
      <vt:lpstr>Other commit was merged, FF merge no possible now</vt:lpstr>
      <vt:lpstr>Rebase with squash only</vt:lpstr>
      <vt:lpstr>Trigger CI on new commit</vt:lpstr>
      <vt:lpstr>FF Merge, Tag and Remove Source Branch, Fast Forward Merge must</vt:lpstr>
      <vt:lpstr>We got desired result: 1 Commit per Jira issue in main branch.  Start new Feature FTR-11</vt:lpstr>
      <vt:lpstr>Best practices – Branch Layout </vt:lpstr>
      <vt:lpstr>Best practices – local feature branches (topics)  </vt:lpstr>
      <vt:lpstr>Best practices - concise commit messages</vt:lpstr>
      <vt:lpstr>Best practices – commit  </vt:lpstr>
      <vt:lpstr>Best practices – tag milestones (even local)  </vt:lpstr>
      <vt:lpstr>Best practices – squashing before push  </vt:lpstr>
      <vt:lpstr>Best practices – clean up local branches </vt:lpstr>
      <vt:lpstr>Fast-forward Merge in Gitlab</vt:lpstr>
      <vt:lpstr>Delete source branch, pipeline, discussions </vt:lpstr>
      <vt:lpstr>Must at least 1 approver, not author and not committer.</vt:lpstr>
      <vt:lpstr>FF Merge only after: CI Pipeline succeed and Code Review + Aproval. Squash + Delete Source  Branch</vt:lpstr>
      <vt:lpstr>Questions?  Summary  Ilya Rokhkin (Git Trainings) https://github.com/ilyaro/git_best_practices_ppt  rokhkin_ilya@yahoo.com 054-5224805  </vt:lpstr>
      <vt:lpstr>Git 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General Training</dc:title>
  <cp:lastModifiedBy>Ilya Rokhkin</cp:lastModifiedBy>
  <cp:revision>230</cp:revision>
  <dcterms:modified xsi:type="dcterms:W3CDTF">2020-05-02T09:31:42Z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d75e6ad7-b34d-485f-aa93-a06a4245a927</vt:lpwstr>
  </property>
</Properties>
</file>